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58" r:id="rId3"/>
    <p:sldId id="259" r:id="rId4"/>
    <p:sldId id="260" r:id="rId5"/>
    <p:sldId id="262" r:id="rId6"/>
    <p:sldId id="263" r:id="rId7"/>
    <p:sldId id="264" r:id="rId8"/>
    <p:sldId id="266" r:id="rId9"/>
    <p:sldId id="272" r:id="rId10"/>
    <p:sldId id="265" r:id="rId11"/>
    <p:sldId id="271" r:id="rId12"/>
    <p:sldId id="261" r:id="rId13"/>
    <p:sldId id="267" r:id="rId14"/>
    <p:sldId id="269" r:id="rId15"/>
    <p:sldId id="270" r:id="rId16"/>
    <p:sldId id="2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ECED"/>
    <a:srgbClr val="944585"/>
    <a:srgbClr val="FF00CD"/>
    <a:srgbClr val="00CC7A"/>
    <a:srgbClr val="B2FF00"/>
    <a:srgbClr val="FF0000"/>
    <a:srgbClr val="001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58" y="-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4D267D-A5E8-45DB-ADB4-1A72CFD9B7CE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846E72-EF65-49AF-9388-ECA61C3A0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836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9" name="Google Shape;6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A2123-CC2A-4A04-B09A-EE3B4F3250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146465-F3E4-438E-849D-5F8180A6DE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18AA2-D399-4407-9F7B-6B682181D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C4AE-CFD8-4AF2-A6E6-1D1ADC40C52A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60D42-289D-427C-9581-D5FFA79CC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93999-98E7-41AF-8A7A-BDCF167C9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3CCE-867B-49CD-999E-86CADBB5C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235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A43C3-1AFE-4306-9FFD-B9E392E64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C96133-37BC-4B7B-8415-C53478DD1B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721F4-7D48-42E1-92F7-CB836639A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C4AE-CFD8-4AF2-A6E6-1D1ADC40C52A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A91EF-947B-43C4-B094-C99B32AA4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25E30-808C-432C-ABC2-D6D3CB786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3CCE-867B-49CD-999E-86CADBB5C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561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74A478-60CB-42F6-AD05-9E1D63DA34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4E3DEC-26AB-4AB6-9D3A-20613E50F5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982CD-94CD-4330-94D7-9BE280C0F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C4AE-CFD8-4AF2-A6E6-1D1ADC40C52A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97E6D-D50B-4732-8F74-2C9C87D1B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41B36-52E5-4365-BBCA-4DAA892F8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3CCE-867B-49CD-999E-86CADBB5C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102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enutzerdefiniertes Layout">
  <p:cSld name="Benutzerdefiniertes Layou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5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6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793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91EFA-AB9E-46C0-8D63-22EAB0ED4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AC976-4D44-411D-965F-38C28BCE3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108B7C-AC19-4554-AA93-B00630F6E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C4AE-CFD8-4AF2-A6E6-1D1ADC40C52A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F15AC-6A1C-4D72-B0DA-C308E7C88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E04CAC-EDD2-494A-9DAF-7D2BE2A2E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3CCE-867B-49CD-999E-86CADBB5C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179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0E2E4-5535-4A23-ABAD-021F7F076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2A6E46-0F60-4BC7-829D-42909A660B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9ED7C4-A764-479E-B995-E566E1520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C4AE-CFD8-4AF2-A6E6-1D1ADC40C52A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FD53D5-AE7A-4D4D-815E-6757E9F55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172E3F-EBD1-4B58-A0DD-54B6C3134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3CCE-867B-49CD-999E-86CADBB5C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362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28693-7E81-404A-8183-FB5C1E989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FEB7E-A69B-47BF-A7A6-93EEC7AC8C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6E119D-A534-4ACF-B8CD-B083ED0128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74A781-05B0-4D90-8E5E-198A30122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C4AE-CFD8-4AF2-A6E6-1D1ADC40C52A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74BA80-208A-4CC5-A0E3-08B43828C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1494FD-310A-4C95-BC9B-79B4ACCE2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3CCE-867B-49CD-999E-86CADBB5C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492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DCACD-7612-442C-B61E-1578E7609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73E05F-4ED5-421E-9D24-F8A37DAEB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623842-3DFF-4B22-9338-7FEC53C5BF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1154FF-770E-466B-AA50-B08D65E361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47C2D1-9988-41D4-A0D0-CA53139FFD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70E179-28A7-4022-96B3-1ED87C9B9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C4AE-CFD8-4AF2-A6E6-1D1ADC40C52A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13D6F5-D350-45DB-96E2-637F40461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B26A71-056B-4994-8763-1CCF40560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3CCE-867B-49CD-999E-86CADBB5C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106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77E38-7846-4421-B9B4-2604E8EA0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C2D18F-B833-49E2-9013-5C7B3CA76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C4AE-CFD8-4AF2-A6E6-1D1ADC40C52A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8AFBDA-A89F-40C2-92AC-E7FA900E9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26CC4B-2438-446C-BCF8-DEC91CF33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3CCE-867B-49CD-999E-86CADBB5C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552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CEC192-0CFB-41D8-99EF-DF78FB2AB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C4AE-CFD8-4AF2-A6E6-1D1ADC40C52A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B7AABE-FF19-49B3-B9A9-FCFEF213D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813211-6731-4046-A104-82E4046B9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3CCE-867B-49CD-999E-86CADBB5C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395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2984C-8D3D-4F0D-B6C7-B3E164D63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284E9-9010-46F1-9824-B3C05697C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EA1682-7F32-4E36-ACFD-E531F8925D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7FD55-632E-4F79-9A7E-087FA611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C4AE-CFD8-4AF2-A6E6-1D1ADC40C52A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CC6EF4-C4D6-45C5-B755-5EA0E5C54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D19949-49BD-4139-A4F6-D28C0E4D5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3CCE-867B-49CD-999E-86CADBB5C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716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C0475-FB80-4883-8954-A02B53696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B2796D-A57F-40EF-96A1-3E3E75E41C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7B44D9-C477-4C5F-BBAE-955064BECB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B41616-CF67-4BB8-A43D-62EC48AD8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C4AE-CFD8-4AF2-A6E6-1D1ADC40C52A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E0C423-960D-43B9-850F-3D70AF11F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AA2AF3-2F67-4219-900C-E541DC45C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3CCE-867B-49CD-999E-86CADBB5C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065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0A8801-C7B7-491A-BD26-AE0894EC0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5E2F83-A828-4F11-AFDC-F3D0BA43D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D42991-03E0-42E2-A919-4B56252BC2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4C4AE-CFD8-4AF2-A6E6-1D1ADC40C52A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14B05-7883-4A8A-B654-E2C978A21E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0A2F6-20F2-4064-B8C4-4CE6A905D5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03CCE-867B-49CD-999E-86CADBB5C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284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" descr="005_INF_002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"/>
          <p:cNvSpPr txBox="1"/>
          <p:nvPr/>
        </p:nvSpPr>
        <p:spPr>
          <a:xfrm>
            <a:off x="2079784" y="1866150"/>
            <a:ext cx="8001000" cy="2467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50800" rIns="91425" bIns="45700" anchor="ctr" anchorCtr="0">
            <a:noAutofit/>
          </a:bodyPr>
          <a:lstStyle/>
          <a:p>
            <a:pPr lvl="0"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VAST Challenge 2020</a:t>
            </a:r>
          </a:p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Mini-Challenge 1: Graph Analysis</a:t>
            </a:r>
          </a:p>
          <a:p>
            <a:pPr algn="ctr"/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 and Data Understanding</a:t>
            </a:r>
          </a:p>
        </p:txBody>
      </p:sp>
      <p:sp>
        <p:nvSpPr>
          <p:cNvPr id="73" name="Google Shape;73;p1"/>
          <p:cNvSpPr txBox="1"/>
          <p:nvPr/>
        </p:nvSpPr>
        <p:spPr>
          <a:xfrm>
            <a:off x="1786070" y="5074138"/>
            <a:ext cx="4657800" cy="1225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800"/>
            </a:pPr>
            <a:r>
              <a:rPr lang="en-US" dirty="0">
                <a:solidFill>
                  <a:schemeClr val="lt1"/>
                </a:solidFill>
              </a:rPr>
              <a:t>Supervisor:</a:t>
            </a:r>
            <a:r>
              <a:rPr lang="en-US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>
                <a:solidFill>
                  <a:schemeClr val="lt1"/>
                </a:solidFill>
              </a:rPr>
              <a:t>Prof. Dr.-Ing. Bernhard </a:t>
            </a:r>
            <a:r>
              <a:rPr lang="en-US" dirty="0" err="1">
                <a:solidFill>
                  <a:schemeClr val="lt1"/>
                </a:solidFill>
              </a:rPr>
              <a:t>Preim</a:t>
            </a:r>
            <a:r>
              <a:rPr lang="en-US" dirty="0">
                <a:solidFill>
                  <a:schemeClr val="lt1"/>
                </a:solidFill>
              </a:rPr>
              <a:t> </a:t>
            </a:r>
            <a:endParaRPr dirty="0">
              <a:solidFill>
                <a:schemeClr val="lt1"/>
              </a:solidFill>
            </a:endParaRPr>
          </a:p>
          <a:p>
            <a:pPr lvl="0">
              <a:buSzPts val="1800"/>
            </a:pPr>
            <a:r>
              <a:rPr lang="en-US" dirty="0">
                <a:solidFill>
                  <a:schemeClr val="lt1"/>
                </a:solidFill>
              </a:rPr>
              <a:t>                   Dr.-Ing. Monique </a:t>
            </a:r>
            <a:r>
              <a:rPr lang="en-US" dirty="0" err="1">
                <a:solidFill>
                  <a:schemeClr val="lt1"/>
                </a:solidFill>
              </a:rPr>
              <a:t>Meuschke</a:t>
            </a:r>
            <a:endParaRPr lang="en-US" dirty="0">
              <a:solidFill>
                <a:schemeClr val="lt1"/>
              </a:solidFill>
            </a:endParaRPr>
          </a:p>
          <a:p>
            <a:pPr lvl="0">
              <a:buSzPts val="1800"/>
            </a:pPr>
            <a:r>
              <a:rPr lang="en-US" dirty="0">
                <a:solidFill>
                  <a:schemeClr val="lt1"/>
                </a:solidFill>
              </a:rPr>
              <a:t>                   M.Sc. </a:t>
            </a:r>
            <a:r>
              <a:rPr lang="en-US" dirty="0" err="1">
                <a:solidFill>
                  <a:schemeClr val="lt1"/>
                </a:solidFill>
              </a:rPr>
              <a:t>Uli</a:t>
            </a:r>
            <a:r>
              <a:rPr lang="en-US" dirty="0">
                <a:solidFill>
                  <a:schemeClr val="lt1"/>
                </a:solidFill>
              </a:rPr>
              <a:t> Niemann</a:t>
            </a:r>
          </a:p>
          <a:p>
            <a:pPr lvl="0">
              <a:buSzPts val="1800"/>
            </a:pPr>
            <a:endParaRPr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"/>
          <p:cNvSpPr txBox="1"/>
          <p:nvPr/>
        </p:nvSpPr>
        <p:spPr>
          <a:xfrm>
            <a:off x="6772285" y="5074138"/>
            <a:ext cx="3567300" cy="10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Presenter</a:t>
            </a:r>
            <a:r>
              <a:rPr lang="en-US" dirty="0">
                <a:solidFill>
                  <a:schemeClr val="lt1"/>
                </a:solidFill>
              </a:rPr>
              <a:t>: </a:t>
            </a:r>
            <a:r>
              <a:rPr lang="en-US" dirty="0" err="1">
                <a:solidFill>
                  <a:schemeClr val="lt1"/>
                </a:solidFill>
              </a:rPr>
              <a:t>Seyed</a:t>
            </a:r>
            <a:r>
              <a:rPr lang="en-US" dirty="0">
                <a:solidFill>
                  <a:schemeClr val="lt1"/>
                </a:solidFill>
              </a:rPr>
              <a:t> Behnam </a:t>
            </a:r>
            <a:r>
              <a:rPr lang="en-US" dirty="0" err="1">
                <a:solidFill>
                  <a:schemeClr val="lt1"/>
                </a:solidFill>
              </a:rPr>
              <a:t>Beladi</a:t>
            </a:r>
            <a:endParaRPr lang="en-US" dirty="0">
              <a:solidFill>
                <a:schemeClr val="lt1"/>
              </a:solidFill>
            </a:endParaRPr>
          </a:p>
          <a:p>
            <a:pPr lvl="0"/>
            <a:r>
              <a:rPr lang="en-US" dirty="0">
                <a:solidFill>
                  <a:schemeClr val="lt1"/>
                </a:solidFill>
              </a:rPr>
              <a:t>                  </a:t>
            </a:r>
            <a:r>
              <a:rPr lang="en-US" dirty="0" err="1">
                <a:solidFill>
                  <a:schemeClr val="lt1"/>
                </a:solidFill>
              </a:rPr>
              <a:t>Atrayee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 err="1">
                <a:solidFill>
                  <a:schemeClr val="lt1"/>
                </a:solidFill>
              </a:rPr>
              <a:t>Neog</a:t>
            </a:r>
            <a:endParaRPr lang="en-US" dirty="0">
              <a:solidFill>
                <a:schemeClr val="lt1"/>
              </a:solidFill>
            </a:endParaRPr>
          </a:p>
          <a:p>
            <a:r>
              <a:rPr lang="en-US" dirty="0">
                <a:solidFill>
                  <a:schemeClr val="lt1"/>
                </a:solidFill>
              </a:rPr>
              <a:t>                  </a:t>
            </a:r>
            <a:r>
              <a:rPr lang="en-US" dirty="0" err="1">
                <a:solidFill>
                  <a:schemeClr val="lt1"/>
                </a:solidFill>
              </a:rPr>
              <a:t>Xiongjun</a:t>
            </a:r>
            <a:r>
              <a:rPr lang="en-US" dirty="0">
                <a:solidFill>
                  <a:schemeClr val="lt1"/>
                </a:solidFill>
              </a:rPr>
              <a:t> Wang</a:t>
            </a:r>
          </a:p>
          <a:p>
            <a:endParaRPr lang="en-US" dirty="0">
              <a:solidFill>
                <a:schemeClr val="lt1"/>
              </a:solidFill>
            </a:endParaRPr>
          </a:p>
          <a:p>
            <a:endParaRPr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r>
              <a:rPr lang="en-US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     </a:t>
            </a:r>
            <a:endParaRPr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>
              <a:buClr>
                <a:srgbClr val="000000"/>
              </a:buClr>
              <a:buSzPts val="1800"/>
            </a:pPr>
            <a:r>
              <a:rPr lang="en-US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        </a:t>
            </a:r>
            <a:endParaRPr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"/>
          <p:cNvSpPr txBox="1">
            <a:spLocks noGrp="1"/>
          </p:cNvSpPr>
          <p:nvPr>
            <p:ph type="sldNum" idx="12"/>
          </p:nvPr>
        </p:nvSpPr>
        <p:spPr>
          <a:xfrm>
            <a:off x="10080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fld id="{00000000-1234-1234-1234-123412341234}" type="slidenum">
              <a:rPr lang="en-US"/>
              <a:pPr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85B93-BEA3-41EA-A274-24D73F7EF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the data (Node)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35F28-7FA4-4BCC-9693-A057F03CC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Each Source and Target Id represents a node</a:t>
            </a:r>
          </a:p>
          <a:p>
            <a:r>
              <a:rPr lang="en-US" dirty="0"/>
              <a:t>There are 5 Node type: </a:t>
            </a:r>
          </a:p>
          <a:p>
            <a:pPr marL="971550" lvl="1" indent="-457200">
              <a:lnSpc>
                <a:spcPct val="100000"/>
              </a:lnSpc>
              <a:buSzPct val="120000"/>
              <a:buFont typeface="+mj-lt"/>
              <a:buAutoNum type="arabicPeriod"/>
            </a:pPr>
            <a:r>
              <a:rPr lang="en-US" dirty="0"/>
              <a:t>Person </a:t>
            </a:r>
          </a:p>
          <a:p>
            <a:pPr marL="1428750" lvl="2" indent="-457200">
              <a:lnSpc>
                <a:spcPct val="100000"/>
              </a:lnSpc>
              <a:buSzPct val="120000"/>
            </a:pPr>
            <a:r>
              <a:rPr lang="en-US" dirty="0"/>
              <a:t>used in all channels(all </a:t>
            </a:r>
            <a:r>
              <a:rPr lang="en-US" dirty="0" err="1"/>
              <a:t>eTypes</a:t>
            </a:r>
            <a:r>
              <a:rPr lang="en-US" dirty="0"/>
              <a:t>), only nodes with a spatial location</a:t>
            </a:r>
          </a:p>
          <a:p>
            <a:pPr marL="971550" lvl="1" indent="-457200">
              <a:lnSpc>
                <a:spcPct val="100000"/>
              </a:lnSpc>
              <a:buSzPct val="120000"/>
              <a:buFont typeface="+mj-lt"/>
              <a:buAutoNum type="arabicPeriod"/>
            </a:pPr>
            <a:r>
              <a:rPr lang="en-US" dirty="0"/>
              <a:t>Product category </a:t>
            </a:r>
          </a:p>
          <a:p>
            <a:pPr marL="1428750" lvl="2" indent="-457200">
              <a:lnSpc>
                <a:spcPct val="100000"/>
              </a:lnSpc>
              <a:buSzPct val="120000"/>
            </a:pPr>
            <a:r>
              <a:rPr lang="en-US" dirty="0"/>
              <a:t>for the procurement channel, eType = 2, 3</a:t>
            </a:r>
          </a:p>
          <a:p>
            <a:pPr marL="971550" lvl="1" indent="-457200">
              <a:lnSpc>
                <a:spcPct val="100000"/>
              </a:lnSpc>
              <a:buSzPct val="120000"/>
              <a:buFont typeface="+mj-lt"/>
              <a:buAutoNum type="arabicPeriod"/>
            </a:pPr>
            <a:r>
              <a:rPr lang="en-US" dirty="0"/>
              <a:t>Document </a:t>
            </a:r>
          </a:p>
          <a:p>
            <a:pPr marL="1428750" lvl="2" indent="-457200">
              <a:lnSpc>
                <a:spcPct val="100000"/>
              </a:lnSpc>
              <a:buSzPct val="120000"/>
            </a:pPr>
            <a:r>
              <a:rPr lang="en-US" dirty="0"/>
              <a:t>from the co-authorship channel, eType = 4</a:t>
            </a:r>
          </a:p>
          <a:p>
            <a:pPr marL="971550" lvl="1" indent="-457200">
              <a:lnSpc>
                <a:spcPct val="100000"/>
              </a:lnSpc>
              <a:buSzPct val="120000"/>
              <a:buFont typeface="+mj-lt"/>
              <a:buAutoNum type="arabicPeriod"/>
            </a:pPr>
            <a:r>
              <a:rPr lang="en-US" dirty="0"/>
              <a:t>Financial category </a:t>
            </a:r>
          </a:p>
          <a:p>
            <a:pPr marL="1428750" lvl="2" indent="-457200">
              <a:lnSpc>
                <a:spcPct val="100000"/>
              </a:lnSpc>
              <a:buSzPct val="120000"/>
            </a:pPr>
            <a:r>
              <a:rPr lang="en-US" dirty="0"/>
              <a:t>from financial demographics channel, eType = 5</a:t>
            </a:r>
          </a:p>
          <a:p>
            <a:pPr marL="971550" lvl="1" indent="-457200">
              <a:lnSpc>
                <a:spcPct val="100000"/>
              </a:lnSpc>
              <a:buSzPct val="120000"/>
              <a:buFont typeface="+mj-lt"/>
              <a:buAutoNum type="arabicPeriod"/>
            </a:pPr>
            <a:r>
              <a:rPr lang="en-US" dirty="0"/>
              <a:t>Country </a:t>
            </a:r>
          </a:p>
          <a:p>
            <a:pPr marL="1428750" lvl="2" indent="-457200">
              <a:lnSpc>
                <a:spcPct val="100000"/>
              </a:lnSpc>
              <a:buSzPct val="120000"/>
            </a:pPr>
            <a:r>
              <a:rPr lang="en-US" dirty="0"/>
              <a:t>from the travel channel, eType = 6</a:t>
            </a:r>
          </a:p>
        </p:txBody>
      </p:sp>
    </p:spTree>
    <p:extLst>
      <p:ext uri="{BB962C8B-B14F-4D97-AF65-F5344CB8AC3E}">
        <p14:creationId xmlns:p14="http://schemas.microsoft.com/office/powerpoint/2010/main" val="3210034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40697-F87F-457B-8AAE-B94DA4E4F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the data (Edge)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2E290-D32B-4DAA-873D-D3C16AA2B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row is an edge between two nodes</a:t>
            </a:r>
          </a:p>
          <a:p>
            <a:r>
              <a:rPr lang="en-US" dirty="0"/>
              <a:t>At least one person is connected to each node</a:t>
            </a:r>
          </a:p>
          <a:p>
            <a:r>
              <a:rPr lang="en-US" dirty="0"/>
              <a:t>7 Edge type (eType):</a:t>
            </a:r>
            <a:endParaRPr lang="en-US" sz="1600" dirty="0"/>
          </a:p>
          <a:p>
            <a:pPr marL="857250" lvl="1" indent="-342900">
              <a:buFont typeface="+mj-lt"/>
              <a:buAutoNum type="arabicPeriod"/>
            </a:pPr>
            <a:r>
              <a:rPr lang="en-US" sz="1400" dirty="0"/>
              <a:t>Email </a:t>
            </a:r>
          </a:p>
          <a:p>
            <a:pPr marL="857250" lvl="1" indent="-342900">
              <a:buFont typeface="+mj-lt"/>
              <a:buAutoNum type="arabicPeriod"/>
            </a:pPr>
            <a:r>
              <a:rPr lang="en-US" sz="1400" dirty="0"/>
              <a:t>Phone</a:t>
            </a:r>
          </a:p>
          <a:p>
            <a:pPr marL="857250" lvl="1" indent="-342900">
              <a:buFont typeface="+mj-lt"/>
              <a:buAutoNum type="arabicPeriod"/>
            </a:pPr>
            <a:r>
              <a:rPr lang="en-US" sz="1400" dirty="0"/>
              <a:t>Sell (procurement)</a:t>
            </a:r>
          </a:p>
          <a:p>
            <a:pPr marL="857250" lvl="1" indent="-342900">
              <a:buFont typeface="+mj-lt"/>
              <a:buAutoNum type="arabicPeriod"/>
            </a:pPr>
            <a:r>
              <a:rPr lang="en-US" sz="1400" dirty="0"/>
              <a:t>Buy (procurement)</a:t>
            </a:r>
          </a:p>
          <a:p>
            <a:pPr marL="857250" lvl="1" indent="-342900">
              <a:buFont typeface="+mj-lt"/>
              <a:buAutoNum type="arabicPeriod"/>
            </a:pPr>
            <a:r>
              <a:rPr lang="en-US" sz="1400" dirty="0"/>
              <a:t>Author-of</a:t>
            </a:r>
          </a:p>
          <a:p>
            <a:pPr marL="857250" lvl="1" indent="-342900">
              <a:buFont typeface="+mj-lt"/>
              <a:buAutoNum type="arabicPeriod"/>
            </a:pPr>
            <a:r>
              <a:rPr lang="en-US" sz="1400" dirty="0"/>
              <a:t>Financial (income or expenditure, depending on direction)</a:t>
            </a:r>
          </a:p>
          <a:p>
            <a:pPr marL="857250" lvl="1" indent="-342900">
              <a:buFont typeface="+mj-lt"/>
              <a:buAutoNum type="arabicPeriod"/>
            </a:pPr>
            <a:r>
              <a:rPr lang="en-US" sz="1400" dirty="0"/>
              <a:t> Travels-to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530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289F7-7C1E-46F6-850C-5C4A3205E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the data (Template)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735FA-D620-4677-B3F9-84CA7053B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Edge list graph with the same format as the large graph data (.csv)</a:t>
            </a:r>
          </a:p>
          <a:p>
            <a:r>
              <a:rPr lang="en-US" dirty="0"/>
              <a:t>Was built by CGCS to represent suspicious activity associated with the hack </a:t>
            </a:r>
          </a:p>
          <a:p>
            <a:r>
              <a:rPr lang="en-US" dirty="0"/>
              <a:t>It is a reference pattern for looking for the suspicious activities</a:t>
            </a:r>
          </a:p>
          <a:p>
            <a:r>
              <a:rPr lang="en-US" dirty="0"/>
              <a:t>Details:</a:t>
            </a:r>
          </a:p>
          <a:p>
            <a:pPr lvl="1"/>
            <a:r>
              <a:rPr lang="en-US" dirty="0"/>
              <a:t>File name: CGCS-Template.csv</a:t>
            </a:r>
          </a:p>
          <a:p>
            <a:pPr lvl="1"/>
            <a:r>
              <a:rPr lang="en-US" dirty="0"/>
              <a:t>1325 rows</a:t>
            </a:r>
          </a:p>
          <a:p>
            <a:pPr lvl="1"/>
            <a:r>
              <a:rPr lang="en-US" dirty="0"/>
              <a:t>301 have location data, none have longitude and latitude</a:t>
            </a:r>
          </a:p>
          <a:p>
            <a:pPr lvl="1"/>
            <a:r>
              <a:rPr lang="en-US" dirty="0"/>
              <a:t>The co-authorship channel is replaced by -99 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096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F91C1-99DE-45FC-A7F6-CBABE9975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65E6A-87F9-4CC2-9E30-3C857D20D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Using visual analytics, compare the template subgraph with the potential matches provided. Show where the two graphs agree and disagree. Use your tool to answer the following questions: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Compare the five candidate subgraphs to the provided template. Show where the two graphs agree and disagree. Which subgraph matches the template the best? 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Which key parts of the best match help discriminate it from the other potential matches?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9501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CF48B-31CF-4E4C-B83F-C763D13AF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A2334-8D4D-4C56-9995-8E3DB7EF9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 Candidate Subgraphs: 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0090BE0-6F6C-4744-A3FE-6D197D3417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710443"/>
              </p:ext>
            </p:extLst>
          </p:nvPr>
        </p:nvGraphicFramePr>
        <p:xfrm>
          <a:off x="949912" y="2865856"/>
          <a:ext cx="11216404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5200">
                  <a:extLst>
                    <a:ext uri="{9D8B030D-6E8A-4147-A177-3AD203B41FA5}">
                      <a16:colId xmlns:a16="http://schemas.microsoft.com/office/drawing/2014/main" val="4214309962"/>
                    </a:ext>
                  </a:extLst>
                </a:gridCol>
                <a:gridCol w="1018082">
                  <a:extLst>
                    <a:ext uri="{9D8B030D-6E8A-4147-A177-3AD203B41FA5}">
                      <a16:colId xmlns:a16="http://schemas.microsoft.com/office/drawing/2014/main" val="1220333688"/>
                    </a:ext>
                  </a:extLst>
                </a:gridCol>
                <a:gridCol w="1018082">
                  <a:extLst>
                    <a:ext uri="{9D8B030D-6E8A-4147-A177-3AD203B41FA5}">
                      <a16:colId xmlns:a16="http://schemas.microsoft.com/office/drawing/2014/main" val="2480967799"/>
                    </a:ext>
                  </a:extLst>
                </a:gridCol>
                <a:gridCol w="1060029">
                  <a:extLst>
                    <a:ext uri="{9D8B030D-6E8A-4147-A177-3AD203B41FA5}">
                      <a16:colId xmlns:a16="http://schemas.microsoft.com/office/drawing/2014/main" val="4190340588"/>
                    </a:ext>
                  </a:extLst>
                </a:gridCol>
                <a:gridCol w="1884926">
                  <a:extLst>
                    <a:ext uri="{9D8B030D-6E8A-4147-A177-3AD203B41FA5}">
                      <a16:colId xmlns:a16="http://schemas.microsoft.com/office/drawing/2014/main" val="1164797993"/>
                    </a:ext>
                  </a:extLst>
                </a:gridCol>
                <a:gridCol w="1225839">
                  <a:extLst>
                    <a:ext uri="{9D8B030D-6E8A-4147-A177-3AD203B41FA5}">
                      <a16:colId xmlns:a16="http://schemas.microsoft.com/office/drawing/2014/main" val="3823161395"/>
                    </a:ext>
                  </a:extLst>
                </a:gridCol>
                <a:gridCol w="1018082">
                  <a:extLst>
                    <a:ext uri="{9D8B030D-6E8A-4147-A177-3AD203B41FA5}">
                      <a16:colId xmlns:a16="http://schemas.microsoft.com/office/drawing/2014/main" val="3316443882"/>
                    </a:ext>
                  </a:extLst>
                </a:gridCol>
                <a:gridCol w="1018082">
                  <a:extLst>
                    <a:ext uri="{9D8B030D-6E8A-4147-A177-3AD203B41FA5}">
                      <a16:colId xmlns:a16="http://schemas.microsoft.com/office/drawing/2014/main" val="281413111"/>
                    </a:ext>
                  </a:extLst>
                </a:gridCol>
                <a:gridCol w="1018082">
                  <a:extLst>
                    <a:ext uri="{9D8B030D-6E8A-4147-A177-3AD203B41FA5}">
                      <a16:colId xmlns:a16="http://schemas.microsoft.com/office/drawing/2014/main" val="2572223220"/>
                    </a:ext>
                  </a:extLst>
                </a:gridCol>
              </a:tblGrid>
              <a:tr h="416676">
                <a:tc>
                  <a:txBody>
                    <a:bodyPr/>
                    <a:lstStyle/>
                    <a:p>
                      <a:r>
                        <a:rPr lang="en-US" dirty="0"/>
                        <a:t>File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#rows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#unique Nodes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#location Info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#longitude, Latitude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0860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Q1-Graph1.csv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050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Q1-Graph2.csv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201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070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Q1-Graph3.csv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1563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Q1-Graph4.csv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6828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Q1-Graph5.csv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0824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CGCS-Template.csv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0760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1711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9F6F0-7DB3-4852-B506-FABDF5299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 files comparison based on data distribution on eType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990AA2E-03DD-4D73-A6DA-97E6BD9206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6777986"/>
              </p:ext>
            </p:extLst>
          </p:nvPr>
        </p:nvGraphicFramePr>
        <p:xfrm>
          <a:off x="733550" y="1807868"/>
          <a:ext cx="4859384" cy="2559945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86069">
                  <a:extLst>
                    <a:ext uri="{9D8B030D-6E8A-4147-A177-3AD203B41FA5}">
                      <a16:colId xmlns:a16="http://schemas.microsoft.com/office/drawing/2014/main" val="2280984329"/>
                    </a:ext>
                  </a:extLst>
                </a:gridCol>
                <a:gridCol w="582233">
                  <a:extLst>
                    <a:ext uri="{9D8B030D-6E8A-4147-A177-3AD203B41FA5}">
                      <a16:colId xmlns:a16="http://schemas.microsoft.com/office/drawing/2014/main" val="2131263198"/>
                    </a:ext>
                  </a:extLst>
                </a:gridCol>
                <a:gridCol w="498726">
                  <a:extLst>
                    <a:ext uri="{9D8B030D-6E8A-4147-A177-3AD203B41FA5}">
                      <a16:colId xmlns:a16="http://schemas.microsoft.com/office/drawing/2014/main" val="1097013496"/>
                    </a:ext>
                  </a:extLst>
                </a:gridCol>
                <a:gridCol w="498726">
                  <a:extLst>
                    <a:ext uri="{9D8B030D-6E8A-4147-A177-3AD203B41FA5}">
                      <a16:colId xmlns:a16="http://schemas.microsoft.com/office/drawing/2014/main" val="2987665690"/>
                    </a:ext>
                  </a:extLst>
                </a:gridCol>
                <a:gridCol w="498726">
                  <a:extLst>
                    <a:ext uri="{9D8B030D-6E8A-4147-A177-3AD203B41FA5}">
                      <a16:colId xmlns:a16="http://schemas.microsoft.com/office/drawing/2014/main" val="2828808762"/>
                    </a:ext>
                  </a:extLst>
                </a:gridCol>
                <a:gridCol w="498726">
                  <a:extLst>
                    <a:ext uri="{9D8B030D-6E8A-4147-A177-3AD203B41FA5}">
                      <a16:colId xmlns:a16="http://schemas.microsoft.com/office/drawing/2014/main" val="204906864"/>
                    </a:ext>
                  </a:extLst>
                </a:gridCol>
                <a:gridCol w="498726">
                  <a:extLst>
                    <a:ext uri="{9D8B030D-6E8A-4147-A177-3AD203B41FA5}">
                      <a16:colId xmlns:a16="http://schemas.microsoft.com/office/drawing/2014/main" val="1984915671"/>
                    </a:ext>
                  </a:extLst>
                </a:gridCol>
                <a:gridCol w="498726">
                  <a:extLst>
                    <a:ext uri="{9D8B030D-6E8A-4147-A177-3AD203B41FA5}">
                      <a16:colId xmlns:a16="http://schemas.microsoft.com/office/drawing/2014/main" val="1162398049"/>
                    </a:ext>
                  </a:extLst>
                </a:gridCol>
                <a:gridCol w="498726">
                  <a:extLst>
                    <a:ext uri="{9D8B030D-6E8A-4147-A177-3AD203B41FA5}">
                      <a16:colId xmlns:a16="http://schemas.microsoft.com/office/drawing/2014/main" val="3673277767"/>
                    </a:ext>
                  </a:extLst>
                </a:gridCol>
              </a:tblGrid>
              <a:tr h="471380">
                <a:tc>
                  <a:txBody>
                    <a:bodyPr/>
                    <a:lstStyle/>
                    <a:p>
                      <a:r>
                        <a:rPr lang="en-US" sz="1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#rows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#eT0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#eT1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#eT2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#eT3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#eT4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#eT5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#eT6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5821520"/>
                  </a:ext>
                </a:extLst>
              </a:tr>
              <a:tr h="3234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Graph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187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131</a:t>
                      </a:r>
                    </a:p>
                  </a:txBody>
                  <a:tcPr>
                    <a:solidFill>
                      <a:srgbClr val="B2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</a:t>
                      </a:r>
                    </a:p>
                  </a:txBody>
                  <a:tcPr>
                    <a:solidFill>
                      <a:srgbClr val="FF00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</a:t>
                      </a:r>
                    </a:p>
                  </a:txBody>
                  <a:tcPr>
                    <a:solidFill>
                      <a:srgbClr val="94458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rgbClr val="AFECE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846</a:t>
                      </a:r>
                    </a:p>
                  </a:txBody>
                  <a:tcPr>
                    <a:solidFill>
                      <a:srgbClr val="001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37</a:t>
                      </a:r>
                    </a:p>
                  </a:txBody>
                  <a:tcPr>
                    <a:solidFill>
                      <a:srgbClr val="00CC7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981719"/>
                  </a:ext>
                </a:extLst>
              </a:tr>
              <a:tr h="3234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Graph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258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177</a:t>
                      </a:r>
                    </a:p>
                  </a:txBody>
                  <a:tcPr>
                    <a:solidFill>
                      <a:srgbClr val="B2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</a:t>
                      </a:r>
                    </a:p>
                  </a:txBody>
                  <a:tcPr>
                    <a:solidFill>
                      <a:srgbClr val="FF00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</a:t>
                      </a:r>
                    </a:p>
                  </a:txBody>
                  <a:tcPr>
                    <a:solidFill>
                      <a:srgbClr val="94458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>
                    <a:solidFill>
                      <a:srgbClr val="AFECE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823</a:t>
                      </a:r>
                    </a:p>
                  </a:txBody>
                  <a:tcPr>
                    <a:solidFill>
                      <a:srgbClr val="001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24</a:t>
                      </a:r>
                    </a:p>
                  </a:txBody>
                  <a:tcPr>
                    <a:solidFill>
                      <a:srgbClr val="00CC7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795977"/>
                  </a:ext>
                </a:extLst>
              </a:tr>
              <a:tr h="3234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Graph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109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51</a:t>
                      </a:r>
                    </a:p>
                  </a:txBody>
                  <a:tcPr>
                    <a:solidFill>
                      <a:srgbClr val="B2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</a:t>
                      </a:r>
                    </a:p>
                  </a:txBody>
                  <a:tcPr>
                    <a:solidFill>
                      <a:srgbClr val="FF00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</a:t>
                      </a:r>
                    </a:p>
                  </a:txBody>
                  <a:tcPr>
                    <a:solidFill>
                      <a:srgbClr val="94458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rgbClr val="AFECE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519</a:t>
                      </a:r>
                    </a:p>
                  </a:txBody>
                  <a:tcPr>
                    <a:solidFill>
                      <a:srgbClr val="001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37</a:t>
                      </a:r>
                    </a:p>
                  </a:txBody>
                  <a:tcPr>
                    <a:solidFill>
                      <a:srgbClr val="00CC7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8029196"/>
                  </a:ext>
                </a:extLst>
              </a:tr>
              <a:tr h="3234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Graph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61</a:t>
                      </a:r>
                    </a:p>
                  </a:txBody>
                  <a:tcPr>
                    <a:solidFill>
                      <a:srgbClr val="B2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>
                    <a:solidFill>
                      <a:srgbClr val="FF00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</a:t>
                      </a:r>
                    </a:p>
                  </a:txBody>
                  <a:tcPr>
                    <a:solidFill>
                      <a:srgbClr val="94458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rgbClr val="AFECE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494</a:t>
                      </a:r>
                    </a:p>
                  </a:txBody>
                  <a:tcPr>
                    <a:solidFill>
                      <a:srgbClr val="001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115</a:t>
                      </a:r>
                    </a:p>
                  </a:txBody>
                  <a:tcPr>
                    <a:solidFill>
                      <a:srgbClr val="00CC7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7115363"/>
                  </a:ext>
                </a:extLst>
              </a:tr>
              <a:tr h="3234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Graph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14</a:t>
                      </a:r>
                    </a:p>
                  </a:txBody>
                  <a:tcPr>
                    <a:solidFill>
                      <a:srgbClr val="B2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11</a:t>
                      </a:r>
                    </a:p>
                  </a:txBody>
                  <a:tcPr>
                    <a:solidFill>
                      <a:srgbClr val="FF00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40</a:t>
                      </a:r>
                    </a:p>
                  </a:txBody>
                  <a:tcPr>
                    <a:solidFill>
                      <a:srgbClr val="94458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rgbClr val="AFECE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203</a:t>
                      </a:r>
                    </a:p>
                  </a:txBody>
                  <a:tcPr>
                    <a:solidFill>
                      <a:srgbClr val="001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110</a:t>
                      </a:r>
                    </a:p>
                  </a:txBody>
                  <a:tcPr>
                    <a:solidFill>
                      <a:srgbClr val="00CC7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418311"/>
                  </a:ext>
                </a:extLst>
              </a:tr>
              <a:tr h="4713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Template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effectLst/>
                        </a:rPr>
                        <a:t>1325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effectLst/>
                        </a:rPr>
                        <a:t>314</a:t>
                      </a:r>
                      <a:endParaRPr lang="en-US" sz="12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249</a:t>
                      </a:r>
                    </a:p>
                  </a:txBody>
                  <a:tcPr>
                    <a:solidFill>
                      <a:srgbClr val="B2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</a:t>
                      </a:r>
                    </a:p>
                  </a:txBody>
                  <a:tcPr>
                    <a:solidFill>
                      <a:srgbClr val="FF00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</a:t>
                      </a:r>
                    </a:p>
                  </a:txBody>
                  <a:tcPr>
                    <a:solidFill>
                      <a:srgbClr val="94458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rgbClr val="AFECE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691</a:t>
                      </a:r>
                    </a:p>
                  </a:txBody>
                  <a:tcPr>
                    <a:solidFill>
                      <a:srgbClr val="001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52</a:t>
                      </a:r>
                    </a:p>
                  </a:txBody>
                  <a:tcPr>
                    <a:solidFill>
                      <a:srgbClr val="00CC7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394205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BCC1CE06-DC1B-42E7-B1D7-16BC958A4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4069" y="1690688"/>
            <a:ext cx="4460257" cy="4252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6877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23F55-D07F-4E66-9BAA-754C68CE8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Channels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99F92-DB79-49E7-B9D4-0B0932241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table</a:t>
            </a:r>
          </a:p>
        </p:txBody>
      </p:sp>
    </p:spTree>
    <p:extLst>
      <p:ext uri="{BB962C8B-B14F-4D97-AF65-F5344CB8AC3E}">
        <p14:creationId xmlns:p14="http://schemas.microsoft.com/office/powerpoint/2010/main" val="3075707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1BB09-4D38-43FC-BC3F-45A150E79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41ECF-1908-4EEA-AC15-44B27C0D7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Numerous “white hat” hacker organizations </a:t>
            </a:r>
            <a:r>
              <a:rPr lang="en-US" b="1" dirty="0"/>
              <a:t>protected</a:t>
            </a:r>
            <a:r>
              <a:rPr lang="en-US" dirty="0"/>
              <a:t> the Internet</a:t>
            </a:r>
          </a:p>
          <a:p>
            <a:r>
              <a:rPr lang="en-US" dirty="0"/>
              <a:t>One </a:t>
            </a:r>
            <a:r>
              <a:rPr lang="en-US" b="1" dirty="0"/>
              <a:t>anonymous</a:t>
            </a:r>
            <a:r>
              <a:rPr lang="en-US" dirty="0"/>
              <a:t> hacker organization, </a:t>
            </a:r>
            <a:r>
              <a:rPr lang="en-US" b="1" dirty="0"/>
              <a:t>accidentally</a:t>
            </a:r>
            <a:r>
              <a:rPr lang="en-US" dirty="0"/>
              <a:t> launched a cyber event that </a:t>
            </a:r>
            <a:r>
              <a:rPr lang="en-US" b="1" dirty="0"/>
              <a:t>took down</a:t>
            </a:r>
            <a:r>
              <a:rPr lang="en-US" dirty="0"/>
              <a:t> the global Internet.</a:t>
            </a:r>
          </a:p>
          <a:p>
            <a:r>
              <a:rPr lang="en-US" dirty="0"/>
              <a:t>The group has to be </a:t>
            </a:r>
            <a:r>
              <a:rPr lang="en-US" b="1" dirty="0"/>
              <a:t>found</a:t>
            </a:r>
          </a:p>
          <a:p>
            <a:r>
              <a:rPr lang="da-DK" dirty="0"/>
              <a:t>Center for Global Cyber Strategy(CGCS) is the key</a:t>
            </a:r>
          </a:p>
          <a:p>
            <a:r>
              <a:rPr lang="en-US" dirty="0"/>
              <a:t>CGCS maintains offline </a:t>
            </a:r>
            <a:r>
              <a:rPr lang="en-US" b="1" dirty="0"/>
              <a:t>databases </a:t>
            </a:r>
            <a:r>
              <a:rPr lang="en-US" dirty="0"/>
              <a:t>(donated for research) of anonymized data including the responsible group</a:t>
            </a:r>
          </a:p>
          <a:p>
            <a:r>
              <a:rPr lang="en-US" dirty="0"/>
              <a:t>Goal is to identify candidate groups that authorities could approach for assistance in restoring the internet.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95947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0A98A-F088-46E3-9F6E-A4431C47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Mini-Challenge 1 (Overview)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CEACC-4CAE-43A6-B046-E3848B129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One profile </a:t>
            </a:r>
            <a:r>
              <a:rPr lang="en-US" dirty="0"/>
              <a:t>has been identified by CGCS as </a:t>
            </a:r>
            <a:r>
              <a:rPr lang="en-US" b="1" dirty="0"/>
              <a:t>most likely</a:t>
            </a:r>
            <a:r>
              <a:rPr lang="en-US" dirty="0"/>
              <a:t> to resemble the structure of the group responsible for internet outage</a:t>
            </a:r>
          </a:p>
          <a:p>
            <a:r>
              <a:rPr lang="en-US" b="1" dirty="0"/>
              <a:t>Our task</a:t>
            </a:r>
            <a:r>
              <a:rPr lang="en-US" dirty="0"/>
              <a:t> is to identify the </a:t>
            </a:r>
            <a:r>
              <a:rPr lang="en-US" b="1" dirty="0"/>
              <a:t>groups</a:t>
            </a:r>
            <a:r>
              <a:rPr lang="en-US" dirty="0"/>
              <a:t> who </a:t>
            </a:r>
            <a:r>
              <a:rPr lang="en-US" b="1" dirty="0"/>
              <a:t>resemble</a:t>
            </a:r>
            <a:r>
              <a:rPr lang="en-US" dirty="0"/>
              <a:t> the identified profiles</a:t>
            </a:r>
          </a:p>
        </p:txBody>
      </p:sp>
    </p:spTree>
    <p:extLst>
      <p:ext uri="{BB962C8B-B14F-4D97-AF65-F5344CB8AC3E}">
        <p14:creationId xmlns:p14="http://schemas.microsoft.com/office/powerpoint/2010/main" val="4225084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15AC2-C426-4CE6-BC17-B1080FFB4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Mini-Challenge 1 (Data overview)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CCE95-0F9B-415E-8AFC-0C4025E6D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subgraph </a:t>
            </a:r>
            <a:r>
              <a:rPr lang="en-US" b="1" dirty="0"/>
              <a:t>Template</a:t>
            </a:r>
            <a:r>
              <a:rPr lang="en-US" dirty="0"/>
              <a:t> representing the structure of the group </a:t>
            </a:r>
            <a:r>
              <a:rPr lang="en-US" b="1" dirty="0"/>
              <a:t>identified</a:t>
            </a:r>
            <a:r>
              <a:rPr lang="en-US" dirty="0"/>
              <a:t> by CGCS</a:t>
            </a:r>
          </a:p>
          <a:p>
            <a:r>
              <a:rPr lang="en-US" dirty="0"/>
              <a:t>5 </a:t>
            </a:r>
            <a:r>
              <a:rPr lang="en-US" b="1" dirty="0"/>
              <a:t>candidate</a:t>
            </a:r>
            <a:r>
              <a:rPr lang="en-US" dirty="0"/>
              <a:t> subgraphs</a:t>
            </a:r>
          </a:p>
          <a:p>
            <a:r>
              <a:rPr lang="en-US" dirty="0"/>
              <a:t>A very </a:t>
            </a:r>
            <a:r>
              <a:rPr lang="en-US" b="1" dirty="0"/>
              <a:t>large graph </a:t>
            </a:r>
          </a:p>
          <a:p>
            <a:r>
              <a:rPr lang="en-US" dirty="0"/>
              <a:t>A list of 3 </a:t>
            </a:r>
            <a:r>
              <a:rPr lang="en-US" b="1" dirty="0"/>
              <a:t>Seeds</a:t>
            </a:r>
            <a:r>
              <a:rPr lang="en-US" dirty="0"/>
              <a:t>, or IDs that can provide starting points for exploring the large graph.</a:t>
            </a:r>
          </a:p>
        </p:txBody>
      </p:sp>
    </p:spTree>
    <p:extLst>
      <p:ext uri="{BB962C8B-B14F-4D97-AF65-F5344CB8AC3E}">
        <p14:creationId xmlns:p14="http://schemas.microsoft.com/office/powerpoint/2010/main" val="846317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CF469-CEE7-485C-8B48-C84082B31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the data (Overview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1BE96-0868-452D-A1EB-EAFDD3BE4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All</a:t>
            </a:r>
            <a:r>
              <a:rPr lang="en-US" dirty="0"/>
              <a:t> graph files contain the following columns:</a:t>
            </a:r>
          </a:p>
          <a:p>
            <a:pPr lvl="1"/>
            <a:r>
              <a:rPr lang="en-US" b="1" dirty="0"/>
              <a:t>Source</a:t>
            </a:r>
            <a:r>
              <a:rPr lang="en-US" dirty="0"/>
              <a:t>: an integer Id of the source of the communication (could have different meanings based on the eType column)</a:t>
            </a:r>
          </a:p>
          <a:p>
            <a:pPr lvl="1"/>
            <a:r>
              <a:rPr lang="en-US" b="1" dirty="0"/>
              <a:t>eType</a:t>
            </a:r>
            <a:r>
              <a:rPr lang="en-US" dirty="0"/>
              <a:t> (edge type): a number between 0 and 6 (inclusive)</a:t>
            </a:r>
          </a:p>
          <a:p>
            <a:pPr lvl="1"/>
            <a:r>
              <a:rPr lang="en-US" b="1" dirty="0"/>
              <a:t>Target</a:t>
            </a:r>
            <a:r>
              <a:rPr lang="en-US" dirty="0"/>
              <a:t>: an integer Id of the source of the communication (could have different meanings based on the eType column)</a:t>
            </a:r>
          </a:p>
          <a:p>
            <a:pPr lvl="1"/>
            <a:r>
              <a:rPr lang="en-US" b="1" dirty="0"/>
              <a:t>Time</a:t>
            </a:r>
            <a:r>
              <a:rPr lang="en-US" dirty="0"/>
              <a:t>: Time is in </a:t>
            </a:r>
            <a:r>
              <a:rPr lang="en-US" u="sng" dirty="0"/>
              <a:t>seconds</a:t>
            </a:r>
            <a:r>
              <a:rPr lang="en-US" dirty="0"/>
              <a:t> from 12:00 AM Jan. 1, 2025, time span related to the cyber event are exactly </a:t>
            </a:r>
            <a:r>
              <a:rPr lang="en-US" u="sng" dirty="0"/>
              <a:t>one year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306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E56EE-22E9-4ED1-B5EC-7F4D19F33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the data (Overview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E5792-09E2-447C-AD1E-24ABC5C74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Channels are defined based on the eType column.</a:t>
            </a:r>
          </a:p>
          <a:p>
            <a:r>
              <a:rPr lang="en-US" b="1" dirty="0"/>
              <a:t>Many</a:t>
            </a:r>
            <a:r>
              <a:rPr lang="en-US" dirty="0"/>
              <a:t> of the channels also include:</a:t>
            </a:r>
          </a:p>
          <a:p>
            <a:pPr lvl="1"/>
            <a:r>
              <a:rPr lang="en-US" b="1" dirty="0"/>
              <a:t>Weight</a:t>
            </a:r>
            <a:r>
              <a:rPr lang="en-US" dirty="0"/>
              <a:t>: float values with different meaning based on the channel</a:t>
            </a:r>
            <a:endParaRPr lang="en-US" b="1" dirty="0"/>
          </a:p>
          <a:p>
            <a:pPr lvl="1"/>
            <a:r>
              <a:rPr lang="en-US" b="1" dirty="0" err="1"/>
              <a:t>SourceLocation</a:t>
            </a:r>
            <a:r>
              <a:rPr lang="en-US" dirty="0"/>
              <a:t>: integer values between 0 and 5 representing countries</a:t>
            </a:r>
          </a:p>
          <a:p>
            <a:pPr lvl="1"/>
            <a:r>
              <a:rPr lang="en-US" b="1" dirty="0" err="1"/>
              <a:t>TargetLocation</a:t>
            </a:r>
            <a:r>
              <a:rPr lang="en-US" dirty="0"/>
              <a:t>: integer values between 0 and 5 representing countries</a:t>
            </a:r>
          </a:p>
          <a:p>
            <a:pPr lvl="1"/>
            <a:r>
              <a:rPr lang="en-US" b="1" dirty="0" err="1"/>
              <a:t>SourceLatitude</a:t>
            </a:r>
            <a:r>
              <a:rPr lang="en-US" dirty="0"/>
              <a:t>: latitude locations within the country </a:t>
            </a:r>
          </a:p>
          <a:p>
            <a:pPr lvl="1"/>
            <a:r>
              <a:rPr lang="en-US" b="1" dirty="0" err="1"/>
              <a:t>SourceLongitude</a:t>
            </a:r>
            <a:r>
              <a:rPr lang="en-US" dirty="0"/>
              <a:t>: longitude locations within the country</a:t>
            </a:r>
          </a:p>
          <a:p>
            <a:pPr lvl="1"/>
            <a:r>
              <a:rPr lang="en-US" b="1" dirty="0" err="1"/>
              <a:t>TargetLatitude</a:t>
            </a:r>
            <a:r>
              <a:rPr lang="en-US" dirty="0"/>
              <a:t>: latitude locations within the country</a:t>
            </a:r>
          </a:p>
          <a:p>
            <a:pPr lvl="1"/>
            <a:r>
              <a:rPr lang="en-US" b="1" dirty="0" err="1"/>
              <a:t>TargetLongitude</a:t>
            </a:r>
            <a:r>
              <a:rPr lang="en-US" dirty="0"/>
              <a:t>: longitude locations within the country</a:t>
            </a:r>
          </a:p>
        </p:txBody>
      </p:sp>
    </p:spTree>
    <p:extLst>
      <p:ext uri="{BB962C8B-B14F-4D97-AF65-F5344CB8AC3E}">
        <p14:creationId xmlns:p14="http://schemas.microsoft.com/office/powerpoint/2010/main" val="2854327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2211E-8D2D-44F5-A411-D0257B8BB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the data (Overview 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2027D-315E-42C2-AA32-D9A5CB2ED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Data types for each column when loading the file:</a:t>
            </a:r>
          </a:p>
          <a:p>
            <a:pPr lvl="1"/>
            <a:r>
              <a:rPr lang="en-US" dirty="0"/>
              <a:t>Source 			int64 </a:t>
            </a:r>
          </a:p>
          <a:p>
            <a:pPr lvl="1"/>
            <a:r>
              <a:rPr lang="en-US" dirty="0"/>
              <a:t>eType 			int64 </a:t>
            </a:r>
          </a:p>
          <a:p>
            <a:pPr lvl="1"/>
            <a:r>
              <a:rPr lang="en-US" dirty="0"/>
              <a:t>Target 			int64 </a:t>
            </a:r>
          </a:p>
          <a:p>
            <a:pPr lvl="1"/>
            <a:r>
              <a:rPr lang="en-US" dirty="0"/>
              <a:t>Time 			int64 </a:t>
            </a:r>
          </a:p>
          <a:p>
            <a:pPr lvl="1"/>
            <a:r>
              <a:rPr lang="en-US" dirty="0"/>
              <a:t>Weight 			float64 </a:t>
            </a:r>
          </a:p>
          <a:p>
            <a:pPr lvl="1"/>
            <a:r>
              <a:rPr lang="en-US" dirty="0" err="1"/>
              <a:t>SourceLocation</a:t>
            </a:r>
            <a:r>
              <a:rPr lang="en-US" dirty="0"/>
              <a:t>		float64 </a:t>
            </a:r>
          </a:p>
          <a:p>
            <a:pPr lvl="1"/>
            <a:r>
              <a:rPr lang="en-US" dirty="0" err="1"/>
              <a:t>TargetLocation</a:t>
            </a:r>
            <a:r>
              <a:rPr lang="en-US" dirty="0"/>
              <a:t> 		float64 </a:t>
            </a:r>
          </a:p>
          <a:p>
            <a:pPr lvl="1"/>
            <a:r>
              <a:rPr lang="en-US" dirty="0" err="1"/>
              <a:t>SourceLatitude</a:t>
            </a:r>
            <a:r>
              <a:rPr lang="en-US" dirty="0"/>
              <a:t> 		float64 </a:t>
            </a:r>
          </a:p>
          <a:p>
            <a:pPr lvl="1"/>
            <a:r>
              <a:rPr lang="en-US" dirty="0" err="1"/>
              <a:t>SourceLongitude</a:t>
            </a:r>
            <a:r>
              <a:rPr lang="en-US" dirty="0"/>
              <a:t> 		float64 </a:t>
            </a:r>
          </a:p>
          <a:p>
            <a:pPr lvl="1"/>
            <a:r>
              <a:rPr lang="en-US" dirty="0" err="1"/>
              <a:t>TargetLatitude</a:t>
            </a:r>
            <a:r>
              <a:rPr lang="en-US" dirty="0"/>
              <a:t> 		float64 </a:t>
            </a:r>
          </a:p>
          <a:p>
            <a:pPr lvl="1"/>
            <a:r>
              <a:rPr lang="en-US" dirty="0" err="1"/>
              <a:t>TargetLongitude</a:t>
            </a:r>
            <a:r>
              <a:rPr lang="en-US" dirty="0"/>
              <a:t> 		float64</a:t>
            </a:r>
          </a:p>
        </p:txBody>
      </p:sp>
    </p:spTree>
    <p:extLst>
      <p:ext uri="{BB962C8B-B14F-4D97-AF65-F5344CB8AC3E}">
        <p14:creationId xmlns:p14="http://schemas.microsoft.com/office/powerpoint/2010/main" val="2676710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DD788-C74C-4208-B6FF-6EAF7C634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the data (Channels)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EBC64-4149-4A8E-9F1F-574C50283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IN" dirty="0"/>
              <a:t>The data can be classified into 6 different channels</a:t>
            </a:r>
          </a:p>
          <a:p>
            <a:r>
              <a:rPr lang="en-US" dirty="0"/>
              <a:t>Each channel represents a different kind of transaction between two nodes.</a:t>
            </a:r>
          </a:p>
          <a:p>
            <a:r>
              <a:rPr lang="en-IN" dirty="0"/>
              <a:t>These are the channels: </a:t>
            </a:r>
          </a:p>
          <a:p>
            <a:pPr lvl="1"/>
            <a:r>
              <a:rPr lang="en-IN" dirty="0"/>
              <a:t>Communication</a:t>
            </a:r>
          </a:p>
          <a:p>
            <a:pPr lvl="2"/>
            <a:r>
              <a:rPr lang="en-IN" dirty="0"/>
              <a:t>Email</a:t>
            </a:r>
          </a:p>
          <a:p>
            <a:pPr lvl="2"/>
            <a:r>
              <a:rPr lang="en-IN" dirty="0"/>
              <a:t>Phone</a:t>
            </a:r>
          </a:p>
          <a:p>
            <a:pPr lvl="1"/>
            <a:r>
              <a:rPr lang="en-IN" dirty="0"/>
              <a:t>Procurement</a:t>
            </a:r>
          </a:p>
          <a:p>
            <a:pPr lvl="1"/>
            <a:r>
              <a:rPr lang="en-IN" dirty="0"/>
              <a:t>Co-Authorship</a:t>
            </a:r>
          </a:p>
          <a:p>
            <a:pPr lvl="1"/>
            <a:r>
              <a:rPr lang="en-IN" dirty="0"/>
              <a:t>Demographic</a:t>
            </a:r>
          </a:p>
          <a:p>
            <a:pPr lvl="1"/>
            <a:r>
              <a:rPr lang="en-IN" dirty="0"/>
              <a:t>Travel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242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3038A-68E9-4682-ADF1-B26EE4C32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the data (Channels)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247C39F-7BB1-4652-A31A-B17B14CE5D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7508652"/>
              </p:ext>
            </p:extLst>
          </p:nvPr>
        </p:nvGraphicFramePr>
        <p:xfrm>
          <a:off x="838200" y="1825625"/>
          <a:ext cx="105156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372938996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28143526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07236940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5671391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2942043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Channel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232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Communications</a:t>
                      </a:r>
                    </a:p>
                    <a:p>
                      <a:r>
                        <a:rPr lang="en-US" sz="1800" b="1" dirty="0"/>
                        <a:t>(phone and email)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712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Procurement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344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Co-authorship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6626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Demographics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160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Travel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63919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6814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1624</TotalTime>
  <Words>944</Words>
  <Application>Microsoft Office PowerPoint</Application>
  <PresentationFormat>Widescreen</PresentationFormat>
  <Paragraphs>217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Problem Overview</vt:lpstr>
      <vt:lpstr>Mini-Challenge 1 (Overview)</vt:lpstr>
      <vt:lpstr>Mini-Challenge 1 (Data overview)</vt:lpstr>
      <vt:lpstr>Exploring the data (Overview 1)</vt:lpstr>
      <vt:lpstr>Exploring the data (Overview 2)</vt:lpstr>
      <vt:lpstr>Exploring the data (Overview 3)</vt:lpstr>
      <vt:lpstr>Exploring the data (Channels)</vt:lpstr>
      <vt:lpstr>Exploring the data (Channels)</vt:lpstr>
      <vt:lpstr>Exploring the data (Node)</vt:lpstr>
      <vt:lpstr>Exploring the data (Edge)</vt:lpstr>
      <vt:lpstr>Exploring the data (Template)</vt:lpstr>
      <vt:lpstr>Question 1</vt:lpstr>
      <vt:lpstr>Question 1 files</vt:lpstr>
      <vt:lpstr>Question 1 files comparison based on data distribution on eType</vt:lpstr>
      <vt:lpstr>Channels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Behnam Beladi</dc:creator>
  <cp:lastModifiedBy>Behnam Beladi</cp:lastModifiedBy>
  <cp:revision>54</cp:revision>
  <dcterms:created xsi:type="dcterms:W3CDTF">2020-04-21T09:35:12Z</dcterms:created>
  <dcterms:modified xsi:type="dcterms:W3CDTF">2020-04-27T21:54:14Z</dcterms:modified>
</cp:coreProperties>
</file>