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6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72" r:id="rId11"/>
    <p:sldId id="265" r:id="rId12"/>
    <p:sldId id="271" r:id="rId13"/>
    <p:sldId id="274" r:id="rId14"/>
    <p:sldId id="261" r:id="rId15"/>
    <p:sldId id="267" r:id="rId16"/>
    <p:sldId id="269" r:id="rId17"/>
    <p:sldId id="270" r:id="rId18"/>
    <p:sldId id="275" r:id="rId19"/>
    <p:sldId id="268" r:id="rId20"/>
    <p:sldId id="273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CED"/>
    <a:srgbClr val="944585"/>
    <a:srgbClr val="FF00CD"/>
    <a:srgbClr val="00CC7A"/>
    <a:srgbClr val="B2FF00"/>
    <a:srgbClr val="FF0000"/>
    <a:srgbClr val="00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267D-A5E8-45DB-ADB4-1A72CFD9B7C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6E72-EF65-49AF-9388-ECA61C3A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2123-CC2A-4A04-B09A-EE3B4F32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46465-F3E4-438E-849D-5F8180A6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8AA2-D399-4407-9F7B-6B68218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0D42-289D-427C-9581-D5FFA79C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3999-98E7-41AF-8A7A-BDCF167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43C3-1AFE-4306-9FFD-B9E392E6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6133-37BC-4B7B-8415-C53478D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21F4-7D48-42E1-92F7-CB83663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91EF-947B-43C4-B094-C99B32AA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5E30-808C-432C-ABC2-D6D3CB78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4A478-60CB-42F6-AD05-9E1D63DA3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E3DEC-26AB-4AB6-9D3A-20613E50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82CD-94CD-4330-94D7-9BE280C0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7E6D-D50B-4732-8F74-2C9C87D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1B36-52E5-4365-BBCA-4DAA892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1EFA-AB9E-46C0-8D63-22EAB0E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C976-4D44-411D-965F-38C28BCE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8B7C-AC19-4554-AA93-B00630F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15AC-6A1C-4D72-B0DA-C308E7C8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4CAC-EDD2-494A-9DAF-7D2BE2A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E2E4-5535-4A23-ABAD-021F7F0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6E46-0F60-4BC7-829D-42909A6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D7C4-A764-479E-B995-E566E15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53D5-AE7A-4D4D-815E-6757E9F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2E3F-EBD1-4B58-A0DD-54B6C313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8693-7E81-404A-8183-FB5C1E98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EB7E-A69B-47BF-A7A6-93EEC7AC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119D-A534-4ACF-B8CD-B083ED01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A781-05B0-4D90-8E5E-198A301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BA80-208A-4CC5-A0E3-08B4382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94FD-310A-4C95-BC9B-79B4ACCE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ACD-7612-442C-B61E-1578E760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E05F-4ED5-421E-9D24-F8A37DA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3842-3DFF-4B22-9338-7FEC53C5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54FF-770E-466B-AA50-B08D65E3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7C2D1-9988-41D4-A0D0-CA53139F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E179-28A7-4022-96B3-1ED87C9B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D6F5-D350-45DB-96E2-637F4046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26A71-056B-4994-8763-1CCF4056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7E38-7846-4421-B9B4-2604E8EA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2D18F-B833-49E2-9013-5C7B3CA7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AFBDA-A89F-40C2-92AC-E7FA900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CC4B-2438-446C-BCF8-DEC91CF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EC192-0CFB-41D8-99EF-DF78FB2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7AABE-FF19-49B3-B9A9-FCFEF21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13211-6731-4046-A104-82E4046B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984C-8D3D-4F0D-B6C7-B3E164D6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84E9-9010-46F1-9824-B3C0569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1682-7F32-4E36-ACFD-E531F892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7FD55-632E-4F79-9A7E-087FA61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6EF4-C4D6-45C5-B755-5EA0E5C5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19949-49BD-4139-A4F6-D28C0E4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475-FB80-4883-8954-A02B5369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2796D-A57F-40EF-96A1-3E3E75E4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44D9-C477-4C5F-BBAE-955064BE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1616-CF67-4BB8-A43D-62EC48A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0C423-960D-43B9-850F-3D70AF1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A2AF3-2F67-4219-900C-E541DC45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8801-C7B7-491A-BD26-AE0894EC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E2F83-A828-4F11-AFDC-F3D0BA43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2991-03E0-42E2-A919-4B56252BC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4B05-7883-4A8A-B654-E2C978A2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A2F6-20F2-4064-B8C4-4CE6A905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2079784" y="1866150"/>
            <a:ext cx="8001000" cy="2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Challenge 2020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Mini-Challenge 1: Graph Analysis</a:t>
            </a:r>
          </a:p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Data Understanding</a:t>
            </a:r>
          </a:p>
        </p:txBody>
      </p:sp>
      <p:sp>
        <p:nvSpPr>
          <p:cNvPr id="73" name="Google Shape;73;p1"/>
          <p:cNvSpPr txBox="1"/>
          <p:nvPr/>
        </p:nvSpPr>
        <p:spPr>
          <a:xfrm>
            <a:off x="1786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Supervisor: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Prof. Dr.-Ing. Bernhard </a:t>
            </a:r>
            <a:r>
              <a:rPr lang="en-US" dirty="0" err="1">
                <a:solidFill>
                  <a:schemeClr val="lt1"/>
                </a:solidFill>
              </a:rPr>
              <a:t>Preim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Dr.-Ing. Monique </a:t>
            </a:r>
            <a:r>
              <a:rPr lang="en-US" dirty="0" err="1">
                <a:solidFill>
                  <a:schemeClr val="lt1"/>
                </a:solidFill>
              </a:rPr>
              <a:t>Meuschke</a:t>
            </a:r>
            <a:endParaRPr lang="en-US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M.Sc. </a:t>
            </a:r>
            <a:r>
              <a:rPr lang="en-US" dirty="0" err="1">
                <a:solidFill>
                  <a:schemeClr val="lt1"/>
                </a:solidFill>
              </a:rPr>
              <a:t>Uli</a:t>
            </a:r>
            <a:r>
              <a:rPr lang="en-US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772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>
                <a:solidFill>
                  <a:schemeClr val="lt1"/>
                </a:solidFill>
              </a:rPr>
              <a:t>Seyed</a:t>
            </a:r>
            <a:r>
              <a:rPr lang="en-US" dirty="0">
                <a:solidFill>
                  <a:schemeClr val="lt1"/>
                </a:solidFill>
              </a:rPr>
              <a:t> Behnam </a:t>
            </a:r>
            <a:r>
              <a:rPr lang="en-US" dirty="0" err="1">
                <a:solidFill>
                  <a:schemeClr val="lt1"/>
                </a:solidFill>
              </a:rPr>
              <a:t>Beladi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Atrayee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Neog</a:t>
            </a:r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Xiongjun</a:t>
            </a:r>
            <a:r>
              <a:rPr lang="en-US" dirty="0">
                <a:solidFill>
                  <a:schemeClr val="lt1"/>
                </a:solidFill>
              </a:rPr>
              <a:t> Wang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038A-68E9-4682-ADF1-B26EE4C3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47C39F-7BB1-4652-A31A-B17B14CE5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22853"/>
              </p:ext>
            </p:extLst>
          </p:nvPr>
        </p:nvGraphicFramePr>
        <p:xfrm>
          <a:off x="838199" y="1443037"/>
          <a:ext cx="10450551" cy="504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968">
                  <a:extLst>
                    <a:ext uri="{9D8B030D-6E8A-4147-A177-3AD203B41FA5}">
                      <a16:colId xmlns:a16="http://schemas.microsoft.com/office/drawing/2014/main" val="3729389960"/>
                    </a:ext>
                  </a:extLst>
                </a:gridCol>
                <a:gridCol w="835710">
                  <a:extLst>
                    <a:ext uri="{9D8B030D-6E8A-4147-A177-3AD203B41FA5}">
                      <a16:colId xmlns:a16="http://schemas.microsoft.com/office/drawing/2014/main" val="2281435260"/>
                    </a:ext>
                  </a:extLst>
                </a:gridCol>
                <a:gridCol w="2108825">
                  <a:extLst>
                    <a:ext uri="{9D8B030D-6E8A-4147-A177-3AD203B41FA5}">
                      <a16:colId xmlns:a16="http://schemas.microsoft.com/office/drawing/2014/main" val="2072369400"/>
                    </a:ext>
                  </a:extLst>
                </a:gridCol>
                <a:gridCol w="981041">
                  <a:extLst>
                    <a:ext uri="{9D8B030D-6E8A-4147-A177-3AD203B41FA5}">
                      <a16:colId xmlns:a16="http://schemas.microsoft.com/office/drawing/2014/main" val="1567139128"/>
                    </a:ext>
                  </a:extLst>
                </a:gridCol>
                <a:gridCol w="1133509">
                  <a:extLst>
                    <a:ext uri="{9D8B030D-6E8A-4147-A177-3AD203B41FA5}">
                      <a16:colId xmlns:a16="http://schemas.microsoft.com/office/drawing/2014/main" val="2267513749"/>
                    </a:ext>
                  </a:extLst>
                </a:gridCol>
                <a:gridCol w="1090938">
                  <a:extLst>
                    <a:ext uri="{9D8B030D-6E8A-4147-A177-3AD203B41FA5}">
                      <a16:colId xmlns:a16="http://schemas.microsoft.com/office/drawing/2014/main" val="44632791"/>
                    </a:ext>
                  </a:extLst>
                </a:gridCol>
                <a:gridCol w="1107710">
                  <a:extLst>
                    <a:ext uri="{9D8B030D-6E8A-4147-A177-3AD203B41FA5}">
                      <a16:colId xmlns:a16="http://schemas.microsoft.com/office/drawing/2014/main" val="3607100143"/>
                    </a:ext>
                  </a:extLst>
                </a:gridCol>
                <a:gridCol w="1420850">
                  <a:extLst>
                    <a:ext uri="{9D8B030D-6E8A-4147-A177-3AD203B41FA5}">
                      <a16:colId xmlns:a16="http://schemas.microsoft.com/office/drawing/2014/main" val="2294204304"/>
                    </a:ext>
                  </a:extLst>
                </a:gridCol>
              </a:tblGrid>
              <a:tr h="666544">
                <a:tc>
                  <a:txBody>
                    <a:bodyPr/>
                    <a:lstStyle/>
                    <a:p>
                      <a:r>
                        <a:rPr lang="en-US" sz="1600" dirty="0"/>
                        <a:t>Channel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Notable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32916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Communications</a:t>
                      </a:r>
                    </a:p>
                    <a:p>
                      <a:r>
                        <a:rPr lang="en-US" sz="1600" b="1" dirty="0"/>
                        <a:t>(phone and email)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&amp;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Direct connections between two persons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Always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Phone and email channels not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712042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Procurement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&amp;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Buying and selling an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 of the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 each sell row exists: a buy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344687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Co-authorship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publication of scientific or technical 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Fraction of the 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(author)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must be ignored (not relevant)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26755"/>
                  </a:ext>
                </a:extLst>
              </a:tr>
              <a:tr h="952205">
                <a:tc>
                  <a:txBody>
                    <a:bodyPr/>
                    <a:lstStyle/>
                    <a:p>
                      <a:r>
                        <a:rPr lang="en-US" sz="1600" b="1" dirty="0"/>
                        <a:t>Demographics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spending characteristics of 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60115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Travel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Connecting people by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Length of trip(days)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 weights are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39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81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B93-BEA3-41EA-A274-24D73F7E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5F28-7FA4-4BCC-9693-A057F03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Source and Target Id represents a node</a:t>
            </a:r>
          </a:p>
          <a:p>
            <a:r>
              <a:rPr lang="en-US" dirty="0"/>
              <a:t>There are 5 Node type: 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Person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used in all channels(all </a:t>
            </a:r>
            <a:r>
              <a:rPr lang="en-US" dirty="0" err="1"/>
              <a:t>eTypes</a:t>
            </a:r>
            <a:r>
              <a:rPr lang="en-US" dirty="0"/>
              <a:t>), only nodes with a spatial location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Product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for the procurement channel, eType = 2, 3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Document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co-authorship channel, eType = 4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Financial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financial demographics channel, eType = 5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Country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travel channel, eType = 6</a:t>
            </a:r>
          </a:p>
        </p:txBody>
      </p:sp>
    </p:spTree>
    <p:extLst>
      <p:ext uri="{BB962C8B-B14F-4D97-AF65-F5344CB8AC3E}">
        <p14:creationId xmlns:p14="http://schemas.microsoft.com/office/powerpoint/2010/main" val="321003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0697-F87F-457B-8AAE-B94DA4E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(Edge)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E290-D32B-4DAA-873D-D3C16AA2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row is an edge between two nodes</a:t>
            </a:r>
          </a:p>
          <a:p>
            <a:r>
              <a:rPr lang="en-US" dirty="0"/>
              <a:t>At least one person is connected to each node</a:t>
            </a:r>
          </a:p>
          <a:p>
            <a:r>
              <a:rPr lang="en-US" dirty="0"/>
              <a:t>7 Edge type (eType):</a:t>
            </a:r>
            <a:endParaRPr lang="en-US" sz="1600" dirty="0"/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Email 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Phone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Sell (procurement)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Buy (procurement)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Author-of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Financial (income or expenditure, depending on direction)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 Travels-to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3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AC8C-6A7E-45FA-9562-D9DE6754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nodes and edges: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FA01F-1B89-40AC-8FBE-1D847B980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87" y="1356806"/>
            <a:ext cx="8163426" cy="5136069"/>
          </a:xfrm>
        </p:spPr>
      </p:pic>
    </p:spTree>
    <p:extLst>
      <p:ext uri="{BB962C8B-B14F-4D97-AF65-F5344CB8AC3E}">
        <p14:creationId xmlns:p14="http://schemas.microsoft.com/office/powerpoint/2010/main" val="245276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89F7-7C1E-46F6-850C-5C4A3205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35FA-D620-4677-B3F9-84CA7053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list graph with the same format as the large graph data (.csv)</a:t>
            </a:r>
          </a:p>
          <a:p>
            <a:r>
              <a:rPr lang="en-US" dirty="0"/>
              <a:t>Was built by CGCS to represent suspicious activity associated with the hack </a:t>
            </a:r>
          </a:p>
          <a:p>
            <a:r>
              <a:rPr lang="en-US" dirty="0"/>
              <a:t>It is a reference pattern for looking for the suspicious activities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File name: CGCS-Template.csv</a:t>
            </a:r>
          </a:p>
          <a:p>
            <a:pPr lvl="1"/>
            <a:r>
              <a:rPr lang="en-US" dirty="0"/>
              <a:t>1325 rows</a:t>
            </a:r>
          </a:p>
          <a:p>
            <a:pPr lvl="1"/>
            <a:r>
              <a:rPr lang="en-US" dirty="0"/>
              <a:t>301 have location data, none have longitude and latitude</a:t>
            </a:r>
          </a:p>
          <a:p>
            <a:pPr lvl="1"/>
            <a:r>
              <a:rPr lang="en-US" dirty="0"/>
              <a:t>The co-authorship channel is replaced by -99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9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visual analytics, compare the template subgraph with the potential matches provided. Show where the two graphs agree and disagree. Use your tool to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Compare the five candidate subgraphs to the provided template. Show where the two graphs agree and disagree. Which subgraph matches the template the best?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Which key parts of the best match help discriminate it from the other potential matches?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5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48B-31CF-4E4C-B83F-C763D13A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2334-8D4D-4C56-9995-8E3DB7EF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Candidate Subgraphs:</a:t>
            </a:r>
          </a:p>
          <a:p>
            <a:r>
              <a:rPr lang="en-US" dirty="0"/>
              <a:t>The subgraphs are the same format as the Template with some differences: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090BE0-6F6C-4744-A3FE-6D197D34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310447"/>
              </p:ext>
            </p:extLst>
          </p:nvPr>
        </p:nvGraphicFramePr>
        <p:xfrm>
          <a:off x="2559637" y="3311843"/>
          <a:ext cx="6936319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5200">
                  <a:extLst>
                    <a:ext uri="{9D8B030D-6E8A-4147-A177-3AD203B41FA5}">
                      <a16:colId xmlns:a16="http://schemas.microsoft.com/office/drawing/2014/main" val="4214309962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1220333688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2480967799"/>
                    </a:ext>
                  </a:extLst>
                </a:gridCol>
                <a:gridCol w="1060029">
                  <a:extLst>
                    <a:ext uri="{9D8B030D-6E8A-4147-A177-3AD203B41FA5}">
                      <a16:colId xmlns:a16="http://schemas.microsoft.com/office/drawing/2014/main" val="4190340588"/>
                    </a:ext>
                  </a:extLst>
                </a:gridCol>
                <a:gridCol w="1884926">
                  <a:extLst>
                    <a:ext uri="{9D8B030D-6E8A-4147-A177-3AD203B41FA5}">
                      <a16:colId xmlns:a16="http://schemas.microsoft.com/office/drawing/2014/main" val="1164797993"/>
                    </a:ext>
                  </a:extLst>
                </a:gridCol>
              </a:tblGrid>
              <a:tr h="416676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#unique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#location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#longitude, 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5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201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7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6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Q1-Graph4.csv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Q1-Graph5.csv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2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CGCS-Template.csv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7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F6F0-7DB3-4852-B506-FABDF529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 comparison based on data distribution on eType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90AA2E-03DD-4D73-A6DA-97E6BD920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777986"/>
              </p:ext>
            </p:extLst>
          </p:nvPr>
        </p:nvGraphicFramePr>
        <p:xfrm>
          <a:off x="733550" y="1807868"/>
          <a:ext cx="4859384" cy="25599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6069">
                  <a:extLst>
                    <a:ext uri="{9D8B030D-6E8A-4147-A177-3AD203B41FA5}">
                      <a16:colId xmlns:a16="http://schemas.microsoft.com/office/drawing/2014/main" val="2280984329"/>
                    </a:ext>
                  </a:extLst>
                </a:gridCol>
                <a:gridCol w="582233">
                  <a:extLst>
                    <a:ext uri="{9D8B030D-6E8A-4147-A177-3AD203B41FA5}">
                      <a16:colId xmlns:a16="http://schemas.microsoft.com/office/drawing/2014/main" val="2131263198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097013496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987665690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828808762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04906864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984915671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162398049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3673277767"/>
                    </a:ext>
                  </a:extLst>
                </a:gridCol>
              </a:tblGrid>
              <a:tr h="47138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#eT0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21520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846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81719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177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95977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519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29196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494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115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115363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110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8311"/>
                  </a:ext>
                </a:extLst>
              </a:tr>
              <a:tr h="471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1325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314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249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691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3942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C1CE06-DC1B-42E7-B1D7-16BC958A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69" y="1690688"/>
            <a:ext cx="4460257" cy="4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8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CGCS has a set of “seed” IDs that may be members of other potential networks that could have been involved. Take a look at the very large graph. Can you determine if those IDs lead to other networks that matches the template?</a:t>
            </a:r>
          </a:p>
        </p:txBody>
      </p:sp>
    </p:spTree>
    <p:extLst>
      <p:ext uri="{BB962C8B-B14F-4D97-AF65-F5344CB8AC3E}">
        <p14:creationId xmlns:p14="http://schemas.microsoft.com/office/powerpoint/2010/main" val="182941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3F55-D07F-4E66-9BAA-754C68C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9F92-DB79-49E7-B9D4-0B093224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They will act as a starting point for finding hacker groups</a:t>
            </a:r>
          </a:p>
          <a:p>
            <a:pPr lvl="1"/>
            <a:r>
              <a:rPr lang="en-US" sz="2000" dirty="0"/>
              <a:t>They only have one line</a:t>
            </a:r>
          </a:p>
          <a:p>
            <a:pPr lvl="1"/>
            <a:r>
              <a:rPr lang="en-US" sz="2000" dirty="0"/>
              <a:t>No location information</a:t>
            </a:r>
          </a:p>
          <a:p>
            <a:r>
              <a:rPr lang="en-US" sz="2400" dirty="0"/>
              <a:t>Members of our potential groups in the large dataset(availability checked)</a:t>
            </a:r>
          </a:p>
          <a:p>
            <a:r>
              <a:rPr lang="en-US" sz="2400" dirty="0"/>
              <a:t>These are the values of the 3 seed files</a:t>
            </a:r>
          </a:p>
          <a:p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5C9B5F-B12D-43B8-A7D3-92C6A635E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70609"/>
              </p:ext>
            </p:extLst>
          </p:nvPr>
        </p:nvGraphicFramePr>
        <p:xfrm>
          <a:off x="1289049" y="4167715"/>
          <a:ext cx="10150476" cy="20092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1746">
                  <a:extLst>
                    <a:ext uri="{9D8B030D-6E8A-4147-A177-3AD203B41FA5}">
                      <a16:colId xmlns:a16="http://schemas.microsoft.com/office/drawing/2014/main" val="2681313205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1274565177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3327581110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557321545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906998426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19775199"/>
                    </a:ext>
                  </a:extLst>
                </a:gridCol>
              </a:tblGrid>
              <a:tr h="5023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85495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579269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-685755382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9823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538771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473043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-623491200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0.0909091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23384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574136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657187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1991785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17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0CF7-0C7D-4338-9B72-EA62D0D0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400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AED0-36D7-41E2-9CDD-1F831B01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  <a:p>
            <a:r>
              <a:rPr lang="en-US" dirty="0"/>
              <a:t>Mini-Challenge 1</a:t>
            </a:r>
          </a:p>
          <a:p>
            <a:r>
              <a:rPr lang="en-US" dirty="0"/>
              <a:t>Exploring the data</a:t>
            </a:r>
          </a:p>
          <a:p>
            <a:r>
              <a:rPr lang="en-US" dirty="0"/>
              <a:t>Question 1 overview</a:t>
            </a:r>
          </a:p>
          <a:p>
            <a:r>
              <a:rPr lang="en-US" dirty="0"/>
              <a:t>Question 2 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34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Graph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Filename: CGCS-GraphData.csv</a:t>
            </a:r>
          </a:p>
          <a:p>
            <a:r>
              <a:rPr lang="en-US" sz="2400" dirty="0"/>
              <a:t>Containing the data of all the hacker groups</a:t>
            </a:r>
          </a:p>
          <a:p>
            <a:r>
              <a:rPr lang="en-US" sz="2400" dirty="0"/>
              <a:t>Connection between different groups are not clear</a:t>
            </a:r>
          </a:p>
          <a:p>
            <a:r>
              <a:rPr lang="en-US" sz="2400" dirty="0"/>
              <a:t>Around 124 million rows(edges) and 200860 unique Ids(nodes)</a:t>
            </a:r>
          </a:p>
          <a:p>
            <a:r>
              <a:rPr lang="en-US" sz="2400" dirty="0"/>
              <a:t>Around 70 million rows have location information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2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Graph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Number of rows based on eType: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9B5480-B1CA-47D0-BA73-02DAC27D5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92324"/>
              </p:ext>
            </p:extLst>
          </p:nvPr>
        </p:nvGraphicFramePr>
        <p:xfrm>
          <a:off x="3319462" y="2438400"/>
          <a:ext cx="5553075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230">
                  <a:extLst>
                    <a:ext uri="{9D8B030D-6E8A-4147-A177-3AD203B41FA5}">
                      <a16:colId xmlns:a16="http://schemas.microsoft.com/office/drawing/2014/main" val="234728728"/>
                    </a:ext>
                  </a:extLst>
                </a:gridCol>
                <a:gridCol w="1564615">
                  <a:extLst>
                    <a:ext uri="{9D8B030D-6E8A-4147-A177-3AD203B41FA5}">
                      <a16:colId xmlns:a16="http://schemas.microsoft.com/office/drawing/2014/main" val="1073814496"/>
                    </a:ext>
                  </a:extLst>
                </a:gridCol>
                <a:gridCol w="1564615">
                  <a:extLst>
                    <a:ext uri="{9D8B030D-6E8A-4147-A177-3AD203B41FA5}">
                      <a16:colId xmlns:a16="http://schemas.microsoft.com/office/drawing/2014/main" val="1589982913"/>
                    </a:ext>
                  </a:extLst>
                </a:gridCol>
                <a:gridCol w="1564615">
                  <a:extLst>
                    <a:ext uri="{9D8B030D-6E8A-4147-A177-3AD203B41FA5}">
                      <a16:colId xmlns:a16="http://schemas.microsoft.com/office/drawing/2014/main" val="4266380793"/>
                    </a:ext>
                  </a:extLst>
                </a:gridCol>
              </a:tblGrid>
              <a:tr h="649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 Source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 Target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60051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48662103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76059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70661593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60390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389211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3814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2721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55610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389211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69053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259304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66173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33570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398715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2041841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78041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1491998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50189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81407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123895261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164537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136324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83739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2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7DC7-9BF8-4E26-8207-6C2831CE5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409062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BB09-4D38-43FC-BC3F-45A150E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ECF-1908-4EEA-AC15-44B27C0D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“white hat” hacker organizations </a:t>
            </a:r>
            <a:r>
              <a:rPr lang="en-US" b="1" dirty="0"/>
              <a:t>protected</a:t>
            </a:r>
            <a:r>
              <a:rPr lang="en-US" dirty="0"/>
              <a:t> the Internet</a:t>
            </a:r>
          </a:p>
          <a:p>
            <a:r>
              <a:rPr lang="en-US" dirty="0"/>
              <a:t>One </a:t>
            </a:r>
            <a:r>
              <a:rPr lang="en-US" b="1" dirty="0"/>
              <a:t>anonymous</a:t>
            </a:r>
            <a:r>
              <a:rPr lang="en-US" dirty="0"/>
              <a:t> hacker organization, </a:t>
            </a:r>
            <a:r>
              <a:rPr lang="en-US" b="1" dirty="0"/>
              <a:t>accidentally</a:t>
            </a:r>
            <a:r>
              <a:rPr lang="en-US" dirty="0"/>
              <a:t> launched a cyber event that </a:t>
            </a:r>
            <a:r>
              <a:rPr lang="en-US" b="1" dirty="0"/>
              <a:t>took down</a:t>
            </a:r>
            <a:r>
              <a:rPr lang="en-US" dirty="0"/>
              <a:t> the global Internet.</a:t>
            </a:r>
          </a:p>
          <a:p>
            <a:r>
              <a:rPr lang="en-US" dirty="0"/>
              <a:t>The group has to be </a:t>
            </a:r>
            <a:r>
              <a:rPr lang="en-US" b="1" dirty="0"/>
              <a:t>found</a:t>
            </a:r>
          </a:p>
          <a:p>
            <a:r>
              <a:rPr lang="da-DK" dirty="0"/>
              <a:t>Center for Global Cyber Strategy(CGCS) is the key</a:t>
            </a:r>
          </a:p>
          <a:p>
            <a:r>
              <a:rPr lang="en-US" dirty="0"/>
              <a:t>CGCS maintains offline </a:t>
            </a:r>
            <a:r>
              <a:rPr lang="en-US" b="1" dirty="0"/>
              <a:t>databases </a:t>
            </a:r>
            <a:r>
              <a:rPr lang="en-US" dirty="0"/>
              <a:t>(donated for research) of anonymized data including the responsible group</a:t>
            </a:r>
          </a:p>
          <a:p>
            <a:r>
              <a:rPr lang="en-US" dirty="0"/>
              <a:t>Goal is to identify candidate groups that authorities could approach for assistance in restoring the internet.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94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98A-F088-46E3-9F6E-A4431C47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EACC-4CAE-43A6-B046-E3848B12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profile </a:t>
            </a:r>
            <a:r>
              <a:rPr lang="en-US" dirty="0"/>
              <a:t>has been identified by CGCS as </a:t>
            </a:r>
            <a:r>
              <a:rPr lang="en-US" b="1" dirty="0"/>
              <a:t>most likely</a:t>
            </a:r>
            <a:r>
              <a:rPr lang="en-US" dirty="0"/>
              <a:t> to resemble the structure of the group responsible for internet outage</a:t>
            </a:r>
          </a:p>
          <a:p>
            <a:r>
              <a:rPr lang="en-US" b="1" dirty="0"/>
              <a:t>Our task</a:t>
            </a:r>
            <a:r>
              <a:rPr lang="en-US" dirty="0"/>
              <a:t> is to identify the </a:t>
            </a:r>
            <a:r>
              <a:rPr lang="en-US" b="1" dirty="0"/>
              <a:t>groups</a:t>
            </a:r>
            <a:r>
              <a:rPr lang="en-US" dirty="0"/>
              <a:t> who </a:t>
            </a:r>
            <a:r>
              <a:rPr lang="en-US" b="1" dirty="0"/>
              <a:t>resemble</a:t>
            </a:r>
            <a:r>
              <a:rPr lang="en-US" dirty="0"/>
              <a:t> the identified profiles</a:t>
            </a:r>
          </a:p>
        </p:txBody>
      </p:sp>
    </p:spTree>
    <p:extLst>
      <p:ext uri="{BB962C8B-B14F-4D97-AF65-F5344CB8AC3E}">
        <p14:creationId xmlns:p14="http://schemas.microsoft.com/office/powerpoint/2010/main" val="422508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5AC2-C426-4CE6-BC17-B1080FFB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(Data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CE95-0F9B-415E-8AFC-0C4025E6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subgraph </a:t>
            </a:r>
            <a:r>
              <a:rPr lang="en-US" b="1" dirty="0"/>
              <a:t>Template</a:t>
            </a:r>
            <a:r>
              <a:rPr lang="en-US" dirty="0"/>
              <a:t> representing the structure of the group </a:t>
            </a:r>
            <a:r>
              <a:rPr lang="en-US" b="1" dirty="0"/>
              <a:t>identified</a:t>
            </a:r>
            <a:r>
              <a:rPr lang="en-US" dirty="0"/>
              <a:t> by CGCS</a:t>
            </a:r>
          </a:p>
          <a:p>
            <a:r>
              <a:rPr lang="en-US" dirty="0"/>
              <a:t>5 </a:t>
            </a:r>
            <a:r>
              <a:rPr lang="en-US" b="1" dirty="0"/>
              <a:t>candidate</a:t>
            </a:r>
            <a:r>
              <a:rPr lang="en-US" dirty="0"/>
              <a:t> subgraphs</a:t>
            </a:r>
          </a:p>
          <a:p>
            <a:r>
              <a:rPr lang="en-US" dirty="0"/>
              <a:t>A very </a:t>
            </a:r>
            <a:r>
              <a:rPr lang="en-US" b="1" dirty="0"/>
              <a:t>large graph </a:t>
            </a:r>
          </a:p>
          <a:p>
            <a:r>
              <a:rPr lang="en-US" dirty="0"/>
              <a:t>A list of 3 </a:t>
            </a:r>
            <a:r>
              <a:rPr lang="en-US" b="1" dirty="0"/>
              <a:t>Seeds</a:t>
            </a:r>
            <a:r>
              <a:rPr lang="en-US" dirty="0"/>
              <a:t>, or IDs that can provide starting points for exploring the large graph.</a:t>
            </a:r>
          </a:p>
        </p:txBody>
      </p:sp>
    </p:spTree>
    <p:extLst>
      <p:ext uri="{BB962C8B-B14F-4D97-AF65-F5344CB8AC3E}">
        <p14:creationId xmlns:p14="http://schemas.microsoft.com/office/powerpoint/2010/main" val="84631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F469-CEE7-485C-8B48-C84082B3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BE96-0868-452D-A1EB-EAFDD3BE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</a:t>
            </a:r>
            <a:r>
              <a:rPr lang="en-US" dirty="0"/>
              <a:t> graph files contain the following columns: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eType</a:t>
            </a:r>
            <a:r>
              <a:rPr lang="en-US" dirty="0"/>
              <a:t> (edge type): a number between 0 and 6 (inclusive)</a:t>
            </a:r>
          </a:p>
          <a:p>
            <a:pPr lvl="1"/>
            <a:r>
              <a:rPr lang="en-US" b="1" dirty="0"/>
              <a:t>Target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: Time is in </a:t>
            </a:r>
            <a:r>
              <a:rPr lang="en-US" u="sng" dirty="0"/>
              <a:t>seconds</a:t>
            </a:r>
            <a:r>
              <a:rPr lang="en-US" dirty="0"/>
              <a:t> from 12:00 AM Jan. 1, 2025, time span related to the cyber event are exactly </a:t>
            </a:r>
            <a:r>
              <a:rPr lang="en-US" u="sng" dirty="0"/>
              <a:t>one year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56EE-22E9-4ED1-B5EC-7F4D19F3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5792-09E2-447C-AD1E-24ABC5C7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are defined based on the eType column.</a:t>
            </a:r>
          </a:p>
          <a:p>
            <a:r>
              <a:rPr lang="en-US" b="1" dirty="0"/>
              <a:t>Many</a:t>
            </a:r>
            <a:r>
              <a:rPr lang="en-US" dirty="0"/>
              <a:t> of the channels also include:</a:t>
            </a:r>
          </a:p>
          <a:p>
            <a:pPr lvl="1"/>
            <a:r>
              <a:rPr lang="en-US" b="1" dirty="0"/>
              <a:t>Weight</a:t>
            </a:r>
            <a:r>
              <a:rPr lang="en-US" dirty="0"/>
              <a:t>: float values with different meaning based on the channel</a:t>
            </a:r>
            <a:endParaRPr lang="en-US" b="1" dirty="0"/>
          </a:p>
          <a:p>
            <a:pPr lvl="1"/>
            <a:r>
              <a:rPr lang="en-US" b="1" dirty="0" err="1"/>
              <a:t>SourceLocation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TargetLocation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SourceLatitude</a:t>
            </a:r>
            <a:r>
              <a:rPr lang="en-US" dirty="0"/>
              <a:t>: latitude locations within the country </a:t>
            </a:r>
          </a:p>
          <a:p>
            <a:pPr lvl="1"/>
            <a:r>
              <a:rPr lang="en-US" b="1" dirty="0" err="1"/>
              <a:t>SourceLongitude</a:t>
            </a:r>
            <a:r>
              <a:rPr lang="en-US" dirty="0"/>
              <a:t>: longitude locations within the country</a:t>
            </a:r>
          </a:p>
          <a:p>
            <a:pPr lvl="1"/>
            <a:r>
              <a:rPr lang="en-US" b="1" dirty="0" err="1"/>
              <a:t>TargetLatitude</a:t>
            </a:r>
            <a:r>
              <a:rPr lang="en-US" dirty="0"/>
              <a:t>: latitude locations within the country</a:t>
            </a:r>
          </a:p>
          <a:p>
            <a:pPr lvl="1"/>
            <a:r>
              <a:rPr lang="en-US" b="1" dirty="0" err="1"/>
              <a:t>TargetLongitude</a:t>
            </a:r>
            <a:r>
              <a:rPr lang="en-US" dirty="0"/>
              <a:t>: longitude locations within the country</a:t>
            </a:r>
          </a:p>
        </p:txBody>
      </p:sp>
    </p:spTree>
    <p:extLst>
      <p:ext uri="{BB962C8B-B14F-4D97-AF65-F5344CB8AC3E}">
        <p14:creationId xmlns:p14="http://schemas.microsoft.com/office/powerpoint/2010/main" val="285432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211E-8D2D-44F5-A411-D0257B8B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027D-315E-42C2-AA32-D9A5CB2E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types for each column when loading the file:</a:t>
            </a:r>
          </a:p>
          <a:p>
            <a:pPr lvl="1"/>
            <a:r>
              <a:rPr lang="en-US" dirty="0"/>
              <a:t>Source 			int64 </a:t>
            </a:r>
          </a:p>
          <a:p>
            <a:pPr lvl="1"/>
            <a:r>
              <a:rPr lang="en-US" dirty="0"/>
              <a:t>eType 			int64 </a:t>
            </a:r>
          </a:p>
          <a:p>
            <a:pPr lvl="1"/>
            <a:r>
              <a:rPr lang="en-US" dirty="0"/>
              <a:t>Target 			int64 </a:t>
            </a:r>
          </a:p>
          <a:p>
            <a:pPr lvl="1"/>
            <a:r>
              <a:rPr lang="en-US" dirty="0"/>
              <a:t>Time 			int64 </a:t>
            </a:r>
          </a:p>
          <a:p>
            <a:pPr lvl="1"/>
            <a:r>
              <a:rPr lang="en-US" dirty="0"/>
              <a:t>Weight 			float64 </a:t>
            </a:r>
          </a:p>
          <a:p>
            <a:pPr lvl="1"/>
            <a:r>
              <a:rPr lang="en-US" dirty="0" err="1"/>
              <a:t>SourceLocation</a:t>
            </a:r>
            <a:r>
              <a:rPr lang="en-US" dirty="0"/>
              <a:t>		float64 </a:t>
            </a:r>
          </a:p>
          <a:p>
            <a:pPr lvl="1"/>
            <a:r>
              <a:rPr lang="en-US" dirty="0" err="1"/>
              <a:t>TargetLocation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SourceLongitude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TargetLongitude</a:t>
            </a:r>
            <a:r>
              <a:rPr lang="en-US" dirty="0"/>
              <a:t> 		float64</a:t>
            </a:r>
          </a:p>
        </p:txBody>
      </p:sp>
    </p:spTree>
    <p:extLst>
      <p:ext uri="{BB962C8B-B14F-4D97-AF65-F5344CB8AC3E}">
        <p14:creationId xmlns:p14="http://schemas.microsoft.com/office/powerpoint/2010/main" val="267671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D788-C74C-4208-B6FF-6EAF7C63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BC64-4149-4A8E-9F1F-574C50283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data can be classified into 6 different channels</a:t>
            </a:r>
          </a:p>
          <a:p>
            <a:r>
              <a:rPr lang="en-US" dirty="0"/>
              <a:t>Each channel represents a different kind of transaction between two nodes.</a:t>
            </a:r>
          </a:p>
          <a:p>
            <a:r>
              <a:rPr lang="en-IN" dirty="0"/>
              <a:t>These are the channels: </a:t>
            </a:r>
          </a:p>
          <a:p>
            <a:pPr lvl="1"/>
            <a:r>
              <a:rPr lang="en-IN" dirty="0"/>
              <a:t>Communication</a:t>
            </a:r>
          </a:p>
          <a:p>
            <a:pPr lvl="2"/>
            <a:r>
              <a:rPr lang="en-IN" dirty="0"/>
              <a:t>Email</a:t>
            </a:r>
          </a:p>
          <a:p>
            <a:pPr lvl="2"/>
            <a:r>
              <a:rPr lang="en-IN" dirty="0"/>
              <a:t>Phone</a:t>
            </a:r>
          </a:p>
          <a:p>
            <a:pPr lvl="1"/>
            <a:r>
              <a:rPr lang="en-IN" dirty="0"/>
              <a:t>Procurement</a:t>
            </a:r>
          </a:p>
          <a:p>
            <a:pPr lvl="1"/>
            <a:r>
              <a:rPr lang="en-IN" dirty="0"/>
              <a:t>Co-Authorship</a:t>
            </a:r>
          </a:p>
          <a:p>
            <a:pPr lvl="1"/>
            <a:r>
              <a:rPr lang="en-IN" dirty="0"/>
              <a:t>Demographic</a:t>
            </a:r>
          </a:p>
          <a:p>
            <a:pPr lvl="1"/>
            <a:r>
              <a:rPr lang="en-IN" dirty="0"/>
              <a:t>Travel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4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1314</Words>
  <Application>Microsoft Office PowerPoint</Application>
  <PresentationFormat>Widescreen</PresentationFormat>
  <Paragraphs>339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Agenda</vt:lpstr>
      <vt:lpstr>Problem Overview</vt:lpstr>
      <vt:lpstr>Mini-Challenge 1 (Overview)</vt:lpstr>
      <vt:lpstr>Mini-Challenge 1 (Data overview)</vt:lpstr>
      <vt:lpstr>Exploring the data (Overview 1)</vt:lpstr>
      <vt:lpstr>Exploring the data (Overview 2)</vt:lpstr>
      <vt:lpstr>Exploring the data (Overview 3)</vt:lpstr>
      <vt:lpstr>Exploring the data (Channels)</vt:lpstr>
      <vt:lpstr>Exploring the data (Channels)</vt:lpstr>
      <vt:lpstr>Exploring the data (Node)</vt:lpstr>
      <vt:lpstr>Exploring the data (Edge)</vt:lpstr>
      <vt:lpstr>Connection between nodes and edges:</vt:lpstr>
      <vt:lpstr>Exploring the data (Template)</vt:lpstr>
      <vt:lpstr>Question 1</vt:lpstr>
      <vt:lpstr>Question 1 files</vt:lpstr>
      <vt:lpstr>Question 1 files comparison based on data distribution on eType</vt:lpstr>
      <vt:lpstr>Question 2</vt:lpstr>
      <vt:lpstr>Seeds</vt:lpstr>
      <vt:lpstr>Very large Graph (1)</vt:lpstr>
      <vt:lpstr>Very large Graph (2)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Beladi</dc:creator>
  <cp:lastModifiedBy>Behnam Beladi</cp:lastModifiedBy>
  <cp:revision>74</cp:revision>
  <dcterms:created xsi:type="dcterms:W3CDTF">2020-04-21T09:35:12Z</dcterms:created>
  <dcterms:modified xsi:type="dcterms:W3CDTF">2020-04-27T23:15:28Z</dcterms:modified>
</cp:coreProperties>
</file>