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76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72" r:id="rId11"/>
    <p:sldId id="265" r:id="rId12"/>
    <p:sldId id="271" r:id="rId13"/>
    <p:sldId id="274" r:id="rId14"/>
    <p:sldId id="261" r:id="rId15"/>
    <p:sldId id="267" r:id="rId16"/>
    <p:sldId id="269" r:id="rId17"/>
    <p:sldId id="270" r:id="rId18"/>
    <p:sldId id="275" r:id="rId19"/>
    <p:sldId id="268" r:id="rId20"/>
    <p:sldId id="273" r:id="rId21"/>
    <p:sldId id="277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ECED"/>
    <a:srgbClr val="944585"/>
    <a:srgbClr val="FF00CD"/>
    <a:srgbClr val="00CC7A"/>
    <a:srgbClr val="B2FF00"/>
    <a:srgbClr val="FF0000"/>
    <a:srgbClr val="001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267D-A5E8-45DB-ADB4-1A72CFD9B7C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46E72-EF65-49AF-9388-ECA61C3A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3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2123-CC2A-4A04-B09A-EE3B4F325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46465-F3E4-438E-849D-5F8180A6D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18AA2-D399-4407-9F7B-6B682181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60D42-289D-427C-9581-D5FFA79C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3999-98E7-41AF-8A7A-BDCF167C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3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43C3-1AFE-4306-9FFD-B9E392E6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96133-37BC-4B7B-8415-C53478DD1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721F4-7D48-42E1-92F7-CB836639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A91EF-947B-43C4-B094-C99B32AA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25E30-808C-432C-ABC2-D6D3CB78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6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4A478-60CB-42F6-AD05-9E1D63DA3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E3DEC-26AB-4AB6-9D3A-20613E50F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982CD-94CD-4330-94D7-9BE280C0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97E6D-D50B-4732-8F74-2C9C87D1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41B36-52E5-4365-BBCA-4DAA892F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1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">
  <p:cSld name="Benutzerdefiniertes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9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1EFA-AB9E-46C0-8D63-22EAB0ED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AC976-4D44-411D-965F-38C28BCE3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08B7C-AC19-4554-AA93-B00630F6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F15AC-6A1C-4D72-B0DA-C308E7C8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04CAC-EDD2-494A-9DAF-7D2BE2A2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7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E2E4-5535-4A23-ABAD-021F7F07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A6E46-0F60-4BC7-829D-42909A660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ED7C4-A764-479E-B995-E566E152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D53D5-AE7A-4D4D-815E-6757E9F5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72E3F-EBD1-4B58-A0DD-54B6C313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6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8693-7E81-404A-8183-FB5C1E98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FEB7E-A69B-47BF-A7A6-93EEC7AC8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E119D-A534-4ACF-B8CD-B083ED012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4A781-05B0-4D90-8E5E-198A3012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4BA80-208A-4CC5-A0E3-08B43828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494FD-310A-4C95-BC9B-79B4ACCE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9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CACD-7612-442C-B61E-1578E760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3E05F-4ED5-421E-9D24-F8A37DAEB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23842-3DFF-4B22-9338-7FEC53C5B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154FF-770E-466B-AA50-B08D65E36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7C2D1-9988-41D4-A0D0-CA53139FF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0E179-28A7-4022-96B3-1ED87C9B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3D6F5-D350-45DB-96E2-637F4046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26A71-056B-4994-8763-1CCF4056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0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7E38-7846-4421-B9B4-2604E8EA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2D18F-B833-49E2-9013-5C7B3CA7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AFBDA-A89F-40C2-92AC-E7FA900E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6CC4B-2438-446C-BCF8-DEC91CF3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5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EC192-0CFB-41D8-99EF-DF78FB2A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7AABE-FF19-49B3-B9A9-FCFEF213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13211-6731-4046-A104-82E4046B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9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984C-8D3D-4F0D-B6C7-B3E164D6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284E9-9010-46F1-9824-B3C05697C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A1682-7F32-4E36-ACFD-E531F8925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7FD55-632E-4F79-9A7E-087FA611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C6EF4-C4D6-45C5-B755-5EA0E5C5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19949-49BD-4139-A4F6-D28C0E4D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1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0475-FB80-4883-8954-A02B5369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2796D-A57F-40EF-96A1-3E3E75E41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B44D9-C477-4C5F-BBAE-955064BEC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41616-CF67-4BB8-A43D-62EC48AD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0C423-960D-43B9-850F-3D70AF11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A2AF3-2F67-4219-900C-E541DC45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6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A8801-C7B7-491A-BD26-AE0894EC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E2F83-A828-4F11-AFDC-F3D0BA43D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42991-03E0-42E2-A919-4B56252BC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14B05-7883-4A8A-B654-E2C978A21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0A2F6-20F2-4064-B8C4-4CE6A905D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8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" descr="005_INF_0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/>
        </p:nvSpPr>
        <p:spPr>
          <a:xfrm>
            <a:off x="2079784" y="1866150"/>
            <a:ext cx="8001000" cy="246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ctr" anchorCtr="0">
            <a:noAutofit/>
          </a:bodyPr>
          <a:lstStyle/>
          <a:p>
            <a:pPr lvl="0"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VAST Challenge 2020</a:t>
            </a: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Mini-Challenge 1: Graph Analysis</a:t>
            </a:r>
          </a:p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and Data Understanding</a:t>
            </a:r>
          </a:p>
        </p:txBody>
      </p:sp>
      <p:sp>
        <p:nvSpPr>
          <p:cNvPr id="73" name="Google Shape;73;p1"/>
          <p:cNvSpPr txBox="1"/>
          <p:nvPr/>
        </p:nvSpPr>
        <p:spPr>
          <a:xfrm>
            <a:off x="1786070" y="5074138"/>
            <a:ext cx="4657800" cy="12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Supervisor: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chemeClr val="lt1"/>
                </a:solidFill>
              </a:rPr>
              <a:t>Prof. Dr.-Ing. Bernhard </a:t>
            </a:r>
            <a:r>
              <a:rPr lang="en-US" dirty="0" err="1">
                <a:solidFill>
                  <a:schemeClr val="lt1"/>
                </a:solidFill>
              </a:rPr>
              <a:t>Preim</a:t>
            </a:r>
            <a:r>
              <a:rPr lang="en-US" dirty="0">
                <a:solidFill>
                  <a:schemeClr val="lt1"/>
                </a:solidFill>
              </a:rPr>
              <a:t> </a:t>
            </a:r>
            <a:endParaRPr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                   Dr.-Ing. Monique </a:t>
            </a:r>
            <a:r>
              <a:rPr lang="en-US" dirty="0" err="1">
                <a:solidFill>
                  <a:schemeClr val="lt1"/>
                </a:solidFill>
              </a:rPr>
              <a:t>Meuschke</a:t>
            </a:r>
            <a:endParaRPr lang="en-US"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                   M.Sc. </a:t>
            </a:r>
            <a:r>
              <a:rPr lang="en-US" dirty="0" err="1">
                <a:solidFill>
                  <a:schemeClr val="lt1"/>
                </a:solidFill>
              </a:rPr>
              <a:t>Uli</a:t>
            </a:r>
            <a:r>
              <a:rPr lang="en-US" dirty="0">
                <a:solidFill>
                  <a:schemeClr val="lt1"/>
                </a:solidFill>
              </a:rPr>
              <a:t> Niemann</a:t>
            </a:r>
          </a:p>
          <a:p>
            <a:pPr lvl="0">
              <a:buSzPts val="1800"/>
            </a:pP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6772285" y="5074138"/>
            <a:ext cx="3567300" cy="10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Presenter</a:t>
            </a:r>
            <a:r>
              <a:rPr lang="en-US" dirty="0">
                <a:solidFill>
                  <a:schemeClr val="lt1"/>
                </a:solidFill>
              </a:rPr>
              <a:t>: </a:t>
            </a:r>
            <a:r>
              <a:rPr lang="en-US" dirty="0" err="1">
                <a:solidFill>
                  <a:schemeClr val="lt1"/>
                </a:solidFill>
              </a:rPr>
              <a:t>Seyed</a:t>
            </a:r>
            <a:r>
              <a:rPr lang="en-US" dirty="0">
                <a:solidFill>
                  <a:schemeClr val="lt1"/>
                </a:solidFill>
              </a:rPr>
              <a:t> Behnam </a:t>
            </a:r>
            <a:r>
              <a:rPr lang="en-US" dirty="0" err="1">
                <a:solidFill>
                  <a:schemeClr val="lt1"/>
                </a:solidFill>
              </a:rPr>
              <a:t>Beladi</a:t>
            </a:r>
            <a:endParaRPr lang="en-US" dirty="0">
              <a:solidFill>
                <a:schemeClr val="lt1"/>
              </a:solidFill>
            </a:endParaRPr>
          </a:p>
          <a:p>
            <a:pPr lvl="0"/>
            <a:r>
              <a:rPr lang="en-US" dirty="0">
                <a:solidFill>
                  <a:schemeClr val="lt1"/>
                </a:solidFill>
              </a:rPr>
              <a:t>                  </a:t>
            </a:r>
            <a:r>
              <a:rPr lang="en-US" dirty="0" err="1">
                <a:solidFill>
                  <a:schemeClr val="lt1"/>
                </a:solidFill>
              </a:rPr>
              <a:t>Atrayee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Neog</a:t>
            </a:r>
            <a:endParaRPr lang="en-US" dirty="0">
              <a:solidFill>
                <a:schemeClr val="lt1"/>
              </a:solidFill>
            </a:endParaRPr>
          </a:p>
          <a:p>
            <a:r>
              <a:rPr lang="en-US" dirty="0">
                <a:solidFill>
                  <a:schemeClr val="lt1"/>
                </a:solidFill>
              </a:rPr>
              <a:t>                  </a:t>
            </a:r>
            <a:r>
              <a:rPr lang="en-US" dirty="0" err="1">
                <a:solidFill>
                  <a:schemeClr val="lt1"/>
                </a:solidFill>
              </a:rPr>
              <a:t>Xiongjun</a:t>
            </a:r>
            <a:r>
              <a:rPr lang="en-US" dirty="0">
                <a:solidFill>
                  <a:schemeClr val="lt1"/>
                </a:solidFill>
              </a:rPr>
              <a:t> Wang</a:t>
            </a:r>
          </a:p>
          <a:p>
            <a:endParaRPr lang="en-US" dirty="0">
              <a:solidFill>
                <a:schemeClr val="lt1"/>
              </a:solidFill>
            </a:endParaRPr>
          </a:p>
          <a:p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038A-68E9-4682-ADF1-B26EE4C3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(Channels)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247C39F-7BB1-4652-A31A-B17B14CE5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822853"/>
              </p:ext>
            </p:extLst>
          </p:nvPr>
        </p:nvGraphicFramePr>
        <p:xfrm>
          <a:off x="838199" y="1443037"/>
          <a:ext cx="10450551" cy="504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968">
                  <a:extLst>
                    <a:ext uri="{9D8B030D-6E8A-4147-A177-3AD203B41FA5}">
                      <a16:colId xmlns:a16="http://schemas.microsoft.com/office/drawing/2014/main" val="3729389960"/>
                    </a:ext>
                  </a:extLst>
                </a:gridCol>
                <a:gridCol w="835710">
                  <a:extLst>
                    <a:ext uri="{9D8B030D-6E8A-4147-A177-3AD203B41FA5}">
                      <a16:colId xmlns:a16="http://schemas.microsoft.com/office/drawing/2014/main" val="2281435260"/>
                    </a:ext>
                  </a:extLst>
                </a:gridCol>
                <a:gridCol w="2108825">
                  <a:extLst>
                    <a:ext uri="{9D8B030D-6E8A-4147-A177-3AD203B41FA5}">
                      <a16:colId xmlns:a16="http://schemas.microsoft.com/office/drawing/2014/main" val="2072369400"/>
                    </a:ext>
                  </a:extLst>
                </a:gridCol>
                <a:gridCol w="981041">
                  <a:extLst>
                    <a:ext uri="{9D8B030D-6E8A-4147-A177-3AD203B41FA5}">
                      <a16:colId xmlns:a16="http://schemas.microsoft.com/office/drawing/2014/main" val="1567139128"/>
                    </a:ext>
                  </a:extLst>
                </a:gridCol>
                <a:gridCol w="1133509">
                  <a:extLst>
                    <a:ext uri="{9D8B030D-6E8A-4147-A177-3AD203B41FA5}">
                      <a16:colId xmlns:a16="http://schemas.microsoft.com/office/drawing/2014/main" val="2267513749"/>
                    </a:ext>
                  </a:extLst>
                </a:gridCol>
                <a:gridCol w="1090938">
                  <a:extLst>
                    <a:ext uri="{9D8B030D-6E8A-4147-A177-3AD203B41FA5}">
                      <a16:colId xmlns:a16="http://schemas.microsoft.com/office/drawing/2014/main" val="44632791"/>
                    </a:ext>
                  </a:extLst>
                </a:gridCol>
                <a:gridCol w="1107710">
                  <a:extLst>
                    <a:ext uri="{9D8B030D-6E8A-4147-A177-3AD203B41FA5}">
                      <a16:colId xmlns:a16="http://schemas.microsoft.com/office/drawing/2014/main" val="3607100143"/>
                    </a:ext>
                  </a:extLst>
                </a:gridCol>
                <a:gridCol w="1420850">
                  <a:extLst>
                    <a:ext uri="{9D8B030D-6E8A-4147-A177-3AD203B41FA5}">
                      <a16:colId xmlns:a16="http://schemas.microsoft.com/office/drawing/2014/main" val="2294204304"/>
                    </a:ext>
                  </a:extLst>
                </a:gridCol>
              </a:tblGrid>
              <a:tr h="666544">
                <a:tc>
                  <a:txBody>
                    <a:bodyPr/>
                    <a:lstStyle/>
                    <a:p>
                      <a:r>
                        <a:rPr lang="en-US" sz="1600" dirty="0"/>
                        <a:t>Channel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Notable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232916"/>
                  </a:ext>
                </a:extLst>
              </a:tr>
              <a:tr h="857772">
                <a:tc>
                  <a:txBody>
                    <a:bodyPr/>
                    <a:lstStyle/>
                    <a:p>
                      <a:r>
                        <a:rPr lang="en-US" sz="1600" b="1" dirty="0"/>
                        <a:t>Communications</a:t>
                      </a:r>
                    </a:p>
                    <a:p>
                      <a:r>
                        <a:rPr lang="en-US" sz="1600" b="1" dirty="0"/>
                        <a:t>(phone and email)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 &amp;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Direct connections between two persons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Always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Phone and email channels not 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712042"/>
                  </a:ext>
                </a:extLst>
              </a:tr>
              <a:tr h="857772">
                <a:tc>
                  <a:txBody>
                    <a:bodyPr/>
                    <a:lstStyle/>
                    <a:p>
                      <a:r>
                        <a:rPr lang="en-US" sz="1600" b="1" dirty="0"/>
                        <a:t>Procurement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 &amp;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Buying and selling an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 of the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For each sell row exists: a buy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344687"/>
                  </a:ext>
                </a:extLst>
              </a:tr>
              <a:tr h="857772">
                <a:tc>
                  <a:txBody>
                    <a:bodyPr/>
                    <a:lstStyle/>
                    <a:p>
                      <a:r>
                        <a:rPr lang="en-US" sz="1600" b="1" dirty="0"/>
                        <a:t>Co-authorship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publication of scientific or technical articles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Fraction of the 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 (author)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Date must be ignored (not relevant)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626755"/>
                  </a:ext>
                </a:extLst>
              </a:tr>
              <a:tr h="952205">
                <a:tc>
                  <a:txBody>
                    <a:bodyPr/>
                    <a:lstStyle/>
                    <a:p>
                      <a:r>
                        <a:rPr lang="en-US" sz="1600" b="1" dirty="0"/>
                        <a:t>Demographics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spending characteristics of a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Money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 /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 /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 categories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160115"/>
                  </a:ext>
                </a:extLst>
              </a:tr>
              <a:tr h="857772">
                <a:tc>
                  <a:txBody>
                    <a:bodyPr/>
                    <a:lstStyle/>
                    <a:p>
                      <a:r>
                        <a:rPr lang="en-US" sz="1600" b="1" dirty="0"/>
                        <a:t>Travel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Connecting people by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Length of trip(days)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Some weights are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391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81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5B93-BEA3-41EA-A274-24D73F7E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(Node)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5F28-7FA4-4BCC-9693-A057F03C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Source and Target Id represents a node</a:t>
            </a:r>
          </a:p>
          <a:p>
            <a:r>
              <a:rPr lang="en-US" dirty="0"/>
              <a:t>There are 5 Node type: 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Person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used in all channels(all </a:t>
            </a:r>
            <a:r>
              <a:rPr lang="en-US" dirty="0" err="1"/>
              <a:t>eTypes</a:t>
            </a:r>
            <a:r>
              <a:rPr lang="en-US" dirty="0"/>
              <a:t>), only nodes with a spatial location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Product category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for the procurement channel, eType = 2, 3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Document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the co-authorship channel, eType = 4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Financial category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financial demographics channel, eType = 5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Country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the travel channel, eType = 6</a:t>
            </a:r>
          </a:p>
        </p:txBody>
      </p:sp>
    </p:spTree>
    <p:extLst>
      <p:ext uri="{BB962C8B-B14F-4D97-AF65-F5344CB8AC3E}">
        <p14:creationId xmlns:p14="http://schemas.microsoft.com/office/powerpoint/2010/main" val="321003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0697-F87F-457B-8AAE-B94DA4E4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(Edge)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2E290-D32B-4DAA-873D-D3C16AA2B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row is an edge between two nodes</a:t>
            </a:r>
          </a:p>
          <a:p>
            <a:r>
              <a:rPr lang="en-US" dirty="0"/>
              <a:t>At least one person is connected to each node</a:t>
            </a:r>
          </a:p>
          <a:p>
            <a:r>
              <a:rPr lang="en-US" dirty="0"/>
              <a:t>7 Edge type (eType):</a:t>
            </a:r>
            <a:endParaRPr lang="en-US" sz="1600" dirty="0"/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Email 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Phone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Sell (procurement)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Buy (procurement)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Author-of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Financial (income or expenditure, depending on direction)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 Travels-to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30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AC8C-6A7E-45FA-9562-D9DE6754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between nodes and edges: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FFA01F-1B89-40AC-8FBE-1D847B980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87" y="1356806"/>
            <a:ext cx="8163426" cy="5136069"/>
          </a:xfrm>
        </p:spPr>
      </p:pic>
    </p:spTree>
    <p:extLst>
      <p:ext uri="{BB962C8B-B14F-4D97-AF65-F5344CB8AC3E}">
        <p14:creationId xmlns:p14="http://schemas.microsoft.com/office/powerpoint/2010/main" val="2452767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89F7-7C1E-46F6-850C-5C4A3205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(Template)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735FA-D620-4677-B3F9-84CA7053B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Edge list graph with the same format as the large graph data (.csv)</a:t>
            </a:r>
          </a:p>
          <a:p>
            <a:r>
              <a:rPr lang="en-US" dirty="0"/>
              <a:t>Was built by CGCS to represent suspicious activity associated with the hack </a:t>
            </a:r>
          </a:p>
          <a:p>
            <a:r>
              <a:rPr lang="en-US" dirty="0"/>
              <a:t>It is a reference pattern for looking for the suspicious activities</a:t>
            </a:r>
          </a:p>
          <a:p>
            <a:r>
              <a:rPr lang="en-US" dirty="0"/>
              <a:t>Details:</a:t>
            </a:r>
          </a:p>
          <a:p>
            <a:pPr lvl="1"/>
            <a:r>
              <a:rPr lang="en-US" dirty="0"/>
              <a:t>File name: CGCS-Template.csv</a:t>
            </a:r>
          </a:p>
          <a:p>
            <a:pPr lvl="1"/>
            <a:r>
              <a:rPr lang="en-US" dirty="0"/>
              <a:t>1325 rows</a:t>
            </a:r>
          </a:p>
          <a:p>
            <a:pPr lvl="1"/>
            <a:r>
              <a:rPr lang="en-US" dirty="0"/>
              <a:t>301 have location data, none have longitude and latitude</a:t>
            </a:r>
          </a:p>
          <a:p>
            <a:pPr lvl="1"/>
            <a:r>
              <a:rPr lang="en-US" dirty="0"/>
              <a:t>The co-authorship channel is replaced by -99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96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91C1-99DE-45FC-A7F6-CBABE997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65E6A-87F9-4CC2-9E30-3C857D20D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visual analytics, compare the template subgraph with the potential matches provided. Show where the two graphs agree and disagree. Use your tool to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Compare the five candidate subgraphs to the provided template. Show where the two graphs agree and disagree. Which subgraph matches the template the best?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Which key parts of the best match help discriminate it from the other potential matches?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50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F48B-31CF-4E4C-B83F-C763D13A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A2334-8D4D-4C56-9995-8E3DB7EF9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Candidate Subgraphs:</a:t>
            </a:r>
          </a:p>
          <a:p>
            <a:r>
              <a:rPr lang="en-US" dirty="0"/>
              <a:t>The subgraphs are the same format as the Template with some differences: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090BE0-6F6C-4744-A3FE-6D197D341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310447"/>
              </p:ext>
            </p:extLst>
          </p:nvPr>
        </p:nvGraphicFramePr>
        <p:xfrm>
          <a:off x="2559637" y="3311843"/>
          <a:ext cx="6936319" cy="2865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55200">
                  <a:extLst>
                    <a:ext uri="{9D8B030D-6E8A-4147-A177-3AD203B41FA5}">
                      <a16:colId xmlns:a16="http://schemas.microsoft.com/office/drawing/2014/main" val="4214309962"/>
                    </a:ext>
                  </a:extLst>
                </a:gridCol>
                <a:gridCol w="1018082">
                  <a:extLst>
                    <a:ext uri="{9D8B030D-6E8A-4147-A177-3AD203B41FA5}">
                      <a16:colId xmlns:a16="http://schemas.microsoft.com/office/drawing/2014/main" val="1220333688"/>
                    </a:ext>
                  </a:extLst>
                </a:gridCol>
                <a:gridCol w="1018082">
                  <a:extLst>
                    <a:ext uri="{9D8B030D-6E8A-4147-A177-3AD203B41FA5}">
                      <a16:colId xmlns:a16="http://schemas.microsoft.com/office/drawing/2014/main" val="2480967799"/>
                    </a:ext>
                  </a:extLst>
                </a:gridCol>
                <a:gridCol w="1060029">
                  <a:extLst>
                    <a:ext uri="{9D8B030D-6E8A-4147-A177-3AD203B41FA5}">
                      <a16:colId xmlns:a16="http://schemas.microsoft.com/office/drawing/2014/main" val="4190340588"/>
                    </a:ext>
                  </a:extLst>
                </a:gridCol>
                <a:gridCol w="1884926">
                  <a:extLst>
                    <a:ext uri="{9D8B030D-6E8A-4147-A177-3AD203B41FA5}">
                      <a16:colId xmlns:a16="http://schemas.microsoft.com/office/drawing/2014/main" val="1164797993"/>
                    </a:ext>
                  </a:extLst>
                </a:gridCol>
              </a:tblGrid>
              <a:tr h="416676">
                <a:tc>
                  <a:txBody>
                    <a:bodyPr/>
                    <a:lstStyle/>
                    <a:p>
                      <a:r>
                        <a:rPr lang="en-US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#unique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#location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#longitude, Latitude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86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Q1-Graph1.csv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1216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168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050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Q1-Graph2.csv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1300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201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07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Q1-Graph3.csv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56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Q1-Graph4.csv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732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8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Q1-Graph5.csv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395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82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CGCS-Template.csv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1325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76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71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F6F0-7DB3-4852-B506-FABDF529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files comparison based on data distribution on eType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990AA2E-03DD-4D73-A6DA-97E6BD9206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777986"/>
              </p:ext>
            </p:extLst>
          </p:nvPr>
        </p:nvGraphicFramePr>
        <p:xfrm>
          <a:off x="733550" y="1807868"/>
          <a:ext cx="4859384" cy="255994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86069">
                  <a:extLst>
                    <a:ext uri="{9D8B030D-6E8A-4147-A177-3AD203B41FA5}">
                      <a16:colId xmlns:a16="http://schemas.microsoft.com/office/drawing/2014/main" val="2280984329"/>
                    </a:ext>
                  </a:extLst>
                </a:gridCol>
                <a:gridCol w="582233">
                  <a:extLst>
                    <a:ext uri="{9D8B030D-6E8A-4147-A177-3AD203B41FA5}">
                      <a16:colId xmlns:a16="http://schemas.microsoft.com/office/drawing/2014/main" val="2131263198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1097013496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2987665690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2828808762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204906864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1984915671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1162398049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3673277767"/>
                    </a:ext>
                  </a:extLst>
                </a:gridCol>
              </a:tblGrid>
              <a:tr h="47138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#eT0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21520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131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846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81719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177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823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795977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51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519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029196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61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494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115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115363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203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110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18311"/>
                  </a:ext>
                </a:extLst>
              </a:tr>
              <a:tr h="471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1325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314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249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691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52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39420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CC1CE06-DC1B-42E7-B1D7-16BC958A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069" y="1690688"/>
            <a:ext cx="4460257" cy="42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87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91C1-99DE-45FC-A7F6-CBABE997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65E6A-87F9-4CC2-9E30-3C857D20D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CGCS has a set of “seed” IDs that may be members of other potential networks that could have been involved. Take a look at the very large graph. Can you determine if those IDs lead to other networks that matches the template?</a:t>
            </a:r>
          </a:p>
        </p:txBody>
      </p:sp>
    </p:spTree>
    <p:extLst>
      <p:ext uri="{BB962C8B-B14F-4D97-AF65-F5344CB8AC3E}">
        <p14:creationId xmlns:p14="http://schemas.microsoft.com/office/powerpoint/2010/main" val="1829412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3F55-D07F-4E66-9BAA-754C68CE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9F92-DB79-49E7-B9D4-0B0932241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They will act as a starting point for finding hacker groups</a:t>
            </a:r>
          </a:p>
          <a:p>
            <a:pPr lvl="1"/>
            <a:r>
              <a:rPr lang="en-US" sz="2000" dirty="0"/>
              <a:t>They only have one line</a:t>
            </a:r>
          </a:p>
          <a:p>
            <a:pPr lvl="1"/>
            <a:r>
              <a:rPr lang="en-US" sz="2000" dirty="0"/>
              <a:t>No location information</a:t>
            </a:r>
          </a:p>
          <a:p>
            <a:r>
              <a:rPr lang="en-US" sz="2400" dirty="0"/>
              <a:t>Members of our potential groups in the large dataset(availability checked)</a:t>
            </a:r>
          </a:p>
          <a:p>
            <a:r>
              <a:rPr lang="en-US" sz="2400" dirty="0"/>
              <a:t>These are the values of the 3 seed files</a:t>
            </a:r>
          </a:p>
          <a:p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5C9B5F-B12D-43B8-A7D3-92C6A635E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870609"/>
              </p:ext>
            </p:extLst>
          </p:nvPr>
        </p:nvGraphicFramePr>
        <p:xfrm>
          <a:off x="1289049" y="4167715"/>
          <a:ext cx="10150476" cy="20092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1746">
                  <a:extLst>
                    <a:ext uri="{9D8B030D-6E8A-4147-A177-3AD203B41FA5}">
                      <a16:colId xmlns:a16="http://schemas.microsoft.com/office/drawing/2014/main" val="2681313205"/>
                    </a:ext>
                  </a:extLst>
                </a:gridCol>
                <a:gridCol w="1691746">
                  <a:extLst>
                    <a:ext uri="{9D8B030D-6E8A-4147-A177-3AD203B41FA5}">
                      <a16:colId xmlns:a16="http://schemas.microsoft.com/office/drawing/2014/main" val="1274565177"/>
                    </a:ext>
                  </a:extLst>
                </a:gridCol>
                <a:gridCol w="1691746">
                  <a:extLst>
                    <a:ext uri="{9D8B030D-6E8A-4147-A177-3AD203B41FA5}">
                      <a16:colId xmlns:a16="http://schemas.microsoft.com/office/drawing/2014/main" val="3327581110"/>
                    </a:ext>
                  </a:extLst>
                </a:gridCol>
                <a:gridCol w="1691746">
                  <a:extLst>
                    <a:ext uri="{9D8B030D-6E8A-4147-A177-3AD203B41FA5}">
                      <a16:colId xmlns:a16="http://schemas.microsoft.com/office/drawing/2014/main" val="557321545"/>
                    </a:ext>
                  </a:extLst>
                </a:gridCol>
                <a:gridCol w="1691746">
                  <a:extLst>
                    <a:ext uri="{9D8B030D-6E8A-4147-A177-3AD203B41FA5}">
                      <a16:colId xmlns:a16="http://schemas.microsoft.com/office/drawing/2014/main" val="906998426"/>
                    </a:ext>
                  </a:extLst>
                </a:gridCol>
                <a:gridCol w="1691746">
                  <a:extLst>
                    <a:ext uri="{9D8B030D-6E8A-4147-A177-3AD203B41FA5}">
                      <a16:colId xmlns:a16="http://schemas.microsoft.com/office/drawing/2014/main" val="19775199"/>
                    </a:ext>
                  </a:extLst>
                </a:gridCol>
              </a:tblGrid>
              <a:tr h="5023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785495"/>
                  </a:ext>
                </a:extLst>
              </a:tr>
              <a:tr h="50231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Q2-Seed1.csv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579269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-685755382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0.166667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19823"/>
                  </a:ext>
                </a:extLst>
              </a:tr>
              <a:tr h="50231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Q2-Seed2.csv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538771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473043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-623491200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0.0909091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123384"/>
                  </a:ext>
                </a:extLst>
              </a:tr>
              <a:tr h="50231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Q2-Seed3.csv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574136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657187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1991785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174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70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0CF7-0C7D-4338-9B72-EA62D0D0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400" b="1" dirty="0">
                <a:solidFill>
                  <a:schemeClr val="accent1">
                    <a:lumMod val="50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2AED0-36D7-41E2-9CDD-1F831B01E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  <a:p>
            <a:r>
              <a:rPr lang="en-US" dirty="0"/>
              <a:t>Mini-Challenge 1</a:t>
            </a:r>
          </a:p>
          <a:p>
            <a:r>
              <a:rPr lang="en-US" dirty="0"/>
              <a:t>Exploring the data</a:t>
            </a:r>
          </a:p>
          <a:p>
            <a:r>
              <a:rPr lang="en-US" dirty="0"/>
              <a:t>Question 1 overview</a:t>
            </a:r>
          </a:p>
          <a:p>
            <a:r>
              <a:rPr lang="en-US" dirty="0"/>
              <a:t>Question 2 overview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49094-5265-4FCF-8428-DD4769F3E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34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C648-66B8-49BE-B33E-D2150B20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large Graph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BAD27-F7D7-45FE-9E5B-0B22E29C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Filename: CGCS-GraphData.csv</a:t>
            </a:r>
          </a:p>
          <a:p>
            <a:r>
              <a:rPr lang="en-US" sz="2400" dirty="0"/>
              <a:t>Containing the data of all the hacker groups</a:t>
            </a:r>
          </a:p>
          <a:p>
            <a:r>
              <a:rPr lang="en-US" sz="2400" dirty="0"/>
              <a:t>Connection between different groups are not clear</a:t>
            </a:r>
          </a:p>
          <a:p>
            <a:r>
              <a:rPr lang="en-US" sz="2400" dirty="0"/>
              <a:t>Around 124 million rows(edges) and 200860 unique Ids(nodes)</a:t>
            </a:r>
          </a:p>
          <a:p>
            <a:r>
              <a:rPr lang="en-US" sz="2400" dirty="0"/>
              <a:t>Around 70 million rows have location information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59012F7-007B-4721-9046-E5B2FC83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200860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323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C648-66B8-49BE-B33E-D2150B20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large Graph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BAD27-F7D7-45FE-9E5B-0B22E29C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Number of rows based on eType: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49B5480-B1CA-47D0-BA73-02DAC27D5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992324"/>
              </p:ext>
            </p:extLst>
          </p:nvPr>
        </p:nvGraphicFramePr>
        <p:xfrm>
          <a:off x="3319462" y="2438400"/>
          <a:ext cx="5553075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230">
                  <a:extLst>
                    <a:ext uri="{9D8B030D-6E8A-4147-A177-3AD203B41FA5}">
                      <a16:colId xmlns:a16="http://schemas.microsoft.com/office/drawing/2014/main" val="234728728"/>
                    </a:ext>
                  </a:extLst>
                </a:gridCol>
                <a:gridCol w="1564615">
                  <a:extLst>
                    <a:ext uri="{9D8B030D-6E8A-4147-A177-3AD203B41FA5}">
                      <a16:colId xmlns:a16="http://schemas.microsoft.com/office/drawing/2014/main" val="1073814496"/>
                    </a:ext>
                  </a:extLst>
                </a:gridCol>
                <a:gridCol w="1564615">
                  <a:extLst>
                    <a:ext uri="{9D8B030D-6E8A-4147-A177-3AD203B41FA5}">
                      <a16:colId xmlns:a16="http://schemas.microsoft.com/office/drawing/2014/main" val="1589982913"/>
                    </a:ext>
                  </a:extLst>
                </a:gridCol>
                <a:gridCol w="1564615">
                  <a:extLst>
                    <a:ext uri="{9D8B030D-6E8A-4147-A177-3AD203B41FA5}">
                      <a16:colId xmlns:a16="http://schemas.microsoft.com/office/drawing/2014/main" val="4266380793"/>
                    </a:ext>
                  </a:extLst>
                </a:gridCol>
              </a:tblGrid>
              <a:tr h="6490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Unique Source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Unique Target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860051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48662103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100000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100000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276059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70661593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60390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389211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3814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2721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955610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389211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69053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259304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66173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33570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398715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2041841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100027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378041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1491998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50189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781407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123895261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164537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136324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183739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A59012F7-007B-4721-9046-E5B2FC83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200860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72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57DC7-9BF8-4E26-8207-6C2831CE5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your time</a:t>
            </a:r>
          </a:p>
        </p:txBody>
      </p:sp>
    </p:spTree>
    <p:extLst>
      <p:ext uri="{BB962C8B-B14F-4D97-AF65-F5344CB8AC3E}">
        <p14:creationId xmlns:p14="http://schemas.microsoft.com/office/powerpoint/2010/main" val="409062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BB09-4D38-43FC-BC3F-45A150E7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1ECF-1908-4EEA-AC15-44B27C0D7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Numerous “white hat” hacker organizations </a:t>
            </a:r>
            <a:r>
              <a:rPr lang="en-US" b="1" dirty="0"/>
              <a:t>protected</a:t>
            </a:r>
            <a:r>
              <a:rPr lang="en-US" dirty="0"/>
              <a:t> the Internet</a:t>
            </a:r>
          </a:p>
          <a:p>
            <a:r>
              <a:rPr lang="en-US" dirty="0"/>
              <a:t>One </a:t>
            </a:r>
            <a:r>
              <a:rPr lang="en-US" b="1" dirty="0"/>
              <a:t>anonymous</a:t>
            </a:r>
            <a:r>
              <a:rPr lang="en-US" dirty="0"/>
              <a:t> hacker organization, </a:t>
            </a:r>
            <a:r>
              <a:rPr lang="en-US" b="1" dirty="0"/>
              <a:t>accidentally</a:t>
            </a:r>
            <a:r>
              <a:rPr lang="en-US" dirty="0"/>
              <a:t> launched a cyber event that </a:t>
            </a:r>
            <a:r>
              <a:rPr lang="en-US" b="1" dirty="0"/>
              <a:t>took down</a:t>
            </a:r>
            <a:r>
              <a:rPr lang="en-US" dirty="0"/>
              <a:t> the global Internet.</a:t>
            </a:r>
          </a:p>
          <a:p>
            <a:r>
              <a:rPr lang="en-US" dirty="0"/>
              <a:t>The group has to be </a:t>
            </a:r>
            <a:r>
              <a:rPr lang="en-US" b="1" dirty="0"/>
              <a:t>found</a:t>
            </a:r>
          </a:p>
          <a:p>
            <a:r>
              <a:rPr lang="da-DK" dirty="0"/>
              <a:t>Center for Global Cyber Strategy(CGCS) is the key</a:t>
            </a:r>
          </a:p>
          <a:p>
            <a:r>
              <a:rPr lang="en-US" dirty="0"/>
              <a:t>CGCS maintains offline </a:t>
            </a:r>
            <a:r>
              <a:rPr lang="en-US" b="1" dirty="0"/>
              <a:t>databases </a:t>
            </a:r>
            <a:r>
              <a:rPr lang="en-US" dirty="0"/>
              <a:t>(donated for research) of anonymized data including the responsible group</a:t>
            </a:r>
          </a:p>
          <a:p>
            <a:r>
              <a:rPr lang="en-US" dirty="0"/>
              <a:t>Goal is to identify candidate groups that authorities could approach for assistance in restoring the internet.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594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A98A-F088-46E3-9F6E-A4431C47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 1 (Overview)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CEACC-4CAE-43A6-B046-E3848B12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One profile </a:t>
            </a:r>
            <a:r>
              <a:rPr lang="en-US" dirty="0"/>
              <a:t>has been identified by CGCS as </a:t>
            </a:r>
            <a:r>
              <a:rPr lang="en-US" b="1" dirty="0"/>
              <a:t>most likely</a:t>
            </a:r>
            <a:r>
              <a:rPr lang="en-US" dirty="0"/>
              <a:t> to resemble the structure of the group responsible for internet outage</a:t>
            </a:r>
          </a:p>
          <a:p>
            <a:r>
              <a:rPr lang="en-US" b="1" dirty="0"/>
              <a:t>Our task</a:t>
            </a:r>
            <a:r>
              <a:rPr lang="en-US" dirty="0"/>
              <a:t> is to identify the </a:t>
            </a:r>
            <a:r>
              <a:rPr lang="en-US" b="1" dirty="0"/>
              <a:t>groups</a:t>
            </a:r>
            <a:r>
              <a:rPr lang="en-US" dirty="0"/>
              <a:t> who </a:t>
            </a:r>
            <a:r>
              <a:rPr lang="en-US" b="1" dirty="0"/>
              <a:t>resemble</a:t>
            </a:r>
            <a:r>
              <a:rPr lang="en-US" dirty="0"/>
              <a:t> the identified profiles</a:t>
            </a:r>
          </a:p>
        </p:txBody>
      </p:sp>
    </p:spTree>
    <p:extLst>
      <p:ext uri="{BB962C8B-B14F-4D97-AF65-F5344CB8AC3E}">
        <p14:creationId xmlns:p14="http://schemas.microsoft.com/office/powerpoint/2010/main" val="422508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5AC2-C426-4CE6-BC17-B1080FFB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 1 (Data 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CCE95-0F9B-415E-8AFC-0C4025E6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subgraph </a:t>
            </a:r>
            <a:r>
              <a:rPr lang="en-US" b="1" dirty="0"/>
              <a:t>Template</a:t>
            </a:r>
            <a:r>
              <a:rPr lang="en-US" dirty="0"/>
              <a:t> representing the structure of the group </a:t>
            </a:r>
            <a:r>
              <a:rPr lang="en-US" b="1" dirty="0"/>
              <a:t>identified</a:t>
            </a:r>
            <a:r>
              <a:rPr lang="en-US" dirty="0"/>
              <a:t> by CGCS</a:t>
            </a:r>
          </a:p>
          <a:p>
            <a:r>
              <a:rPr lang="en-US" dirty="0"/>
              <a:t>5 </a:t>
            </a:r>
            <a:r>
              <a:rPr lang="en-US" b="1" dirty="0"/>
              <a:t>candidate</a:t>
            </a:r>
            <a:r>
              <a:rPr lang="en-US" dirty="0"/>
              <a:t> subgraphs</a:t>
            </a:r>
          </a:p>
          <a:p>
            <a:r>
              <a:rPr lang="en-US" dirty="0"/>
              <a:t>A very </a:t>
            </a:r>
            <a:r>
              <a:rPr lang="en-US" b="1" dirty="0"/>
              <a:t>large graph </a:t>
            </a:r>
          </a:p>
          <a:p>
            <a:r>
              <a:rPr lang="en-US" dirty="0"/>
              <a:t>A list of 3 </a:t>
            </a:r>
            <a:r>
              <a:rPr lang="en-US" b="1" dirty="0"/>
              <a:t>Seeds</a:t>
            </a:r>
            <a:r>
              <a:rPr lang="en-US" dirty="0"/>
              <a:t>, or IDs that can provide starting points for exploring the large graph.</a:t>
            </a:r>
          </a:p>
        </p:txBody>
      </p:sp>
    </p:spTree>
    <p:extLst>
      <p:ext uri="{BB962C8B-B14F-4D97-AF65-F5344CB8AC3E}">
        <p14:creationId xmlns:p14="http://schemas.microsoft.com/office/powerpoint/2010/main" val="84631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F469-CEE7-485C-8B48-C84082B3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1BE96-0868-452D-A1EB-EAFDD3BE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All</a:t>
            </a:r>
            <a:r>
              <a:rPr lang="en-US" dirty="0"/>
              <a:t> graph files contain the following columns:</a:t>
            </a:r>
          </a:p>
          <a:p>
            <a:pPr lvl="1"/>
            <a:r>
              <a:rPr lang="en-US" b="1" dirty="0"/>
              <a:t>Source</a:t>
            </a:r>
            <a:r>
              <a:rPr lang="en-US" dirty="0"/>
              <a:t>: an integer Id of the source of the communication (could have different meanings based on the eType column)</a:t>
            </a:r>
          </a:p>
          <a:p>
            <a:pPr lvl="1"/>
            <a:r>
              <a:rPr lang="en-US" b="1" dirty="0"/>
              <a:t>eType</a:t>
            </a:r>
            <a:r>
              <a:rPr lang="en-US" dirty="0"/>
              <a:t> (edge type): a number between 0 and 6 (inclusive)</a:t>
            </a:r>
          </a:p>
          <a:p>
            <a:pPr lvl="1"/>
            <a:r>
              <a:rPr lang="en-US" b="1" dirty="0"/>
              <a:t>Target</a:t>
            </a:r>
            <a:r>
              <a:rPr lang="en-US" dirty="0"/>
              <a:t>: an integer Id of the source of the communication (could have different meanings based on the eType column)</a:t>
            </a:r>
          </a:p>
          <a:p>
            <a:pPr lvl="1"/>
            <a:r>
              <a:rPr lang="en-US" b="1" dirty="0"/>
              <a:t>Time</a:t>
            </a:r>
            <a:r>
              <a:rPr lang="en-US" dirty="0"/>
              <a:t>: Time is in </a:t>
            </a:r>
            <a:r>
              <a:rPr lang="en-US" u="sng" dirty="0"/>
              <a:t>seconds</a:t>
            </a:r>
            <a:r>
              <a:rPr lang="en-US" dirty="0"/>
              <a:t> from 12:00 AM Jan. 1, 2025, time span related to the cyber event are exactly </a:t>
            </a:r>
            <a:r>
              <a:rPr lang="en-US" u="sng" dirty="0"/>
              <a:t>one year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0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56EE-22E9-4ED1-B5EC-7F4D19F3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E5792-09E2-447C-AD1E-24ABC5C74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Channels are defined based on the eType column.</a:t>
            </a:r>
          </a:p>
          <a:p>
            <a:r>
              <a:rPr lang="en-US" b="1" dirty="0"/>
              <a:t>Many</a:t>
            </a:r>
            <a:r>
              <a:rPr lang="en-US" dirty="0"/>
              <a:t> of the channels also include:</a:t>
            </a:r>
          </a:p>
          <a:p>
            <a:pPr lvl="1"/>
            <a:r>
              <a:rPr lang="en-US" b="1" dirty="0"/>
              <a:t>Weight</a:t>
            </a:r>
            <a:r>
              <a:rPr lang="en-US" dirty="0"/>
              <a:t>: float values with different meaning based on the channel</a:t>
            </a:r>
            <a:endParaRPr lang="en-US" b="1" dirty="0"/>
          </a:p>
          <a:p>
            <a:pPr lvl="1"/>
            <a:r>
              <a:rPr lang="en-US" b="1" dirty="0" err="1"/>
              <a:t>SourceLocation</a:t>
            </a:r>
            <a:r>
              <a:rPr lang="en-US" dirty="0"/>
              <a:t>: integer values between 0 and 5 representing countries</a:t>
            </a:r>
          </a:p>
          <a:p>
            <a:pPr lvl="1"/>
            <a:r>
              <a:rPr lang="en-US" b="1" dirty="0" err="1"/>
              <a:t>TargetLocation</a:t>
            </a:r>
            <a:r>
              <a:rPr lang="en-US" dirty="0"/>
              <a:t>: integer values between 0 and 5 representing countries</a:t>
            </a:r>
          </a:p>
          <a:p>
            <a:pPr lvl="1"/>
            <a:r>
              <a:rPr lang="en-US" b="1" dirty="0" err="1"/>
              <a:t>SourceLatitude</a:t>
            </a:r>
            <a:r>
              <a:rPr lang="en-US" dirty="0"/>
              <a:t>: latitude locations within the country </a:t>
            </a:r>
          </a:p>
          <a:p>
            <a:pPr lvl="1"/>
            <a:r>
              <a:rPr lang="en-US" b="1" dirty="0" err="1"/>
              <a:t>SourceLongitude</a:t>
            </a:r>
            <a:r>
              <a:rPr lang="en-US" dirty="0"/>
              <a:t>: longitude locations within the country</a:t>
            </a:r>
          </a:p>
          <a:p>
            <a:pPr lvl="1"/>
            <a:r>
              <a:rPr lang="en-US" b="1" dirty="0" err="1"/>
              <a:t>TargetLatitude</a:t>
            </a:r>
            <a:r>
              <a:rPr lang="en-US" dirty="0"/>
              <a:t>: latitude locations within the country</a:t>
            </a:r>
          </a:p>
          <a:p>
            <a:pPr lvl="1"/>
            <a:r>
              <a:rPr lang="en-US" b="1" dirty="0" err="1"/>
              <a:t>TargetLongitude</a:t>
            </a:r>
            <a:r>
              <a:rPr lang="en-US" dirty="0"/>
              <a:t>: longitude locations within the country</a:t>
            </a:r>
          </a:p>
        </p:txBody>
      </p:sp>
    </p:spTree>
    <p:extLst>
      <p:ext uri="{BB962C8B-B14F-4D97-AF65-F5344CB8AC3E}">
        <p14:creationId xmlns:p14="http://schemas.microsoft.com/office/powerpoint/2010/main" val="285432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211E-8D2D-44F5-A411-D0257B8B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2027D-315E-42C2-AA32-D9A5CB2ED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types for each column when loading the file:</a:t>
            </a:r>
          </a:p>
          <a:p>
            <a:pPr lvl="1"/>
            <a:r>
              <a:rPr lang="en-US" dirty="0"/>
              <a:t>Source 			int64 </a:t>
            </a:r>
          </a:p>
          <a:p>
            <a:pPr lvl="1"/>
            <a:r>
              <a:rPr lang="en-US" dirty="0"/>
              <a:t>eType 			int64 </a:t>
            </a:r>
          </a:p>
          <a:p>
            <a:pPr lvl="1"/>
            <a:r>
              <a:rPr lang="en-US" dirty="0"/>
              <a:t>Target 			int64 </a:t>
            </a:r>
          </a:p>
          <a:p>
            <a:pPr lvl="1"/>
            <a:r>
              <a:rPr lang="en-US" dirty="0"/>
              <a:t>Time 			int64 </a:t>
            </a:r>
          </a:p>
          <a:p>
            <a:pPr lvl="1"/>
            <a:r>
              <a:rPr lang="en-US" dirty="0"/>
              <a:t>Weight 			float64 </a:t>
            </a:r>
          </a:p>
          <a:p>
            <a:pPr lvl="1"/>
            <a:r>
              <a:rPr lang="en-US" dirty="0" err="1"/>
              <a:t>SourceLocation</a:t>
            </a:r>
            <a:r>
              <a:rPr lang="en-US" dirty="0"/>
              <a:t>		float64 </a:t>
            </a:r>
          </a:p>
          <a:p>
            <a:pPr lvl="1"/>
            <a:r>
              <a:rPr lang="en-US" dirty="0" err="1"/>
              <a:t>TargetLocation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SourceLatitude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SourceLongitude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TargetLatitude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TargetLongitude</a:t>
            </a:r>
            <a:r>
              <a:rPr lang="en-US" dirty="0"/>
              <a:t> 		float64</a:t>
            </a:r>
          </a:p>
        </p:txBody>
      </p:sp>
    </p:spTree>
    <p:extLst>
      <p:ext uri="{BB962C8B-B14F-4D97-AF65-F5344CB8AC3E}">
        <p14:creationId xmlns:p14="http://schemas.microsoft.com/office/powerpoint/2010/main" val="267671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D788-C74C-4208-B6FF-6EAF7C63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(Channels)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BC64-4149-4A8E-9F1F-574C50283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data can be classified into 6 different channels</a:t>
            </a:r>
          </a:p>
          <a:p>
            <a:r>
              <a:rPr lang="en-US" dirty="0"/>
              <a:t>Each channel represents a different kind of transaction between two nodes.</a:t>
            </a:r>
          </a:p>
          <a:p>
            <a:r>
              <a:rPr lang="en-IN" dirty="0"/>
              <a:t>These are the channels: </a:t>
            </a:r>
          </a:p>
          <a:p>
            <a:pPr lvl="1"/>
            <a:r>
              <a:rPr lang="en-IN" dirty="0"/>
              <a:t>Communication</a:t>
            </a:r>
          </a:p>
          <a:p>
            <a:pPr lvl="2"/>
            <a:r>
              <a:rPr lang="en-IN" dirty="0"/>
              <a:t>Email</a:t>
            </a:r>
          </a:p>
          <a:p>
            <a:pPr lvl="2"/>
            <a:r>
              <a:rPr lang="en-IN" dirty="0"/>
              <a:t>Phone</a:t>
            </a:r>
          </a:p>
          <a:p>
            <a:pPr lvl="1"/>
            <a:r>
              <a:rPr lang="en-IN" dirty="0"/>
              <a:t>Procurement</a:t>
            </a:r>
          </a:p>
          <a:p>
            <a:pPr lvl="1"/>
            <a:r>
              <a:rPr lang="en-IN" dirty="0"/>
              <a:t>Co-Authorship</a:t>
            </a:r>
          </a:p>
          <a:p>
            <a:pPr lvl="1"/>
            <a:r>
              <a:rPr lang="en-IN" dirty="0"/>
              <a:t>Demographic</a:t>
            </a:r>
          </a:p>
          <a:p>
            <a:pPr lvl="1"/>
            <a:r>
              <a:rPr lang="en-IN" dirty="0"/>
              <a:t>Travel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4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1314</Words>
  <Application>Microsoft Office PowerPoint</Application>
  <PresentationFormat>Widescreen</PresentationFormat>
  <Paragraphs>339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Agenda</vt:lpstr>
      <vt:lpstr>Problem Overview</vt:lpstr>
      <vt:lpstr>Mini-Challenge 1 (Overview)</vt:lpstr>
      <vt:lpstr>Mini-Challenge 1 (Data overview)</vt:lpstr>
      <vt:lpstr>Exploring the data (Overview 1)</vt:lpstr>
      <vt:lpstr>Exploring the data (Overview 2)</vt:lpstr>
      <vt:lpstr>Exploring the data (Overview 3)</vt:lpstr>
      <vt:lpstr>Exploring the data (Channels)</vt:lpstr>
      <vt:lpstr>Exploring the data (Channels)</vt:lpstr>
      <vt:lpstr>Exploring the data (Node)</vt:lpstr>
      <vt:lpstr>Exploring the data (Edge)</vt:lpstr>
      <vt:lpstr>Connection between nodes and edges:</vt:lpstr>
      <vt:lpstr>Exploring the data (Template)</vt:lpstr>
      <vt:lpstr>Question 1</vt:lpstr>
      <vt:lpstr>Question 1 files</vt:lpstr>
      <vt:lpstr>Question 1 files comparison based on data distribution on eType</vt:lpstr>
      <vt:lpstr>Question 2</vt:lpstr>
      <vt:lpstr>Seeds</vt:lpstr>
      <vt:lpstr>Very large Graph (1)</vt:lpstr>
      <vt:lpstr>Very large Graph (2)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Behnam Beladi</dc:creator>
  <cp:lastModifiedBy>Behnam Beladi</cp:lastModifiedBy>
  <cp:revision>73</cp:revision>
  <dcterms:created xsi:type="dcterms:W3CDTF">2020-04-21T09:35:12Z</dcterms:created>
  <dcterms:modified xsi:type="dcterms:W3CDTF">2020-04-27T22:58:06Z</dcterms:modified>
</cp:coreProperties>
</file>