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7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2" r:id="rId11"/>
    <p:sldId id="265" r:id="rId12"/>
    <p:sldId id="271" r:id="rId13"/>
    <p:sldId id="274" r:id="rId14"/>
    <p:sldId id="261" r:id="rId15"/>
    <p:sldId id="267" r:id="rId16"/>
    <p:sldId id="269" r:id="rId17"/>
    <p:sldId id="270" r:id="rId18"/>
    <p:sldId id="275" r:id="rId19"/>
    <p:sldId id="268" r:id="rId20"/>
    <p:sldId id="273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16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xmlns="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xmlns="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xmlns="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xmlns="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xmlns="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xmlns="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xmlns="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xmlns="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xmlns="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xmlns="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xmlns="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xmlns="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xmlns="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xmlns="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xmlns="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CGCS has a set of “seed” IDs that may be members of other potential networks that could have been involved. Take a look at the very large graph. Can you determine if those IDs lead to other networks that matches the template?</a:t>
            </a:r>
          </a:p>
        </p:txBody>
      </p:sp>
    </p:spTree>
    <p:extLst>
      <p:ext uri="{BB962C8B-B14F-4D97-AF65-F5344CB8AC3E}">
        <p14:creationId xmlns:p14="http://schemas.microsoft.com/office/powerpoint/2010/main" val="182941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will act as a starting point for finding hacker groups</a:t>
            </a:r>
          </a:p>
          <a:p>
            <a:pPr lvl="1"/>
            <a:r>
              <a:rPr lang="en-US" sz="2000" dirty="0"/>
              <a:t>They only have one line</a:t>
            </a:r>
          </a:p>
          <a:p>
            <a:pPr lvl="1"/>
            <a:r>
              <a:rPr lang="en-US" sz="2000" dirty="0"/>
              <a:t>No location information</a:t>
            </a:r>
          </a:p>
          <a:p>
            <a:r>
              <a:rPr lang="en-US" sz="2400" dirty="0"/>
              <a:t>Members of our potential groups in the large dataset(availability checked)</a:t>
            </a:r>
          </a:p>
          <a:p>
            <a:r>
              <a:rPr lang="en-US" sz="2400" dirty="0"/>
              <a:t>These are the values of the 3 seed files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A5C9B5F-B12D-43B8-A7D3-92C6A635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0609"/>
              </p:ext>
            </p:extLst>
          </p:nvPr>
        </p:nvGraphicFramePr>
        <p:xfrm>
          <a:off x="1289049" y="4167715"/>
          <a:ext cx="10150476" cy="2009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746">
                  <a:extLst>
                    <a:ext uri="{9D8B030D-6E8A-4147-A177-3AD203B41FA5}">
                      <a16:colId xmlns:a16="http://schemas.microsoft.com/office/drawing/2014/main" xmlns="" val="268131320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1274565177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3327581110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55732154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906998426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19775199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2785495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-685755382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19823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-623491200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0123384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1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D0CF7-0C7D-4338-9B72-EA62D0D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2AED0-36D7-41E2-9CDD-1F831B0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Mini-Challenge 1</a:t>
            </a:r>
          </a:p>
          <a:p>
            <a:r>
              <a:rPr lang="en-US" dirty="0"/>
              <a:t>Exploring the data</a:t>
            </a:r>
          </a:p>
          <a:p>
            <a:r>
              <a:rPr lang="en-US" dirty="0"/>
              <a:t>Question 1 overview</a:t>
            </a:r>
          </a:p>
          <a:p>
            <a:r>
              <a:rPr lang="en-US" dirty="0"/>
              <a:t>Question 2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Filename: CGCS-GraphData.csv</a:t>
            </a:r>
          </a:p>
          <a:p>
            <a:r>
              <a:rPr lang="en-US" sz="2400" dirty="0"/>
              <a:t>Containing the data of all the hacker groups</a:t>
            </a:r>
          </a:p>
          <a:p>
            <a:r>
              <a:rPr lang="en-US" sz="2400" dirty="0"/>
              <a:t>Connection between different groups are not clear</a:t>
            </a:r>
          </a:p>
          <a:p>
            <a:r>
              <a:rPr lang="en-US" sz="2400" dirty="0"/>
              <a:t>Around 124 million rows(edges) and 200860 unique Ids(nodes)</a:t>
            </a:r>
          </a:p>
          <a:p>
            <a:r>
              <a:rPr lang="en-US" sz="2400" dirty="0"/>
              <a:t>Around 70 million rows have location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Number of rows based on eType: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49B5480-B1CA-47D0-BA73-02DAC27D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92324"/>
              </p:ext>
            </p:extLst>
          </p:nvPr>
        </p:nvGraphicFramePr>
        <p:xfrm>
          <a:off x="3319462" y="2438400"/>
          <a:ext cx="5553075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30">
                  <a:extLst>
                    <a:ext uri="{9D8B030D-6E8A-4147-A177-3AD203B41FA5}">
                      <a16:colId xmlns:a16="http://schemas.microsoft.com/office/drawing/2014/main" xmlns="" val="234728728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xmlns="" val="1073814496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xmlns="" val="1589982913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xmlns="" val="4266380793"/>
                    </a:ext>
                  </a:extLst>
                </a:gridCol>
              </a:tblGrid>
              <a:tr h="6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Source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Target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86005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48662103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5276059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70661593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896039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3814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395561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6369053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66173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398715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2041841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37804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1491998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2781407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123895261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164537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218373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329C0-DD08-4AE5-869B-8FD0F967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6F2A724-1A8B-4AF0-85DE-E522981B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1442832"/>
            <a:ext cx="10515600" cy="35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Analysis:</a:t>
            </a:r>
          </a:p>
          <a:p>
            <a:pPr lvl="1"/>
            <a:r>
              <a:rPr lang="en-US" dirty="0" smtClean="0"/>
              <a:t>Group Analysis : Cluster Coefficient (Transitivity)</a:t>
            </a:r>
          </a:p>
          <a:p>
            <a:pPr lvl="1"/>
            <a:r>
              <a:rPr lang="en-US" dirty="0" smtClean="0"/>
              <a:t>Network Analysis : Density, Average Path Length, Degree Distribution</a:t>
            </a:r>
          </a:p>
          <a:p>
            <a:r>
              <a:rPr lang="en-US" dirty="0" smtClean="0"/>
              <a:t>Positional Analysis:</a:t>
            </a:r>
          </a:p>
          <a:p>
            <a:pPr lvl="1"/>
            <a:r>
              <a:rPr lang="en-US" dirty="0" smtClean="0"/>
              <a:t>Degree : In Degree, Out Degree, All</a:t>
            </a:r>
          </a:p>
          <a:p>
            <a:pPr lvl="1"/>
            <a:r>
              <a:rPr lang="en-US" dirty="0" smtClean="0"/>
              <a:t>Closeness Centrality</a:t>
            </a:r>
          </a:p>
          <a:p>
            <a:pPr lvl="1"/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Eigen Vector Centrality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4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Density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Actual Connections/Potential Connections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03977"/>
              </p:ext>
            </p:extLst>
          </p:nvPr>
        </p:nvGraphicFramePr>
        <p:xfrm>
          <a:off x="1816340" y="227813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0.1730669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0.1421225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0.1737503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0.1183057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0.0978348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0.05403557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91" y="3899140"/>
            <a:ext cx="4218906" cy="27303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0697" y="3393669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Similarity: Graph2 </a:t>
            </a:r>
            <a:r>
              <a:rPr lang="en-GB" dirty="0"/>
              <a:t>&gt; Graph1 &gt; Graph3 &gt; Graph4 &gt; Graph5</a:t>
            </a:r>
          </a:p>
        </p:txBody>
      </p:sp>
    </p:spTree>
    <p:extLst>
      <p:ext uri="{BB962C8B-B14F-4D97-AF65-F5344CB8AC3E}">
        <p14:creationId xmlns:p14="http://schemas.microsoft.com/office/powerpoint/2010/main" val="313582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Average Path Length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Mean Shortest Path between all nodes.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32012"/>
              </p:ext>
            </p:extLst>
          </p:nvPr>
        </p:nvGraphicFramePr>
        <p:xfrm>
          <a:off x="1816340" y="227813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1.874689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2.083075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2.085761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2.026447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2.429907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2.283071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399609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dirty="0"/>
              <a:t>Graph3 &gt; Graph1 ~ Graph2 &gt; Graph5 &gt; Graph4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50" y="3935389"/>
            <a:ext cx="4349841" cy="28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Cluster Coefficient (Transitivity)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Measure of the degree to which nodes tend to cluster together.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85017"/>
              </p:ext>
            </p:extLst>
          </p:nvPr>
        </p:nvGraphicFramePr>
        <p:xfrm>
          <a:off x="1816340" y="227813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0.1685912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0.1130306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0.1238481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0.1151288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0.2228648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0.217119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399609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dirty="0"/>
              <a:t>Graph2 &gt; Graph3 &gt; Graph1 ~ Graph4 &gt; Graph5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06" y="3935171"/>
            <a:ext cx="4109348" cy="26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Degree Distribution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2" y="2140564"/>
            <a:ext cx="5366932" cy="4036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22" y="2128476"/>
            <a:ext cx="5597300" cy="41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7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Degree Distribution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2" y="2140564"/>
            <a:ext cx="5366932" cy="4036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56" y="2140563"/>
            <a:ext cx="5416558" cy="40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4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Degree Distribution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2" y="2140564"/>
            <a:ext cx="5366932" cy="4036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48" y="2140563"/>
            <a:ext cx="5289384" cy="40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Degree Distribution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2" y="2140564"/>
            <a:ext cx="5366932" cy="4036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63" y="2140564"/>
            <a:ext cx="5319077" cy="40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52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Degree Distribution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2" y="2140564"/>
            <a:ext cx="5366932" cy="4036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13" y="2140564"/>
            <a:ext cx="5334787" cy="40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6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Analysis</a:t>
            </a:r>
            <a:br>
              <a:rPr lang="en-US" dirty="0" smtClean="0"/>
            </a:br>
            <a:r>
              <a:rPr lang="en-US" sz="2800" dirty="0" smtClean="0"/>
              <a:t>Degrees: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Degree: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Out Degree</a:t>
            </a:r>
            <a:endParaRPr lang="en-US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95563"/>
              </p:ext>
            </p:extLst>
          </p:nvPr>
        </p:nvGraphicFramePr>
        <p:xfrm>
          <a:off x="1816340" y="227813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0-72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0-30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75379" y="6180338"/>
            <a:ext cx="570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smtClean="0"/>
              <a:t>Graph2 &gt;Graph1 &gt; </a:t>
            </a:r>
            <a:r>
              <a:rPr lang="de-DE" dirty="0"/>
              <a:t>Graph3 &gt;</a:t>
            </a:r>
            <a:r>
              <a:rPr lang="de-DE" dirty="0" smtClean="0"/>
              <a:t> Graph4 </a:t>
            </a:r>
            <a:r>
              <a:rPr lang="de-DE" dirty="0"/>
              <a:t>&gt; </a:t>
            </a:r>
            <a:r>
              <a:rPr lang="de-DE" dirty="0" smtClean="0"/>
              <a:t>Graph5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67082"/>
              </p:ext>
            </p:extLst>
          </p:nvPr>
        </p:nvGraphicFramePr>
        <p:xfrm>
          <a:off x="1816340" y="3764661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0-136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0-67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13446"/>
              </p:ext>
            </p:extLst>
          </p:nvPr>
        </p:nvGraphicFramePr>
        <p:xfrm>
          <a:off x="1753079" y="506698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1-208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1-135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1-192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1-72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3840" y="469811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48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57DC7-9BF8-4E26-8207-6C2831CE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906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1437</Words>
  <Application>Microsoft Office PowerPoint</Application>
  <PresentationFormat>Widescreen</PresentationFormat>
  <Paragraphs>457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Agenda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Question 2</vt:lpstr>
      <vt:lpstr>Seeds</vt:lpstr>
      <vt:lpstr>Very large Graph (1)</vt:lpstr>
      <vt:lpstr>Very large Graph (2)</vt:lpstr>
      <vt:lpstr>Very large Graph (2)</vt:lpstr>
      <vt:lpstr>Similarity Measures</vt:lpstr>
      <vt:lpstr>Connection Analysis Density</vt:lpstr>
      <vt:lpstr>Connection Analysis Average Path Length</vt:lpstr>
      <vt:lpstr>Connection Analysis Cluster Coefficient (Transitivity)</vt:lpstr>
      <vt:lpstr>Connection Analysis Degree Distribution</vt:lpstr>
      <vt:lpstr>Connection Analysis Degree Distribution</vt:lpstr>
      <vt:lpstr>Connection Analysis Degree Distribution</vt:lpstr>
      <vt:lpstr>Connection Analysis Degree Distribution</vt:lpstr>
      <vt:lpstr>Connection Analysis Degree Distribution</vt:lpstr>
      <vt:lpstr>Position Analysis Degrees:</vt:lpstr>
      <vt:lpstr>Thank you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Atrayee Neog</cp:lastModifiedBy>
  <cp:revision>86</cp:revision>
  <dcterms:created xsi:type="dcterms:W3CDTF">2020-04-21T09:35:12Z</dcterms:created>
  <dcterms:modified xsi:type="dcterms:W3CDTF">2020-05-13T00:45:25Z</dcterms:modified>
</cp:coreProperties>
</file>