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66"/>
    <p:restoredTop sz="86357"/>
  </p:normalViewPr>
  <p:slideViewPr>
    <p:cSldViewPr snapToGrid="0">
      <p:cViewPr varScale="1">
        <p:scale>
          <a:sx n="95" d="100"/>
          <a:sy n="95" d="100"/>
        </p:scale>
        <p:origin x="2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8FC6A-D698-46C4-A27C-C84FBF1663DF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A31C4-E57D-4D31-8A38-5D9560FC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6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201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A31C4-E57D-4D31-8A38-5D9560FC1D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2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A31C4-E57D-4D31-8A38-5D9560FC1D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6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A31C4-E57D-4D31-8A38-5D9560FC1D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06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A31C4-E57D-4D31-8A38-5D9560FC1D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2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A31C4-E57D-4D31-8A38-5D9560FC1D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6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2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8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30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9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3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9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7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9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3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E0F3-CC8B-4968-8D38-8615B11FD18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6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AE0F3-CC8B-4968-8D38-8615B11FD183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A4FD5-9BB8-4EDD-BC6D-2323027B9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7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2079784" y="1866150"/>
            <a:ext cx="8001000" cy="191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b" anchorCtr="0">
            <a:noAutofit/>
          </a:bodyPr>
          <a:lstStyle/>
          <a:p>
            <a:pPr lvl="0" algn="ctr"/>
            <a:r>
              <a:rPr lang="en-US" sz="2400" b="1" dirty="0">
                <a:latin typeface="Lucida Sans"/>
              </a:rPr>
              <a:t>VAST Challenge 2020</a:t>
            </a:r>
          </a:p>
          <a:p>
            <a:pPr algn="ctr"/>
            <a:r>
              <a:rPr lang="en-US" sz="2400" b="1" dirty="0">
                <a:latin typeface="Lucida Sans"/>
              </a:rPr>
              <a:t>Mini-Challenge 1</a:t>
            </a:r>
          </a:p>
          <a:p>
            <a:pPr lvl="0" algn="ctr"/>
            <a:endParaRPr sz="2400" b="1" dirty="0">
              <a:latin typeface="Lucida Sans"/>
              <a:sym typeface="Lucida Sans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1786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Supervisor:</a:t>
            </a: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chemeClr val="lt1"/>
                </a:solidFill>
              </a:rPr>
              <a:t>Prof. Dr.-Ing. Bernhard </a:t>
            </a:r>
            <a:r>
              <a:rPr lang="en-US" dirty="0" err="1">
                <a:solidFill>
                  <a:schemeClr val="lt1"/>
                </a:solidFill>
              </a:rPr>
              <a:t>Preim</a:t>
            </a:r>
            <a:r>
              <a:rPr lang="en-US" dirty="0">
                <a:solidFill>
                  <a:schemeClr val="lt1"/>
                </a:solidFill>
              </a:rPr>
              <a:t> </a:t>
            </a:r>
            <a:endParaRPr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</a:t>
            </a:r>
            <a:r>
              <a:rPr lang="zh-CN" altLang="en-US" dirty="0">
                <a:solidFill>
                  <a:schemeClr val="lt1"/>
                </a:solidFill>
              </a:rPr>
              <a:t>  </a:t>
            </a:r>
            <a:r>
              <a:rPr lang="en-US" dirty="0">
                <a:solidFill>
                  <a:schemeClr val="lt1"/>
                </a:solidFill>
              </a:rPr>
              <a:t>Dr.-Ing. Monique </a:t>
            </a:r>
            <a:r>
              <a:rPr lang="en-US" dirty="0" err="1">
                <a:solidFill>
                  <a:schemeClr val="lt1"/>
                </a:solidFill>
              </a:rPr>
              <a:t>Meuschke</a:t>
            </a:r>
            <a:endParaRPr lang="en-US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dirty="0">
                <a:solidFill>
                  <a:schemeClr val="lt1"/>
                </a:solidFill>
              </a:rPr>
              <a:t>                   </a:t>
            </a:r>
            <a:r>
              <a:rPr lang="zh-CN" altLang="en-US" dirty="0">
                <a:solidFill>
                  <a:schemeClr val="lt1"/>
                </a:solidFill>
              </a:rPr>
              <a:t>  </a:t>
            </a:r>
            <a:r>
              <a:rPr lang="en-US" dirty="0">
                <a:solidFill>
                  <a:schemeClr val="lt1"/>
                </a:solidFill>
              </a:rPr>
              <a:t>M.Sc. </a:t>
            </a:r>
            <a:r>
              <a:rPr lang="en-US" dirty="0" err="1">
                <a:solidFill>
                  <a:schemeClr val="lt1"/>
                </a:solidFill>
              </a:rPr>
              <a:t>Uli</a:t>
            </a:r>
            <a:r>
              <a:rPr lang="en-US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772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dirty="0" err="1">
                <a:solidFill>
                  <a:schemeClr val="lt1"/>
                </a:solidFill>
              </a:rPr>
              <a:t>Seyed</a:t>
            </a:r>
            <a:r>
              <a:rPr lang="en-US" dirty="0">
                <a:solidFill>
                  <a:schemeClr val="lt1"/>
                </a:solidFill>
              </a:rPr>
              <a:t> Behnam </a:t>
            </a:r>
            <a:r>
              <a:rPr lang="en-US" dirty="0" err="1">
                <a:solidFill>
                  <a:schemeClr val="lt1"/>
                </a:solidFill>
              </a:rPr>
              <a:t>Beladi</a:t>
            </a:r>
            <a:endParaRPr lang="en-US" dirty="0">
              <a:solidFill>
                <a:schemeClr val="lt1"/>
              </a:solidFill>
            </a:endParaRPr>
          </a:p>
          <a:p>
            <a:pPr lvl="0"/>
            <a:r>
              <a:rPr lang="en-US" dirty="0">
                <a:solidFill>
                  <a:schemeClr val="lt1"/>
                </a:solidFill>
              </a:rPr>
              <a:t>                 </a:t>
            </a:r>
            <a:r>
              <a:rPr lang="zh-CN" altLang="en-US" dirty="0">
                <a:solidFill>
                  <a:schemeClr val="lt1"/>
                </a:solidFill>
              </a:rPr>
              <a:t>   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Atrayee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Neog</a:t>
            </a:r>
            <a:endParaRPr lang="en-US" dirty="0">
              <a:solidFill>
                <a:schemeClr val="lt1"/>
              </a:solidFill>
            </a:endParaRPr>
          </a:p>
          <a:p>
            <a:r>
              <a:rPr lang="en-US" dirty="0">
                <a:solidFill>
                  <a:schemeClr val="lt1"/>
                </a:solidFill>
              </a:rPr>
              <a:t>                  </a:t>
            </a:r>
            <a:r>
              <a:rPr lang="zh-CN" altLang="en-US" dirty="0">
                <a:solidFill>
                  <a:schemeClr val="lt1"/>
                </a:solidFill>
              </a:rPr>
              <a:t>   </a:t>
            </a:r>
            <a:r>
              <a:rPr lang="en-US" dirty="0" err="1">
                <a:solidFill>
                  <a:schemeClr val="lt1"/>
                </a:solidFill>
              </a:rPr>
              <a:t>Xiongjun</a:t>
            </a:r>
            <a:r>
              <a:rPr lang="en-US" dirty="0">
                <a:solidFill>
                  <a:schemeClr val="lt1"/>
                </a:solidFill>
              </a:rPr>
              <a:t> Wang (Cecilia)</a:t>
            </a:r>
          </a:p>
          <a:p>
            <a:endParaRPr lang="en-US" dirty="0">
              <a:solidFill>
                <a:schemeClr val="lt1"/>
              </a:solidFill>
            </a:endParaRPr>
          </a:p>
          <a:p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584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and Tasks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Task 1</a:t>
            </a:r>
          </a:p>
          <a:p>
            <a:r>
              <a:rPr lang="en-US" dirty="0"/>
              <a:t>Task 2</a:t>
            </a:r>
          </a:p>
          <a:p>
            <a:r>
              <a:rPr lang="en-US" dirty="0"/>
              <a:t>Task 3</a:t>
            </a:r>
          </a:p>
          <a:p>
            <a:r>
              <a:rPr lang="en-US" dirty="0"/>
              <a:t>Task 4</a:t>
            </a:r>
          </a:p>
          <a:p>
            <a:r>
              <a:rPr lang="en-US" dirty="0"/>
              <a:t>Results and Discussion 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3969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6D51-7F88-8148-85DD-4FEADDD3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5" y="365125"/>
            <a:ext cx="10994985" cy="779463"/>
          </a:xfrm>
        </p:spPr>
        <p:txBody>
          <a:bodyPr>
            <a:normAutofit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66DC-B482-5D44-A9CE-0447F7FA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77" y="1488392"/>
            <a:ext cx="2187616" cy="466067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C2936-06E9-1446-A5B0-70FFFBDBE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93" y="315912"/>
            <a:ext cx="9682807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2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EDFF-08AE-1A45-ACD7-EFBA91034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14" y="1553029"/>
            <a:ext cx="10628086" cy="4623934"/>
          </a:xfrm>
        </p:spPr>
        <p:txBody>
          <a:bodyPr/>
          <a:lstStyle/>
          <a:p>
            <a:r>
              <a:rPr lang="en-US" sz="2000" dirty="0"/>
              <a:t>A subgraph </a:t>
            </a:r>
            <a:r>
              <a:rPr lang="en-US" sz="2000" b="1" dirty="0"/>
              <a:t>Template</a:t>
            </a:r>
            <a:r>
              <a:rPr lang="en-US" sz="2000" dirty="0"/>
              <a:t> representing the structure of the group </a:t>
            </a:r>
            <a:r>
              <a:rPr lang="en-US" sz="2000" b="1" dirty="0"/>
              <a:t>identified</a:t>
            </a:r>
            <a:r>
              <a:rPr lang="en-US" sz="2000" dirty="0"/>
              <a:t> by CGCS;</a:t>
            </a:r>
          </a:p>
          <a:p>
            <a:r>
              <a:rPr lang="en-US" sz="2000" dirty="0"/>
              <a:t>5 </a:t>
            </a:r>
            <a:r>
              <a:rPr lang="en-US" sz="2000" b="1" dirty="0"/>
              <a:t>candidate</a:t>
            </a:r>
            <a:r>
              <a:rPr lang="en-US" sz="2000" dirty="0"/>
              <a:t> subgraphs are provided for comparison to the template;</a:t>
            </a:r>
          </a:p>
          <a:p>
            <a:r>
              <a:rPr lang="en-US" sz="2000" dirty="0"/>
              <a:t>3 </a:t>
            </a:r>
            <a:r>
              <a:rPr lang="en-US" sz="2000" b="1" dirty="0"/>
              <a:t>Seed graphs </a:t>
            </a:r>
            <a:r>
              <a:rPr lang="en-US" sz="2000" dirty="0"/>
              <a:t>are supplied as starting points for task2;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BIG graph </a:t>
            </a:r>
            <a:r>
              <a:rPr lang="en-US" sz="2000" dirty="0"/>
              <a:t>with 123,892,863 records,  and uncompressed size of 6.2 GB;</a:t>
            </a:r>
          </a:p>
          <a:p>
            <a:r>
              <a:rPr lang="en-US" sz="2000" dirty="0"/>
              <a:t>Other supplement files: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err="1"/>
              <a:t>GraphData-Nodetypes.csv</a:t>
            </a:r>
            <a:endParaRPr lang="en-US" sz="1600" dirty="0"/>
          </a:p>
          <a:p>
            <a:pPr marL="800100" lvl="1" indent="-342900">
              <a:buFont typeface="+mj-lt"/>
              <a:buAutoNum type="arabicParenR"/>
            </a:pPr>
            <a:r>
              <a:rPr lang="en-US" sz="1600" dirty="0"/>
              <a:t>Template-</a:t>
            </a:r>
            <a:r>
              <a:rPr lang="en-US" sz="1600" dirty="0" err="1"/>
              <a:t>Nodetypes.csv</a:t>
            </a:r>
            <a:endParaRPr lang="en-US" sz="1600" dirty="0"/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err="1"/>
              <a:t>DemographicCategories.csv</a:t>
            </a:r>
            <a:endParaRPr lang="en-US" sz="1600" dirty="0"/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err="1"/>
              <a:t>NodeTypeDescriptions.csv</a:t>
            </a:r>
            <a:endParaRPr lang="en-US" sz="16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5DE6ED-F574-9747-8D9C-90AD66FBEFB8}"/>
              </a:ext>
            </a:extLst>
          </p:cNvPr>
          <p:cNvSpPr txBox="1">
            <a:spLocks/>
          </p:cNvSpPr>
          <p:nvPr/>
        </p:nvSpPr>
        <p:spPr>
          <a:xfrm>
            <a:off x="358815" y="515596"/>
            <a:ext cx="10994985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304608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DBB1-287C-E74F-A95B-F992C6742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EC64D9-E260-DF4D-9CBE-D252D31D90C7}"/>
              </a:ext>
            </a:extLst>
          </p:cNvPr>
          <p:cNvSpPr txBox="1">
            <a:spLocks/>
          </p:cNvSpPr>
          <p:nvPr/>
        </p:nvSpPr>
        <p:spPr>
          <a:xfrm>
            <a:off x="358815" y="515596"/>
            <a:ext cx="10994985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Data Understanding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4EEBC87-8DE2-F34C-9C91-865C01BDA8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740399"/>
              </p:ext>
            </p:extLst>
          </p:nvPr>
        </p:nvGraphicFramePr>
        <p:xfrm>
          <a:off x="101601" y="1295059"/>
          <a:ext cx="11950699" cy="514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348">
                  <a:extLst>
                    <a:ext uri="{9D8B030D-6E8A-4147-A177-3AD203B41FA5}">
                      <a16:colId xmlns:a16="http://schemas.microsoft.com/office/drawing/2014/main" val="3729389960"/>
                    </a:ext>
                  </a:extLst>
                </a:gridCol>
                <a:gridCol w="715536">
                  <a:extLst>
                    <a:ext uri="{9D8B030D-6E8A-4147-A177-3AD203B41FA5}">
                      <a16:colId xmlns:a16="http://schemas.microsoft.com/office/drawing/2014/main" val="2281435260"/>
                    </a:ext>
                  </a:extLst>
                </a:gridCol>
                <a:gridCol w="2008521">
                  <a:extLst>
                    <a:ext uri="{9D8B030D-6E8A-4147-A177-3AD203B41FA5}">
                      <a16:colId xmlns:a16="http://schemas.microsoft.com/office/drawing/2014/main" val="2072369400"/>
                    </a:ext>
                  </a:extLst>
                </a:gridCol>
                <a:gridCol w="1016814">
                  <a:extLst>
                    <a:ext uri="{9D8B030D-6E8A-4147-A177-3AD203B41FA5}">
                      <a16:colId xmlns:a16="http://schemas.microsoft.com/office/drawing/2014/main" val="1567139128"/>
                    </a:ext>
                  </a:extLst>
                </a:gridCol>
                <a:gridCol w="1117240">
                  <a:extLst>
                    <a:ext uri="{9D8B030D-6E8A-4147-A177-3AD203B41FA5}">
                      <a16:colId xmlns:a16="http://schemas.microsoft.com/office/drawing/2014/main" val="2267513749"/>
                    </a:ext>
                  </a:extLst>
                </a:gridCol>
                <a:gridCol w="1292985">
                  <a:extLst>
                    <a:ext uri="{9D8B030D-6E8A-4147-A177-3AD203B41FA5}">
                      <a16:colId xmlns:a16="http://schemas.microsoft.com/office/drawing/2014/main" val="44632791"/>
                    </a:ext>
                  </a:extLst>
                </a:gridCol>
                <a:gridCol w="1142346">
                  <a:extLst>
                    <a:ext uri="{9D8B030D-6E8A-4147-A177-3AD203B41FA5}">
                      <a16:colId xmlns:a16="http://schemas.microsoft.com/office/drawing/2014/main" val="4231748700"/>
                    </a:ext>
                  </a:extLst>
                </a:gridCol>
                <a:gridCol w="916388">
                  <a:extLst>
                    <a:ext uri="{9D8B030D-6E8A-4147-A177-3AD203B41FA5}">
                      <a16:colId xmlns:a16="http://schemas.microsoft.com/office/drawing/2014/main" val="3607100143"/>
                    </a:ext>
                  </a:extLst>
                </a:gridCol>
                <a:gridCol w="2008521">
                  <a:extLst>
                    <a:ext uri="{9D8B030D-6E8A-4147-A177-3AD203B41FA5}">
                      <a16:colId xmlns:a16="http://schemas.microsoft.com/office/drawing/2014/main" val="2294204304"/>
                    </a:ext>
                  </a:extLst>
                </a:gridCol>
              </a:tblGrid>
              <a:tr h="6665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Channel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Notable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32916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Communications</a:t>
                      </a:r>
                    </a:p>
                    <a:p>
                      <a:pPr algn="ctr"/>
                      <a:r>
                        <a:rPr lang="en-US" sz="1600" b="1" dirty="0"/>
                        <a:t>(Phone and Email)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0 &amp;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Direct connections between two persons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Always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Phone and email channels not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712042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Procurement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2 &amp;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Buying and selling an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Value of the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Each sale has a corresponding purchase at the same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344687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Co-authorship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Publication of scientific or technical 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  <a:p>
                      <a:pPr algn="ctr"/>
                      <a:r>
                        <a:rPr lang="en-US" sz="1600" dirty="0"/>
                        <a:t>(Author)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Fraction of the 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 </a:t>
                      </a:r>
                    </a:p>
                    <a:p>
                      <a:pPr algn="ctr"/>
                      <a:r>
                        <a:rPr lang="en-US" sz="1600" dirty="0"/>
                        <a:t>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Date must be ignored (not relevant)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26755"/>
                  </a:ext>
                </a:extLst>
              </a:tr>
              <a:tr h="83505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Demographics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Spending characteristics of 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Person/</a:t>
                      </a:r>
                    </a:p>
                    <a:p>
                      <a:pPr algn="ctr"/>
                      <a:r>
                        <a:rPr lang="en-US" sz="16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Category/</a:t>
                      </a:r>
                    </a:p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Money spent/</a:t>
                      </a:r>
                    </a:p>
                    <a:p>
                      <a:pPr algn="ctr"/>
                      <a:r>
                        <a:rPr lang="en-US" sz="1600" dirty="0"/>
                        <a:t>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  <a:p>
                      <a:pPr algn="ctr"/>
                      <a:r>
                        <a:rPr lang="en-US" sz="1600" dirty="0"/>
                        <a:t>(31536000)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 categories (spend/receive)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60115"/>
                  </a:ext>
                </a:extLst>
              </a:tr>
              <a:tr h="85777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  <a:p>
                      <a:pPr algn="ctr"/>
                      <a:r>
                        <a:rPr lang="en-US" sz="1600" b="1" dirty="0"/>
                        <a:t>Travel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Connecting people with 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Length of trip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Yes</a:t>
                      </a:r>
                    </a:p>
                    <a:p>
                      <a:pPr algn="ctr"/>
                      <a:r>
                        <a:rPr lang="en-US" sz="1600" dirty="0"/>
                        <a:t>(trip starts)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Some weights are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9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78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F4E2B84-404F-E746-A86C-ED7B4BFDC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78" y="1064871"/>
            <a:ext cx="9207778" cy="57931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DA950E7-667E-994C-AA3D-CAB8EF16B2EE}"/>
              </a:ext>
            </a:extLst>
          </p:cNvPr>
          <p:cNvSpPr txBox="1">
            <a:spLocks/>
          </p:cNvSpPr>
          <p:nvPr/>
        </p:nvSpPr>
        <p:spPr>
          <a:xfrm>
            <a:off x="358815" y="203080"/>
            <a:ext cx="10994985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08139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4220-0C10-6B42-A8CA-2F93C06C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3D4097-F01F-7E46-9701-4DE0F913B3DC}"/>
              </a:ext>
            </a:extLst>
          </p:cNvPr>
          <p:cNvSpPr txBox="1">
            <a:spLocks/>
          </p:cNvSpPr>
          <p:nvPr/>
        </p:nvSpPr>
        <p:spPr>
          <a:xfrm>
            <a:off x="358815" y="515596"/>
            <a:ext cx="10994985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Our Tasks</a:t>
            </a:r>
          </a:p>
        </p:txBody>
      </p:sp>
    </p:spTree>
    <p:extLst>
      <p:ext uri="{BB962C8B-B14F-4D97-AF65-F5344CB8AC3E}">
        <p14:creationId xmlns:p14="http://schemas.microsoft.com/office/powerpoint/2010/main" val="183059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290</Words>
  <Application>Microsoft Macintosh PowerPoint</Application>
  <PresentationFormat>Widescreen</PresentationFormat>
  <Paragraphs>132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Sans</vt:lpstr>
      <vt:lpstr>Office Theme</vt:lpstr>
      <vt:lpstr>PowerPoint Presentation</vt:lpstr>
      <vt:lpstr>Agenda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Atrayee Neog</dc:creator>
  <cp:lastModifiedBy>Cecilia Wang</cp:lastModifiedBy>
  <cp:revision>12</cp:revision>
  <dcterms:created xsi:type="dcterms:W3CDTF">2020-10-22T14:05:46Z</dcterms:created>
  <dcterms:modified xsi:type="dcterms:W3CDTF">2020-10-24T16:48:29Z</dcterms:modified>
</cp:coreProperties>
</file>