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76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72" r:id="rId11"/>
    <p:sldId id="265" r:id="rId12"/>
    <p:sldId id="271" r:id="rId13"/>
    <p:sldId id="274" r:id="rId14"/>
    <p:sldId id="261" r:id="rId15"/>
    <p:sldId id="267" r:id="rId16"/>
    <p:sldId id="269" r:id="rId17"/>
    <p:sldId id="270" r:id="rId18"/>
    <p:sldId id="275" r:id="rId19"/>
    <p:sldId id="268" r:id="rId20"/>
    <p:sldId id="273" r:id="rId21"/>
    <p:sldId id="277" r:id="rId22"/>
    <p:sldId id="280" r:id="rId23"/>
    <p:sldId id="281" r:id="rId24"/>
    <p:sldId id="282" r:id="rId25"/>
    <p:sldId id="283" r:id="rId26"/>
    <p:sldId id="284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CED"/>
    <a:srgbClr val="944585"/>
    <a:srgbClr val="FF00CD"/>
    <a:srgbClr val="00CC7A"/>
    <a:srgbClr val="B2FF00"/>
    <a:srgbClr val="FF0000"/>
    <a:srgbClr val="00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267D-A5E8-45DB-ADB4-1A72CFD9B7C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E72-EF65-49AF-9388-ECA61C3A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16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A2123-CC2A-4A04-B09A-EE3B4F32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B146465-F3E4-438E-849D-5F8180A6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118AA2-D399-4407-9F7B-6B68218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360D42-289D-427C-9581-D5FFA79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F93999-98E7-41AF-8A7A-BDCF167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A43C3-1AFE-4306-9FFD-B9E392E6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8C96133-37BC-4B7B-8415-C53478D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E721F4-7D48-42E1-92F7-CB83663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9A91EF-947B-43C4-B094-C99B32AA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425E30-808C-432C-ABC2-D6D3CB7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974A478-60CB-42F6-AD05-9E1D63DA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E4E3DEC-26AB-4AB6-9D3A-20613E50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7982CD-94CD-4330-94D7-9BE280C0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F97E6D-D50B-4732-8F74-2C9C87D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D41B36-52E5-4365-BBCA-4DAA892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391EFA-AB9E-46C0-8D63-22EAB0E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FAC976-4D44-411D-965F-38C28BCE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108B7C-AC19-4554-AA93-B00630F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5F15AC-6A1C-4D72-B0DA-C308E7C8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E04CAC-EDD2-494A-9DAF-7D2BE2A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0E2E4-5535-4A23-ABAD-021F7F0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2A6E46-0F60-4BC7-829D-42909A6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9ED7C4-A764-479E-B995-E566E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D53D5-AE7A-4D4D-815E-6757E9F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172E3F-EBD1-4B58-A0DD-54B6C31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28693-7E81-404A-8183-FB5C1E9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0FEB7E-A69B-47BF-A7A6-93EEC7AC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6E119D-A534-4ACF-B8CD-B083ED01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74A781-05B0-4D90-8E5E-198A30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74BA80-208A-4CC5-A0E3-08B4382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1494FD-310A-4C95-BC9B-79B4ACC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DCACD-7612-442C-B61E-1578E76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73E05F-4ED5-421E-9D24-F8A37DA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623842-3DFF-4B22-9338-7FEC53C5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01154FF-770E-466B-AA50-B08D65E3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547C2D1-9988-41D4-A0D0-CA53139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170E179-28A7-4022-96B3-1ED87C9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313D6F5-D350-45DB-96E2-637F404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6B26A71-056B-4994-8763-1CCF405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77E38-7846-4421-B9B4-2604E8E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C2D18F-B833-49E2-9013-5C7B3CA7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8AFBDA-A89F-40C2-92AC-E7FA900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26CC4B-2438-446C-BCF8-DEC91C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9CEC192-0CFB-41D8-99EF-DF78FB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EB7AABE-FF19-49B3-B9A9-FCFEF21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813211-6731-4046-A104-82E404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2984C-8D3D-4F0D-B6C7-B3E164D6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7284E9-9010-46F1-9824-B3C0569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EA1682-7F32-4E36-ACFD-E531F892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D7FD55-632E-4F79-9A7E-087FA61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CC6EF4-C4D6-45C5-B755-5EA0E5C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D19949-49BD-4139-A4F6-D28C0E4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EC0475-FB80-4883-8954-A02B536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B2796D-A57F-40EF-96A1-3E3E75E4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7B44D9-C477-4C5F-BBAE-955064BE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B41616-CF67-4BB8-A43D-62EC48A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E0C423-960D-43B9-850F-3D70AF1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AA2AF3-2F67-4219-900C-E541DC4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00A8801-C7B7-491A-BD26-AE0894E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5E2F83-A828-4F11-AFDC-F3D0BA4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D42991-03E0-42E2-A919-4B56252B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AE-CFD8-4AF2-A6E6-1D1ADC40C52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B14B05-7883-4A8A-B654-E2C978A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60A2F6-20F2-4064-B8C4-4CE6A905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rtex_(graph_theory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(mathematics)" TargetMode="External"/><Relationship Id="rId2" Type="http://schemas.openxmlformats.org/officeDocument/2006/relationships/hyperlink" Target="https://en.wikipedia.org/wiki/Node_(networking)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2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2020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Mini-Challenge 1: Graph Analysis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Data Understanding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23038A-68E9-4682-ADF1-B26EE4C3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3247C39F-7BB1-4652-A31A-B17B14CE5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22853"/>
              </p:ext>
            </p:extLst>
          </p:nvPr>
        </p:nvGraphicFramePr>
        <p:xfrm>
          <a:off x="838199" y="1443037"/>
          <a:ext cx="10450551" cy="504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968">
                  <a:extLst>
                    <a:ext uri="{9D8B030D-6E8A-4147-A177-3AD203B41FA5}">
                      <a16:colId xmlns:a16="http://schemas.microsoft.com/office/drawing/2014/main" xmlns="" val="3729389960"/>
                    </a:ext>
                  </a:extLst>
                </a:gridCol>
                <a:gridCol w="835710">
                  <a:extLst>
                    <a:ext uri="{9D8B030D-6E8A-4147-A177-3AD203B41FA5}">
                      <a16:colId xmlns:a16="http://schemas.microsoft.com/office/drawing/2014/main" xmlns="" val="2281435260"/>
                    </a:ext>
                  </a:extLst>
                </a:gridCol>
                <a:gridCol w="2108825">
                  <a:extLst>
                    <a:ext uri="{9D8B030D-6E8A-4147-A177-3AD203B41FA5}">
                      <a16:colId xmlns:a16="http://schemas.microsoft.com/office/drawing/2014/main" xmlns="" val="2072369400"/>
                    </a:ext>
                  </a:extLst>
                </a:gridCol>
                <a:gridCol w="981041">
                  <a:extLst>
                    <a:ext uri="{9D8B030D-6E8A-4147-A177-3AD203B41FA5}">
                      <a16:colId xmlns:a16="http://schemas.microsoft.com/office/drawing/2014/main" xmlns="" val="1567139128"/>
                    </a:ext>
                  </a:extLst>
                </a:gridCol>
                <a:gridCol w="1133509">
                  <a:extLst>
                    <a:ext uri="{9D8B030D-6E8A-4147-A177-3AD203B41FA5}">
                      <a16:colId xmlns:a16="http://schemas.microsoft.com/office/drawing/2014/main" xmlns="" val="2267513749"/>
                    </a:ext>
                  </a:extLst>
                </a:gridCol>
                <a:gridCol w="1090938">
                  <a:extLst>
                    <a:ext uri="{9D8B030D-6E8A-4147-A177-3AD203B41FA5}">
                      <a16:colId xmlns:a16="http://schemas.microsoft.com/office/drawing/2014/main" xmlns="" val="44632791"/>
                    </a:ext>
                  </a:extLst>
                </a:gridCol>
                <a:gridCol w="1107710">
                  <a:extLst>
                    <a:ext uri="{9D8B030D-6E8A-4147-A177-3AD203B41FA5}">
                      <a16:colId xmlns:a16="http://schemas.microsoft.com/office/drawing/2014/main" xmlns="" val="3607100143"/>
                    </a:ext>
                  </a:extLst>
                </a:gridCol>
                <a:gridCol w="1420850">
                  <a:extLst>
                    <a:ext uri="{9D8B030D-6E8A-4147-A177-3AD203B41FA5}">
                      <a16:colId xmlns:a16="http://schemas.microsoft.com/office/drawing/2014/main" xmlns="" val="2294204304"/>
                    </a:ext>
                  </a:extLst>
                </a:gridCol>
              </a:tblGrid>
              <a:tr h="666544">
                <a:tc>
                  <a:txBody>
                    <a:bodyPr/>
                    <a:lstStyle/>
                    <a:p>
                      <a:r>
                        <a:rPr lang="en-US" sz="1600" dirty="0"/>
                        <a:t>Channel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Notable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1232916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Communications</a:t>
                      </a:r>
                    </a:p>
                    <a:p>
                      <a:r>
                        <a:rPr lang="en-US" sz="1600" b="1" dirty="0"/>
                        <a:t>(phone and email)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&amp;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Direct connections between two persons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Always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Phone and email channels not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9712042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Procurement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&amp;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Buying and selling an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 of the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 each sell row exists: a buy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5344687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Co-authorship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publication of scientific or technical 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Fraction of the 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(author)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must be ignored (not relevant)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6626755"/>
                  </a:ext>
                </a:extLst>
              </a:tr>
              <a:tr h="952205">
                <a:tc>
                  <a:txBody>
                    <a:bodyPr/>
                    <a:lstStyle/>
                    <a:p>
                      <a:r>
                        <a:rPr lang="en-US" sz="1600" b="1" dirty="0"/>
                        <a:t>Demographics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spending characteristics of 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8160115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Travel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Connecting people by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Length of trip(days)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 weights are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639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1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85B93-BEA3-41EA-A274-24D73F7E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E35F28-7FA4-4BCC-9693-A057F03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Source and Target Id represents a node</a:t>
            </a:r>
          </a:p>
          <a:p>
            <a:r>
              <a:rPr lang="en-US" dirty="0"/>
              <a:t>There are 5 Node type: 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Person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used in all channels(all </a:t>
            </a:r>
            <a:r>
              <a:rPr lang="en-US" dirty="0" err="1"/>
              <a:t>eTypes</a:t>
            </a:r>
            <a:r>
              <a:rPr lang="en-US" dirty="0"/>
              <a:t>), only nodes with a spatial location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Product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for the procurement channel, eType = 2, 3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Document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co-authorship channel, eType = 4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Financial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financial demographics channel, eType = 5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Country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travel channel, eType = 6</a:t>
            </a:r>
          </a:p>
        </p:txBody>
      </p:sp>
    </p:spTree>
    <p:extLst>
      <p:ext uri="{BB962C8B-B14F-4D97-AF65-F5344CB8AC3E}">
        <p14:creationId xmlns:p14="http://schemas.microsoft.com/office/powerpoint/2010/main" val="321003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40697-F87F-457B-8AAE-B94DA4E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(Edge)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22E290-D32B-4DAA-873D-D3C16AA2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row is an edge between two nodes</a:t>
            </a:r>
          </a:p>
          <a:p>
            <a:r>
              <a:rPr lang="en-US" dirty="0"/>
              <a:t>At least one person is connected to each node</a:t>
            </a:r>
          </a:p>
          <a:p>
            <a:r>
              <a:rPr lang="en-US" dirty="0"/>
              <a:t>7 Edge type (eType):</a:t>
            </a:r>
            <a:endParaRPr lang="en-US" sz="1600" dirty="0"/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Email 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Phone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Sell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Buy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Author-of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Financial (income or expenditure, depending on direction)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 Travels-to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3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9AC8C-6A7E-45FA-9562-D9DE6754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nodes and edges: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FFFA01F-1B89-40AC-8FBE-1D847B980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87" y="1356806"/>
            <a:ext cx="8163426" cy="5136069"/>
          </a:xfrm>
        </p:spPr>
      </p:pic>
    </p:spTree>
    <p:extLst>
      <p:ext uri="{BB962C8B-B14F-4D97-AF65-F5344CB8AC3E}">
        <p14:creationId xmlns:p14="http://schemas.microsoft.com/office/powerpoint/2010/main" val="245276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A289F7-7C1E-46F6-850C-5C4A320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A735FA-D620-4677-B3F9-84CA705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list graph with the same format as the large graph data (.csv)</a:t>
            </a:r>
          </a:p>
          <a:p>
            <a:r>
              <a:rPr lang="en-US" dirty="0"/>
              <a:t>Was built by CGCS to represent suspicious activity associated with the hack </a:t>
            </a:r>
          </a:p>
          <a:p>
            <a:r>
              <a:rPr lang="en-US" dirty="0"/>
              <a:t>It is a reference pattern for looking for the suspicious activities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File name: CGCS-Template.csv</a:t>
            </a:r>
          </a:p>
          <a:p>
            <a:pPr lvl="1"/>
            <a:r>
              <a:rPr lang="en-US" dirty="0"/>
              <a:t>1325 rows</a:t>
            </a:r>
          </a:p>
          <a:p>
            <a:pPr lvl="1"/>
            <a:r>
              <a:rPr lang="en-US" dirty="0"/>
              <a:t>301 have location data, none have longitude and latitude</a:t>
            </a:r>
          </a:p>
          <a:p>
            <a:pPr lvl="1"/>
            <a:r>
              <a:rPr lang="en-US" dirty="0"/>
              <a:t>The co-authorship channel is replaced by -99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visual analytics, compare the template subgraph with the potential matches provided. Show where the two graphs agree and disagree. Use your tool to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Compare the five candidate subgraphs to the provided template. Show where the two graphs agree and disagree. Which subgraph matches the template the best?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Which key parts of the best match help discriminate it from the other potential matches?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5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CF48B-31CF-4E4C-B83F-C763D13A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8A2334-8D4D-4C56-9995-8E3DB7EF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Candidate Subgraphs:</a:t>
            </a:r>
          </a:p>
          <a:p>
            <a:r>
              <a:rPr lang="en-US" dirty="0"/>
              <a:t>The subgraphs are the same format as the Template with some differences: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0090BE0-6F6C-4744-A3FE-6D197D34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10447"/>
              </p:ext>
            </p:extLst>
          </p:nvPr>
        </p:nvGraphicFramePr>
        <p:xfrm>
          <a:off x="2559637" y="3311843"/>
          <a:ext cx="6936319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200">
                  <a:extLst>
                    <a:ext uri="{9D8B030D-6E8A-4147-A177-3AD203B41FA5}">
                      <a16:colId xmlns:a16="http://schemas.microsoft.com/office/drawing/2014/main" xmlns="" val="4214309962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xmlns="" val="1220333688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xmlns="" val="2480967799"/>
                    </a:ext>
                  </a:extLst>
                </a:gridCol>
                <a:gridCol w="1060029">
                  <a:extLst>
                    <a:ext uri="{9D8B030D-6E8A-4147-A177-3AD203B41FA5}">
                      <a16:colId xmlns:a16="http://schemas.microsoft.com/office/drawing/2014/main" xmlns="" val="4190340588"/>
                    </a:ext>
                  </a:extLst>
                </a:gridCol>
                <a:gridCol w="1884926">
                  <a:extLst>
                    <a:ext uri="{9D8B030D-6E8A-4147-A177-3AD203B41FA5}">
                      <a16:colId xmlns:a16="http://schemas.microsoft.com/office/drawing/2014/main" xmlns="" val="1164797993"/>
                    </a:ext>
                  </a:extLst>
                </a:gridCol>
              </a:tblGrid>
              <a:tr h="416676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#unique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#location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#longitude, 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08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205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201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007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156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Q1-Graph4.csv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6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Q1-Graph5.csv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082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CGCS-Template.csv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807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B9F6F0-7DB3-4852-B506-FABDF529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 comparison based on data distribution on eType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7990AA2E-03DD-4D73-A6DA-97E6BD920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777986"/>
              </p:ext>
            </p:extLst>
          </p:nvPr>
        </p:nvGraphicFramePr>
        <p:xfrm>
          <a:off x="733550" y="1807868"/>
          <a:ext cx="4859384" cy="25599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6069">
                  <a:extLst>
                    <a:ext uri="{9D8B030D-6E8A-4147-A177-3AD203B41FA5}">
                      <a16:colId xmlns:a16="http://schemas.microsoft.com/office/drawing/2014/main" xmlns="" val="2280984329"/>
                    </a:ext>
                  </a:extLst>
                </a:gridCol>
                <a:gridCol w="582233">
                  <a:extLst>
                    <a:ext uri="{9D8B030D-6E8A-4147-A177-3AD203B41FA5}">
                      <a16:colId xmlns:a16="http://schemas.microsoft.com/office/drawing/2014/main" xmlns="" val="2131263198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xmlns="" val="1097013496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xmlns="" val="2987665690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xmlns="" val="2828808762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xmlns="" val="204906864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xmlns="" val="1984915671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xmlns="" val="1162398049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xmlns="" val="3673277767"/>
                    </a:ext>
                  </a:extLst>
                </a:gridCol>
              </a:tblGrid>
              <a:tr h="47138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#eT0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5821520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846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3981719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177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3795977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519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8029196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494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7115363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110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418311"/>
                  </a:ext>
                </a:extLst>
              </a:tr>
              <a:tr h="471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1325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314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249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691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3942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C1CE06-DC1B-42E7-B1D7-16BC958A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69" y="1690688"/>
            <a:ext cx="4460257" cy="4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CGCS has a set of “seed” IDs that may be members of other potential networks that could have been involved. Take a look at the very large graph. Can you determine if those IDs lead to other networks that matches the template?</a:t>
            </a:r>
          </a:p>
        </p:txBody>
      </p:sp>
    </p:spTree>
    <p:extLst>
      <p:ext uri="{BB962C8B-B14F-4D97-AF65-F5344CB8AC3E}">
        <p14:creationId xmlns:p14="http://schemas.microsoft.com/office/powerpoint/2010/main" val="182941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23F55-D07F-4E66-9BAA-754C68C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299F92-DB79-49E7-B9D4-0B093224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They will act as a starting point for finding hacker groups</a:t>
            </a:r>
          </a:p>
          <a:p>
            <a:pPr lvl="1"/>
            <a:r>
              <a:rPr lang="en-US" sz="2000" dirty="0"/>
              <a:t>They only have one line</a:t>
            </a:r>
          </a:p>
          <a:p>
            <a:pPr lvl="1"/>
            <a:r>
              <a:rPr lang="en-US" sz="2000" dirty="0"/>
              <a:t>No location information</a:t>
            </a:r>
          </a:p>
          <a:p>
            <a:r>
              <a:rPr lang="en-US" sz="2400" dirty="0"/>
              <a:t>Members of our potential groups in the large dataset(availability checked)</a:t>
            </a:r>
          </a:p>
          <a:p>
            <a:r>
              <a:rPr lang="en-US" sz="2400" dirty="0"/>
              <a:t>These are the values of the 3 seed files</a:t>
            </a:r>
          </a:p>
          <a:p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A5C9B5F-B12D-43B8-A7D3-92C6A635E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70609"/>
              </p:ext>
            </p:extLst>
          </p:nvPr>
        </p:nvGraphicFramePr>
        <p:xfrm>
          <a:off x="1289049" y="4167715"/>
          <a:ext cx="10150476" cy="20092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1746">
                  <a:extLst>
                    <a:ext uri="{9D8B030D-6E8A-4147-A177-3AD203B41FA5}">
                      <a16:colId xmlns:a16="http://schemas.microsoft.com/office/drawing/2014/main" xmlns="" val="2681313205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xmlns="" val="1274565177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xmlns="" val="3327581110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xmlns="" val="557321545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xmlns="" val="906998426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xmlns="" val="19775199"/>
                    </a:ext>
                  </a:extLst>
                </a:gridCol>
              </a:tblGrid>
              <a:tr h="5023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2785495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579269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-685755382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719823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538771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473043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-623491200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0.0909091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0123384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574136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657187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517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FD0CF7-0C7D-4338-9B72-EA62D0D0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400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72AED0-36D7-41E2-9CDD-1F831B01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  <a:p>
            <a:r>
              <a:rPr lang="en-US" dirty="0"/>
              <a:t>Mini-Challenge 1</a:t>
            </a:r>
          </a:p>
          <a:p>
            <a:r>
              <a:rPr lang="en-US" dirty="0"/>
              <a:t>Exploring the data</a:t>
            </a:r>
          </a:p>
          <a:p>
            <a:r>
              <a:rPr lang="en-US" dirty="0"/>
              <a:t>Question 1 overview</a:t>
            </a:r>
          </a:p>
          <a:p>
            <a:r>
              <a:rPr lang="en-US" dirty="0"/>
              <a:t>Question 2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3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Graph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Filename: CGCS-GraphData.csv</a:t>
            </a:r>
          </a:p>
          <a:p>
            <a:r>
              <a:rPr lang="en-US" sz="2400" dirty="0"/>
              <a:t>Containing the data of all the hacker groups</a:t>
            </a:r>
          </a:p>
          <a:p>
            <a:r>
              <a:rPr lang="en-US" sz="2400" dirty="0"/>
              <a:t>Connection between different groups are not clear</a:t>
            </a:r>
          </a:p>
          <a:p>
            <a:r>
              <a:rPr lang="en-US" sz="2400" dirty="0"/>
              <a:t>Around 124 million rows(edges) and 200860 unique Ids(nodes)</a:t>
            </a:r>
          </a:p>
          <a:p>
            <a:r>
              <a:rPr lang="en-US" sz="2400" dirty="0"/>
              <a:t>Around 70 million rows have location information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2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Graph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Number of rows based on eType: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49B5480-B1CA-47D0-BA73-02DAC27D5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92324"/>
              </p:ext>
            </p:extLst>
          </p:nvPr>
        </p:nvGraphicFramePr>
        <p:xfrm>
          <a:off x="3319462" y="2438400"/>
          <a:ext cx="5553075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230">
                  <a:extLst>
                    <a:ext uri="{9D8B030D-6E8A-4147-A177-3AD203B41FA5}">
                      <a16:colId xmlns:a16="http://schemas.microsoft.com/office/drawing/2014/main" xmlns="" val="234728728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xmlns="" val="1073814496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xmlns="" val="1589982913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xmlns="" val="4266380793"/>
                    </a:ext>
                  </a:extLst>
                </a:gridCol>
              </a:tblGrid>
              <a:tr h="649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 Source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 Target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860051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48662103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5276059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70661593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8960390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389211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3814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2721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3955610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389211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6369053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259304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66173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33570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0398715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2041841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9378041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1491998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50189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2781407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123895261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164537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136324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2183739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2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329C0-DD08-4AE5-869B-8FD0F967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Graph (2)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6F2A724-1A8B-4AF0-85DE-E522981BB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455" y="1442832"/>
            <a:ext cx="10515600" cy="353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5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 Analysis:</a:t>
            </a:r>
          </a:p>
          <a:p>
            <a:pPr lvl="1"/>
            <a:r>
              <a:rPr lang="en-US" dirty="0" smtClean="0"/>
              <a:t>Group Analysis : Cluster Coefficient (Transitivity)</a:t>
            </a:r>
          </a:p>
          <a:p>
            <a:pPr lvl="1"/>
            <a:r>
              <a:rPr lang="en-US" dirty="0" smtClean="0"/>
              <a:t>Network Analysis : Density, Average Path Length, Degree Distribution</a:t>
            </a:r>
          </a:p>
          <a:p>
            <a:r>
              <a:rPr lang="en-US" dirty="0" smtClean="0"/>
              <a:t>Positional Analysis:</a:t>
            </a:r>
          </a:p>
          <a:p>
            <a:pPr lvl="1"/>
            <a:r>
              <a:rPr lang="en-US" dirty="0" smtClean="0"/>
              <a:t>Degree : In Degree, Out Degree, All</a:t>
            </a:r>
          </a:p>
          <a:p>
            <a:pPr lvl="1"/>
            <a:r>
              <a:rPr lang="en-US" dirty="0" smtClean="0"/>
              <a:t>Closeness Centrality</a:t>
            </a:r>
          </a:p>
          <a:p>
            <a:pPr lvl="1"/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</a:p>
          <a:p>
            <a:pPr lvl="1"/>
            <a:r>
              <a:rPr lang="en-US" dirty="0" smtClean="0"/>
              <a:t>Eigen Vector Centrality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4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Analysis</a:t>
            </a:r>
            <a:br>
              <a:rPr lang="en-US" dirty="0" smtClean="0"/>
            </a:br>
            <a:r>
              <a:rPr lang="en-US" sz="2800" dirty="0" smtClean="0"/>
              <a:t>Density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Actual Connections/Potential Connections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03977"/>
              </p:ext>
            </p:extLst>
          </p:nvPr>
        </p:nvGraphicFramePr>
        <p:xfrm>
          <a:off x="1816340" y="2278136"/>
          <a:ext cx="8128002" cy="7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555">
                <a:tc>
                  <a:txBody>
                    <a:bodyPr/>
                    <a:lstStyle/>
                    <a:p>
                      <a:r>
                        <a:rPr lang="en-IN" dirty="0" smtClean="0"/>
                        <a:t>Template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G5</a:t>
                      </a:r>
                      <a:endParaRPr lang="en-GB" dirty="0"/>
                    </a:p>
                  </a:txBody>
                  <a:tcPr/>
                </a:tc>
              </a:tr>
              <a:tr h="370555">
                <a:tc>
                  <a:txBody>
                    <a:bodyPr/>
                    <a:lstStyle/>
                    <a:p>
                      <a:r>
                        <a:rPr lang="en-GB" dirty="0" smtClean="0"/>
                        <a:t>0.1730669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0.1421225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0.1737503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0.1183057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0.0978348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0.05403557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291" y="3899140"/>
            <a:ext cx="4218906" cy="27303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0697" y="3393669"/>
            <a:ext cx="5809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Similarity: Graph2 </a:t>
            </a:r>
            <a:r>
              <a:rPr lang="en-GB" dirty="0"/>
              <a:t>&gt; Graph1 &gt; Graph3 &gt; Graph4 &gt; Graph5</a:t>
            </a:r>
          </a:p>
        </p:txBody>
      </p:sp>
    </p:spTree>
    <p:extLst>
      <p:ext uri="{BB962C8B-B14F-4D97-AF65-F5344CB8AC3E}">
        <p14:creationId xmlns:p14="http://schemas.microsoft.com/office/powerpoint/2010/main" val="3135820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Analysis</a:t>
            </a:r>
            <a:br>
              <a:rPr lang="en-US" dirty="0" smtClean="0"/>
            </a:br>
            <a:r>
              <a:rPr lang="en-US" sz="2800" dirty="0" smtClean="0"/>
              <a:t>Average Path Length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Mean Shortest Path between all nodes.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32012"/>
              </p:ext>
            </p:extLst>
          </p:nvPr>
        </p:nvGraphicFramePr>
        <p:xfrm>
          <a:off x="1816340" y="2278136"/>
          <a:ext cx="8128002" cy="7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555">
                <a:tc>
                  <a:txBody>
                    <a:bodyPr/>
                    <a:lstStyle/>
                    <a:p>
                      <a:r>
                        <a:rPr lang="en-IN" dirty="0" smtClean="0"/>
                        <a:t>Template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G5</a:t>
                      </a:r>
                      <a:endParaRPr lang="en-GB" dirty="0"/>
                    </a:p>
                  </a:txBody>
                  <a:tcPr/>
                </a:tc>
              </a:tr>
              <a:tr h="370555">
                <a:tc>
                  <a:txBody>
                    <a:bodyPr/>
                    <a:lstStyle/>
                    <a:p>
                      <a:r>
                        <a:rPr lang="en-GB" dirty="0" smtClean="0"/>
                        <a:t>1.874689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2.083075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2.085761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2.026447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2.429907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2.283071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3399609"/>
            <a:ext cx="5809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Similarity: </a:t>
            </a:r>
            <a:r>
              <a:rPr lang="de-DE" dirty="0"/>
              <a:t>Graph3 &gt; Graph1 ~ Graph2 &gt; Graph5 &gt; Graph4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550" y="3935389"/>
            <a:ext cx="4349841" cy="281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48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Analysis</a:t>
            </a:r>
            <a:br>
              <a:rPr lang="en-US" dirty="0" smtClean="0"/>
            </a:br>
            <a:r>
              <a:rPr lang="en-US" sz="2800" dirty="0" smtClean="0"/>
              <a:t>Cluster Coefficient (Transitivity)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Measure of the degree to which nodes tend to cluster together.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685017"/>
              </p:ext>
            </p:extLst>
          </p:nvPr>
        </p:nvGraphicFramePr>
        <p:xfrm>
          <a:off x="1816340" y="2278136"/>
          <a:ext cx="8128002" cy="7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555">
                <a:tc>
                  <a:txBody>
                    <a:bodyPr/>
                    <a:lstStyle/>
                    <a:p>
                      <a:r>
                        <a:rPr lang="en-IN" dirty="0" smtClean="0"/>
                        <a:t>Template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G5</a:t>
                      </a:r>
                      <a:endParaRPr lang="en-GB" dirty="0"/>
                    </a:p>
                  </a:txBody>
                  <a:tcPr/>
                </a:tc>
              </a:tr>
              <a:tr h="370555">
                <a:tc>
                  <a:txBody>
                    <a:bodyPr/>
                    <a:lstStyle/>
                    <a:p>
                      <a:r>
                        <a:rPr lang="en-GB" dirty="0" smtClean="0"/>
                        <a:t>0.1685912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0.1130306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0.1238481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0.1151288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0.2228648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0.217119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3399609"/>
            <a:ext cx="5809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Similarity: </a:t>
            </a:r>
            <a:r>
              <a:rPr lang="de-DE" dirty="0"/>
              <a:t>Graph2 &gt; Graph3 &gt; Graph1 ~ Graph4 &gt; Graph5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06" y="3935171"/>
            <a:ext cx="4109348" cy="26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1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Analysis</a:t>
            </a:r>
            <a:br>
              <a:rPr lang="en-US" dirty="0" smtClean="0"/>
            </a:br>
            <a:r>
              <a:rPr lang="en-US" sz="2800" dirty="0" smtClean="0"/>
              <a:t>Degrees: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Degree: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Out Degree</a:t>
            </a:r>
            <a:endParaRPr lang="en-US" sz="20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895563"/>
              </p:ext>
            </p:extLst>
          </p:nvPr>
        </p:nvGraphicFramePr>
        <p:xfrm>
          <a:off x="1816340" y="2278136"/>
          <a:ext cx="8128002" cy="7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555">
                <a:tc>
                  <a:txBody>
                    <a:bodyPr/>
                    <a:lstStyle/>
                    <a:p>
                      <a:r>
                        <a:rPr lang="en-IN" dirty="0" smtClean="0"/>
                        <a:t>Template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G5</a:t>
                      </a:r>
                      <a:endParaRPr lang="en-GB" dirty="0"/>
                    </a:p>
                  </a:txBody>
                  <a:tcPr/>
                </a:tc>
              </a:tr>
              <a:tr h="370555">
                <a:tc>
                  <a:txBody>
                    <a:bodyPr/>
                    <a:lstStyle/>
                    <a:p>
                      <a:r>
                        <a:rPr lang="en-GB" dirty="0" smtClean="0"/>
                        <a:t>0-72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0-30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75379" y="6180338"/>
            <a:ext cx="5704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Similarity: </a:t>
            </a:r>
            <a:r>
              <a:rPr lang="de-DE" dirty="0" smtClean="0"/>
              <a:t>Graph2 &gt;Graph1 &gt; </a:t>
            </a:r>
            <a:r>
              <a:rPr lang="de-DE" dirty="0"/>
              <a:t>Graph3 &gt;</a:t>
            </a:r>
            <a:r>
              <a:rPr lang="de-DE" dirty="0" smtClean="0"/>
              <a:t> Graph4 </a:t>
            </a:r>
            <a:r>
              <a:rPr lang="de-DE" dirty="0"/>
              <a:t>&gt; </a:t>
            </a:r>
            <a:r>
              <a:rPr lang="de-DE" dirty="0" smtClean="0"/>
              <a:t>Graph5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67082"/>
              </p:ext>
            </p:extLst>
          </p:nvPr>
        </p:nvGraphicFramePr>
        <p:xfrm>
          <a:off x="1816340" y="3764661"/>
          <a:ext cx="8128002" cy="7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555">
                <a:tc>
                  <a:txBody>
                    <a:bodyPr/>
                    <a:lstStyle/>
                    <a:p>
                      <a:r>
                        <a:rPr lang="en-IN" dirty="0" smtClean="0"/>
                        <a:t>Template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G5</a:t>
                      </a:r>
                      <a:endParaRPr lang="en-GB" dirty="0"/>
                    </a:p>
                  </a:txBody>
                  <a:tcPr/>
                </a:tc>
              </a:tr>
              <a:tr h="370555">
                <a:tc>
                  <a:txBody>
                    <a:bodyPr/>
                    <a:lstStyle/>
                    <a:p>
                      <a:r>
                        <a:rPr lang="en-GB" dirty="0" smtClean="0"/>
                        <a:t>0-136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0-50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0-67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13446"/>
              </p:ext>
            </p:extLst>
          </p:nvPr>
        </p:nvGraphicFramePr>
        <p:xfrm>
          <a:off x="1753079" y="5066986"/>
          <a:ext cx="8128002" cy="7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555">
                <a:tc>
                  <a:txBody>
                    <a:bodyPr/>
                    <a:lstStyle/>
                    <a:p>
                      <a:r>
                        <a:rPr lang="en-IN" dirty="0" smtClean="0"/>
                        <a:t>Template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G5</a:t>
                      </a:r>
                      <a:endParaRPr lang="en-GB" dirty="0"/>
                    </a:p>
                  </a:txBody>
                  <a:tcPr/>
                </a:tc>
              </a:tr>
              <a:tr h="370555">
                <a:tc>
                  <a:txBody>
                    <a:bodyPr/>
                    <a:lstStyle/>
                    <a:p>
                      <a:r>
                        <a:rPr lang="en-GB" dirty="0" smtClean="0"/>
                        <a:t>1-208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1-135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1-192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1-68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1-64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1-72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3840" y="469811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480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Analysis</a:t>
            </a:r>
            <a:br>
              <a:rPr lang="en-US" dirty="0" smtClean="0"/>
            </a:br>
            <a:r>
              <a:rPr lang="en-US" sz="2800" dirty="0" smtClean="0"/>
              <a:t>Closeness: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reciprocal of the sum of the length of the shortest paths between the node and all other nodes in the graph. </a:t>
            </a:r>
            <a:endParaRPr lang="en-GB" sz="2000" dirty="0" smtClean="0"/>
          </a:p>
          <a:p>
            <a:r>
              <a:rPr lang="en-GB" sz="2000" dirty="0" smtClean="0"/>
              <a:t>Thus</a:t>
            </a:r>
            <a:r>
              <a:rPr lang="en-GB" sz="2000" dirty="0"/>
              <a:t>, the more central a node is, the closer it is to all other nodes.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52672"/>
              </p:ext>
            </p:extLst>
          </p:nvPr>
        </p:nvGraphicFramePr>
        <p:xfrm>
          <a:off x="983413" y="3226168"/>
          <a:ext cx="8959788" cy="101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298"/>
                <a:gridCol w="1493298"/>
                <a:gridCol w="1493298"/>
                <a:gridCol w="1493298"/>
                <a:gridCol w="1493298"/>
                <a:gridCol w="1493298"/>
              </a:tblGrid>
              <a:tr h="370555">
                <a:tc>
                  <a:txBody>
                    <a:bodyPr/>
                    <a:lstStyle/>
                    <a:p>
                      <a:r>
                        <a:rPr lang="en-IN" dirty="0" smtClean="0"/>
                        <a:t>Template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G5</a:t>
                      </a:r>
                      <a:endParaRPr lang="en-GB" dirty="0"/>
                    </a:p>
                  </a:txBody>
                  <a:tcPr/>
                </a:tc>
              </a:tr>
              <a:tr h="370555">
                <a:tc>
                  <a:txBody>
                    <a:bodyPr/>
                    <a:lstStyle/>
                    <a:p>
                      <a:r>
                        <a:rPr lang="en-GB" dirty="0" smtClean="0"/>
                        <a:t>0.002949853-0.007042254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0.002197802-0.006369427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0.003472222-0.007352941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0.002624672-0.006802721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0.004016064-0.007407407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0.003937008-0.007462687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4594593"/>
            <a:ext cx="5704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Similarity: </a:t>
            </a:r>
            <a:r>
              <a:rPr lang="de-DE" dirty="0" smtClean="0"/>
              <a:t>Graph3 &gt;Graph1 &gt; Graph2&gt; Graph4 </a:t>
            </a:r>
            <a:r>
              <a:rPr lang="de-DE" dirty="0"/>
              <a:t>&gt; </a:t>
            </a:r>
            <a:r>
              <a:rPr lang="de-DE" dirty="0" smtClean="0"/>
              <a:t>Graph5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430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Analysis</a:t>
            </a:r>
            <a:br>
              <a:rPr lang="en-US" dirty="0" smtClean="0"/>
            </a:br>
            <a:r>
              <a:rPr lang="en-US" sz="2800" dirty="0" err="1" smtClean="0"/>
              <a:t>Betweenness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 </a:t>
            </a:r>
            <a:r>
              <a:rPr lang="en-GB" sz="2000" dirty="0" err="1"/>
              <a:t>betweenness</a:t>
            </a:r>
            <a:r>
              <a:rPr lang="en-GB" sz="2000" dirty="0"/>
              <a:t> centrality for each </a:t>
            </a:r>
            <a:r>
              <a:rPr lang="en-GB" sz="2000" dirty="0">
                <a:hlinkClick r:id="rId2" tooltip="Vertex (graph theory)"/>
              </a:rPr>
              <a:t>vertex</a:t>
            </a:r>
            <a:r>
              <a:rPr lang="en-GB" sz="2000" dirty="0"/>
              <a:t> is the number </a:t>
            </a:r>
            <a:r>
              <a:rPr lang="en-GB" sz="2000" dirty="0" smtClean="0"/>
              <a:t>of </a:t>
            </a:r>
            <a:r>
              <a:rPr lang="en-GB" sz="2000" dirty="0"/>
              <a:t>shortest paths that pass through the </a:t>
            </a:r>
            <a:r>
              <a:rPr lang="en-GB" sz="2000" dirty="0" smtClean="0"/>
              <a:t>vertex.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00741"/>
              </p:ext>
            </p:extLst>
          </p:nvPr>
        </p:nvGraphicFramePr>
        <p:xfrm>
          <a:off x="983413" y="3226168"/>
          <a:ext cx="8959788" cy="101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298"/>
                <a:gridCol w="1493298"/>
                <a:gridCol w="1493298"/>
                <a:gridCol w="1493298"/>
                <a:gridCol w="1493298"/>
                <a:gridCol w="1493298"/>
              </a:tblGrid>
              <a:tr h="370555">
                <a:tc>
                  <a:txBody>
                    <a:bodyPr/>
                    <a:lstStyle/>
                    <a:p>
                      <a:r>
                        <a:rPr lang="en-IN" dirty="0" smtClean="0"/>
                        <a:t>Template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G5</a:t>
                      </a:r>
                      <a:endParaRPr lang="en-GB" dirty="0"/>
                    </a:p>
                  </a:txBody>
                  <a:tcPr/>
                </a:tc>
              </a:tr>
              <a:tr h="370555">
                <a:tc>
                  <a:txBody>
                    <a:bodyPr/>
                    <a:lstStyle/>
                    <a:p>
                      <a:r>
                        <a:rPr lang="en-GB" dirty="0" smtClean="0"/>
                        <a:t>0.00-682.1806727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0.00-1012.780577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0.00-893.3087233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0.00-466.4803012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0.00-912.652983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0.00-912.652983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4594593"/>
            <a:ext cx="5704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Similarity: </a:t>
            </a:r>
            <a:r>
              <a:rPr lang="de-DE" dirty="0" smtClean="0"/>
              <a:t>Graph2 &gt;Graph3 &gt; Graph4 = Graph5 </a:t>
            </a:r>
            <a:r>
              <a:rPr lang="de-DE" dirty="0"/>
              <a:t>&gt; </a:t>
            </a:r>
            <a:r>
              <a:rPr lang="de-DE" dirty="0" smtClean="0"/>
              <a:t>Graph1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71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1BB09-4D38-43FC-BC3F-45A150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E41ECF-1908-4EEA-AC15-44B27C0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“white hat” hacker organizations </a:t>
            </a:r>
            <a:r>
              <a:rPr lang="en-US" b="1" dirty="0"/>
              <a:t>protected</a:t>
            </a:r>
            <a:r>
              <a:rPr lang="en-US" dirty="0"/>
              <a:t> the Internet</a:t>
            </a:r>
          </a:p>
          <a:p>
            <a:r>
              <a:rPr lang="en-US" dirty="0"/>
              <a:t>One </a:t>
            </a:r>
            <a:r>
              <a:rPr lang="en-US" b="1" dirty="0"/>
              <a:t>anonymous</a:t>
            </a:r>
            <a:r>
              <a:rPr lang="en-US" dirty="0"/>
              <a:t> hacker organization, </a:t>
            </a:r>
            <a:r>
              <a:rPr lang="en-US" b="1" dirty="0"/>
              <a:t>accidentally</a:t>
            </a:r>
            <a:r>
              <a:rPr lang="en-US" dirty="0"/>
              <a:t> launched a cyber event that </a:t>
            </a:r>
            <a:r>
              <a:rPr lang="en-US" b="1" dirty="0"/>
              <a:t>took down</a:t>
            </a:r>
            <a:r>
              <a:rPr lang="en-US" dirty="0"/>
              <a:t> the global Internet.</a:t>
            </a:r>
          </a:p>
          <a:p>
            <a:r>
              <a:rPr lang="en-US" dirty="0"/>
              <a:t>The group has to be </a:t>
            </a:r>
            <a:r>
              <a:rPr lang="en-US" b="1" dirty="0"/>
              <a:t>found</a:t>
            </a:r>
          </a:p>
          <a:p>
            <a:r>
              <a:rPr lang="da-DK" dirty="0"/>
              <a:t>Center for Global Cyber Strategy(CGCS) is the key</a:t>
            </a:r>
          </a:p>
          <a:p>
            <a:r>
              <a:rPr lang="en-US" dirty="0"/>
              <a:t>CGCS maintains offline </a:t>
            </a:r>
            <a:r>
              <a:rPr lang="en-US" b="1" dirty="0"/>
              <a:t>databases </a:t>
            </a:r>
            <a:r>
              <a:rPr lang="en-US" dirty="0"/>
              <a:t>(donated for research) of anonymized data including the responsible group</a:t>
            </a:r>
          </a:p>
          <a:p>
            <a:r>
              <a:rPr lang="en-US" dirty="0"/>
              <a:t>Goal is to identify candidate groups that authorities could approach for assistance in restoring the internet.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947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Analysis</a:t>
            </a:r>
            <a:br>
              <a:rPr lang="en-US" dirty="0" smtClean="0"/>
            </a:br>
            <a:r>
              <a:rPr lang="en-US" sz="2800" dirty="0" smtClean="0"/>
              <a:t>Eigen Vector Centrality: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Eigenvector centrality</a:t>
            </a:r>
            <a:r>
              <a:rPr lang="en-GB" sz="2000" dirty="0"/>
              <a:t> (also called </a:t>
            </a:r>
            <a:r>
              <a:rPr lang="en-GB" sz="2000" b="1" dirty="0" err="1"/>
              <a:t>eigencentrality</a:t>
            </a:r>
            <a:r>
              <a:rPr lang="en-GB" sz="2000" dirty="0"/>
              <a:t>) is a measure of the influence of a </a:t>
            </a:r>
            <a:r>
              <a:rPr lang="en-GB" sz="2000" dirty="0">
                <a:hlinkClick r:id="rId2" tooltip="Node (networking)"/>
              </a:rPr>
              <a:t>node</a:t>
            </a:r>
            <a:r>
              <a:rPr lang="en-GB" sz="2000" dirty="0"/>
              <a:t> in a </a:t>
            </a:r>
            <a:r>
              <a:rPr lang="en-GB" sz="2000" dirty="0">
                <a:hlinkClick r:id="rId3" tooltip="Network (mathematics)"/>
              </a:rPr>
              <a:t>network</a:t>
            </a:r>
            <a:r>
              <a:rPr lang="en-GB" sz="2000" dirty="0"/>
              <a:t>. </a:t>
            </a:r>
            <a:endParaRPr lang="en-GB" sz="2000" dirty="0" smtClean="0"/>
          </a:p>
          <a:p>
            <a:r>
              <a:rPr lang="en-GB" sz="2000" dirty="0" smtClean="0"/>
              <a:t>It </a:t>
            </a:r>
            <a:r>
              <a:rPr lang="en-GB" sz="2000" dirty="0"/>
              <a:t>assigns relative scores to all nodes in the network based on the concept that connections to high-scoring nodes contribute more to the score of the node in question than equal connections to low-scoring </a:t>
            </a:r>
            <a:r>
              <a:rPr lang="en-GB" sz="2000" dirty="0" smtClean="0"/>
              <a:t>nodes</a:t>
            </a:r>
            <a:endParaRPr lang="en-US" dirty="0" smtClean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471332"/>
              </p:ext>
            </p:extLst>
          </p:nvPr>
        </p:nvGraphicFramePr>
        <p:xfrm>
          <a:off x="1616106" y="3516489"/>
          <a:ext cx="8959788" cy="1381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298"/>
                <a:gridCol w="1493298"/>
                <a:gridCol w="1493298"/>
                <a:gridCol w="1493298"/>
                <a:gridCol w="1493298"/>
                <a:gridCol w="1493298"/>
              </a:tblGrid>
              <a:tr h="370555">
                <a:tc>
                  <a:txBody>
                    <a:bodyPr/>
                    <a:lstStyle/>
                    <a:p>
                      <a:r>
                        <a:rPr lang="en-IN" dirty="0" smtClean="0"/>
                        <a:t>Template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G5</a:t>
                      </a:r>
                      <a:endParaRPr lang="en-GB" dirty="0"/>
                    </a:p>
                  </a:txBody>
                  <a:tcPr/>
                </a:tc>
              </a:tr>
              <a:tr h="370555">
                <a:tc>
                  <a:txBody>
                    <a:bodyPr/>
                    <a:lstStyle/>
                    <a:p>
                      <a:r>
                        <a:rPr lang="en-GB" dirty="0" smtClean="0"/>
                        <a:t>2.889807e-05-1.000000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8.486762e-07-1.000000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0.000202756-1.0000000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1.370524e-06-1.0000000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0.008849692-1.0000000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0.006716513-1.0000000</a:t>
                      </a:r>
                      <a:endParaRPr lang="en-GB" dirty="0"/>
                    </a:p>
                  </a:txBody>
                  <a:tcPr/>
                </a:tc>
              </a:tr>
              <a:tr h="370555">
                <a:tc>
                  <a:txBody>
                    <a:bodyPr/>
                    <a:lstStyle/>
                    <a:p>
                      <a:r>
                        <a:rPr lang="en-IN" dirty="0" smtClean="0"/>
                        <a:t>6 Nodes &gt;</a:t>
                      </a:r>
                      <a:r>
                        <a:rPr lang="en-IN" baseline="0" dirty="0" smtClean="0"/>
                        <a:t> 0.5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 Nodes &gt;</a:t>
                      </a:r>
                      <a:r>
                        <a:rPr lang="en-IN" baseline="0" dirty="0" smtClean="0"/>
                        <a:t> 0.5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 Nodes &gt;</a:t>
                      </a:r>
                      <a:r>
                        <a:rPr lang="en-IN" baseline="0" dirty="0" smtClean="0"/>
                        <a:t> 0.5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 Nodes &gt;</a:t>
                      </a:r>
                      <a:r>
                        <a:rPr lang="en-IN" baseline="0" dirty="0" smtClean="0"/>
                        <a:t> 0.5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 Nodes &gt;</a:t>
                      </a:r>
                      <a:r>
                        <a:rPr lang="en-IN" baseline="0" dirty="0" smtClean="0"/>
                        <a:t> 0.5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 Nodes &gt;</a:t>
                      </a:r>
                      <a:r>
                        <a:rPr lang="en-IN" baseline="0" dirty="0" smtClean="0"/>
                        <a:t> 0.5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199" y="5289751"/>
            <a:ext cx="6166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Similarity: </a:t>
            </a:r>
            <a:r>
              <a:rPr lang="de-DE" dirty="0" smtClean="0"/>
              <a:t>Graph2 &gt;Graph1 &gt; Graph3</a:t>
            </a:r>
            <a:r>
              <a:rPr lang="en-GB" dirty="0" smtClean="0"/>
              <a:t> </a:t>
            </a:r>
            <a:r>
              <a:rPr lang="de-DE" dirty="0" smtClean="0"/>
              <a:t>&gt; Graph4 = Graph5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92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Visualisations</a:t>
            </a:r>
            <a:br>
              <a:rPr lang="en-IN" dirty="0" smtClean="0"/>
            </a:br>
            <a:r>
              <a:rPr lang="en-IN" sz="2400" dirty="0" smtClean="0"/>
              <a:t>Degree (All)</a:t>
            </a:r>
            <a:r>
              <a:rPr lang="en-IN" dirty="0" smtClean="0"/>
              <a:t/>
            </a:r>
            <a:br>
              <a:rPr lang="en-IN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06" y="1457778"/>
            <a:ext cx="2874562" cy="24844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354" y="1457778"/>
            <a:ext cx="3443291" cy="264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031" y="1085131"/>
            <a:ext cx="3513376" cy="3060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80" y="3669386"/>
            <a:ext cx="3438426" cy="30100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99" y="3495851"/>
            <a:ext cx="3496840" cy="34059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832" y="3495851"/>
            <a:ext cx="3293209" cy="33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34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Visualisation</a:t>
            </a:r>
            <a:br>
              <a:rPr lang="en-IN" dirty="0" smtClean="0"/>
            </a:br>
            <a:r>
              <a:rPr lang="en-IN" sz="2400" dirty="0" err="1" smtClean="0"/>
              <a:t>Betweenness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3155830" cy="26019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77" y="1440610"/>
            <a:ext cx="2976113" cy="2710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675" y="1440610"/>
            <a:ext cx="3554510" cy="2822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51" y="4019910"/>
            <a:ext cx="2971912" cy="25458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986" y="3777770"/>
            <a:ext cx="2685304" cy="2788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36" y="3777770"/>
            <a:ext cx="3025427" cy="267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8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Visualisation</a:t>
            </a:r>
            <a:br>
              <a:rPr lang="en-IN" dirty="0" smtClean="0"/>
            </a:br>
            <a:r>
              <a:rPr lang="en-IN" sz="2400" dirty="0" smtClean="0"/>
              <a:t>Eigen Vector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56" y="1837428"/>
            <a:ext cx="2313983" cy="20002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73" y="1297566"/>
            <a:ext cx="2834250" cy="2540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89" y="1224403"/>
            <a:ext cx="2795436" cy="2493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55" y="3972600"/>
            <a:ext cx="2845397" cy="24646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6" y="3977049"/>
            <a:ext cx="2934007" cy="2527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648" y="3837696"/>
            <a:ext cx="3185148" cy="279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0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157DC7-9BF8-4E26-8207-6C2831CE5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409062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50A98A-F088-46E3-9F6E-A4431C4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CCEACC-4CAE-43A6-B046-E3848B12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profile </a:t>
            </a:r>
            <a:r>
              <a:rPr lang="en-US" dirty="0"/>
              <a:t>has been identified by CGCS as </a:t>
            </a:r>
            <a:r>
              <a:rPr lang="en-US" b="1" dirty="0"/>
              <a:t>most likely</a:t>
            </a:r>
            <a:r>
              <a:rPr lang="en-US" dirty="0"/>
              <a:t> to resemble the structure of the group responsible for internet outage</a:t>
            </a:r>
          </a:p>
          <a:p>
            <a:r>
              <a:rPr lang="en-US" b="1" dirty="0"/>
              <a:t>Our task</a:t>
            </a:r>
            <a:r>
              <a:rPr lang="en-US" dirty="0"/>
              <a:t> is to identify the </a:t>
            </a:r>
            <a:r>
              <a:rPr lang="en-US" b="1" dirty="0"/>
              <a:t>groups</a:t>
            </a:r>
            <a:r>
              <a:rPr lang="en-US" dirty="0"/>
              <a:t> who </a:t>
            </a:r>
            <a:r>
              <a:rPr lang="en-US" b="1" dirty="0"/>
              <a:t>resemble</a:t>
            </a:r>
            <a:r>
              <a:rPr lang="en-US" dirty="0"/>
              <a:t> the identified profiles</a:t>
            </a:r>
          </a:p>
        </p:txBody>
      </p:sp>
    </p:spTree>
    <p:extLst>
      <p:ext uri="{BB962C8B-B14F-4D97-AF65-F5344CB8AC3E}">
        <p14:creationId xmlns:p14="http://schemas.microsoft.com/office/powerpoint/2010/main" val="422508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B15AC2-C426-4CE6-BC17-B1080FF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(Data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7CCE95-0F9B-415E-8AFC-0C4025E6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subgraph </a:t>
            </a:r>
            <a:r>
              <a:rPr lang="en-US" b="1" dirty="0"/>
              <a:t>Template</a:t>
            </a:r>
            <a:r>
              <a:rPr lang="en-US" dirty="0"/>
              <a:t> representing the structure of the group </a:t>
            </a:r>
            <a:r>
              <a:rPr lang="en-US" b="1" dirty="0"/>
              <a:t>identified</a:t>
            </a:r>
            <a:r>
              <a:rPr lang="en-US" dirty="0"/>
              <a:t> by CGCS</a:t>
            </a:r>
          </a:p>
          <a:p>
            <a:r>
              <a:rPr lang="en-US" dirty="0"/>
              <a:t>5 </a:t>
            </a:r>
            <a:r>
              <a:rPr lang="en-US" b="1" dirty="0"/>
              <a:t>candidate</a:t>
            </a:r>
            <a:r>
              <a:rPr lang="en-US" dirty="0"/>
              <a:t> subgraphs</a:t>
            </a:r>
          </a:p>
          <a:p>
            <a:r>
              <a:rPr lang="en-US" dirty="0"/>
              <a:t>A very </a:t>
            </a:r>
            <a:r>
              <a:rPr lang="en-US" b="1" dirty="0"/>
              <a:t>large graph </a:t>
            </a:r>
          </a:p>
          <a:p>
            <a:r>
              <a:rPr lang="en-US" dirty="0"/>
              <a:t>A list of 3 </a:t>
            </a:r>
            <a:r>
              <a:rPr lang="en-US" b="1" dirty="0"/>
              <a:t>Seeds</a:t>
            </a:r>
            <a:r>
              <a:rPr lang="en-US" dirty="0"/>
              <a:t>, or IDs that can provide starting points for exploring the large graph.</a:t>
            </a:r>
          </a:p>
        </p:txBody>
      </p:sp>
    </p:spTree>
    <p:extLst>
      <p:ext uri="{BB962C8B-B14F-4D97-AF65-F5344CB8AC3E}">
        <p14:creationId xmlns:p14="http://schemas.microsoft.com/office/powerpoint/2010/main" val="84631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2CF469-CEE7-485C-8B48-C84082B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61BE96-0868-452D-A1EB-EAFDD3BE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graph files contain the following columns: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eType</a:t>
            </a:r>
            <a:r>
              <a:rPr lang="en-US" dirty="0"/>
              <a:t> (edge type): a number between 0 and 6 (inclusive)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Time is in </a:t>
            </a:r>
            <a:r>
              <a:rPr lang="en-US" u="sng" dirty="0"/>
              <a:t>seconds</a:t>
            </a:r>
            <a:r>
              <a:rPr lang="en-US" dirty="0"/>
              <a:t> from 12:00 AM Jan. 1, 2025, time span related to the cyber event are exactly </a:t>
            </a:r>
            <a:r>
              <a:rPr lang="en-US" u="sng" dirty="0"/>
              <a:t>one year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E56EE-22E9-4ED1-B5EC-7F4D19F3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1E5792-09E2-447C-AD1E-24ABC5C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are defined based on the eType column.</a:t>
            </a:r>
          </a:p>
          <a:p>
            <a:r>
              <a:rPr lang="en-US" b="1" dirty="0"/>
              <a:t>Many</a:t>
            </a:r>
            <a:r>
              <a:rPr lang="en-US" dirty="0"/>
              <a:t> of the channels also include:</a:t>
            </a:r>
          </a:p>
          <a:p>
            <a:pPr lvl="1"/>
            <a:r>
              <a:rPr lang="en-US" b="1" dirty="0"/>
              <a:t>Weight</a:t>
            </a:r>
            <a:r>
              <a:rPr lang="en-US" dirty="0"/>
              <a:t>: float values with different meaning based on the channel</a:t>
            </a:r>
            <a:endParaRPr lang="en-US" b="1" dirty="0"/>
          </a:p>
          <a:p>
            <a:pPr lvl="1"/>
            <a:r>
              <a:rPr lang="en-US" b="1" dirty="0" err="1"/>
              <a:t>SourceLocation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TargetLocation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SourceLatitude</a:t>
            </a:r>
            <a:r>
              <a:rPr lang="en-US" dirty="0"/>
              <a:t>: latitude locations within the country </a:t>
            </a:r>
          </a:p>
          <a:p>
            <a:pPr lvl="1"/>
            <a:r>
              <a:rPr lang="en-US" b="1" dirty="0" err="1"/>
              <a:t>SourceLongitude</a:t>
            </a:r>
            <a:r>
              <a:rPr lang="en-US" dirty="0"/>
              <a:t>: longitude locations within the country</a:t>
            </a:r>
          </a:p>
          <a:p>
            <a:pPr lvl="1"/>
            <a:r>
              <a:rPr lang="en-US" b="1" dirty="0" err="1"/>
              <a:t>TargetLatitude</a:t>
            </a:r>
            <a:r>
              <a:rPr lang="en-US" dirty="0"/>
              <a:t>: latitude locations within the country</a:t>
            </a:r>
          </a:p>
          <a:p>
            <a:pPr lvl="1"/>
            <a:r>
              <a:rPr lang="en-US" b="1" dirty="0" err="1"/>
              <a:t>TargetLongitude</a:t>
            </a:r>
            <a:r>
              <a:rPr lang="en-US" dirty="0"/>
              <a:t>: longitude locations within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85432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2211E-8D2D-44F5-A411-D0257B8B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D2027D-315E-42C2-AA32-D9A5CB2E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types for each column when loading the file:</a:t>
            </a:r>
          </a:p>
          <a:p>
            <a:pPr lvl="1"/>
            <a:r>
              <a:rPr lang="en-US" dirty="0"/>
              <a:t>Source 			int64 </a:t>
            </a:r>
          </a:p>
          <a:p>
            <a:pPr lvl="1"/>
            <a:r>
              <a:rPr lang="en-US" dirty="0"/>
              <a:t>eType 			int64 </a:t>
            </a:r>
          </a:p>
          <a:p>
            <a:pPr lvl="1"/>
            <a:r>
              <a:rPr lang="en-US" dirty="0"/>
              <a:t>Target 			int64 </a:t>
            </a:r>
          </a:p>
          <a:p>
            <a:pPr lvl="1"/>
            <a:r>
              <a:rPr lang="en-US" dirty="0"/>
              <a:t>Time 			int64 </a:t>
            </a:r>
          </a:p>
          <a:p>
            <a:pPr lvl="1"/>
            <a:r>
              <a:rPr lang="en-US" dirty="0"/>
              <a:t>Weight 			float64 </a:t>
            </a:r>
          </a:p>
          <a:p>
            <a:pPr lvl="1"/>
            <a:r>
              <a:rPr lang="en-US" dirty="0" err="1"/>
              <a:t>SourceLocation</a:t>
            </a:r>
            <a:r>
              <a:rPr lang="en-US" dirty="0"/>
              <a:t>		float64 </a:t>
            </a:r>
          </a:p>
          <a:p>
            <a:pPr lvl="1"/>
            <a:r>
              <a:rPr lang="en-US" dirty="0" err="1"/>
              <a:t>TargetLocation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SourceLongitude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TargetLongitude</a:t>
            </a:r>
            <a:r>
              <a:rPr lang="en-US" dirty="0"/>
              <a:t> 		float64</a:t>
            </a:r>
          </a:p>
        </p:txBody>
      </p:sp>
    </p:spTree>
    <p:extLst>
      <p:ext uri="{BB962C8B-B14F-4D97-AF65-F5344CB8AC3E}">
        <p14:creationId xmlns:p14="http://schemas.microsoft.com/office/powerpoint/2010/main" val="267671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6DD788-C74C-4208-B6FF-6EAF7C63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DEBC64-4149-4A8E-9F1F-574C5028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data can be classified into 6 different channels</a:t>
            </a:r>
          </a:p>
          <a:p>
            <a:r>
              <a:rPr lang="en-US" dirty="0"/>
              <a:t>Each channel represents a different kind of transaction between two nodes.</a:t>
            </a:r>
          </a:p>
          <a:p>
            <a:r>
              <a:rPr lang="en-IN" dirty="0"/>
              <a:t>These are the channels: </a:t>
            </a:r>
          </a:p>
          <a:p>
            <a:pPr lvl="1"/>
            <a:r>
              <a:rPr lang="en-IN" dirty="0"/>
              <a:t>Communication</a:t>
            </a:r>
          </a:p>
          <a:p>
            <a:pPr lvl="2"/>
            <a:r>
              <a:rPr lang="en-IN" dirty="0"/>
              <a:t>Email</a:t>
            </a:r>
          </a:p>
          <a:p>
            <a:pPr lvl="2"/>
            <a:r>
              <a:rPr lang="en-IN" dirty="0"/>
              <a:t>Phone</a:t>
            </a:r>
          </a:p>
          <a:p>
            <a:pPr lvl="1"/>
            <a:r>
              <a:rPr lang="en-IN" dirty="0"/>
              <a:t>Procurement</a:t>
            </a:r>
          </a:p>
          <a:p>
            <a:pPr lvl="1"/>
            <a:r>
              <a:rPr lang="en-IN" dirty="0"/>
              <a:t>Co-Authorship</a:t>
            </a:r>
          </a:p>
          <a:p>
            <a:pPr lvl="1"/>
            <a:r>
              <a:rPr lang="en-IN" dirty="0"/>
              <a:t>Demographic</a:t>
            </a:r>
          </a:p>
          <a:p>
            <a:pPr lvl="1"/>
            <a:r>
              <a:rPr lang="en-IN" dirty="0"/>
              <a:t>Travel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4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1574</Words>
  <Application>Microsoft Office PowerPoint</Application>
  <PresentationFormat>Widescreen</PresentationFormat>
  <Paragraphs>501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Agenda</vt:lpstr>
      <vt:lpstr>Problem Overview</vt:lpstr>
      <vt:lpstr>Mini-Challenge 1 (Overview)</vt:lpstr>
      <vt:lpstr>Mini-Challenge 1 (Data overview)</vt:lpstr>
      <vt:lpstr>Exploring the data (Overview 1)</vt:lpstr>
      <vt:lpstr>Exploring the data (Overview 2)</vt:lpstr>
      <vt:lpstr>Exploring the data (Overview 3)</vt:lpstr>
      <vt:lpstr>Exploring the data (Channels)</vt:lpstr>
      <vt:lpstr>Exploring the data (Channels)</vt:lpstr>
      <vt:lpstr>Exploring the data (Node)</vt:lpstr>
      <vt:lpstr>Exploring the data (Edge)</vt:lpstr>
      <vt:lpstr>Connection between nodes and edges:</vt:lpstr>
      <vt:lpstr>Exploring the data (Template)</vt:lpstr>
      <vt:lpstr>Question 1</vt:lpstr>
      <vt:lpstr>Question 1 files</vt:lpstr>
      <vt:lpstr>Question 1 files comparison based on data distribution on eType</vt:lpstr>
      <vt:lpstr>Question 2</vt:lpstr>
      <vt:lpstr>Seeds</vt:lpstr>
      <vt:lpstr>Very large Graph (1)</vt:lpstr>
      <vt:lpstr>Very large Graph (2)</vt:lpstr>
      <vt:lpstr>Very large Graph (2)</vt:lpstr>
      <vt:lpstr>Similarity Measures</vt:lpstr>
      <vt:lpstr>Connection Analysis Density</vt:lpstr>
      <vt:lpstr>Connection Analysis Average Path Length</vt:lpstr>
      <vt:lpstr>Connection Analysis Cluster Coefficient (Transitivity)</vt:lpstr>
      <vt:lpstr>Position Analysis Degrees:</vt:lpstr>
      <vt:lpstr>Position Analysis Closeness:</vt:lpstr>
      <vt:lpstr>Position Analysis Betweenness:</vt:lpstr>
      <vt:lpstr>Position Analysis Eigen Vector Centrality:</vt:lpstr>
      <vt:lpstr>Visualisations Degree (All) </vt:lpstr>
      <vt:lpstr>Visualisation Betweenness</vt:lpstr>
      <vt:lpstr>Visualisation Eigen Vector</vt:lpstr>
      <vt:lpstr>Thank you for your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Atrayee Neog</cp:lastModifiedBy>
  <cp:revision>92</cp:revision>
  <dcterms:created xsi:type="dcterms:W3CDTF">2020-04-21T09:35:12Z</dcterms:created>
  <dcterms:modified xsi:type="dcterms:W3CDTF">2020-05-13T01:25:39Z</dcterms:modified>
</cp:coreProperties>
</file>