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309" r:id="rId46"/>
    <p:sldId id="310" r:id="rId47"/>
    <p:sldId id="311" r:id="rId48"/>
    <p:sldId id="312" r:id="rId49"/>
    <p:sldId id="313" r:id="rId50"/>
    <p:sldId id="314" r:id="rId51"/>
    <p:sldId id="315" r:id="rId52"/>
    <p:sldId id="316" r:id="rId53"/>
    <p:sldId id="353" r:id="rId54"/>
    <p:sldId id="354" r:id="rId55"/>
    <p:sldId id="355" r:id="rId56"/>
    <p:sldId id="325" r:id="rId57"/>
    <p:sldId id="317" r:id="rId58"/>
    <p:sldId id="318" r:id="rId59"/>
    <p:sldId id="319" r:id="rId60"/>
    <p:sldId id="320" r:id="rId61"/>
    <p:sldId id="321" r:id="rId62"/>
    <p:sldId id="322" r:id="rId63"/>
    <p:sldId id="323" r:id="rId64"/>
    <p:sldId id="324"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279"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8" name="Footer Placeholder 7">
            <a:extLst>
              <a:ext uri="{FF2B5EF4-FFF2-40B4-BE49-F238E27FC236}">
                <a16:creationId xmlns=""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4" name="Footer Placeholder 3">
            <a:extLst>
              <a:ext uri="{FF2B5EF4-FFF2-40B4-BE49-F238E27FC236}">
                <a16:creationId xmlns=""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3" name="Footer Placeholder 2">
            <a:extLst>
              <a:ext uri="{FF2B5EF4-FFF2-40B4-BE49-F238E27FC236}">
                <a16:creationId xmlns=""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 xmlns:a16="http://schemas.microsoft.com/office/drawing/2014/main"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 xmlns:a16="http://schemas.microsoft.com/office/drawing/2014/main" val="3729389960"/>
                    </a:ext>
                  </a:extLst>
                </a:gridCol>
                <a:gridCol w="835710">
                  <a:extLst>
                    <a:ext uri="{9D8B030D-6E8A-4147-A177-3AD203B41FA5}">
                      <a16:colId xmlns="" xmlns:a16="http://schemas.microsoft.com/office/drawing/2014/main" val="2281435260"/>
                    </a:ext>
                  </a:extLst>
                </a:gridCol>
                <a:gridCol w="2108825">
                  <a:extLst>
                    <a:ext uri="{9D8B030D-6E8A-4147-A177-3AD203B41FA5}">
                      <a16:colId xmlns="" xmlns:a16="http://schemas.microsoft.com/office/drawing/2014/main" val="2072369400"/>
                    </a:ext>
                  </a:extLst>
                </a:gridCol>
                <a:gridCol w="981041">
                  <a:extLst>
                    <a:ext uri="{9D8B030D-6E8A-4147-A177-3AD203B41FA5}">
                      <a16:colId xmlns="" xmlns:a16="http://schemas.microsoft.com/office/drawing/2014/main" val="1567139128"/>
                    </a:ext>
                  </a:extLst>
                </a:gridCol>
                <a:gridCol w="1133509">
                  <a:extLst>
                    <a:ext uri="{9D8B030D-6E8A-4147-A177-3AD203B41FA5}">
                      <a16:colId xmlns="" xmlns:a16="http://schemas.microsoft.com/office/drawing/2014/main" val="2267513749"/>
                    </a:ext>
                  </a:extLst>
                </a:gridCol>
                <a:gridCol w="1090938">
                  <a:extLst>
                    <a:ext uri="{9D8B030D-6E8A-4147-A177-3AD203B41FA5}">
                      <a16:colId xmlns="" xmlns:a16="http://schemas.microsoft.com/office/drawing/2014/main" val="44632791"/>
                    </a:ext>
                  </a:extLst>
                </a:gridCol>
                <a:gridCol w="1107710">
                  <a:extLst>
                    <a:ext uri="{9D8B030D-6E8A-4147-A177-3AD203B41FA5}">
                      <a16:colId xmlns="" xmlns:a16="http://schemas.microsoft.com/office/drawing/2014/main" val="3607100143"/>
                    </a:ext>
                  </a:extLst>
                </a:gridCol>
                <a:gridCol w="1420850">
                  <a:extLst>
                    <a:ext uri="{9D8B030D-6E8A-4147-A177-3AD203B41FA5}">
                      <a16:colId xmlns="" xmlns:a16="http://schemas.microsoft.com/office/drawing/2014/main"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 xmlns:a16="http://schemas.microsoft.com/office/drawing/2014/main"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 xmlns:a16="http://schemas.microsoft.com/office/drawing/2014/main"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 xmlns:a16="http://schemas.microsoft.com/office/drawing/2014/main"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 xmlns:a16="http://schemas.microsoft.com/office/drawing/2014/main"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 xmlns:a16="http://schemas.microsoft.com/office/drawing/2014/main"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 xmlns:a16="http://schemas.microsoft.com/office/drawing/2014/main"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 xmlns:a16="http://schemas.microsoft.com/office/drawing/2014/main"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 xmlns:a16="http://schemas.microsoft.com/office/drawing/2014/main"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 xmlns:a16="http://schemas.microsoft.com/office/drawing/2014/main"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 xmlns:a16="http://schemas.microsoft.com/office/drawing/2014/main"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 xmlns:a16="http://schemas.microsoft.com/office/drawing/2014/main" val="4214309962"/>
                    </a:ext>
                  </a:extLst>
                </a:gridCol>
                <a:gridCol w="1018082">
                  <a:extLst>
                    <a:ext uri="{9D8B030D-6E8A-4147-A177-3AD203B41FA5}">
                      <a16:colId xmlns="" xmlns:a16="http://schemas.microsoft.com/office/drawing/2014/main" val="1220333688"/>
                    </a:ext>
                  </a:extLst>
                </a:gridCol>
                <a:gridCol w="1018082">
                  <a:extLst>
                    <a:ext uri="{9D8B030D-6E8A-4147-A177-3AD203B41FA5}">
                      <a16:colId xmlns="" xmlns:a16="http://schemas.microsoft.com/office/drawing/2014/main" val="2480967799"/>
                    </a:ext>
                  </a:extLst>
                </a:gridCol>
                <a:gridCol w="1060029">
                  <a:extLst>
                    <a:ext uri="{9D8B030D-6E8A-4147-A177-3AD203B41FA5}">
                      <a16:colId xmlns="" xmlns:a16="http://schemas.microsoft.com/office/drawing/2014/main" val="4190340588"/>
                    </a:ext>
                  </a:extLst>
                </a:gridCol>
                <a:gridCol w="1884926">
                  <a:extLst>
                    <a:ext uri="{9D8B030D-6E8A-4147-A177-3AD203B41FA5}">
                      <a16:colId xmlns="" xmlns:a16="http://schemas.microsoft.com/office/drawing/2014/main"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 xmlns:a16="http://schemas.microsoft.com/office/drawing/2014/main"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 xmlns:a16="http://schemas.microsoft.com/office/drawing/2014/main" val="2280984329"/>
                    </a:ext>
                  </a:extLst>
                </a:gridCol>
                <a:gridCol w="582233">
                  <a:extLst>
                    <a:ext uri="{9D8B030D-6E8A-4147-A177-3AD203B41FA5}">
                      <a16:colId xmlns="" xmlns:a16="http://schemas.microsoft.com/office/drawing/2014/main" val="2131263198"/>
                    </a:ext>
                  </a:extLst>
                </a:gridCol>
                <a:gridCol w="498726">
                  <a:extLst>
                    <a:ext uri="{9D8B030D-6E8A-4147-A177-3AD203B41FA5}">
                      <a16:colId xmlns="" xmlns:a16="http://schemas.microsoft.com/office/drawing/2014/main" val="1097013496"/>
                    </a:ext>
                  </a:extLst>
                </a:gridCol>
                <a:gridCol w="498726">
                  <a:extLst>
                    <a:ext uri="{9D8B030D-6E8A-4147-A177-3AD203B41FA5}">
                      <a16:colId xmlns="" xmlns:a16="http://schemas.microsoft.com/office/drawing/2014/main" val="2987665690"/>
                    </a:ext>
                  </a:extLst>
                </a:gridCol>
                <a:gridCol w="498726">
                  <a:extLst>
                    <a:ext uri="{9D8B030D-6E8A-4147-A177-3AD203B41FA5}">
                      <a16:colId xmlns="" xmlns:a16="http://schemas.microsoft.com/office/drawing/2014/main" val="2828808762"/>
                    </a:ext>
                  </a:extLst>
                </a:gridCol>
                <a:gridCol w="498726">
                  <a:extLst>
                    <a:ext uri="{9D8B030D-6E8A-4147-A177-3AD203B41FA5}">
                      <a16:colId xmlns="" xmlns:a16="http://schemas.microsoft.com/office/drawing/2014/main" val="204906864"/>
                    </a:ext>
                  </a:extLst>
                </a:gridCol>
                <a:gridCol w="498726">
                  <a:extLst>
                    <a:ext uri="{9D8B030D-6E8A-4147-A177-3AD203B41FA5}">
                      <a16:colId xmlns="" xmlns:a16="http://schemas.microsoft.com/office/drawing/2014/main" val="1984915671"/>
                    </a:ext>
                  </a:extLst>
                </a:gridCol>
                <a:gridCol w="498726">
                  <a:extLst>
                    <a:ext uri="{9D8B030D-6E8A-4147-A177-3AD203B41FA5}">
                      <a16:colId xmlns="" xmlns:a16="http://schemas.microsoft.com/office/drawing/2014/main" val="1162398049"/>
                    </a:ext>
                  </a:extLst>
                </a:gridCol>
                <a:gridCol w="498726">
                  <a:extLst>
                    <a:ext uri="{9D8B030D-6E8A-4147-A177-3AD203B41FA5}">
                      <a16:colId xmlns="" xmlns:a16="http://schemas.microsoft.com/office/drawing/2014/main"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 xmlns:a16="http://schemas.microsoft.com/office/drawing/2014/main"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 xmlns:a16="http://schemas.microsoft.com/office/drawing/2014/main"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 xmlns:a16="http://schemas.microsoft.com/office/drawing/2014/main"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 xmlns:a16="http://schemas.microsoft.com/office/drawing/2014/main"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 xmlns:a16="http://schemas.microsoft.com/office/drawing/2014/main"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 xmlns:a16="http://schemas.microsoft.com/office/drawing/2014/main"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 xmlns:a16="http://schemas.microsoft.com/office/drawing/2014/main" val="915394205"/>
                  </a:ext>
                </a:extLst>
              </a:tr>
            </a:tbl>
          </a:graphicData>
        </a:graphic>
      </p:graphicFrame>
      <p:pic>
        <p:nvPicPr>
          <p:cNvPr id="9" name="Picture 8">
            <a:extLst>
              <a:ext uri="{FF2B5EF4-FFF2-40B4-BE49-F238E27FC236}">
                <a16:creationId xmlns="" xmlns:a16="http://schemas.microsoft.com/office/drawing/2014/main"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 xmlns:a16="http://schemas.microsoft.com/office/drawing/2014/main"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 xmlns:a16="http://schemas.microsoft.com/office/drawing/2014/main"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 xmlns:a16="http://schemas.microsoft.com/office/drawing/2014/main"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 xmlns:a16="http://schemas.microsoft.com/office/drawing/2014/main" val="2681313205"/>
                    </a:ext>
                  </a:extLst>
                </a:gridCol>
                <a:gridCol w="1691746">
                  <a:extLst>
                    <a:ext uri="{9D8B030D-6E8A-4147-A177-3AD203B41FA5}">
                      <a16:colId xmlns="" xmlns:a16="http://schemas.microsoft.com/office/drawing/2014/main" val="1274565177"/>
                    </a:ext>
                  </a:extLst>
                </a:gridCol>
                <a:gridCol w="1691746">
                  <a:extLst>
                    <a:ext uri="{9D8B030D-6E8A-4147-A177-3AD203B41FA5}">
                      <a16:colId xmlns="" xmlns:a16="http://schemas.microsoft.com/office/drawing/2014/main" val="3327581110"/>
                    </a:ext>
                  </a:extLst>
                </a:gridCol>
                <a:gridCol w="1691746">
                  <a:extLst>
                    <a:ext uri="{9D8B030D-6E8A-4147-A177-3AD203B41FA5}">
                      <a16:colId xmlns="" xmlns:a16="http://schemas.microsoft.com/office/drawing/2014/main" val="557321545"/>
                    </a:ext>
                  </a:extLst>
                </a:gridCol>
                <a:gridCol w="1691746">
                  <a:extLst>
                    <a:ext uri="{9D8B030D-6E8A-4147-A177-3AD203B41FA5}">
                      <a16:colId xmlns="" xmlns:a16="http://schemas.microsoft.com/office/drawing/2014/main" val="906998426"/>
                    </a:ext>
                  </a:extLst>
                </a:gridCol>
                <a:gridCol w="1691746">
                  <a:extLst>
                    <a:ext uri="{9D8B030D-6E8A-4147-A177-3AD203B41FA5}">
                      <a16:colId xmlns="" xmlns:a16="http://schemas.microsoft.com/office/drawing/2014/main"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 xmlns:a16="http://schemas.microsoft.com/office/drawing/2014/main"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 xmlns:a16="http://schemas.microsoft.com/office/drawing/2014/main"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 xmlns:a16="http://schemas.microsoft.com/office/drawing/2014/main"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 xmlns:a16="http://schemas.microsoft.com/office/drawing/2014/main"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 xmlns:a16="http://schemas.microsoft.com/office/drawing/2014/main"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 xmlns:a16="http://schemas.microsoft.com/office/drawing/2014/main"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 xmlns:a16="http://schemas.microsoft.com/office/drawing/2014/main" val="234728728"/>
                    </a:ext>
                  </a:extLst>
                </a:gridCol>
                <a:gridCol w="1564615">
                  <a:extLst>
                    <a:ext uri="{9D8B030D-6E8A-4147-A177-3AD203B41FA5}">
                      <a16:colId xmlns="" xmlns:a16="http://schemas.microsoft.com/office/drawing/2014/main" val="1073814496"/>
                    </a:ext>
                  </a:extLst>
                </a:gridCol>
                <a:gridCol w="1564615">
                  <a:extLst>
                    <a:ext uri="{9D8B030D-6E8A-4147-A177-3AD203B41FA5}">
                      <a16:colId xmlns="" xmlns:a16="http://schemas.microsoft.com/office/drawing/2014/main" val="1589982913"/>
                    </a:ext>
                  </a:extLst>
                </a:gridCol>
                <a:gridCol w="1564615">
                  <a:extLst>
                    <a:ext uri="{9D8B030D-6E8A-4147-A177-3AD203B41FA5}">
                      <a16:colId xmlns="" xmlns:a16="http://schemas.microsoft.com/office/drawing/2014/main"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 xmlns:a16="http://schemas.microsoft.com/office/drawing/2014/main"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 xmlns:a16="http://schemas.microsoft.com/office/drawing/2014/main"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 xmlns:a16="http://schemas.microsoft.com/office/drawing/2014/main"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 xmlns:a16="http://schemas.microsoft.com/office/drawing/2014/main"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 xmlns:a16="http://schemas.microsoft.com/office/drawing/2014/main"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 xmlns:a16="http://schemas.microsoft.com/office/drawing/2014/main"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 xmlns:a16="http://schemas.microsoft.com/office/drawing/2014/main"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 xmlns:a16="http://schemas.microsoft.com/office/drawing/2014/main"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 xmlns:a16="http://schemas.microsoft.com/office/drawing/2014/main" val="3342183739"/>
                  </a:ext>
                </a:extLst>
              </a:tr>
            </a:tbl>
          </a:graphicData>
        </a:graphic>
      </p:graphicFrame>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 xmlns:a16="http://schemas.microsoft.com/office/drawing/2014/main"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 xmlns:a16="http://schemas.microsoft.com/office/drawing/2014/main"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 xmlns:a16="http://schemas.microsoft.com/office/drawing/2014/main"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 xmlns:a16="http://schemas.microsoft.com/office/drawing/2014/main"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 xmlns:a16="http://schemas.microsoft.com/office/drawing/2014/main"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 xmlns:a16="http://schemas.microsoft.com/office/drawing/2014/main"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 xmlns:a16="http://schemas.microsoft.com/office/drawing/2014/main"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 xmlns:a16="http://schemas.microsoft.com/office/drawing/2014/main"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 xmlns:a16="http://schemas.microsoft.com/office/drawing/2014/main"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 xmlns:a16="http://schemas.microsoft.com/office/drawing/2014/main"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 xmlns:a16="http://schemas.microsoft.com/office/drawing/2014/main"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 xmlns:a16="http://schemas.microsoft.com/office/drawing/2014/main"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 xmlns:a16="http://schemas.microsoft.com/office/drawing/2014/main"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 xmlns:a16="http://schemas.microsoft.com/office/drawing/2014/main"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r>
              <a:rPr lang="en-IN" dirty="0"/>
              <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 xmlns:a16="http://schemas.microsoft.com/office/drawing/2014/main"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 xmlns:a16="http://schemas.microsoft.com/office/drawing/2014/main"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 xmlns:a16="http://schemas.microsoft.com/office/drawing/2014/main"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430443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7.184</a:t>
                      </a:r>
                      <a:endParaRPr lang="en-GB" dirty="0"/>
                    </a:p>
                  </a:txBody>
                  <a:tcPr>
                    <a:solidFill>
                      <a:schemeClr val="accent6">
                        <a:lumMod val="40000"/>
                        <a:lumOff val="60000"/>
                      </a:schemeClr>
                    </a:solidFill>
                  </a:tcPr>
                </a:tc>
                <a:tc>
                  <a:txBody>
                    <a:bodyPr/>
                    <a:lstStyle/>
                    <a:p>
                      <a:r>
                        <a:rPr lang="en-GB" dirty="0" smtClean="0">
                          <a:effectLst/>
                        </a:rPr>
                        <a:t>0.093</a:t>
                      </a:r>
                      <a:endParaRPr lang="en-GB" dirty="0"/>
                    </a:p>
                  </a:txBody>
                  <a:tcPr>
                    <a:solidFill>
                      <a:schemeClr val="accent6">
                        <a:lumMod val="40000"/>
                        <a:lumOff val="6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6.195</a:t>
                      </a:r>
                      <a:endParaRPr lang="en-GB" dirty="0"/>
                    </a:p>
                  </a:txBody>
                  <a:tcPr>
                    <a:solidFill>
                      <a:schemeClr val="accent6">
                        <a:lumMod val="60000"/>
                        <a:lumOff val="40000"/>
                      </a:schemeClr>
                    </a:solidFill>
                  </a:tcPr>
                </a:tc>
                <a:tc>
                  <a:txBody>
                    <a:bodyPr/>
                    <a:lstStyle/>
                    <a:p>
                      <a:r>
                        <a:rPr lang="en-GB" dirty="0" smtClean="0">
                          <a:effectLst/>
                        </a:rPr>
                        <a:t>0.594</a:t>
                      </a:r>
                      <a:endParaRPr lang="en-GB" dirty="0"/>
                    </a:p>
                  </a:txBody>
                  <a:tcPr>
                    <a:solidFill>
                      <a:schemeClr val="accent6">
                        <a:lumMod val="60000"/>
                        <a:lumOff val="4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094231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435930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2.173132e-05</a:t>
                      </a:r>
                      <a:endParaRPr lang="en-GB" dirty="0"/>
                    </a:p>
                  </a:txBody>
                  <a:tcPr>
                    <a:solidFill>
                      <a:schemeClr val="accent6">
                        <a:lumMod val="40000"/>
                        <a:lumOff val="60000"/>
                      </a:schemeClr>
                    </a:solidFill>
                  </a:tcPr>
                </a:tc>
                <a:tc>
                  <a:txBody>
                    <a:bodyPr/>
                    <a:lstStyle/>
                    <a:p>
                      <a:r>
                        <a:rPr lang="en-GB" dirty="0" smtClean="0">
                          <a:effectLst/>
                        </a:rPr>
                        <a:t>0.761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5.922989e-05</a:t>
                      </a:r>
                      <a:endParaRPr lang="en-GB" dirty="0"/>
                    </a:p>
                  </a:txBody>
                  <a:tcPr/>
                </a:tc>
                <a:tc>
                  <a:txBody>
                    <a:bodyPr/>
                    <a:lstStyle/>
                    <a:p>
                      <a:r>
                        <a:rPr lang="en-GB" dirty="0" smtClean="0">
                          <a:effectLst/>
                        </a:rPr>
                        <a:t>0.219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2.732857e-05</a:t>
                      </a:r>
                      <a:endParaRPr lang="en-GB" dirty="0"/>
                    </a:p>
                  </a:txBody>
                  <a:tcPr>
                    <a:solidFill>
                      <a:schemeClr val="accent6">
                        <a:lumMod val="60000"/>
                        <a:lumOff val="40000"/>
                      </a:schemeClr>
                    </a:solidFill>
                  </a:tcPr>
                </a:tc>
                <a:tc>
                  <a:txBody>
                    <a:bodyPr/>
                    <a:lstStyle/>
                    <a:p>
                      <a:r>
                        <a:rPr lang="en-GB" dirty="0" smtClean="0">
                          <a:effectLst/>
                        </a:rPr>
                        <a:t>0.838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0.0007895869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0.0004404841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15672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53615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10.886</a:t>
                      </a:r>
                      <a:endParaRPr lang="en-GB" dirty="0"/>
                    </a:p>
                  </a:txBody>
                  <a:tcPr>
                    <a:solidFill>
                      <a:schemeClr val="accent6">
                        <a:lumMod val="40000"/>
                        <a:lumOff val="60000"/>
                      </a:schemeClr>
                    </a:solidFill>
                  </a:tcPr>
                </a:tc>
                <a:tc>
                  <a:txBody>
                    <a:bodyPr/>
                    <a:lstStyle/>
                    <a:p>
                      <a:r>
                        <a:rPr lang="en-GB" dirty="0" smtClean="0">
                          <a:effectLst/>
                        </a:rPr>
                        <a:t>0.833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12.515</a:t>
                      </a:r>
                      <a:endParaRPr lang="en-GB" dirty="0"/>
                    </a:p>
                  </a:txBody>
                  <a:tcPr/>
                </a:tc>
                <a:tc>
                  <a:txBody>
                    <a:bodyPr/>
                    <a:lstStyle/>
                    <a:p>
                      <a:r>
                        <a:rPr lang="en-GB" dirty="0" smtClean="0">
                          <a:effectLst/>
                        </a:rPr>
                        <a:t>0.577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7.335</a:t>
                      </a:r>
                      <a:endParaRPr lang="en-GB" dirty="0"/>
                    </a:p>
                  </a:txBody>
                  <a:tcPr>
                    <a:solidFill>
                      <a:schemeClr val="accent6">
                        <a:lumMod val="40000"/>
                        <a:lumOff val="60000"/>
                      </a:schemeClr>
                    </a:solidFill>
                  </a:tcPr>
                </a:tc>
                <a:tc>
                  <a:txBody>
                    <a:bodyPr/>
                    <a:lstStyle/>
                    <a:p>
                      <a:r>
                        <a:rPr lang="en-GB" dirty="0" smtClean="0">
                          <a:effectLst/>
                        </a:rPr>
                        <a:t>0.923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18.968</a:t>
                      </a:r>
                      <a:endParaRPr lang="en-GB" dirty="0"/>
                    </a:p>
                  </a:txBody>
                  <a:tcPr/>
                </a:tc>
                <a:tc>
                  <a:txBody>
                    <a:bodyPr/>
                    <a:lstStyle/>
                    <a:p>
                      <a:r>
                        <a:rPr lang="en-GB" dirty="0" smtClean="0">
                          <a:effectLst/>
                        </a:rPr>
                        <a:t>0.327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60000"/>
                        <a:lumOff val="40000"/>
                      </a:schemeClr>
                    </a:solidFill>
                  </a:tcPr>
                </a:tc>
                <a:tc>
                  <a:txBody>
                    <a:bodyPr/>
                    <a:lstStyle/>
                    <a:p>
                      <a:r>
                        <a:rPr lang="en-GB" dirty="0" smtClean="0">
                          <a:effectLst/>
                        </a:rPr>
                        <a:t>7.901</a:t>
                      </a:r>
                      <a:endParaRPr lang="en-GB" dirty="0"/>
                    </a:p>
                  </a:txBody>
                  <a:tcPr>
                    <a:solidFill>
                      <a:schemeClr val="accent6">
                        <a:lumMod val="60000"/>
                        <a:lumOff val="40000"/>
                      </a:schemeClr>
                    </a:solidFill>
                  </a:tcPr>
                </a:tc>
                <a:tc>
                  <a:txBody>
                    <a:bodyPr/>
                    <a:lstStyle/>
                    <a:p>
                      <a:r>
                        <a:rPr lang="en-GB" dirty="0" smtClean="0">
                          <a:effectLst/>
                        </a:rPr>
                        <a:t>0.962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250803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79360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0.071</a:t>
                      </a:r>
                      <a:endParaRPr lang="en-GB" dirty="0"/>
                    </a:p>
                  </a:txBody>
                  <a:tcPr>
                    <a:solidFill>
                      <a:schemeClr val="accent6">
                        <a:lumMod val="40000"/>
                        <a:lumOff val="60000"/>
                      </a:schemeClr>
                    </a:solidFill>
                  </a:tcPr>
                </a:tc>
                <a:tc>
                  <a:txBody>
                    <a:bodyPr/>
                    <a:lstStyle/>
                    <a:p>
                      <a:r>
                        <a:rPr lang="en-GB" dirty="0" smtClean="0">
                          <a:effectLst/>
                        </a:rPr>
                        <a:t>0.136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0.045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0.074</a:t>
                      </a:r>
                      <a:endParaRPr lang="en-GB" dirty="0"/>
                    </a:p>
                  </a:txBody>
                  <a:tcPr>
                    <a:solidFill>
                      <a:schemeClr val="accent6">
                        <a:lumMod val="60000"/>
                        <a:lumOff val="40000"/>
                      </a:schemeClr>
                    </a:solidFill>
                  </a:tcPr>
                </a:tc>
                <a:tc>
                  <a:txBody>
                    <a:bodyPr/>
                    <a:lstStyle/>
                    <a:p>
                      <a:r>
                        <a:rPr lang="en-GB" dirty="0" smtClean="0">
                          <a:effectLst/>
                        </a:rPr>
                        <a:t>0.154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0.091</a:t>
                      </a:r>
                      <a:endParaRPr lang="en-GB" dirty="0"/>
                    </a:p>
                  </a:txBody>
                  <a:tcPr/>
                </a:tc>
                <a:tc>
                  <a:txBody>
                    <a:bodyPr/>
                    <a:lstStyle/>
                    <a:p>
                      <a:r>
                        <a:rPr lang="en-GB" dirty="0" smtClean="0">
                          <a:effectLst/>
                        </a:rPr>
                        <a:t>0.052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0.060</a:t>
                      </a:r>
                      <a:endParaRPr lang="en-GB" dirty="0"/>
                    </a:p>
                  </a:txBody>
                  <a:tcPr/>
                </a:tc>
                <a:tc>
                  <a:txBody>
                    <a:bodyPr/>
                    <a:lstStyle/>
                    <a:p>
                      <a:r>
                        <a:rPr lang="en-GB" dirty="0" smtClean="0">
                          <a:effectLst/>
                        </a:rPr>
                        <a:t>0.014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3344986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25132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0.00074</a:t>
                      </a:r>
                      <a:endParaRPr lang="en-GB" dirty="0"/>
                    </a:p>
                  </a:txBody>
                  <a:tcPr>
                    <a:solidFill>
                      <a:schemeClr val="accent6">
                        <a:lumMod val="40000"/>
                        <a:lumOff val="60000"/>
                      </a:schemeClr>
                    </a:solidFill>
                  </a:tcPr>
                </a:tc>
                <a:tc>
                  <a:txBody>
                    <a:bodyPr/>
                    <a:lstStyle/>
                    <a:p>
                      <a:r>
                        <a:rPr lang="en-GB" dirty="0" smtClean="0">
                          <a:effectLst/>
                        </a:rPr>
                        <a:t>0.752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0.00070</a:t>
                      </a:r>
                      <a:endParaRPr lang="en-GB" dirty="0"/>
                    </a:p>
                  </a:txBody>
                  <a:tcPr>
                    <a:solidFill>
                      <a:schemeClr val="accent6">
                        <a:lumMod val="60000"/>
                        <a:lumOff val="40000"/>
                      </a:schemeClr>
                    </a:solidFill>
                  </a:tcPr>
                </a:tc>
                <a:tc>
                  <a:txBody>
                    <a:bodyPr/>
                    <a:lstStyle/>
                    <a:p>
                      <a:r>
                        <a:rPr lang="en-GB" dirty="0" smtClean="0">
                          <a:effectLst/>
                        </a:rPr>
                        <a:t>0.805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0.00130</a:t>
                      </a:r>
                      <a:endParaRPr lang="en-GB" dirty="0"/>
                    </a:p>
                  </a:txBody>
                  <a:tcPr/>
                </a:tc>
                <a:tc>
                  <a:txBody>
                    <a:bodyPr/>
                    <a:lstStyle/>
                    <a:p>
                      <a:r>
                        <a:rPr lang="en-GB" dirty="0" smtClean="0">
                          <a:effectLst/>
                        </a:rPr>
                        <a:t>0.425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0.00151</a:t>
                      </a:r>
                      <a:endParaRPr lang="en-GB" dirty="0"/>
                    </a:p>
                  </a:txBody>
                  <a:tcPr/>
                </a:tc>
                <a:tc>
                  <a:txBody>
                    <a:bodyPr/>
                    <a:lstStyle/>
                    <a:p>
                      <a:r>
                        <a:rPr lang="en-GB" dirty="0" smtClean="0">
                          <a:effectLst/>
                        </a:rPr>
                        <a:t>0.032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0.00264</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bl>
          </a:graphicData>
        </a:graphic>
      </p:graphicFrame>
    </p:spTree>
    <p:extLst>
      <p:ext uri="{BB962C8B-B14F-4D97-AF65-F5344CB8AC3E}">
        <p14:creationId xmlns:p14="http://schemas.microsoft.com/office/powerpoint/2010/main" val="13234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318384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3.441</a:t>
                      </a:r>
                      <a:endParaRPr lang="en-GB" dirty="0"/>
                    </a:p>
                  </a:txBody>
                  <a:tcPr>
                    <a:solidFill>
                      <a:schemeClr val="accent6">
                        <a:lumMod val="60000"/>
                        <a:lumOff val="40000"/>
                      </a:schemeClr>
                    </a:solidFill>
                  </a:tcPr>
                </a:tc>
                <a:tc>
                  <a:txBody>
                    <a:bodyPr/>
                    <a:lstStyle/>
                    <a:p>
                      <a:r>
                        <a:rPr lang="en-GB" dirty="0" smtClean="0">
                          <a:effectLst/>
                        </a:rPr>
                        <a:t>0.0974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4.214</a:t>
                      </a:r>
                      <a:endParaRPr lang="en-GB" dirty="0"/>
                    </a:p>
                  </a:txBody>
                  <a:tcPr>
                    <a:solidFill>
                      <a:schemeClr val="accent6">
                        <a:lumMod val="40000"/>
                        <a:lumOff val="60000"/>
                      </a:schemeClr>
                    </a:solidFill>
                  </a:tcPr>
                </a:tc>
                <a:tc>
                  <a:txBody>
                    <a:bodyPr/>
                    <a:lstStyle/>
                    <a:p>
                      <a:r>
                        <a:rPr lang="en-GB" dirty="0" smtClean="0">
                          <a:effectLst/>
                        </a:rPr>
                        <a:t>0.0030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5.081</a:t>
                      </a:r>
                      <a:endParaRPr lang="en-GB" dirty="0"/>
                    </a:p>
                  </a:txBody>
                  <a:tcPr>
                    <a:solidFill>
                      <a:schemeClr val="accent6">
                        <a:lumMod val="40000"/>
                        <a:lumOff val="60000"/>
                      </a:schemeClr>
                    </a:solidFill>
                  </a:tcPr>
                </a:tc>
                <a:tc>
                  <a:txBody>
                    <a:bodyPr/>
                    <a:lstStyle/>
                    <a:p>
                      <a:r>
                        <a:rPr lang="en-GB" dirty="0" smtClean="0">
                          <a:effectLst/>
                        </a:rPr>
                        <a:t>0.0035</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5.606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12.568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259695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567411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0.110</a:t>
                      </a:r>
                      <a:endParaRPr lang="en-GB" dirty="0"/>
                    </a:p>
                  </a:txBody>
                  <a:tcPr>
                    <a:solidFill>
                      <a:schemeClr val="accent6">
                        <a:lumMod val="60000"/>
                        <a:lumOff val="40000"/>
                      </a:schemeClr>
                    </a:solidFill>
                  </a:tcPr>
                </a:tc>
                <a:tc>
                  <a:txBody>
                    <a:bodyPr/>
                    <a:lstStyle/>
                    <a:p>
                      <a:r>
                        <a:rPr lang="en-GB" dirty="0" smtClean="0">
                          <a:effectLst/>
                        </a:rPr>
                        <a:t>0.521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0.132</a:t>
                      </a:r>
                      <a:endParaRPr lang="en-GB" dirty="0"/>
                    </a:p>
                  </a:txBody>
                  <a:tcPr>
                    <a:solidFill>
                      <a:schemeClr val="accent1">
                        <a:lumMod val="20000"/>
                        <a:lumOff val="80000"/>
                      </a:schemeClr>
                    </a:solidFill>
                  </a:tcPr>
                </a:tc>
                <a:tc>
                  <a:txBody>
                    <a:bodyPr/>
                    <a:lstStyle/>
                    <a:p>
                      <a:r>
                        <a:rPr lang="en-GB" dirty="0" smtClean="0">
                          <a:effectLst/>
                        </a:rPr>
                        <a:t>0.229</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0.172</a:t>
                      </a:r>
                      <a:endParaRPr lang="en-GB" dirty="0"/>
                    </a:p>
                  </a:txBody>
                  <a:tcPr/>
                </a:tc>
                <a:tc>
                  <a:txBody>
                    <a:bodyPr/>
                    <a:lstStyle/>
                    <a:p>
                      <a:r>
                        <a:rPr lang="en-GB" dirty="0" smtClean="0">
                          <a:effectLst/>
                        </a:rPr>
                        <a:t>0.283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0.159</a:t>
                      </a:r>
                      <a:endParaRPr lang="en-GB" dirty="0"/>
                    </a:p>
                  </a:txBody>
                  <a:tcPr/>
                </a:tc>
                <a:tc>
                  <a:txBody>
                    <a:bodyPr/>
                    <a:lstStyle/>
                    <a:p>
                      <a:r>
                        <a:rPr lang="en-GB" dirty="0" smtClean="0">
                          <a:effectLst/>
                        </a:rPr>
                        <a:t>0.170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0.119</a:t>
                      </a:r>
                      <a:endParaRPr lang="en-GB" dirty="0"/>
                    </a:p>
                  </a:txBody>
                  <a:tcPr>
                    <a:solidFill>
                      <a:schemeClr val="accent6">
                        <a:lumMod val="40000"/>
                        <a:lumOff val="60000"/>
                      </a:schemeClr>
                    </a:solidFill>
                  </a:tcPr>
                </a:tc>
                <a:tc>
                  <a:txBody>
                    <a:bodyPr/>
                    <a:lstStyle/>
                    <a:p>
                      <a:r>
                        <a:rPr lang="en-GB" dirty="0" smtClean="0">
                          <a:effectLst/>
                        </a:rPr>
                        <a:t>0.424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889699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716897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0.326</a:t>
                      </a:r>
                      <a:endParaRPr lang="en-GB" dirty="0"/>
                    </a:p>
                  </a:txBody>
                  <a:tcPr>
                    <a:solidFill>
                      <a:schemeClr val="accent6">
                        <a:lumMod val="60000"/>
                        <a:lumOff val="40000"/>
                      </a:schemeClr>
                    </a:solidFill>
                  </a:tcPr>
                </a:tc>
                <a:tc>
                  <a:txBody>
                    <a:bodyPr/>
                    <a:lstStyle/>
                    <a:p>
                      <a:r>
                        <a:rPr lang="en-GB" dirty="0" smtClean="0">
                          <a:effectLst/>
                        </a:rPr>
                        <a:t>0.530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0.319</a:t>
                      </a:r>
                      <a:endParaRPr lang="en-GB" dirty="0"/>
                    </a:p>
                  </a:txBody>
                  <a:tcPr>
                    <a:solidFill>
                      <a:schemeClr val="accent1">
                        <a:lumMod val="20000"/>
                        <a:lumOff val="80000"/>
                      </a:schemeClr>
                    </a:solidFill>
                  </a:tcPr>
                </a:tc>
                <a:tc>
                  <a:txBody>
                    <a:bodyPr/>
                    <a:lstStyle/>
                    <a:p>
                      <a:r>
                        <a:rPr lang="en-GB" dirty="0" smtClean="0">
                          <a:effectLst/>
                        </a:rPr>
                        <a:t>0.232</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0.394</a:t>
                      </a:r>
                      <a:endParaRPr lang="en-GB" dirty="0"/>
                    </a:p>
                  </a:txBody>
                  <a:tcPr/>
                </a:tc>
                <a:tc>
                  <a:txBody>
                    <a:bodyPr/>
                    <a:lstStyle/>
                    <a:p>
                      <a:r>
                        <a:rPr lang="en-GB" dirty="0" smtClean="0">
                          <a:effectLst/>
                        </a:rPr>
                        <a:t>0.278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0.420</a:t>
                      </a:r>
                      <a:endParaRPr lang="en-GB" dirty="0"/>
                    </a:p>
                  </a:txBody>
                  <a:tcPr/>
                </a:tc>
                <a:tc>
                  <a:txBody>
                    <a:bodyPr/>
                    <a:lstStyle/>
                    <a:p>
                      <a:r>
                        <a:rPr lang="en-GB" dirty="0" smtClean="0">
                          <a:effectLst/>
                        </a:rPr>
                        <a:t>0.180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0.219</a:t>
                      </a:r>
                      <a:endParaRPr lang="en-GB" dirty="0"/>
                    </a:p>
                  </a:txBody>
                  <a:tcPr>
                    <a:solidFill>
                      <a:schemeClr val="accent6">
                        <a:lumMod val="40000"/>
                        <a:lumOff val="60000"/>
                      </a:schemeClr>
                    </a:solidFill>
                  </a:tcPr>
                </a:tc>
                <a:tc>
                  <a:txBody>
                    <a:bodyPr/>
                    <a:lstStyle/>
                    <a:p>
                      <a:r>
                        <a:rPr lang="en-GB" dirty="0" smtClean="0">
                          <a:effectLst/>
                        </a:rPr>
                        <a:t>0.416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181563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Ranking Method for Similarity:</a:t>
            </a:r>
            <a:endParaRPr lang="en-GB" dirty="0"/>
          </a:p>
        </p:txBody>
      </p:sp>
      <p:sp>
        <p:nvSpPr>
          <p:cNvPr id="3" name="Content Placeholder 2"/>
          <p:cNvSpPr>
            <a:spLocks noGrp="1"/>
          </p:cNvSpPr>
          <p:nvPr>
            <p:ph idx="1"/>
          </p:nvPr>
        </p:nvSpPr>
        <p:spPr/>
        <p:txBody>
          <a:bodyPr/>
          <a:lstStyle/>
          <a:p>
            <a:r>
              <a:rPr lang="en-IN" dirty="0" smtClean="0"/>
              <a:t>Normalised Wasserstein Distance (across a measure) -&gt; similarity measure</a:t>
            </a:r>
          </a:p>
          <a:p>
            <a:r>
              <a:rPr lang="en-IN" dirty="0" smtClean="0"/>
              <a:t>p-values from </a:t>
            </a:r>
            <a:r>
              <a:rPr lang="en-IN" dirty="0" err="1" smtClean="0"/>
              <a:t>wasserstein.test</a:t>
            </a:r>
            <a:r>
              <a:rPr lang="en-IN" dirty="0" smtClean="0"/>
              <a:t> (for that measure) -&gt; weights</a:t>
            </a:r>
          </a:p>
          <a:p>
            <a:r>
              <a:rPr lang="en-IN" dirty="0" smtClean="0"/>
              <a:t>Rank, r = summation(sim(g)*w)/summation(w)</a:t>
            </a:r>
          </a:p>
          <a:p>
            <a:pPr marL="0" indent="0">
              <a:buNone/>
            </a:pPr>
            <a:endParaRPr lang="en-GB" dirty="0"/>
          </a:p>
        </p:txBody>
      </p:sp>
    </p:spTree>
    <p:extLst>
      <p:ext uri="{BB962C8B-B14F-4D97-AF65-F5344CB8AC3E}">
        <p14:creationId xmlns:p14="http://schemas.microsoft.com/office/powerpoint/2010/main" val="2577015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2503897"/>
              </p:ext>
            </p:extLst>
          </p:nvPr>
        </p:nvGraphicFramePr>
        <p:xfrm>
          <a:off x="577970" y="730037"/>
          <a:ext cx="4277264" cy="2494280"/>
        </p:xfrm>
        <a:graphic>
          <a:graphicData uri="http://schemas.openxmlformats.org/drawingml/2006/table">
            <a:tbl>
              <a:tblPr firstRow="1" bandRow="1">
                <a:tableStyleId>{5C22544A-7EE6-4342-B048-85BDC9FD1C3A}</a:tableStyleId>
              </a:tblPr>
              <a:tblGrid>
                <a:gridCol w="1769052"/>
                <a:gridCol w="1422691"/>
                <a:gridCol w="1085521"/>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7.184</a:t>
                      </a:r>
                      <a:endParaRPr lang="en-GB" dirty="0"/>
                    </a:p>
                  </a:txBody>
                  <a:tcPr>
                    <a:solidFill>
                      <a:schemeClr val="accent6">
                        <a:lumMod val="40000"/>
                        <a:lumOff val="60000"/>
                      </a:schemeClr>
                    </a:solidFill>
                  </a:tcPr>
                </a:tc>
                <a:tc>
                  <a:txBody>
                    <a:bodyPr/>
                    <a:lstStyle/>
                    <a:p>
                      <a:r>
                        <a:rPr lang="en-GB" dirty="0" smtClean="0">
                          <a:effectLst/>
                        </a:rPr>
                        <a:t>0.093</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6.195</a:t>
                      </a:r>
                      <a:endParaRPr lang="en-GB" dirty="0"/>
                    </a:p>
                  </a:txBody>
                  <a:tcPr>
                    <a:solidFill>
                      <a:schemeClr val="accent6">
                        <a:lumMod val="60000"/>
                        <a:lumOff val="40000"/>
                      </a:schemeClr>
                    </a:solidFill>
                  </a:tcPr>
                </a:tc>
                <a:tc>
                  <a:txBody>
                    <a:bodyPr/>
                    <a:lstStyle/>
                    <a:p>
                      <a:r>
                        <a:rPr lang="en-GB" dirty="0" smtClean="0">
                          <a:effectLst/>
                        </a:rPr>
                        <a:t>0.594</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0.00009</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r>
            </a:tbl>
          </a:graphicData>
        </a:graphic>
      </p:graphicFrame>
      <p:sp>
        <p:nvSpPr>
          <p:cNvPr id="3" name="TextBox 2"/>
          <p:cNvSpPr txBox="1"/>
          <p:nvPr/>
        </p:nvSpPr>
        <p:spPr>
          <a:xfrm>
            <a:off x="577970" y="336430"/>
            <a:ext cx="3666226" cy="369332"/>
          </a:xfrm>
          <a:prstGeom prst="rect">
            <a:avLst/>
          </a:prstGeom>
          <a:noFill/>
        </p:spPr>
        <p:txBody>
          <a:bodyPr wrap="square" rtlCol="0">
            <a:spAutoFit/>
          </a:bodyPr>
          <a:lstStyle/>
          <a:p>
            <a:r>
              <a:rPr lang="en-IN" dirty="0" smtClean="0"/>
              <a:t>Measurement 1: Degree</a:t>
            </a:r>
            <a:endParaRPr lang="en-GB" dirty="0"/>
          </a:p>
        </p:txBody>
      </p:sp>
      <p:sp>
        <p:nvSpPr>
          <p:cNvPr id="5" name="TextBox 4"/>
          <p:cNvSpPr txBox="1"/>
          <p:nvPr/>
        </p:nvSpPr>
        <p:spPr>
          <a:xfrm>
            <a:off x="6134819" y="360705"/>
            <a:ext cx="3950898" cy="369332"/>
          </a:xfrm>
          <a:prstGeom prst="rect">
            <a:avLst/>
          </a:prstGeom>
          <a:noFill/>
        </p:spPr>
        <p:txBody>
          <a:bodyPr wrap="square" rtlCol="0">
            <a:spAutoFit/>
          </a:bodyPr>
          <a:lstStyle/>
          <a:p>
            <a:r>
              <a:rPr lang="en-IN" dirty="0" smtClean="0"/>
              <a:t>Measurement 2: Eigen Centrality</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434289646"/>
              </p:ext>
            </p:extLst>
          </p:nvPr>
        </p:nvGraphicFramePr>
        <p:xfrm>
          <a:off x="6134819" y="705762"/>
          <a:ext cx="4846608" cy="2494280"/>
        </p:xfrm>
        <a:graphic>
          <a:graphicData uri="http://schemas.openxmlformats.org/drawingml/2006/table">
            <a:tbl>
              <a:tblPr firstRow="1" bandRow="1">
                <a:tableStyleId>{5C22544A-7EE6-4342-B048-85BDC9FD1C3A}</a:tableStyleId>
              </a:tblPr>
              <a:tblGrid>
                <a:gridCol w="2004529"/>
                <a:gridCol w="1612065"/>
                <a:gridCol w="1230014"/>
              </a:tblGrid>
              <a:tr h="628245">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0.071</a:t>
                      </a:r>
                      <a:endParaRPr lang="en-GB" dirty="0"/>
                    </a:p>
                  </a:txBody>
                  <a:tcPr>
                    <a:solidFill>
                      <a:schemeClr val="accent6">
                        <a:lumMod val="40000"/>
                        <a:lumOff val="60000"/>
                      </a:schemeClr>
                    </a:solidFill>
                  </a:tcPr>
                </a:tc>
                <a:tc>
                  <a:txBody>
                    <a:bodyPr/>
                    <a:lstStyle/>
                    <a:p>
                      <a:r>
                        <a:rPr lang="en-GB" dirty="0" smtClean="0">
                          <a:effectLst/>
                        </a:rPr>
                        <a:t>0.136</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0.045</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0.074</a:t>
                      </a:r>
                      <a:endParaRPr lang="en-GB" dirty="0"/>
                    </a:p>
                  </a:txBody>
                  <a:tcPr>
                    <a:solidFill>
                      <a:schemeClr val="accent6">
                        <a:lumMod val="60000"/>
                        <a:lumOff val="40000"/>
                      </a:schemeClr>
                    </a:solidFill>
                  </a:tcPr>
                </a:tc>
                <a:tc>
                  <a:txBody>
                    <a:bodyPr/>
                    <a:lstStyle/>
                    <a:p>
                      <a:r>
                        <a:rPr lang="en-GB" dirty="0" smtClean="0">
                          <a:effectLst/>
                        </a:rPr>
                        <a:t>0.154</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0.091</a:t>
                      </a:r>
                      <a:endParaRPr lang="en-GB" dirty="0"/>
                    </a:p>
                  </a:txBody>
                  <a:tcPr/>
                </a:tc>
                <a:tc>
                  <a:txBody>
                    <a:bodyPr/>
                    <a:lstStyle/>
                    <a:p>
                      <a:r>
                        <a:rPr lang="en-GB" dirty="0" smtClean="0">
                          <a:effectLst/>
                        </a:rPr>
                        <a:t>0.052</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0.060</a:t>
                      </a:r>
                      <a:endParaRPr lang="en-GB" dirty="0"/>
                    </a:p>
                  </a:txBody>
                  <a:tcPr/>
                </a:tc>
                <a:tc>
                  <a:txBody>
                    <a:bodyPr/>
                    <a:lstStyle/>
                    <a:p>
                      <a:r>
                        <a:rPr lang="en-GB" dirty="0" smtClean="0">
                          <a:effectLst/>
                        </a:rPr>
                        <a:t>0.014</a:t>
                      </a:r>
                      <a:endParaRPr lang="en-GB" dirty="0"/>
                    </a:p>
                  </a:txBody>
                  <a:tcPr/>
                </a:tc>
              </a:tr>
            </a:tbl>
          </a:graphicData>
        </a:graphic>
      </p:graphicFrame>
      <p:sp>
        <p:nvSpPr>
          <p:cNvPr id="8" name="TextBox 7"/>
          <p:cNvSpPr txBox="1"/>
          <p:nvPr/>
        </p:nvSpPr>
        <p:spPr>
          <a:xfrm>
            <a:off x="1147313" y="3976777"/>
            <a:ext cx="9583947" cy="2308324"/>
          </a:xfrm>
          <a:prstGeom prst="rect">
            <a:avLst/>
          </a:prstGeom>
          <a:noFill/>
        </p:spPr>
        <p:txBody>
          <a:bodyPr wrap="square" rtlCol="0">
            <a:spAutoFit/>
          </a:bodyPr>
          <a:lstStyle/>
          <a:p>
            <a:r>
              <a:rPr lang="en-IN" dirty="0" smtClean="0"/>
              <a:t>For G1:</a:t>
            </a:r>
          </a:p>
          <a:p>
            <a:r>
              <a:rPr lang="en-IN" dirty="0"/>
              <a:t>s</a:t>
            </a:r>
            <a:r>
              <a:rPr lang="en-IN" dirty="0" smtClean="0"/>
              <a:t>im(G1,degree) = [1-(7.184/20.927)] ; 		 weight(G1, degree) = 0.093</a:t>
            </a:r>
          </a:p>
          <a:p>
            <a:r>
              <a:rPr lang="en-IN" dirty="0"/>
              <a:t>	 </a:t>
            </a:r>
            <a:r>
              <a:rPr lang="en-IN" dirty="0" smtClean="0"/>
              <a:t>          = 0.656</a:t>
            </a:r>
          </a:p>
          <a:p>
            <a:r>
              <a:rPr lang="en-IN" dirty="0" smtClean="0"/>
              <a:t>sim(G1,eigen) </a:t>
            </a:r>
            <a:r>
              <a:rPr lang="en-IN" dirty="0"/>
              <a:t>= [1-</a:t>
            </a:r>
            <a:r>
              <a:rPr lang="en-IN" dirty="0" smtClean="0"/>
              <a:t>(0.071/0.091)] </a:t>
            </a:r>
            <a:r>
              <a:rPr lang="en-IN" dirty="0"/>
              <a:t>;  </a:t>
            </a:r>
            <a:r>
              <a:rPr lang="en-IN" dirty="0" smtClean="0"/>
              <a:t>		 weight(G1</a:t>
            </a:r>
            <a:r>
              <a:rPr lang="en-IN" dirty="0"/>
              <a:t>, </a:t>
            </a:r>
            <a:r>
              <a:rPr lang="en-IN" dirty="0" err="1" smtClean="0"/>
              <a:t>eigen</a:t>
            </a:r>
            <a:r>
              <a:rPr lang="en-IN" dirty="0" smtClean="0"/>
              <a:t>) </a:t>
            </a:r>
            <a:r>
              <a:rPr lang="en-IN" dirty="0"/>
              <a:t>= </a:t>
            </a:r>
            <a:r>
              <a:rPr lang="en-IN" dirty="0" smtClean="0"/>
              <a:t>0.136</a:t>
            </a:r>
          </a:p>
          <a:p>
            <a:r>
              <a:rPr lang="en-IN" dirty="0"/>
              <a:t>	</a:t>
            </a:r>
            <a:r>
              <a:rPr lang="en-IN" dirty="0" smtClean="0"/>
              <a:t>        = 0.219</a:t>
            </a:r>
          </a:p>
          <a:p>
            <a:r>
              <a:rPr lang="en-IN" dirty="0" smtClean="0"/>
              <a:t>Rank(G1) = (0.656*0.093 + 0.219*0.136)/(0.093+0.136)</a:t>
            </a:r>
          </a:p>
          <a:p>
            <a:r>
              <a:rPr lang="en-IN" dirty="0"/>
              <a:t>	</a:t>
            </a:r>
            <a:r>
              <a:rPr lang="en-IN" dirty="0" smtClean="0"/>
              <a:t>= 0.396</a:t>
            </a:r>
          </a:p>
          <a:p>
            <a:r>
              <a:rPr lang="en-IN" b="1" dirty="0" smtClean="0"/>
              <a:t>Hence, higher the value more is the similarity.</a:t>
            </a:r>
            <a:endParaRPr lang="en-IN" b="1" dirty="0"/>
          </a:p>
        </p:txBody>
      </p:sp>
    </p:spTree>
    <p:extLst>
      <p:ext uri="{BB962C8B-B14F-4D97-AF65-F5344CB8AC3E}">
        <p14:creationId xmlns:p14="http://schemas.microsoft.com/office/powerpoint/2010/main" val="208748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5420755"/>
              </p:ext>
            </p:extLst>
          </p:nvPr>
        </p:nvGraphicFramePr>
        <p:xfrm>
          <a:off x="2438400" y="2187935"/>
          <a:ext cx="7315200" cy="2225040"/>
        </p:xfrm>
        <a:graphic>
          <a:graphicData uri="http://schemas.openxmlformats.org/drawingml/2006/table">
            <a:tbl>
              <a:tblPr firstRow="1" bandRow="1">
                <a:tableStyleId>{5C22544A-7EE6-4342-B048-85BDC9FD1C3A}</a:tableStyleId>
              </a:tblPr>
              <a:tblGrid>
                <a:gridCol w="3657600"/>
                <a:gridCol w="3657600"/>
              </a:tblGrid>
              <a:tr h="370840">
                <a:tc>
                  <a:txBody>
                    <a:bodyPr/>
                    <a:lstStyle/>
                    <a:p>
                      <a:r>
                        <a:rPr lang="en-IN" dirty="0" smtClean="0"/>
                        <a:t>Graph</a:t>
                      </a:r>
                      <a:endParaRPr lang="en-GB" dirty="0"/>
                    </a:p>
                  </a:txBody>
                  <a:tcPr/>
                </a:tc>
                <a:tc>
                  <a:txBody>
                    <a:bodyPr/>
                    <a:lstStyle/>
                    <a:p>
                      <a:r>
                        <a:rPr lang="en-IN" dirty="0" smtClean="0"/>
                        <a:t>Rank</a:t>
                      </a:r>
                      <a:endParaRPr lang="en-GB" dirty="0"/>
                    </a:p>
                  </a:txBody>
                  <a:tcPr/>
                </a:tc>
              </a:tr>
              <a:tr h="370840">
                <a:tc>
                  <a:txBody>
                    <a:bodyPr/>
                    <a:lstStyle/>
                    <a:p>
                      <a:r>
                        <a:rPr lang="en-IN" dirty="0" smtClean="0"/>
                        <a:t>G1</a:t>
                      </a:r>
                      <a:endParaRPr lang="en-GB" dirty="0"/>
                    </a:p>
                  </a:txBody>
                  <a:tcPr/>
                </a:tc>
                <a:tc>
                  <a:txBody>
                    <a:bodyPr/>
                    <a:lstStyle/>
                    <a:p>
                      <a:r>
                        <a:rPr lang="en-IN" dirty="0" smtClean="0"/>
                        <a:t>0.62</a:t>
                      </a:r>
                      <a:endParaRPr lang="en-GB" dirty="0"/>
                    </a:p>
                  </a:txBody>
                  <a:tcPr/>
                </a:tc>
              </a:tr>
              <a:tr h="370840">
                <a:tc>
                  <a:txBody>
                    <a:bodyPr/>
                    <a:lstStyle/>
                    <a:p>
                      <a:r>
                        <a:rPr lang="en-IN" dirty="0" smtClean="0"/>
                        <a:t>G2</a:t>
                      </a:r>
                      <a:endParaRPr lang="en-GB" dirty="0"/>
                    </a:p>
                  </a:txBody>
                  <a:tcPr/>
                </a:tc>
                <a:tc>
                  <a:txBody>
                    <a:bodyPr/>
                    <a:lstStyle/>
                    <a:p>
                      <a:r>
                        <a:rPr lang="en-IN" dirty="0" smtClean="0"/>
                        <a:t>0.64</a:t>
                      </a:r>
                      <a:endParaRPr lang="en-GB" dirty="0"/>
                    </a:p>
                  </a:txBody>
                  <a:tcPr/>
                </a:tc>
              </a:tr>
              <a:tr h="370840">
                <a:tc>
                  <a:txBody>
                    <a:bodyPr/>
                    <a:lstStyle/>
                    <a:p>
                      <a:r>
                        <a:rPr lang="en-IN" dirty="0" smtClean="0"/>
                        <a:t>G3</a:t>
                      </a:r>
                      <a:endParaRPr lang="en-GB" dirty="0"/>
                    </a:p>
                  </a:txBody>
                  <a:tcPr/>
                </a:tc>
                <a:tc>
                  <a:txBody>
                    <a:bodyPr/>
                    <a:lstStyle/>
                    <a:p>
                      <a:r>
                        <a:rPr lang="en-IN" dirty="0" smtClean="0"/>
                        <a:t>0.56</a:t>
                      </a:r>
                      <a:endParaRPr lang="en-GB" dirty="0"/>
                    </a:p>
                  </a:txBody>
                  <a:tcPr/>
                </a:tc>
              </a:tr>
              <a:tr h="370840">
                <a:tc>
                  <a:txBody>
                    <a:bodyPr/>
                    <a:lstStyle/>
                    <a:p>
                      <a:r>
                        <a:rPr lang="en-IN" dirty="0" smtClean="0"/>
                        <a:t>G4</a:t>
                      </a:r>
                      <a:endParaRPr lang="en-GB" dirty="0"/>
                    </a:p>
                  </a:txBody>
                  <a:tcPr/>
                </a:tc>
                <a:tc>
                  <a:txBody>
                    <a:bodyPr/>
                    <a:lstStyle/>
                    <a:p>
                      <a:r>
                        <a:rPr lang="en-IN" dirty="0" smtClean="0"/>
                        <a:t>0.035</a:t>
                      </a:r>
                      <a:endParaRPr lang="en-GB" dirty="0"/>
                    </a:p>
                  </a:txBody>
                  <a:tcPr/>
                </a:tc>
              </a:tr>
              <a:tr h="370840">
                <a:tc>
                  <a:txBody>
                    <a:bodyPr/>
                    <a:lstStyle/>
                    <a:p>
                      <a:r>
                        <a:rPr lang="en-IN" dirty="0" smtClean="0"/>
                        <a:t>G5</a:t>
                      </a:r>
                      <a:endParaRPr lang="en-GB" dirty="0"/>
                    </a:p>
                  </a:txBody>
                  <a:tcPr/>
                </a:tc>
                <a:tc>
                  <a:txBody>
                    <a:bodyPr/>
                    <a:lstStyle/>
                    <a:p>
                      <a:r>
                        <a:rPr lang="en-IN" dirty="0" smtClean="0"/>
                        <a:t>0.49</a:t>
                      </a:r>
                      <a:endParaRPr lang="en-GB" dirty="0"/>
                    </a:p>
                  </a:txBody>
                  <a:tcPr/>
                </a:tc>
              </a:tr>
            </a:tbl>
          </a:graphicData>
        </a:graphic>
      </p:graphicFrame>
    </p:spTree>
    <p:extLst>
      <p:ext uri="{BB962C8B-B14F-4D97-AF65-F5344CB8AC3E}">
        <p14:creationId xmlns:p14="http://schemas.microsoft.com/office/powerpoint/2010/main" val="166064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Communication Channel</a:t>
            </a:r>
            <a:endParaRPr lang="en-GB" dirty="0"/>
          </a:p>
        </p:txBody>
      </p:sp>
    </p:spTree>
    <p:extLst>
      <p:ext uri="{BB962C8B-B14F-4D97-AF65-F5344CB8AC3E}">
        <p14:creationId xmlns:p14="http://schemas.microsoft.com/office/powerpoint/2010/main" val="33705143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251263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34.452</a:t>
                      </a:r>
                      <a:endParaRPr lang="en-GB" dirty="0"/>
                    </a:p>
                  </a:txBody>
                  <a:tcPr>
                    <a:solidFill>
                      <a:schemeClr val="accent6">
                        <a:lumMod val="40000"/>
                        <a:lumOff val="60000"/>
                      </a:schemeClr>
                    </a:solidFill>
                  </a:tcPr>
                </a:tc>
                <a:tc>
                  <a:txBody>
                    <a:bodyPr/>
                    <a:lstStyle/>
                    <a:p>
                      <a:r>
                        <a:rPr lang="en-GB" dirty="0" smtClean="0">
                          <a:effectLst/>
                        </a:rPr>
                        <a:t>0.007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19.111</a:t>
                      </a:r>
                      <a:endParaRPr lang="en-GB" dirty="0"/>
                    </a:p>
                  </a:txBody>
                  <a:tcPr>
                    <a:solidFill>
                      <a:schemeClr val="accent6">
                        <a:lumMod val="60000"/>
                        <a:lumOff val="40000"/>
                      </a:schemeClr>
                    </a:solidFill>
                  </a:tcPr>
                </a:tc>
                <a:tc>
                  <a:txBody>
                    <a:bodyPr/>
                    <a:lstStyle/>
                    <a:p>
                      <a:r>
                        <a:rPr lang="en-GB" dirty="0" smtClean="0">
                          <a:effectLst/>
                        </a:rPr>
                        <a:t>0.504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43.848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60.799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60.035</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661272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424787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1">
                        <a:lumMod val="20000"/>
                        <a:lumOff val="80000"/>
                      </a:schemeClr>
                    </a:solidFill>
                  </a:tcPr>
                </a:tc>
                <a:tc>
                  <a:txBody>
                    <a:bodyPr/>
                    <a:lstStyle/>
                    <a:p>
                      <a:r>
                        <a:rPr lang="en-GB" dirty="0" smtClean="0">
                          <a:effectLst/>
                        </a:rPr>
                        <a:t>0.011</a:t>
                      </a:r>
                      <a:endParaRPr lang="en-GB" dirty="0"/>
                    </a:p>
                  </a:txBody>
                  <a:tcPr>
                    <a:solidFill>
                      <a:schemeClr val="accent1">
                        <a:lumMod val="20000"/>
                        <a:lumOff val="80000"/>
                      </a:schemeClr>
                    </a:solidFill>
                  </a:tcPr>
                </a:tc>
                <a:tc>
                  <a:txBody>
                    <a:bodyPr/>
                    <a:lstStyle/>
                    <a:p>
                      <a:r>
                        <a:rPr lang="en-GB" dirty="0" smtClean="0">
                          <a:effectLst/>
                        </a:rPr>
                        <a:t>0.030</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0.016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0.011</a:t>
                      </a:r>
                      <a:endParaRPr lang="en-GB" dirty="0"/>
                    </a:p>
                  </a:txBody>
                  <a:tcPr>
                    <a:solidFill>
                      <a:schemeClr val="accent6">
                        <a:lumMod val="40000"/>
                        <a:lumOff val="60000"/>
                      </a:schemeClr>
                    </a:solidFill>
                  </a:tcPr>
                </a:tc>
                <a:tc>
                  <a:txBody>
                    <a:bodyPr/>
                    <a:lstStyle/>
                    <a:p>
                      <a:r>
                        <a:rPr lang="en-GB" dirty="0" smtClean="0">
                          <a:effectLst/>
                        </a:rPr>
                        <a:t>0.077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0.032</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60000"/>
                        <a:lumOff val="40000"/>
                      </a:schemeClr>
                    </a:solidFill>
                  </a:tcPr>
                </a:tc>
                <a:tc>
                  <a:txBody>
                    <a:bodyPr/>
                    <a:lstStyle/>
                    <a:p>
                      <a:r>
                        <a:rPr lang="en-GB" dirty="0" smtClean="0">
                          <a:effectLst/>
                        </a:rPr>
                        <a:t>0.004</a:t>
                      </a:r>
                      <a:endParaRPr lang="en-GB" dirty="0"/>
                    </a:p>
                  </a:txBody>
                  <a:tcPr>
                    <a:solidFill>
                      <a:schemeClr val="accent6">
                        <a:lumMod val="60000"/>
                        <a:lumOff val="40000"/>
                      </a:schemeClr>
                    </a:solidFill>
                  </a:tcPr>
                </a:tc>
                <a:tc>
                  <a:txBody>
                    <a:bodyPr/>
                    <a:lstStyle/>
                    <a:p>
                      <a:r>
                        <a:rPr lang="en-GB" dirty="0" smtClean="0">
                          <a:effectLst/>
                        </a:rPr>
                        <a:t>0.551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61208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921669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9.560</a:t>
                      </a:r>
                      <a:endParaRPr lang="en-GB" dirty="0"/>
                    </a:p>
                  </a:txBody>
                  <a:tcPr>
                    <a:solidFill>
                      <a:schemeClr val="accent6">
                        <a:lumMod val="40000"/>
                        <a:lumOff val="60000"/>
                      </a:schemeClr>
                    </a:solidFill>
                  </a:tcPr>
                </a:tc>
                <a:tc>
                  <a:txBody>
                    <a:bodyPr/>
                    <a:lstStyle/>
                    <a:p>
                      <a:r>
                        <a:rPr lang="en-GB" dirty="0" smtClean="0">
                          <a:effectLst/>
                        </a:rPr>
                        <a:t>0.880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6.976</a:t>
                      </a:r>
                      <a:endParaRPr lang="en-GB" dirty="0"/>
                    </a:p>
                  </a:txBody>
                  <a:tcPr>
                    <a:solidFill>
                      <a:schemeClr val="accent6">
                        <a:lumMod val="60000"/>
                        <a:lumOff val="40000"/>
                      </a:schemeClr>
                    </a:solidFill>
                  </a:tcPr>
                </a:tc>
                <a:tc>
                  <a:txBody>
                    <a:bodyPr/>
                    <a:lstStyle/>
                    <a:p>
                      <a:r>
                        <a:rPr lang="en-GB" dirty="0" smtClean="0">
                          <a:effectLst/>
                        </a:rPr>
                        <a:t>0.961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2.898</a:t>
                      </a:r>
                      <a:endParaRPr lang="en-GB" dirty="0"/>
                    </a:p>
                  </a:txBody>
                  <a:tcPr>
                    <a:solidFill>
                      <a:schemeClr val="accent6">
                        <a:lumMod val="40000"/>
                        <a:lumOff val="60000"/>
                      </a:schemeClr>
                    </a:solidFill>
                  </a:tcPr>
                </a:tc>
                <a:tc>
                  <a:txBody>
                    <a:bodyPr/>
                    <a:lstStyle/>
                    <a:p>
                      <a:r>
                        <a:rPr lang="en-GB" dirty="0" smtClean="0">
                          <a:effectLst/>
                        </a:rPr>
                        <a:t>0.958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10.980</a:t>
                      </a:r>
                      <a:endParaRPr lang="en-GB" dirty="0"/>
                    </a:p>
                  </a:txBody>
                  <a:tcPr/>
                </a:tc>
                <a:tc>
                  <a:txBody>
                    <a:bodyPr/>
                    <a:lstStyle/>
                    <a:p>
                      <a:r>
                        <a:rPr lang="en-GB" dirty="0" smtClean="0">
                          <a:effectLst/>
                        </a:rPr>
                        <a:t>0.388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8.647</a:t>
                      </a:r>
                      <a:endParaRPr lang="en-GB" dirty="0"/>
                    </a:p>
                  </a:txBody>
                  <a:tcPr>
                    <a:solidFill>
                      <a:schemeClr val="accent1">
                        <a:lumMod val="20000"/>
                        <a:lumOff val="80000"/>
                      </a:schemeClr>
                    </a:solidFill>
                  </a:tcPr>
                </a:tc>
                <a:tc>
                  <a:txBody>
                    <a:bodyPr/>
                    <a:lstStyle/>
                    <a:p>
                      <a:r>
                        <a:rPr lang="en-GB" dirty="0" smtClean="0">
                          <a:effectLst/>
                        </a:rPr>
                        <a:t>0.278</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67338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r>
              <a:rPr lang="en-US" dirty="0"/>
              <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404721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0.175</a:t>
                      </a:r>
                      <a:endParaRPr lang="en-GB" dirty="0"/>
                    </a:p>
                  </a:txBody>
                  <a:tcPr>
                    <a:solidFill>
                      <a:schemeClr val="accent6">
                        <a:lumMod val="40000"/>
                        <a:lumOff val="60000"/>
                      </a:schemeClr>
                    </a:solidFill>
                  </a:tcPr>
                </a:tc>
                <a:tc>
                  <a:txBody>
                    <a:bodyPr/>
                    <a:lstStyle/>
                    <a:p>
                      <a:r>
                        <a:rPr lang="en-GB" dirty="0" smtClean="0">
                          <a:effectLst/>
                        </a:rPr>
                        <a:t>0.106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0.248</a:t>
                      </a:r>
                      <a:endParaRPr lang="en-GB" dirty="0"/>
                    </a:p>
                  </a:txBody>
                  <a:tcPr/>
                </a:tc>
                <a:tc>
                  <a:txBody>
                    <a:bodyPr/>
                    <a:lstStyle/>
                    <a:p>
                      <a:r>
                        <a:rPr lang="en-GB" dirty="0" smtClean="0">
                          <a:effectLst/>
                        </a:rPr>
                        <a:t>0.010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0.157</a:t>
                      </a:r>
                      <a:endParaRPr lang="en-GB" dirty="0"/>
                    </a:p>
                  </a:txBody>
                  <a:tcPr>
                    <a:solidFill>
                      <a:schemeClr val="accent6">
                        <a:lumMod val="60000"/>
                        <a:lumOff val="40000"/>
                      </a:schemeClr>
                    </a:solidFill>
                  </a:tcPr>
                </a:tc>
                <a:tc>
                  <a:txBody>
                    <a:bodyPr/>
                    <a:lstStyle/>
                    <a:p>
                      <a:r>
                        <a:rPr lang="en-GB" dirty="0" smtClean="0">
                          <a:effectLst/>
                        </a:rPr>
                        <a:t>0.252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0.309</a:t>
                      </a:r>
                      <a:endParaRPr lang="en-GB" dirty="0"/>
                    </a:p>
                  </a:txBody>
                  <a:tcPr/>
                </a:tc>
                <a:tc>
                  <a:txBody>
                    <a:bodyPr/>
                    <a:lstStyle/>
                    <a:p>
                      <a:r>
                        <a:rPr lang="en-GB" dirty="0" smtClean="0">
                          <a:effectLst/>
                        </a:rPr>
                        <a:t>0.0004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0.251</a:t>
                      </a:r>
                      <a:endParaRPr lang="en-GB" dirty="0"/>
                    </a:p>
                  </a:txBody>
                  <a:tcPr/>
                </a:tc>
                <a:tc>
                  <a:txBody>
                    <a:bodyPr/>
                    <a:lstStyle/>
                    <a:p>
                      <a:r>
                        <a:rPr lang="en-GB" dirty="0" smtClean="0">
                          <a:effectLst/>
                        </a:rPr>
                        <a:t>0.061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322082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106916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0.016</a:t>
                      </a:r>
                      <a:endParaRPr lang="en-GB" dirty="0"/>
                    </a:p>
                  </a:txBody>
                  <a:tcPr>
                    <a:solidFill>
                      <a:schemeClr val="accent6">
                        <a:lumMod val="40000"/>
                        <a:lumOff val="60000"/>
                      </a:schemeClr>
                    </a:solidFill>
                  </a:tcPr>
                </a:tc>
                <a:tc>
                  <a:txBody>
                    <a:bodyPr/>
                    <a:lstStyle/>
                    <a:p>
                      <a:r>
                        <a:rPr lang="en-GB" dirty="0" smtClean="0">
                          <a:effectLst/>
                        </a:rPr>
                        <a:t>0.081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0.012</a:t>
                      </a:r>
                      <a:endParaRPr lang="en-GB" dirty="0"/>
                    </a:p>
                  </a:txBody>
                  <a:tcPr>
                    <a:solidFill>
                      <a:schemeClr val="accent6">
                        <a:lumMod val="60000"/>
                        <a:lumOff val="40000"/>
                      </a:schemeClr>
                    </a:solidFill>
                  </a:tcPr>
                </a:tc>
                <a:tc>
                  <a:txBody>
                    <a:bodyPr/>
                    <a:lstStyle/>
                    <a:p>
                      <a:r>
                        <a:rPr lang="en-GB" dirty="0" smtClean="0">
                          <a:effectLst/>
                        </a:rPr>
                        <a:t>0.318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GB" dirty="0" smtClean="0"/>
                        <a:t>&gt;</a:t>
                      </a:r>
                      <a:r>
                        <a:rPr lang="en-IN" dirty="0" err="1" smtClean="0"/>
                        <a:t>per.loc</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0.020</a:t>
                      </a:r>
                      <a:endParaRPr lang="en-GB" dirty="0"/>
                    </a:p>
                  </a:txBody>
                  <a:tcPr/>
                </a:tc>
                <a:tc>
                  <a:txBody>
                    <a:bodyPr/>
                    <a:lstStyle/>
                    <a:p>
                      <a:r>
                        <a:rPr lang="en-GB" dirty="0" smtClean="0">
                          <a:effectLst/>
                        </a:rPr>
                        <a:t>0.184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0.035</a:t>
                      </a:r>
                      <a:endParaRPr lang="en-GB" dirty="0"/>
                    </a:p>
                  </a:txBody>
                  <a:tcPr/>
                </a:tc>
                <a:tc>
                  <a:txBody>
                    <a:bodyPr/>
                    <a:lstStyle/>
                    <a:p>
                      <a:r>
                        <a:rPr lang="en-GB" dirty="0" smtClean="0">
                          <a:effectLst/>
                        </a:rPr>
                        <a:t>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0.043</a:t>
                      </a:r>
                      <a:endParaRPr lang="en-GB" dirty="0"/>
                    </a:p>
                  </a:txBody>
                  <a:tcPr/>
                </a:tc>
                <a:tc>
                  <a:txBody>
                    <a:bodyPr/>
                    <a:lstStyle/>
                    <a:p>
                      <a:r>
                        <a:rPr lang="en-GB" dirty="0" smtClean="0">
                          <a:effectLst/>
                        </a:rPr>
                        <a:t>0.015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8999478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9228300"/>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2.625</a:t>
                      </a:r>
                      <a:endParaRPr lang="en-GB" dirty="0"/>
                    </a:p>
                  </a:txBody>
                  <a:tcPr>
                    <a:solidFill>
                      <a:schemeClr val="accent6">
                        <a:lumMod val="40000"/>
                        <a:lumOff val="60000"/>
                      </a:schemeClr>
                    </a:solidFill>
                  </a:tcPr>
                </a:tc>
                <a:tc>
                  <a:txBody>
                    <a:bodyPr/>
                    <a:lstStyle/>
                    <a:p>
                      <a:r>
                        <a:rPr lang="en-GB" dirty="0" smtClean="0">
                          <a:effectLst/>
                        </a:rPr>
                        <a:t>0.091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2.189</a:t>
                      </a:r>
                      <a:endParaRPr lang="en-GB" dirty="0"/>
                    </a:p>
                  </a:txBody>
                  <a:tcPr>
                    <a:solidFill>
                      <a:schemeClr val="accent6">
                        <a:lumMod val="60000"/>
                        <a:lumOff val="40000"/>
                      </a:schemeClr>
                    </a:solidFill>
                  </a:tcPr>
                </a:tc>
                <a:tc>
                  <a:txBody>
                    <a:bodyPr/>
                    <a:lstStyle/>
                    <a:p>
                      <a:r>
                        <a:rPr lang="en-GB" dirty="0" smtClean="0">
                          <a:effectLst/>
                        </a:rPr>
                        <a:t>0.009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7.345</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3.440</a:t>
                      </a:r>
                      <a:endParaRPr lang="en-GB" dirty="0"/>
                    </a:p>
                  </a:txBody>
                  <a:tcPr/>
                </a:tc>
                <a:tc>
                  <a:txBody>
                    <a:bodyPr/>
                    <a:lstStyle/>
                    <a:p>
                      <a:r>
                        <a:rPr lang="en-GB" dirty="0" smtClean="0">
                          <a:effectLst/>
                        </a:rPr>
                        <a:t>0.054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GB"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10.460</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945152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862099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0.110</a:t>
                      </a:r>
                      <a:endParaRPr lang="en-GB" dirty="0"/>
                    </a:p>
                  </a:txBody>
                  <a:tcPr>
                    <a:solidFill>
                      <a:schemeClr val="accent6">
                        <a:lumMod val="60000"/>
                        <a:lumOff val="40000"/>
                      </a:schemeClr>
                    </a:solidFill>
                  </a:tcPr>
                </a:tc>
                <a:tc>
                  <a:txBody>
                    <a:bodyPr/>
                    <a:lstStyle/>
                    <a:p>
                      <a:r>
                        <a:rPr lang="en-GB" dirty="0" smtClean="0">
                          <a:effectLst/>
                        </a:rPr>
                        <a:t>0.527</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0.132</a:t>
                      </a:r>
                      <a:endParaRPr lang="en-GB" dirty="0"/>
                    </a:p>
                  </a:txBody>
                  <a:tcPr>
                    <a:solidFill>
                      <a:schemeClr val="accent1">
                        <a:lumMod val="20000"/>
                        <a:lumOff val="80000"/>
                      </a:schemeClr>
                    </a:solidFill>
                  </a:tcPr>
                </a:tc>
                <a:tc>
                  <a:txBody>
                    <a:bodyPr/>
                    <a:lstStyle/>
                    <a:p>
                      <a:r>
                        <a:rPr lang="en-GB" dirty="0" smtClean="0">
                          <a:effectLst/>
                        </a:rPr>
                        <a:t>0.235</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0.172</a:t>
                      </a:r>
                      <a:endParaRPr lang="en-GB" dirty="0"/>
                    </a:p>
                  </a:txBody>
                  <a:tcPr/>
                </a:tc>
                <a:tc>
                  <a:txBody>
                    <a:bodyPr/>
                    <a:lstStyle/>
                    <a:p>
                      <a:r>
                        <a:rPr lang="en-GB" dirty="0" smtClean="0">
                          <a:effectLst/>
                        </a:rPr>
                        <a:t>0.277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0.159</a:t>
                      </a:r>
                      <a:endParaRPr lang="en-GB" dirty="0"/>
                    </a:p>
                  </a:txBody>
                  <a:tcPr/>
                </a:tc>
                <a:tc>
                  <a:txBody>
                    <a:bodyPr/>
                    <a:lstStyle/>
                    <a:p>
                      <a:r>
                        <a:rPr lang="en-GB" dirty="0" smtClean="0">
                          <a:effectLst/>
                        </a:rPr>
                        <a:t>0.172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0.119</a:t>
                      </a:r>
                      <a:endParaRPr lang="en-GB" dirty="0"/>
                    </a:p>
                  </a:txBody>
                  <a:tcPr>
                    <a:solidFill>
                      <a:schemeClr val="accent6">
                        <a:lumMod val="40000"/>
                        <a:lumOff val="60000"/>
                      </a:schemeClr>
                    </a:solidFill>
                  </a:tcPr>
                </a:tc>
                <a:tc>
                  <a:txBody>
                    <a:bodyPr/>
                    <a:lstStyle/>
                    <a:p>
                      <a:r>
                        <a:rPr lang="en-GB" dirty="0" smtClean="0">
                          <a:effectLst/>
                        </a:rPr>
                        <a:t>0.425</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3219462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44485170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0.326</a:t>
                      </a:r>
                      <a:endParaRPr lang="en-GB" dirty="0"/>
                    </a:p>
                  </a:txBody>
                  <a:tcPr>
                    <a:solidFill>
                      <a:schemeClr val="accent6">
                        <a:lumMod val="60000"/>
                        <a:lumOff val="40000"/>
                      </a:schemeClr>
                    </a:solidFill>
                  </a:tcPr>
                </a:tc>
                <a:tc>
                  <a:txBody>
                    <a:bodyPr/>
                    <a:lstStyle/>
                    <a:p>
                      <a:r>
                        <a:rPr lang="en-GB" dirty="0" smtClean="0">
                          <a:effectLst/>
                        </a:rPr>
                        <a:t>0.002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per.size</a:t>
                      </a:r>
                      <a:r>
                        <a:rPr lang="en-IN" dirty="0" smtClean="0"/>
                        <a:t>&gt;</a:t>
                      </a:r>
                      <a:r>
                        <a:rPr lang="en-IN" dirty="0" err="1" smtClean="0"/>
                        <a:t>per.shape</a:t>
                      </a:r>
                      <a:r>
                        <a:rPr lang="en-IN" dirty="0" smtClean="0"/>
                        <a:t>&gt;</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0.319</a:t>
                      </a:r>
                      <a:endParaRPr lang="en-GB" dirty="0"/>
                    </a:p>
                  </a:txBody>
                  <a:tcPr>
                    <a:solidFill>
                      <a:schemeClr val="accent6">
                        <a:lumMod val="60000"/>
                        <a:lumOff val="40000"/>
                      </a:schemeClr>
                    </a:solidFill>
                  </a:tcPr>
                </a:tc>
                <a:tc>
                  <a:txBody>
                    <a:bodyPr/>
                    <a:lstStyle/>
                    <a:p>
                      <a:r>
                        <a:rPr lang="en-GB" dirty="0" smtClean="0">
                          <a:effectLst/>
                        </a:rPr>
                        <a:t>0.003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0.394</a:t>
                      </a:r>
                      <a:endParaRPr lang="en-GB" dirty="0"/>
                    </a:p>
                  </a:txBody>
                  <a:tcPr>
                    <a:solidFill>
                      <a:schemeClr val="accent6">
                        <a:lumMod val="60000"/>
                        <a:lumOff val="40000"/>
                      </a:schemeClr>
                    </a:solidFill>
                  </a:tcPr>
                </a:tc>
                <a:tc>
                  <a:txBody>
                    <a:bodyPr/>
                    <a:lstStyle/>
                    <a:p>
                      <a:r>
                        <a:rPr lang="en-GB" dirty="0" smtClean="0">
                          <a:effectLst/>
                        </a:rPr>
                        <a:t>0.0008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0.420</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0.219</a:t>
                      </a:r>
                      <a:endParaRPr lang="en-GB" dirty="0"/>
                    </a:p>
                  </a:txBody>
                  <a:tcPr>
                    <a:solidFill>
                      <a:schemeClr val="accent1">
                        <a:lumMod val="20000"/>
                        <a:lumOff val="80000"/>
                      </a:schemeClr>
                    </a:solidFill>
                  </a:tcPr>
                </a:tc>
                <a:tc>
                  <a:txBody>
                    <a:bodyPr/>
                    <a:lstStyle/>
                    <a:p>
                      <a:r>
                        <a:rPr lang="en-GB" dirty="0" smtClean="0">
                          <a:effectLst/>
                        </a:rPr>
                        <a:t>0.083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4252871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Procurement Channel</a:t>
            </a:r>
            <a:endParaRPr lang="en-GB" dirty="0"/>
          </a:p>
        </p:txBody>
      </p:sp>
    </p:spTree>
    <p:extLst>
      <p:ext uri="{BB962C8B-B14F-4D97-AF65-F5344CB8AC3E}">
        <p14:creationId xmlns:p14="http://schemas.microsoft.com/office/powerpoint/2010/main" val="4147070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0464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2.666</a:t>
                      </a:r>
                      <a:endParaRPr lang="en-GB" dirty="0"/>
                    </a:p>
                  </a:txBody>
                  <a:tcPr>
                    <a:solidFill>
                      <a:schemeClr val="accent6">
                        <a:lumMod val="40000"/>
                        <a:lumOff val="60000"/>
                      </a:schemeClr>
                    </a:solidFill>
                  </a:tcPr>
                </a:tc>
                <a:tc>
                  <a:txBody>
                    <a:bodyPr/>
                    <a:lstStyle/>
                    <a:p>
                      <a:r>
                        <a:rPr lang="en-GB" dirty="0" smtClean="0">
                          <a:effectLst/>
                        </a:rPr>
                        <a:t>0.592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2.666</a:t>
                      </a:r>
                      <a:endParaRPr lang="en-GB" dirty="0"/>
                    </a:p>
                  </a:txBody>
                  <a:tcPr>
                    <a:solidFill>
                      <a:schemeClr val="accent6">
                        <a:lumMod val="40000"/>
                        <a:lumOff val="60000"/>
                      </a:schemeClr>
                    </a:solidFill>
                  </a:tcPr>
                </a:tc>
                <a:tc>
                  <a:txBody>
                    <a:bodyPr/>
                    <a:lstStyle/>
                    <a:p>
                      <a:r>
                        <a:rPr lang="en-GB" dirty="0" smtClean="0">
                          <a:effectLst/>
                        </a:rPr>
                        <a:t>0.597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4</a:t>
                      </a:r>
                      <a:endParaRPr lang="en-GB" dirty="0"/>
                    </a:p>
                  </a:txBody>
                  <a:tcPr>
                    <a:solidFill>
                      <a:schemeClr val="accent6">
                        <a:lumMod val="60000"/>
                        <a:lumOff val="40000"/>
                      </a:schemeClr>
                    </a:solidFill>
                  </a:tcPr>
                </a:tc>
                <a:tc>
                  <a:txBody>
                    <a:bodyPr/>
                    <a:lstStyle/>
                    <a:p>
                      <a:r>
                        <a:rPr lang="en-GB" dirty="0" smtClean="0">
                          <a:effectLst/>
                        </a:rPr>
                        <a:t>0.609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9.571</a:t>
                      </a:r>
                      <a:endParaRPr lang="en-GB" dirty="0"/>
                    </a:p>
                  </a:txBody>
                  <a:tcPr/>
                </a:tc>
                <a:tc>
                  <a:txBody>
                    <a:bodyPr/>
                    <a:lstStyle/>
                    <a:p>
                      <a:r>
                        <a:rPr lang="en-GB" dirty="0" smtClean="0">
                          <a:effectLst/>
                        </a:rPr>
                        <a:t>0.024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10.222</a:t>
                      </a:r>
                      <a:endParaRPr lang="en-GB" dirty="0"/>
                    </a:p>
                  </a:txBody>
                  <a:tcPr/>
                </a:tc>
                <a:tc>
                  <a:txBody>
                    <a:bodyPr/>
                    <a:lstStyle/>
                    <a:p>
                      <a:r>
                        <a:rPr lang="en-GB" dirty="0" smtClean="0">
                          <a:effectLst/>
                        </a:rPr>
                        <a:t>0.065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9817663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744787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0.211</a:t>
                      </a:r>
                      <a:endParaRPr lang="en-GB" dirty="0"/>
                    </a:p>
                  </a:txBody>
                  <a:tcPr/>
                </a:tc>
                <a:tc>
                  <a:txBody>
                    <a:bodyPr/>
                    <a:lstStyle/>
                    <a:p>
                      <a:r>
                        <a:rPr lang="en-GB" dirty="0" smtClean="0">
                          <a:effectLst/>
                        </a:rPr>
                        <a:t>0.001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0.221</a:t>
                      </a:r>
                      <a:endParaRPr lang="en-GB" dirty="0"/>
                    </a:p>
                  </a:txBody>
                  <a:tcPr>
                    <a:solidFill>
                      <a:schemeClr val="accent1">
                        <a:lumMod val="20000"/>
                        <a:lumOff val="80000"/>
                      </a:schemeClr>
                    </a:solidFill>
                  </a:tcPr>
                </a:tc>
                <a:tc>
                  <a:txBody>
                    <a:bodyPr/>
                    <a:lstStyle/>
                    <a:p>
                      <a:r>
                        <a:rPr lang="en-GB" dirty="0" smtClean="0">
                          <a:effectLst/>
                        </a:rPr>
                        <a:t>0.0001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6496842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672405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a:t>
                      </a:r>
                      <a:endParaRPr lang="en-GB" dirty="0"/>
                    </a:p>
                  </a:txBody>
                  <a:tcPr>
                    <a:solidFill>
                      <a:schemeClr val="accent1">
                        <a:lumMod val="20000"/>
                        <a:lumOff val="80000"/>
                      </a:schemeClr>
                    </a:solidFill>
                  </a:tcPr>
                </a:tc>
                <a:tc>
                  <a:txBody>
                    <a:bodyPr/>
                    <a:lstStyle/>
                    <a:p>
                      <a:r>
                        <a:rPr lang="en-GB" dirty="0" smtClean="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9883669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246298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1.480e-16</a:t>
                      </a:r>
                      <a:endParaRPr lang="en-GB" dirty="0"/>
                    </a:p>
                  </a:txBody>
                  <a:tcPr>
                    <a:solidFill>
                      <a:schemeClr val="accent6">
                        <a:lumMod val="40000"/>
                        <a:lumOff val="60000"/>
                      </a:schemeClr>
                    </a:solidFill>
                  </a:tcPr>
                </a:tc>
                <a:tc>
                  <a:txBody>
                    <a:bodyPr/>
                    <a:lstStyle/>
                    <a:p>
                      <a:r>
                        <a:rPr lang="en-GB" dirty="0" smtClean="0">
                          <a:effectLst/>
                        </a:rPr>
                        <a:t>0.599</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3.700e-17</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0.475</a:t>
                      </a:r>
                      <a:endParaRPr lang="en-GB" dirty="0"/>
                    </a:p>
                  </a:txBody>
                  <a:tcPr/>
                </a:tc>
                <a:tc>
                  <a:txBody>
                    <a:bodyPr/>
                    <a:lstStyle/>
                    <a:p>
                      <a:r>
                        <a:rPr lang="en-GB" dirty="0" smtClean="0">
                          <a:effectLst/>
                        </a:rPr>
                        <a:t>0.027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0.657</a:t>
                      </a:r>
                      <a:endParaRPr lang="en-GB" dirty="0"/>
                    </a:p>
                  </a:txBody>
                  <a:tcPr/>
                </a:tc>
                <a:tc>
                  <a:txBody>
                    <a:bodyPr/>
                    <a:lstStyle/>
                    <a:p>
                      <a:r>
                        <a:rPr lang="en-GB" dirty="0" smtClean="0">
                          <a:effectLst/>
                        </a:rPr>
                        <a:t>0.0002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266133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98760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0.261</a:t>
                      </a:r>
                      <a:endParaRPr lang="en-GB" dirty="0"/>
                    </a:p>
                  </a:txBody>
                  <a:tcPr/>
                </a:tc>
                <a:tc>
                  <a:txBody>
                    <a:bodyPr/>
                    <a:lstStyle/>
                    <a:p>
                      <a:r>
                        <a:rPr lang="en-GB" dirty="0" smtClean="0">
                          <a:effectLst/>
                        </a:rPr>
                        <a:t>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0.311</a:t>
                      </a:r>
                      <a:endParaRPr lang="en-GB" dirty="0"/>
                    </a:p>
                  </a:txBody>
                  <a:tcPr/>
                </a:tc>
                <a:tc>
                  <a:txBody>
                    <a:bodyPr/>
                    <a:lstStyle/>
                    <a:p>
                      <a:r>
                        <a:rPr lang="en-GB" dirty="0" smtClean="0">
                          <a:effectLst/>
                        </a:rPr>
                        <a:t>0.0002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338339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395062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10.476</a:t>
                      </a:r>
                      <a:endParaRPr lang="en-GB" dirty="0"/>
                    </a:p>
                  </a:txBody>
                  <a:tcPr/>
                </a:tc>
                <a:tc>
                  <a:txBody>
                    <a:bodyPr/>
                    <a:lstStyle/>
                    <a:p>
                      <a:r>
                        <a:rPr lang="en-GB" dirty="0" smtClean="0">
                          <a:effectLst/>
                        </a:rPr>
                        <a:t>0.054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17.894</a:t>
                      </a:r>
                      <a:endParaRPr lang="en-GB" dirty="0"/>
                    </a:p>
                  </a:txBody>
                  <a:tcPr/>
                </a:tc>
                <a:tc>
                  <a:txBody>
                    <a:bodyPr/>
                    <a:lstStyle/>
                    <a:p>
                      <a:r>
                        <a:rPr lang="en-GB" dirty="0" smtClean="0">
                          <a:effectLst/>
                        </a:rPr>
                        <a:t>0.003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1263133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76790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5.233e-17</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5.233e-17</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5.233e-17</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0.595</a:t>
                      </a:r>
                      <a:endParaRPr lang="en-GB" dirty="0"/>
                    </a:p>
                  </a:txBody>
                  <a:tcPr/>
                </a:tc>
                <a:tc>
                  <a:txBody>
                    <a:bodyPr/>
                    <a:lstStyle/>
                    <a:p>
                      <a:r>
                        <a:rPr lang="en-GB" dirty="0" smtClean="0">
                          <a:effectLst/>
                        </a:rPr>
                        <a:t>0.061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0.636</a:t>
                      </a:r>
                      <a:endParaRPr lang="en-GB" dirty="0"/>
                    </a:p>
                  </a:txBody>
                  <a:tcPr>
                    <a:solidFill>
                      <a:schemeClr val="accent1">
                        <a:lumMod val="20000"/>
                        <a:lumOff val="80000"/>
                      </a:schemeClr>
                    </a:solidFill>
                  </a:tcPr>
                </a:tc>
                <a:tc>
                  <a:txBody>
                    <a:bodyPr/>
                    <a:lstStyle/>
                    <a:p>
                      <a:r>
                        <a:rPr lang="en-GB" dirty="0" smtClean="0">
                          <a:effectLst/>
                        </a:rPr>
                        <a:t>0.009</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20650477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72954412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7.40e-17</a:t>
                      </a:r>
                      <a:endParaRPr lang="en-GB" dirty="0"/>
                    </a:p>
                  </a:txBody>
                  <a:tcPr>
                    <a:solidFill>
                      <a:schemeClr val="accent6">
                        <a:lumMod val="60000"/>
                        <a:lumOff val="40000"/>
                      </a:schemeClr>
                    </a:solidFill>
                  </a:tcPr>
                </a:tc>
                <a:tc>
                  <a:txBody>
                    <a:bodyPr/>
                    <a:lstStyle/>
                    <a:p>
                      <a:r>
                        <a:rPr lang="en-GB" dirty="0" smtClean="0">
                          <a:effectLst/>
                        </a:rPr>
                        <a:t>0.609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7.40e-17</a:t>
                      </a:r>
                      <a:endParaRPr lang="en-GB" dirty="0"/>
                    </a:p>
                  </a:txBody>
                  <a:tcPr>
                    <a:solidFill>
                      <a:schemeClr val="accent6">
                        <a:lumMod val="60000"/>
                        <a:lumOff val="40000"/>
                      </a:schemeClr>
                    </a:solidFill>
                  </a:tcPr>
                </a:tc>
                <a:tc>
                  <a:txBody>
                    <a:bodyPr/>
                    <a:lstStyle/>
                    <a:p>
                      <a:r>
                        <a:rPr lang="en-GB" dirty="0" smtClean="0">
                          <a:effectLst/>
                        </a:rPr>
                        <a:t>0.602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0.327</a:t>
                      </a:r>
                      <a:endParaRPr lang="en-GB" dirty="0"/>
                    </a:p>
                  </a:txBody>
                  <a:tcPr/>
                </a:tc>
                <a:tc>
                  <a:txBody>
                    <a:bodyPr/>
                    <a:lstStyle/>
                    <a:p>
                      <a:r>
                        <a:rPr lang="en-GB" dirty="0" smtClean="0">
                          <a:effectLst/>
                        </a:rPr>
                        <a:t>0.069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0.330</a:t>
                      </a:r>
                      <a:endParaRPr lang="en-GB" dirty="0"/>
                    </a:p>
                  </a:txBody>
                  <a:tcPr>
                    <a:solidFill>
                      <a:schemeClr val="accent1">
                        <a:lumMod val="20000"/>
                        <a:lumOff val="80000"/>
                      </a:schemeClr>
                    </a:solidFill>
                  </a:tcPr>
                </a:tc>
                <a:tc>
                  <a:txBody>
                    <a:bodyPr/>
                    <a:lstStyle/>
                    <a:p>
                      <a:r>
                        <a:rPr lang="en-GB" dirty="0" smtClean="0">
                          <a:effectLst/>
                        </a:rPr>
                        <a:t>0.044</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4705569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Co-Authorship Channel</a:t>
            </a:r>
            <a:endParaRPr lang="en-GB" dirty="0"/>
          </a:p>
        </p:txBody>
      </p:sp>
    </p:spTree>
    <p:extLst>
      <p:ext uri="{BB962C8B-B14F-4D97-AF65-F5344CB8AC3E}">
        <p14:creationId xmlns:p14="http://schemas.microsoft.com/office/powerpoint/2010/main" val="6204261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195272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0.333</a:t>
                      </a:r>
                      <a:endParaRPr lang="en-GB" dirty="0"/>
                    </a:p>
                  </a:txBody>
                  <a:tcPr>
                    <a:solidFill>
                      <a:schemeClr val="accent6">
                        <a:lumMod val="40000"/>
                        <a:lumOff val="60000"/>
                      </a:schemeClr>
                    </a:solidFill>
                  </a:tcPr>
                </a:tc>
                <a:tc>
                  <a:txBody>
                    <a:bodyPr/>
                    <a:lstStyle/>
                    <a:p>
                      <a:r>
                        <a:rPr lang="en-GB" dirty="0" smtClean="0">
                          <a:effectLst/>
                        </a:rPr>
                        <a:t>0.99</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1.428</a:t>
                      </a:r>
                      <a:endParaRPr lang="en-GB" dirty="0"/>
                    </a:p>
                  </a:txBody>
                  <a:tcPr/>
                </a:tc>
                <a:tc>
                  <a:txBody>
                    <a:bodyPr/>
                    <a:lstStyle/>
                    <a:p>
                      <a:r>
                        <a:rPr lang="en-GB" dirty="0" smtClean="0">
                          <a:effectLst/>
                        </a:rPr>
                        <a:t>0.768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1.266</a:t>
                      </a:r>
                      <a:endParaRPr lang="en-GB" dirty="0"/>
                    </a:p>
                  </a:txBody>
                  <a:tcPr/>
                </a:tc>
                <a:tc>
                  <a:txBody>
                    <a:bodyPr/>
                    <a:lstStyle/>
                    <a:p>
                      <a:r>
                        <a:rPr lang="en-GB" dirty="0" smtClean="0">
                          <a:effectLst/>
                        </a:rPr>
                        <a:t>0.700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336103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79506"/>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0.710</a:t>
                      </a:r>
                      <a:endParaRPr lang="en-GB" dirty="0"/>
                    </a:p>
                  </a:txBody>
                  <a:tcPr>
                    <a:solidFill>
                      <a:schemeClr val="accent6">
                        <a:lumMod val="60000"/>
                        <a:lumOff val="40000"/>
                      </a:schemeClr>
                    </a:solidFill>
                  </a:tcPr>
                </a:tc>
                <a:tc>
                  <a:txBody>
                    <a:bodyPr/>
                    <a:lstStyle/>
                    <a:p>
                      <a:r>
                        <a:rPr lang="en-GB" dirty="0" smtClean="0">
                          <a:effectLst/>
                        </a:rPr>
                        <a:t>0.037</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0.739</a:t>
                      </a:r>
                      <a:endParaRPr lang="en-GB" dirty="0"/>
                    </a:p>
                  </a:txBody>
                  <a:tcPr/>
                </a:tc>
                <a:tc>
                  <a:txBody>
                    <a:bodyPr/>
                    <a:lstStyle/>
                    <a:p>
                      <a:r>
                        <a:rPr lang="en-GB" dirty="0" smtClean="0">
                          <a:effectLst/>
                        </a:rPr>
                        <a:t>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0.749</a:t>
                      </a:r>
                      <a:endParaRPr lang="en-GB" dirty="0"/>
                    </a:p>
                  </a:txBody>
                  <a:tcPr>
                    <a:solidFill>
                      <a:schemeClr val="accent1">
                        <a:lumMod val="20000"/>
                        <a:lumOff val="80000"/>
                      </a:schemeClr>
                    </a:solidFill>
                  </a:tcPr>
                </a:tc>
                <a:tc>
                  <a:txBody>
                    <a:bodyPr/>
                    <a:lstStyle/>
                    <a:p>
                      <a:r>
                        <a:rPr lang="en-GB" dirty="0" smtClean="0">
                          <a:effectLst/>
                        </a:rPr>
                        <a:t>0.001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1342514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672405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a:t>
                      </a:r>
                      <a:endParaRPr lang="en-GB" dirty="0"/>
                    </a:p>
                  </a:txBody>
                  <a:tcPr>
                    <a:solidFill>
                      <a:schemeClr val="accent1">
                        <a:lumMod val="20000"/>
                        <a:lumOff val="80000"/>
                      </a:schemeClr>
                    </a:solidFill>
                  </a:tcPr>
                </a:tc>
                <a:tc>
                  <a:txBody>
                    <a:bodyPr/>
                    <a:lstStyle/>
                    <a:p>
                      <a:r>
                        <a:rPr lang="en-GB" dirty="0" smtClean="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7204861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838459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0.544</a:t>
                      </a:r>
                      <a:endParaRPr lang="en-GB" dirty="0"/>
                    </a:p>
                  </a:txBody>
                  <a:tcPr>
                    <a:solidFill>
                      <a:schemeClr val="accent6">
                        <a:lumMod val="60000"/>
                        <a:lumOff val="40000"/>
                      </a:schemeClr>
                    </a:solidFill>
                  </a:tcPr>
                </a:tc>
                <a:tc>
                  <a:txBody>
                    <a:bodyPr/>
                    <a:lstStyle/>
                    <a:p>
                      <a:r>
                        <a:rPr lang="en-GB" dirty="0" smtClean="0">
                          <a:effectLst/>
                        </a:rPr>
                        <a:t>0.142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0.671</a:t>
                      </a:r>
                      <a:endParaRPr lang="en-GB" dirty="0"/>
                    </a:p>
                  </a:txBody>
                  <a:tcPr/>
                </a:tc>
                <a:tc>
                  <a:txBody>
                    <a:bodyPr/>
                    <a:lstStyle/>
                    <a:p>
                      <a:r>
                        <a:rPr lang="en-GB" dirty="0" smtClean="0">
                          <a:effectLst/>
                        </a:rPr>
                        <a:t>0.023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0.852</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5434317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62359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0.333</a:t>
                      </a:r>
                      <a:endParaRPr lang="en-GB" dirty="0"/>
                    </a:p>
                  </a:txBody>
                  <a:tcPr>
                    <a:solidFill>
                      <a:schemeClr val="accent6">
                        <a:lumMod val="60000"/>
                        <a:lumOff val="40000"/>
                      </a:schemeClr>
                    </a:solidFill>
                  </a:tcPr>
                </a:tc>
                <a:tc>
                  <a:txBody>
                    <a:bodyPr/>
                    <a:lstStyle/>
                    <a:p>
                      <a:r>
                        <a:rPr lang="en-GB" dirty="0" smtClean="0">
                          <a:effectLst/>
                        </a:rPr>
                        <a:t>0.035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0.428</a:t>
                      </a:r>
                      <a:endParaRPr lang="en-GB" dirty="0"/>
                    </a:p>
                  </a:txBody>
                  <a:tcPr/>
                </a:tc>
                <a:tc>
                  <a:txBody>
                    <a:bodyPr/>
                    <a:lstStyle/>
                    <a:p>
                      <a:r>
                        <a:rPr lang="en-GB" dirty="0" smtClean="0">
                          <a:effectLst/>
                        </a:rPr>
                        <a:t>0.008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0.477</a:t>
                      </a:r>
                      <a:endParaRPr lang="en-GB" dirty="0"/>
                    </a:p>
                  </a:txBody>
                  <a:tcPr/>
                </a:tc>
                <a:tc>
                  <a:txBody>
                    <a:bodyPr/>
                    <a:lstStyle/>
                    <a:p>
                      <a:r>
                        <a:rPr lang="en-GB" dirty="0" smtClean="0">
                          <a:effectLst/>
                        </a:rPr>
                        <a:t>0.001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35603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790532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0.462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11.142</a:t>
                      </a:r>
                      <a:endParaRPr lang="en-GB" dirty="0"/>
                    </a:p>
                  </a:txBody>
                  <a:tcPr/>
                </a:tc>
                <a:tc>
                  <a:txBody>
                    <a:bodyPr/>
                    <a:lstStyle/>
                    <a:p>
                      <a:r>
                        <a:rPr lang="en-GB" dirty="0" smtClean="0">
                          <a:effectLst/>
                        </a:rPr>
                        <a:t>0.029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18.561</a:t>
                      </a:r>
                      <a:endParaRPr lang="en-GB" dirty="0"/>
                    </a:p>
                  </a:txBody>
                  <a:tcPr/>
                </a:tc>
                <a:tc>
                  <a:txBody>
                    <a:bodyPr/>
                    <a:lstStyle/>
                    <a:p>
                      <a:r>
                        <a:rPr lang="en-GB" dirty="0" smtClean="0">
                          <a:effectLst/>
                        </a:rPr>
                        <a:t>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833288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167904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0.333</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0.428</a:t>
                      </a:r>
                      <a:endParaRPr lang="en-GB" dirty="0"/>
                    </a:p>
                  </a:txBody>
                  <a:tcPr/>
                </a:tc>
                <a:tc>
                  <a:txBody>
                    <a:bodyPr/>
                    <a:lstStyle/>
                    <a:p>
                      <a:r>
                        <a:rPr lang="en-GB" dirty="0" smtClean="0">
                          <a:effectLst/>
                        </a:rPr>
                        <a:t>0.236</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0.469</a:t>
                      </a:r>
                      <a:endParaRPr lang="en-GB" dirty="0"/>
                    </a:p>
                  </a:txBody>
                  <a:tcPr>
                    <a:solidFill>
                      <a:schemeClr val="accent1">
                        <a:lumMod val="20000"/>
                        <a:lumOff val="80000"/>
                      </a:schemeClr>
                    </a:solidFill>
                  </a:tcPr>
                </a:tc>
                <a:tc>
                  <a:txBody>
                    <a:bodyPr/>
                    <a:lstStyle/>
                    <a:p>
                      <a:r>
                        <a:rPr lang="en-GB" dirty="0" smtClean="0">
                          <a:effectLst/>
                        </a:rPr>
                        <a:t>0.083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42824153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7130637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NA</a:t>
                      </a:r>
                      <a:endParaRPr lang="en-GB" dirty="0"/>
                    </a:p>
                  </a:txBody>
                  <a:tcPr/>
                </a:tc>
                <a:tc>
                  <a:txBody>
                    <a:bodyPr/>
                    <a:lstStyle/>
                    <a:p>
                      <a:r>
                        <a:rPr lang="en-GB" dirty="0" smtClean="0">
                          <a:effectLst/>
                        </a:rPr>
                        <a:t>NA</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NA</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NA</a:t>
                      </a:r>
                      <a:endParaRPr lang="en-GB" dirty="0"/>
                    </a:p>
                  </a:txBody>
                  <a:tcPr>
                    <a:solidFill>
                      <a:schemeClr val="accent1">
                        <a:lumMod val="20000"/>
                        <a:lumOff val="80000"/>
                      </a:schemeClr>
                    </a:solidFill>
                  </a:tcPr>
                </a:tc>
                <a:tc>
                  <a:txBody>
                    <a:bodyPr/>
                    <a:lstStyle/>
                    <a:p>
                      <a:r>
                        <a:rPr lang="en-GB" dirty="0" smtClean="0">
                          <a:effectLst/>
                        </a:rPr>
                        <a:t>NA</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NA</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9670842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Demographic Channel</a:t>
            </a:r>
            <a:endParaRPr lang="en-GB" dirty="0"/>
          </a:p>
        </p:txBody>
      </p:sp>
    </p:spTree>
    <p:extLst>
      <p:ext uri="{BB962C8B-B14F-4D97-AF65-F5344CB8AC3E}">
        <p14:creationId xmlns:p14="http://schemas.microsoft.com/office/powerpoint/2010/main" val="16757989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724523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1.954</a:t>
                      </a:r>
                      <a:endParaRPr lang="en-GB" dirty="0"/>
                    </a:p>
                  </a:txBody>
                  <a:tcPr>
                    <a:solidFill>
                      <a:schemeClr val="accent6">
                        <a:lumMod val="40000"/>
                        <a:lumOff val="60000"/>
                      </a:schemeClr>
                    </a:solidFill>
                  </a:tcPr>
                </a:tc>
                <a:tc>
                  <a:txBody>
                    <a:bodyPr/>
                    <a:lstStyle/>
                    <a:p>
                      <a:r>
                        <a:rPr lang="en-GB" dirty="0" smtClean="0">
                          <a:effectLst/>
                        </a:rPr>
                        <a:t>0.273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1.987</a:t>
                      </a:r>
                      <a:endParaRPr lang="en-GB" dirty="0"/>
                    </a:p>
                  </a:txBody>
                  <a:tcPr>
                    <a:solidFill>
                      <a:schemeClr val="accent6">
                        <a:lumMod val="40000"/>
                        <a:lumOff val="60000"/>
                      </a:schemeClr>
                    </a:solidFill>
                  </a:tcPr>
                </a:tc>
                <a:tc>
                  <a:txBody>
                    <a:bodyPr/>
                    <a:lstStyle/>
                    <a:p>
                      <a:r>
                        <a:rPr lang="en-GB" dirty="0" smtClean="0">
                          <a:effectLst/>
                        </a:rPr>
                        <a:t>0.298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2.545</a:t>
                      </a:r>
                      <a:endParaRPr lang="en-GB" dirty="0"/>
                    </a:p>
                  </a:txBody>
                  <a:tcPr>
                    <a:solidFill>
                      <a:schemeClr val="accent6">
                        <a:lumMod val="60000"/>
                        <a:lumOff val="40000"/>
                      </a:schemeClr>
                    </a:solidFill>
                  </a:tcPr>
                </a:tc>
                <a:tc>
                  <a:txBody>
                    <a:bodyPr/>
                    <a:lstStyle/>
                    <a:p>
                      <a:r>
                        <a:rPr lang="en-GB" dirty="0" smtClean="0">
                          <a:effectLst/>
                        </a:rPr>
                        <a:t>0.035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3.106</a:t>
                      </a:r>
                      <a:endParaRPr lang="en-GB" dirty="0"/>
                    </a:p>
                  </a:txBody>
                  <a:tcPr/>
                </a:tc>
                <a:tc>
                  <a:txBody>
                    <a:bodyPr/>
                    <a:lstStyle/>
                    <a:p>
                      <a:r>
                        <a:rPr lang="en-GB" dirty="0" smtClean="0">
                          <a:effectLst/>
                        </a:rPr>
                        <a:t>0.010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10.851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2955195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5892069"/>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0.0001</a:t>
                      </a:r>
                      <a:endParaRPr lang="en-GB" dirty="0"/>
                    </a:p>
                  </a:txBody>
                  <a:tcPr>
                    <a:solidFill>
                      <a:schemeClr val="accent6">
                        <a:lumMod val="60000"/>
                        <a:lumOff val="40000"/>
                      </a:schemeClr>
                    </a:solidFill>
                  </a:tcPr>
                </a:tc>
                <a:tc>
                  <a:txBody>
                    <a:bodyPr/>
                    <a:lstStyle/>
                    <a:p>
                      <a:r>
                        <a:rPr lang="en-GB" dirty="0" smtClean="0">
                          <a:effectLst/>
                        </a:rPr>
                        <a:t>0.055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0.00009</a:t>
                      </a:r>
                      <a:endParaRPr lang="en-GB" dirty="0"/>
                    </a:p>
                  </a:txBody>
                  <a:tcPr>
                    <a:solidFill>
                      <a:schemeClr val="accent6">
                        <a:lumMod val="60000"/>
                        <a:lumOff val="40000"/>
                      </a:schemeClr>
                    </a:solidFill>
                  </a:tcPr>
                </a:tc>
                <a:tc>
                  <a:txBody>
                    <a:bodyPr/>
                    <a:lstStyle/>
                    <a:p>
                      <a:r>
                        <a:rPr lang="en-GB" dirty="0" smtClean="0">
                          <a:effectLst/>
                        </a:rPr>
                        <a:t>0.053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0.0001</a:t>
                      </a:r>
                      <a:endParaRPr lang="en-GB" dirty="0"/>
                    </a:p>
                  </a:txBody>
                  <a:tcPr>
                    <a:solidFill>
                      <a:schemeClr val="accent6">
                        <a:lumMod val="60000"/>
                        <a:lumOff val="40000"/>
                      </a:schemeClr>
                    </a:solidFill>
                  </a:tcPr>
                </a:tc>
                <a:tc>
                  <a:txBody>
                    <a:bodyPr/>
                    <a:lstStyle/>
                    <a:p>
                      <a:r>
                        <a:rPr lang="en-GB" dirty="0" smtClean="0">
                          <a:effectLst/>
                        </a:rPr>
                        <a:t>0.054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0.0002</a:t>
                      </a:r>
                      <a:endParaRPr lang="en-GB" dirty="0"/>
                    </a:p>
                  </a:txBody>
                  <a:tcPr/>
                </a:tc>
                <a:tc>
                  <a:txBody>
                    <a:bodyPr/>
                    <a:lstStyle/>
                    <a:p>
                      <a:r>
                        <a:rPr lang="en-GB" dirty="0" smtClean="0">
                          <a:effectLst/>
                        </a:rPr>
                        <a:t>0.050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GB"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0.0008</a:t>
                      </a:r>
                      <a:endParaRPr lang="en-GB" dirty="0"/>
                    </a:p>
                  </a:txBody>
                  <a:tcPr>
                    <a:solidFill>
                      <a:schemeClr val="accent1">
                        <a:lumMod val="20000"/>
                        <a:lumOff val="80000"/>
                      </a:schemeClr>
                    </a:solidFill>
                  </a:tcPr>
                </a:tc>
                <a:tc>
                  <a:txBody>
                    <a:bodyPr/>
                    <a:lstStyle/>
                    <a:p>
                      <a:r>
                        <a:rPr lang="en-GB" dirty="0" smtClean="0">
                          <a:effectLst/>
                        </a:rPr>
                        <a:t>0.009</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40042102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5981179"/>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4.170</a:t>
                      </a:r>
                      <a:endParaRPr lang="en-GB" dirty="0"/>
                    </a:p>
                  </a:txBody>
                  <a:tcPr>
                    <a:solidFill>
                      <a:schemeClr val="accent6">
                        <a:lumMod val="40000"/>
                        <a:lumOff val="60000"/>
                      </a:schemeClr>
                    </a:solidFill>
                  </a:tcPr>
                </a:tc>
                <a:tc>
                  <a:txBody>
                    <a:bodyPr/>
                    <a:lstStyle/>
                    <a:p>
                      <a:r>
                        <a:rPr lang="en-GB" dirty="0" smtClean="0">
                          <a:effectLst/>
                        </a:rPr>
                        <a:t>0.861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2.639</a:t>
                      </a:r>
                      <a:endParaRPr lang="en-GB" dirty="0"/>
                    </a:p>
                  </a:txBody>
                  <a:tcPr>
                    <a:solidFill>
                      <a:schemeClr val="accent6">
                        <a:lumMod val="60000"/>
                        <a:lumOff val="40000"/>
                      </a:schemeClr>
                    </a:solidFill>
                  </a:tcPr>
                </a:tc>
                <a:tc>
                  <a:txBody>
                    <a:bodyPr/>
                    <a:lstStyle/>
                    <a:p>
                      <a:r>
                        <a:rPr lang="en-GB" dirty="0" smtClean="0">
                          <a:effectLst/>
                        </a:rPr>
                        <a:t>0.998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6.976</a:t>
                      </a:r>
                      <a:endParaRPr lang="en-GB" dirty="0"/>
                    </a:p>
                  </a:txBody>
                  <a:tcPr>
                    <a:solidFill>
                      <a:schemeClr val="accent6">
                        <a:lumMod val="40000"/>
                        <a:lumOff val="60000"/>
                      </a:schemeClr>
                    </a:solidFill>
                  </a:tcPr>
                </a:tc>
                <a:tc>
                  <a:txBody>
                    <a:bodyPr/>
                    <a:lstStyle/>
                    <a:p>
                      <a:r>
                        <a:rPr lang="en-GB" dirty="0" smtClean="0">
                          <a:effectLst/>
                        </a:rPr>
                        <a:t>0.906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5.680</a:t>
                      </a:r>
                      <a:endParaRPr lang="en-GB" dirty="0"/>
                    </a:p>
                  </a:txBody>
                  <a:tcPr/>
                </a:tc>
                <a:tc>
                  <a:txBody>
                    <a:bodyPr/>
                    <a:lstStyle/>
                    <a:p>
                      <a:r>
                        <a:rPr lang="en-GB" dirty="0" smtClean="0">
                          <a:effectLst/>
                        </a:rPr>
                        <a:t>0.947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8.091</a:t>
                      </a:r>
                      <a:endParaRPr lang="en-GB" dirty="0"/>
                    </a:p>
                  </a:txBody>
                  <a:tcPr>
                    <a:solidFill>
                      <a:schemeClr val="accent1">
                        <a:lumMod val="20000"/>
                        <a:lumOff val="80000"/>
                      </a:schemeClr>
                    </a:solidFill>
                  </a:tcPr>
                </a:tc>
                <a:tc>
                  <a:txBody>
                    <a:bodyPr/>
                    <a:lstStyle/>
                    <a:p>
                      <a:r>
                        <a:rPr lang="en-GB" dirty="0" smtClean="0">
                          <a:effectLst/>
                        </a:rPr>
                        <a:t>0.784</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2953745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951535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0.049</a:t>
                      </a:r>
                      <a:endParaRPr lang="en-GB" dirty="0"/>
                    </a:p>
                  </a:txBody>
                  <a:tcPr>
                    <a:solidFill>
                      <a:schemeClr val="accent6">
                        <a:lumMod val="40000"/>
                        <a:lumOff val="60000"/>
                      </a:schemeClr>
                    </a:solidFill>
                  </a:tcPr>
                </a:tc>
                <a:tc>
                  <a:txBody>
                    <a:bodyPr/>
                    <a:lstStyle/>
                    <a:p>
                      <a:r>
                        <a:rPr lang="en-GB" dirty="0" smtClean="0">
                          <a:effectLst/>
                        </a:rPr>
                        <a:t>0.647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0.039</a:t>
                      </a:r>
                      <a:endParaRPr lang="en-GB" dirty="0"/>
                    </a:p>
                  </a:txBody>
                  <a:tcPr>
                    <a:solidFill>
                      <a:schemeClr val="accent6">
                        <a:lumMod val="60000"/>
                        <a:lumOff val="40000"/>
                      </a:schemeClr>
                    </a:solidFill>
                  </a:tcPr>
                </a:tc>
                <a:tc>
                  <a:txBody>
                    <a:bodyPr/>
                    <a:lstStyle/>
                    <a:p>
                      <a:r>
                        <a:rPr lang="en-GB" dirty="0" smtClean="0">
                          <a:effectLst/>
                        </a:rPr>
                        <a:t>0.762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0.106</a:t>
                      </a:r>
                      <a:endParaRPr lang="en-GB" dirty="0"/>
                    </a:p>
                  </a:txBody>
                  <a:tcPr>
                    <a:solidFill>
                      <a:schemeClr val="accent6">
                        <a:lumMod val="40000"/>
                        <a:lumOff val="60000"/>
                      </a:schemeClr>
                    </a:solidFill>
                  </a:tcPr>
                </a:tc>
                <a:tc>
                  <a:txBody>
                    <a:bodyPr/>
                    <a:lstStyle/>
                    <a:p>
                      <a:r>
                        <a:rPr lang="en-GB" dirty="0" smtClean="0">
                          <a:effectLst/>
                        </a:rPr>
                        <a:t>0.051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0.075</a:t>
                      </a:r>
                      <a:endParaRPr lang="en-GB" dirty="0"/>
                    </a:p>
                  </a:txBody>
                  <a:tcPr/>
                </a:tc>
                <a:tc>
                  <a:txBody>
                    <a:bodyPr/>
                    <a:lstStyle/>
                    <a:p>
                      <a:r>
                        <a:rPr lang="en-GB" dirty="0" smtClean="0">
                          <a:effectLst/>
                        </a:rPr>
                        <a:t>0.222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0.092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tc>
              </a:tr>
            </a:tbl>
          </a:graphicData>
        </a:graphic>
      </p:graphicFrame>
    </p:spTree>
    <p:extLst>
      <p:ext uri="{BB962C8B-B14F-4D97-AF65-F5344CB8AC3E}">
        <p14:creationId xmlns:p14="http://schemas.microsoft.com/office/powerpoint/2010/main" val="23604335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129262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0.0016</a:t>
                      </a:r>
                      <a:endParaRPr lang="en-GB" dirty="0"/>
                    </a:p>
                  </a:txBody>
                  <a:tcPr>
                    <a:solidFill>
                      <a:schemeClr val="accent6">
                        <a:lumMod val="40000"/>
                        <a:lumOff val="60000"/>
                      </a:schemeClr>
                    </a:solidFill>
                  </a:tcPr>
                </a:tc>
                <a:tc>
                  <a:txBody>
                    <a:bodyPr/>
                    <a:lstStyle/>
                    <a:p>
                      <a:r>
                        <a:rPr lang="en-GB" dirty="0" smtClean="0">
                          <a:effectLst/>
                        </a:rPr>
                        <a:t>0.424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0.0013</a:t>
                      </a:r>
                      <a:endParaRPr lang="en-GB" dirty="0"/>
                    </a:p>
                  </a:txBody>
                  <a:tcPr>
                    <a:solidFill>
                      <a:schemeClr val="accent6">
                        <a:lumMod val="60000"/>
                        <a:lumOff val="40000"/>
                      </a:schemeClr>
                    </a:solidFill>
                  </a:tcPr>
                </a:tc>
                <a:tc>
                  <a:txBody>
                    <a:bodyPr/>
                    <a:lstStyle/>
                    <a:p>
                      <a:r>
                        <a:rPr lang="en-GB" dirty="0" smtClean="0">
                          <a:effectLst/>
                        </a:rPr>
                        <a:t>0.564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0.0028</a:t>
                      </a:r>
                      <a:endParaRPr lang="en-GB" dirty="0"/>
                    </a:p>
                  </a:txBody>
                  <a:tcPr/>
                </a:tc>
                <a:tc>
                  <a:txBody>
                    <a:bodyPr/>
                    <a:lstStyle/>
                    <a:p>
                      <a:r>
                        <a:rPr lang="en-GB" dirty="0" smtClean="0">
                          <a:effectLst/>
                        </a:rPr>
                        <a:t>0.093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0.0031</a:t>
                      </a:r>
                      <a:endParaRPr lang="en-GB" dirty="0"/>
                    </a:p>
                  </a:txBody>
                  <a:tcPr/>
                </a:tc>
                <a:tc>
                  <a:txBody>
                    <a:bodyPr/>
                    <a:lstStyle/>
                    <a:p>
                      <a:r>
                        <a:rPr lang="en-GB" dirty="0" smtClean="0">
                          <a:effectLst/>
                        </a:rPr>
                        <a:t>0.023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0.0102</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17041432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531815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3.744</a:t>
                      </a:r>
                      <a:endParaRPr lang="en-GB" dirty="0"/>
                    </a:p>
                  </a:txBody>
                  <a:tcPr>
                    <a:solidFill>
                      <a:schemeClr val="accent6">
                        <a:lumMod val="60000"/>
                        <a:lumOff val="40000"/>
                      </a:schemeClr>
                    </a:solidFill>
                  </a:tcPr>
                </a:tc>
                <a:tc>
                  <a:txBody>
                    <a:bodyPr/>
                    <a:lstStyle/>
                    <a:p>
                      <a:r>
                        <a:rPr lang="en-GB" dirty="0" smtClean="0">
                          <a:effectLst/>
                        </a:rPr>
                        <a:t>0.00059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3.001</a:t>
                      </a:r>
                      <a:endParaRPr lang="en-GB" dirty="0"/>
                    </a:p>
                  </a:txBody>
                  <a:tcPr>
                    <a:solidFill>
                      <a:schemeClr val="accent6">
                        <a:lumMod val="60000"/>
                        <a:lumOff val="40000"/>
                      </a:schemeClr>
                    </a:solidFill>
                  </a:tcPr>
                </a:tc>
                <a:tc>
                  <a:txBody>
                    <a:bodyPr/>
                    <a:lstStyle/>
                    <a:p>
                      <a:r>
                        <a:rPr lang="en-GB" dirty="0" smtClean="0">
                          <a:effectLst/>
                        </a:rPr>
                        <a:t>0.00670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3.888</a:t>
                      </a:r>
                      <a:endParaRPr lang="en-GB" dirty="0"/>
                    </a:p>
                  </a:txBody>
                  <a:tcPr>
                    <a:solidFill>
                      <a:schemeClr val="accent6">
                        <a:lumMod val="60000"/>
                        <a:lumOff val="40000"/>
                      </a:schemeClr>
                    </a:solidFill>
                  </a:tcPr>
                </a:tc>
                <a:tc>
                  <a:txBody>
                    <a:bodyPr/>
                    <a:lstStyle/>
                    <a:p>
                      <a:r>
                        <a:rPr lang="en-GB" dirty="0" smtClean="0">
                          <a:effectLst/>
                        </a:rPr>
                        <a:t>0.00009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5.009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7.314</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123919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 xmlns:a16="http://schemas.microsoft.com/office/drawing/2014/main"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19416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0.049</a:t>
                      </a:r>
                      <a:endParaRPr lang="en-GB" dirty="0"/>
                    </a:p>
                  </a:txBody>
                  <a:tcPr>
                    <a:solidFill>
                      <a:schemeClr val="accent6">
                        <a:lumMod val="60000"/>
                        <a:lumOff val="40000"/>
                      </a:schemeClr>
                    </a:solidFill>
                  </a:tcPr>
                </a:tc>
                <a:tc>
                  <a:txBody>
                    <a:bodyPr/>
                    <a:lstStyle/>
                    <a:p>
                      <a:r>
                        <a:rPr lang="en-GB" dirty="0" smtClean="0">
                          <a:effectLst/>
                        </a:rPr>
                        <a:t>0.565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GB"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0.037</a:t>
                      </a:r>
                      <a:endParaRPr lang="en-GB" dirty="0"/>
                    </a:p>
                  </a:txBody>
                  <a:tcPr>
                    <a:solidFill>
                      <a:schemeClr val="accent6">
                        <a:lumMod val="60000"/>
                        <a:lumOff val="40000"/>
                      </a:schemeClr>
                    </a:solidFill>
                  </a:tcPr>
                </a:tc>
                <a:tc>
                  <a:txBody>
                    <a:bodyPr/>
                    <a:lstStyle/>
                    <a:p>
                      <a:r>
                        <a:rPr lang="en-GB" dirty="0" smtClean="0">
                          <a:effectLst/>
                        </a:rPr>
                        <a:t>0.661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0.069</a:t>
                      </a:r>
                      <a:endParaRPr lang="en-GB" dirty="0"/>
                    </a:p>
                  </a:txBody>
                  <a:tcPr>
                    <a:solidFill>
                      <a:schemeClr val="accent6">
                        <a:lumMod val="60000"/>
                        <a:lumOff val="40000"/>
                      </a:schemeClr>
                    </a:solidFill>
                  </a:tcPr>
                </a:tc>
                <a:tc>
                  <a:txBody>
                    <a:bodyPr/>
                    <a:lstStyle/>
                    <a:p>
                      <a:r>
                        <a:rPr lang="en-GB" dirty="0" smtClean="0">
                          <a:effectLst/>
                        </a:rPr>
                        <a:t>0.453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0.077</a:t>
                      </a:r>
                      <a:endParaRPr lang="en-GB" dirty="0"/>
                    </a:p>
                  </a:txBody>
                  <a:tcPr/>
                </a:tc>
                <a:tc>
                  <a:txBody>
                    <a:bodyPr/>
                    <a:lstStyle/>
                    <a:p>
                      <a:r>
                        <a:rPr lang="en-GB" dirty="0" smtClean="0">
                          <a:effectLst/>
                        </a:rPr>
                        <a:t>0.320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0.236</a:t>
                      </a:r>
                      <a:endParaRPr lang="en-GB" dirty="0"/>
                    </a:p>
                  </a:txBody>
                  <a:tcPr>
                    <a:solidFill>
                      <a:schemeClr val="accent1">
                        <a:lumMod val="20000"/>
                        <a:lumOff val="80000"/>
                      </a:schemeClr>
                    </a:solidFill>
                  </a:tcPr>
                </a:tc>
                <a:tc>
                  <a:txBody>
                    <a:bodyPr/>
                    <a:lstStyle/>
                    <a:p>
                      <a:r>
                        <a:rPr lang="en-GB" dirty="0" smtClean="0">
                          <a:effectLst/>
                        </a:rPr>
                        <a:t>0.003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24096824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833526430"/>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0.049</a:t>
                      </a:r>
                      <a:endParaRPr lang="en-GB" dirty="0"/>
                    </a:p>
                  </a:txBody>
                  <a:tcPr>
                    <a:solidFill>
                      <a:schemeClr val="accent6">
                        <a:lumMod val="60000"/>
                        <a:lumOff val="40000"/>
                      </a:schemeClr>
                    </a:solidFill>
                  </a:tcPr>
                </a:tc>
                <a:tc>
                  <a:txBody>
                    <a:bodyPr/>
                    <a:lstStyle/>
                    <a:p>
                      <a:r>
                        <a:rPr lang="en-GB" dirty="0" smtClean="0">
                          <a:effectLst/>
                        </a:rPr>
                        <a:t>0.565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GB"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0.037</a:t>
                      </a:r>
                      <a:endParaRPr lang="en-GB" dirty="0"/>
                    </a:p>
                  </a:txBody>
                  <a:tcPr>
                    <a:solidFill>
                      <a:schemeClr val="accent6">
                        <a:lumMod val="60000"/>
                        <a:lumOff val="40000"/>
                      </a:schemeClr>
                    </a:solidFill>
                  </a:tcPr>
                </a:tc>
                <a:tc>
                  <a:txBody>
                    <a:bodyPr/>
                    <a:lstStyle/>
                    <a:p>
                      <a:r>
                        <a:rPr lang="en-GB" dirty="0" smtClean="0">
                          <a:effectLst/>
                        </a:rPr>
                        <a:t>0.661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0.069</a:t>
                      </a:r>
                      <a:endParaRPr lang="en-GB" dirty="0"/>
                    </a:p>
                  </a:txBody>
                  <a:tcPr>
                    <a:solidFill>
                      <a:schemeClr val="accent6">
                        <a:lumMod val="60000"/>
                        <a:lumOff val="40000"/>
                      </a:schemeClr>
                    </a:solidFill>
                  </a:tcPr>
                </a:tc>
                <a:tc>
                  <a:txBody>
                    <a:bodyPr/>
                    <a:lstStyle/>
                    <a:p>
                      <a:r>
                        <a:rPr lang="en-GB" dirty="0" smtClean="0">
                          <a:effectLst/>
                        </a:rPr>
                        <a:t>0.453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0.077</a:t>
                      </a:r>
                      <a:endParaRPr lang="en-GB" dirty="0"/>
                    </a:p>
                  </a:txBody>
                  <a:tcPr/>
                </a:tc>
                <a:tc>
                  <a:txBody>
                    <a:bodyPr/>
                    <a:lstStyle/>
                    <a:p>
                      <a:r>
                        <a:rPr lang="en-GB" dirty="0" smtClean="0">
                          <a:effectLst/>
                        </a:rPr>
                        <a:t>0.320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0.236</a:t>
                      </a:r>
                      <a:endParaRPr lang="en-GB" dirty="0"/>
                    </a:p>
                  </a:txBody>
                  <a:tcPr>
                    <a:solidFill>
                      <a:schemeClr val="accent1">
                        <a:lumMod val="20000"/>
                        <a:lumOff val="80000"/>
                      </a:schemeClr>
                    </a:solidFill>
                  </a:tcPr>
                </a:tc>
                <a:tc>
                  <a:txBody>
                    <a:bodyPr/>
                    <a:lstStyle/>
                    <a:p>
                      <a:r>
                        <a:rPr lang="en-GB" dirty="0" smtClean="0">
                          <a:effectLst/>
                        </a:rPr>
                        <a:t>0.003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5824144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2877</TotalTime>
  <Words>3483</Words>
  <Application>Microsoft Office PowerPoint</Application>
  <PresentationFormat>Widescreen</PresentationFormat>
  <Paragraphs>1597</Paragraphs>
  <Slides>92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Ranking Method for Similarity:</vt:lpstr>
      <vt:lpstr>PowerPoint Presentation</vt:lpstr>
      <vt:lpstr>Results:</vt:lpstr>
      <vt:lpstr>Communication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Procurement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Co-Authorship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Demographic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Thank you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Atrayee Neog</cp:lastModifiedBy>
  <cp:revision>197</cp:revision>
  <dcterms:created xsi:type="dcterms:W3CDTF">2020-04-21T09:35:12Z</dcterms:created>
  <dcterms:modified xsi:type="dcterms:W3CDTF">2020-05-26T20:46:17Z</dcterms:modified>
</cp:coreProperties>
</file>