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68" r:id="rId46"/>
    <p:sldId id="369" r:id="rId47"/>
    <p:sldId id="370" r:id="rId48"/>
    <p:sldId id="373" r:id="rId49"/>
    <p:sldId id="376" r:id="rId50"/>
    <p:sldId id="377" r:id="rId51"/>
    <p:sldId id="378" r:id="rId52"/>
    <p:sldId id="385" r:id="rId53"/>
    <p:sldId id="386" r:id="rId54"/>
    <p:sldId id="374" r:id="rId55"/>
    <p:sldId id="379" r:id="rId56"/>
    <p:sldId id="387" r:id="rId57"/>
    <p:sldId id="388" r:id="rId58"/>
    <p:sldId id="380" r:id="rId59"/>
    <p:sldId id="381" r:id="rId60"/>
    <p:sldId id="375" r:id="rId61"/>
    <p:sldId id="382" r:id="rId62"/>
    <p:sldId id="384" r:id="rId63"/>
    <p:sldId id="383" r:id="rId64"/>
    <p:sldId id="389" r:id="rId65"/>
    <p:sldId id="390" r:id="rId66"/>
    <p:sldId id="371" r:id="rId67"/>
    <p:sldId id="372" r:id="rId68"/>
    <p:sldId id="309" r:id="rId69"/>
    <p:sldId id="311" r:id="rId70"/>
    <p:sldId id="313" r:id="rId71"/>
    <p:sldId id="365" r:id="rId72"/>
    <p:sldId id="391" r:id="rId73"/>
    <p:sldId id="392" r:id="rId74"/>
    <p:sldId id="393" r:id="rId75"/>
    <p:sldId id="394" r:id="rId76"/>
    <p:sldId id="395" r:id="rId77"/>
    <p:sldId id="396" r:id="rId78"/>
    <p:sldId id="353" r:id="rId79"/>
    <p:sldId id="354" r:id="rId80"/>
    <p:sldId id="355" r:id="rId81"/>
    <p:sldId id="366" r:id="rId82"/>
    <p:sldId id="325" r:id="rId83"/>
    <p:sldId id="319" r:id="rId84"/>
    <p:sldId id="367" r:id="rId85"/>
    <p:sldId id="327" r:id="rId86"/>
    <p:sldId id="344" r:id="rId87"/>
    <p:sldId id="349" r:id="rId88"/>
    <p:sldId id="356" r:id="rId89"/>
    <p:sldId id="359" r:id="rId90"/>
    <p:sldId id="399" r:id="rId91"/>
    <p:sldId id="401" r:id="rId92"/>
    <p:sldId id="398" r:id="rId93"/>
    <p:sldId id="402" r:id="rId94"/>
    <p:sldId id="397" r:id="rId95"/>
    <p:sldId id="403" r:id="rId96"/>
    <p:sldId id="404" r:id="rId97"/>
    <p:sldId id="405" r:id="rId98"/>
    <p:sldId id="406" r:id="rId99"/>
    <p:sldId id="279"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Similarity Metrics</a:t>
            </a:r>
          </a:p>
        </p:txBody>
      </p:sp>
    </p:spTree>
    <p:extLst>
      <p:ext uri="{BB962C8B-B14F-4D97-AF65-F5344CB8AC3E}">
        <p14:creationId xmlns:p14="http://schemas.microsoft.com/office/powerpoint/2010/main" val="862050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Metrics Used</a:t>
            </a:r>
            <a:r>
              <a:rPr lang="en-IN"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54679"/>
            <a:ext cx="4950042" cy="4322284"/>
          </a:xfrm>
        </p:spPr>
        <p:txBody>
          <a:bodyPr>
            <a:normAutofit/>
          </a:bodyPr>
          <a:lstStyle/>
          <a:p>
            <a:r>
              <a:rPr lang="en-IN" sz="3600" dirty="0">
                <a:latin typeface="Times New Roman" panose="02020603050405020304" pitchFamily="18" charset="0"/>
                <a:cs typeface="Times New Roman" panose="02020603050405020304" pitchFamily="18" charset="0"/>
              </a:rPr>
              <a:t>Degree</a:t>
            </a:r>
          </a:p>
          <a:p>
            <a:r>
              <a:rPr lang="en-IN" sz="3600" dirty="0">
                <a:latin typeface="Times New Roman" panose="02020603050405020304" pitchFamily="18" charset="0"/>
                <a:cs typeface="Times New Roman" panose="02020603050405020304" pitchFamily="18" charset="0"/>
              </a:rPr>
              <a:t>Closeness</a:t>
            </a:r>
          </a:p>
          <a:p>
            <a:r>
              <a:rPr lang="en-IN" sz="3600" dirty="0">
                <a:latin typeface="Times New Roman" panose="02020603050405020304" pitchFamily="18" charset="0"/>
                <a:cs typeface="Times New Roman" panose="02020603050405020304" pitchFamily="18" charset="0"/>
              </a:rPr>
              <a:t>Betweenness</a:t>
            </a:r>
          </a:p>
          <a:p>
            <a:r>
              <a:rPr lang="en-IN" sz="3600" dirty="0">
                <a:latin typeface="Times New Roman" panose="02020603050405020304" pitchFamily="18" charset="0"/>
                <a:cs typeface="Times New Roman" panose="02020603050405020304" pitchFamily="18" charset="0"/>
              </a:rPr>
              <a:t>Eigen Vector Centrality</a:t>
            </a:r>
          </a:p>
          <a:p>
            <a:r>
              <a:rPr lang="en-IN" sz="3600" dirty="0">
                <a:latin typeface="Times New Roman" panose="02020603050405020304" pitchFamily="18" charset="0"/>
                <a:cs typeface="Times New Roman" panose="02020603050405020304" pitchFamily="18" charset="0"/>
              </a:rPr>
              <a:t>Page Rank</a:t>
            </a:r>
          </a:p>
          <a:p>
            <a:endParaRPr lang="en-GB" dirty="0"/>
          </a:p>
        </p:txBody>
      </p:sp>
      <p:sp>
        <p:nvSpPr>
          <p:cNvPr id="4" name="TextBox 3"/>
          <p:cNvSpPr txBox="1"/>
          <p:nvPr/>
        </p:nvSpPr>
        <p:spPr>
          <a:xfrm>
            <a:off x="6642340" y="1794294"/>
            <a:ext cx="4605668" cy="3970318"/>
          </a:xfrm>
          <a:prstGeom prst="rect">
            <a:avLst/>
          </a:prstGeom>
          <a:noFill/>
        </p:spPr>
        <p:txBody>
          <a:bodyPr wrap="square" rtlCol="0">
            <a:spAutoFit/>
          </a:bodyPr>
          <a:lstStyle/>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KNN</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Hubs</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Authorities</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Out Degree</a:t>
            </a:r>
          </a:p>
          <a:p>
            <a:pPr marL="457200" indent="-45720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Average Neighbour Degree</a:t>
            </a:r>
          </a:p>
          <a:p>
            <a:pPr marL="457200" indent="-457200">
              <a:buFont typeface="Arial" panose="020B0604020202020204" pitchFamily="34" charset="0"/>
              <a:buChar char="•"/>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6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Visualization for Similarity Metrics</a:t>
            </a:r>
          </a:p>
        </p:txBody>
      </p:sp>
    </p:spTree>
    <p:extLst>
      <p:ext uri="{BB962C8B-B14F-4D97-AF65-F5344CB8AC3E}">
        <p14:creationId xmlns:p14="http://schemas.microsoft.com/office/powerpoint/2010/main" val="1440503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3E29-2B00-45A7-AEEE-6A8FD1E54CAE}"/>
              </a:ext>
            </a:extLst>
          </p:cNvPr>
          <p:cNvSpPr>
            <a:spLocks noGrp="1"/>
          </p:cNvSpPr>
          <p:nvPr>
            <p:ph type="title"/>
          </p:nvPr>
        </p:nvSpPr>
        <p:spPr/>
        <p:txBody>
          <a:bodyPr/>
          <a:lstStyle/>
          <a:p>
            <a:r>
              <a:rPr lang="en-US" dirty="0"/>
              <a:t>Degree</a:t>
            </a:r>
          </a:p>
        </p:txBody>
      </p:sp>
      <p:sp>
        <p:nvSpPr>
          <p:cNvPr id="7" name="Content Placeholder 6">
            <a:extLst>
              <a:ext uri="{FF2B5EF4-FFF2-40B4-BE49-F238E27FC236}">
                <a16:creationId xmlns:a16="http://schemas.microsoft.com/office/drawing/2014/main" id="{52E1F587-105D-44B8-9E95-282AEB5110AB}"/>
              </a:ext>
            </a:extLst>
          </p:cNvPr>
          <p:cNvSpPr>
            <a:spLocks noGrp="1"/>
          </p:cNvSpPr>
          <p:nvPr>
            <p:ph idx="1"/>
          </p:nvPr>
        </p:nvSpPr>
        <p:spPr/>
        <p:txBody>
          <a:bodyPr/>
          <a:lstStyle/>
          <a:p>
            <a:r>
              <a:rPr lang="en-US" dirty="0"/>
              <a:t>Boxplot</a:t>
            </a:r>
          </a:p>
          <a:p>
            <a:r>
              <a:rPr lang="en-US" dirty="0"/>
              <a:t>Histograms</a:t>
            </a:r>
          </a:p>
          <a:p>
            <a:r>
              <a:rPr lang="en-US" dirty="0"/>
              <a:t>Distribution Curves</a:t>
            </a:r>
          </a:p>
        </p:txBody>
      </p:sp>
    </p:spTree>
    <p:extLst>
      <p:ext uri="{BB962C8B-B14F-4D97-AF65-F5344CB8AC3E}">
        <p14:creationId xmlns:p14="http://schemas.microsoft.com/office/powerpoint/2010/main" val="60792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9D3DD51-35B8-441A-ACF5-19F0A61C5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326711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C4C850-909E-4644-A694-79DC3B3B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9" y="0"/>
            <a:ext cx="12124641" cy="6858000"/>
          </a:xfrm>
          <a:prstGeom prst="rect">
            <a:avLst/>
          </a:prstGeom>
        </p:spPr>
      </p:pic>
    </p:spTree>
    <p:extLst>
      <p:ext uri="{BB962C8B-B14F-4D97-AF65-F5344CB8AC3E}">
        <p14:creationId xmlns:p14="http://schemas.microsoft.com/office/powerpoint/2010/main" val="3036444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5B4ADB-2DDE-4FF5-8C90-C027BB837D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1125" y="398009"/>
            <a:ext cx="9429749" cy="6061982"/>
          </a:xfrm>
          <a:prstGeom prst="rect">
            <a:avLst/>
          </a:prstGeom>
        </p:spPr>
      </p:pic>
    </p:spTree>
    <p:extLst>
      <p:ext uri="{BB962C8B-B14F-4D97-AF65-F5344CB8AC3E}">
        <p14:creationId xmlns:p14="http://schemas.microsoft.com/office/powerpoint/2010/main" val="2591189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5AA5F4-C7C4-48CE-B857-EED0C44AAE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1125" y="398009"/>
            <a:ext cx="9429749" cy="6061982"/>
          </a:xfrm>
          <a:prstGeom prst="rect">
            <a:avLst/>
          </a:prstGeom>
        </p:spPr>
      </p:pic>
    </p:spTree>
    <p:extLst>
      <p:ext uri="{BB962C8B-B14F-4D97-AF65-F5344CB8AC3E}">
        <p14:creationId xmlns:p14="http://schemas.microsoft.com/office/powerpoint/2010/main" val="2505322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201E3-8BA9-4385-A873-0468700459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1125" y="398009"/>
            <a:ext cx="9429749" cy="6061982"/>
          </a:xfrm>
          <a:prstGeom prst="rect">
            <a:avLst/>
          </a:prstGeom>
        </p:spPr>
      </p:pic>
    </p:spTree>
    <p:extLst>
      <p:ext uri="{BB962C8B-B14F-4D97-AF65-F5344CB8AC3E}">
        <p14:creationId xmlns:p14="http://schemas.microsoft.com/office/powerpoint/2010/main" val="3575255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F929-6EC5-4885-8C85-8D9EC8D43B1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3C874ACC-4750-4D87-B648-B346183FB6A6}"/>
              </a:ext>
            </a:extLst>
          </p:cNvPr>
          <p:cNvSpPr>
            <a:spLocks noGrp="1"/>
          </p:cNvSpPr>
          <p:nvPr>
            <p:ph idx="1"/>
          </p:nvPr>
        </p:nvSpPr>
        <p:spPr/>
        <p:txBody>
          <a:bodyPr/>
          <a:lstStyle/>
          <a:p>
            <a:r>
              <a:rPr lang="en-US" dirty="0"/>
              <a:t>Boxplot</a:t>
            </a:r>
          </a:p>
          <a:p>
            <a:r>
              <a:rPr lang="en-US" dirty="0"/>
              <a:t>Histograms</a:t>
            </a:r>
          </a:p>
          <a:p>
            <a:r>
              <a:rPr lang="en-US" dirty="0"/>
              <a:t>Distribution Curves</a:t>
            </a:r>
          </a:p>
          <a:p>
            <a:endParaRPr lang="en-US" dirty="0"/>
          </a:p>
        </p:txBody>
      </p:sp>
    </p:spTree>
    <p:extLst>
      <p:ext uri="{BB962C8B-B14F-4D97-AF65-F5344CB8AC3E}">
        <p14:creationId xmlns:p14="http://schemas.microsoft.com/office/powerpoint/2010/main" val="167317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11168-392E-4FA7-8C54-7C8E43C4A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2193727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F8C29-D1C6-4987-B61B-1207CA7D5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79" y="0"/>
            <a:ext cx="11489842" cy="6858000"/>
          </a:xfrm>
          <a:prstGeom prst="rect">
            <a:avLst/>
          </a:prstGeom>
        </p:spPr>
      </p:pic>
    </p:spTree>
    <p:extLst>
      <p:ext uri="{BB962C8B-B14F-4D97-AF65-F5344CB8AC3E}">
        <p14:creationId xmlns:p14="http://schemas.microsoft.com/office/powerpoint/2010/main" val="1032881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8FFC3-3D32-40E0-99EE-14AF3D0F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3925955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DD26C-580C-4241-8D45-E9A4F4632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918431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CD359-AB6F-4C71-8C41-9ED42CA23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240000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9E7A-65F0-4DF0-8D89-8E462B4617DD}"/>
              </a:ext>
            </a:extLst>
          </p:cNvPr>
          <p:cNvSpPr>
            <a:spLocks noGrp="1"/>
          </p:cNvSpPr>
          <p:nvPr>
            <p:ph type="title"/>
          </p:nvPr>
        </p:nvSpPr>
        <p:spPr/>
        <p:txBody>
          <a:bodyPr/>
          <a:lstStyle/>
          <a:p>
            <a:r>
              <a:rPr lang="en-US" dirty="0"/>
              <a:t>PageRank</a:t>
            </a:r>
          </a:p>
        </p:txBody>
      </p:sp>
      <p:sp>
        <p:nvSpPr>
          <p:cNvPr id="3" name="Content Placeholder 2">
            <a:extLst>
              <a:ext uri="{FF2B5EF4-FFF2-40B4-BE49-F238E27FC236}">
                <a16:creationId xmlns:a16="http://schemas.microsoft.com/office/drawing/2014/main" id="{4634505A-0AA7-45FC-A3C9-A27574B40585}"/>
              </a:ext>
            </a:extLst>
          </p:cNvPr>
          <p:cNvSpPr>
            <a:spLocks noGrp="1"/>
          </p:cNvSpPr>
          <p:nvPr>
            <p:ph idx="1"/>
          </p:nvPr>
        </p:nvSpPr>
        <p:spPr/>
        <p:txBody>
          <a:bodyPr/>
          <a:lstStyle/>
          <a:p>
            <a:r>
              <a:rPr lang="en-US" dirty="0"/>
              <a:t>Boxplot</a:t>
            </a:r>
          </a:p>
          <a:p>
            <a:r>
              <a:rPr lang="en-US" dirty="0"/>
              <a:t>Histograms</a:t>
            </a:r>
          </a:p>
          <a:p>
            <a:r>
              <a:rPr lang="en-US" dirty="0"/>
              <a:t>Distribution Curves</a:t>
            </a:r>
          </a:p>
          <a:p>
            <a:endParaRPr lang="en-US" dirty="0"/>
          </a:p>
        </p:txBody>
      </p:sp>
    </p:spTree>
    <p:extLst>
      <p:ext uri="{BB962C8B-B14F-4D97-AF65-F5344CB8AC3E}">
        <p14:creationId xmlns:p14="http://schemas.microsoft.com/office/powerpoint/2010/main" val="1334218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E2CA97-398E-4230-8798-E670152B3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3206880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C919D-6E56-43A8-97F4-D43EB6C35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81" y="0"/>
            <a:ext cx="11406237" cy="6858000"/>
          </a:xfrm>
          <a:prstGeom prst="rect">
            <a:avLst/>
          </a:prstGeom>
        </p:spPr>
      </p:pic>
    </p:spTree>
    <p:extLst>
      <p:ext uri="{BB962C8B-B14F-4D97-AF65-F5344CB8AC3E}">
        <p14:creationId xmlns:p14="http://schemas.microsoft.com/office/powerpoint/2010/main" val="2056812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9C700A-F06C-4B59-8396-EC5C4F030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2749045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5C938-6572-4CE8-82B3-EC3D7A527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1843493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EAB79-1926-4C5C-94EA-11DC85AEE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98009"/>
            <a:ext cx="9429750" cy="6061982"/>
          </a:xfrm>
          <a:prstGeom prst="rect">
            <a:avLst/>
          </a:prstGeom>
        </p:spPr>
      </p:pic>
    </p:spTree>
    <p:extLst>
      <p:ext uri="{BB962C8B-B14F-4D97-AF65-F5344CB8AC3E}">
        <p14:creationId xmlns:p14="http://schemas.microsoft.com/office/powerpoint/2010/main" val="1101259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endParaRPr lang="en-GB" dirty="0"/>
          </a:p>
        </p:txBody>
      </p:sp>
      <p:sp>
        <p:nvSpPr>
          <p:cNvPr id="3" name="Content Placeholder 2"/>
          <p:cNvSpPr>
            <a:spLocks noGrp="1"/>
          </p:cNvSpPr>
          <p:nvPr>
            <p:ph idx="1"/>
          </p:nvPr>
        </p:nvSpPr>
        <p:spPr>
          <a:xfrm>
            <a:off x="1112808" y="1690689"/>
            <a:ext cx="10137473" cy="1371688"/>
          </a:xfrm>
        </p:spPr>
        <p:txBody>
          <a:bodyPr>
            <a:normAutofit fontScale="92500" lnSpcReduction="20000"/>
          </a:bodyPr>
          <a:lstStyle/>
          <a:p>
            <a:pPr marL="0" indent="0">
              <a:buNone/>
            </a:pPr>
            <a:r>
              <a:rPr lang="en-GB" sz="2000" dirty="0"/>
              <a:t>Wasserstein or Kantorovich–Rubinstein metric or distance is a distance function defined between probability distributions on a given metric space M . </a:t>
            </a:r>
          </a:p>
          <a:p>
            <a:pPr marL="0" indent="0">
              <a:buNone/>
            </a:pPr>
            <a:r>
              <a:rPr lang="en-IN" sz="2000" dirty="0"/>
              <a:t>Cost/Energy of transporting one distribution to another; Larger the distance between the distributions, more is the cost.</a:t>
            </a:r>
          </a:p>
          <a:p>
            <a:pPr marL="0" indent="0">
              <a:buNone/>
            </a:pPr>
            <a:r>
              <a:rPr lang="en-IN" sz="2000" dirty="0"/>
              <a:t> </a:t>
            </a:r>
            <a:endParaRPr lang="en-GB" sz="2000" dirty="0"/>
          </a:p>
          <a:p>
            <a:pPr marL="0" indent="0">
              <a:buNone/>
            </a:pPr>
            <a:endParaRPr lang="en-GB" sz="2400" dirty="0"/>
          </a:p>
        </p:txBody>
      </p:sp>
      <p:sp>
        <p:nvSpPr>
          <p:cNvPr id="6" name="Rectangle 4"/>
          <p:cNvSpPr>
            <a:spLocks noChangeArrowheads="1"/>
          </p:cNvSpPr>
          <p:nvPr/>
        </p:nvSpPr>
        <p:spPr bwMode="auto">
          <a:xfrm>
            <a:off x="483079" y="234077"/>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7" name="AutoShape 5" descr="M"/>
          <p:cNvSpPr>
            <a:spLocks noChangeAspect="1" noChangeArrowheads="1"/>
          </p:cNvSpPr>
          <p:nvPr/>
        </p:nvSpPr>
        <p:spPr bwMode="auto">
          <a:xfrm>
            <a:off x="9217504" y="2127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6"/>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4" name="Picture 10" descr="https://qph.fs.quoracdn.net/main-qimg-1a0e32c04fb7552a0a7f8b154ac2a5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77" y="3147892"/>
            <a:ext cx="83153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836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endParaRPr lang="en-GB" dirty="0"/>
          </a:p>
        </p:txBody>
      </p:sp>
      <p:sp>
        <p:nvSpPr>
          <p:cNvPr id="3" name="Content Placeholder 2"/>
          <p:cNvSpPr>
            <a:spLocks noGrp="1"/>
          </p:cNvSpPr>
          <p:nvPr>
            <p:ph idx="1"/>
          </p:nvPr>
        </p:nvSpPr>
        <p:spPr>
          <a:xfrm>
            <a:off x="993475" y="1768744"/>
            <a:ext cx="10515600" cy="4351338"/>
          </a:xfrm>
        </p:spPr>
        <p:txBody>
          <a:bodyPr>
            <a:normAutofit/>
          </a:bodyPr>
          <a:lstStyle/>
          <a:p>
            <a:pPr marL="0" indent="0">
              <a:buNone/>
            </a:pPr>
            <a:r>
              <a:rPr lang="en-IN" sz="2000" b="1" dirty="0"/>
              <a:t>In our case:</a:t>
            </a:r>
          </a:p>
          <a:p>
            <a:r>
              <a:rPr lang="en-IN" sz="2000" dirty="0"/>
              <a:t>Wasserstein Metric used to quantify the similarities between the various distributions obtained from the Similarity Metrics.</a:t>
            </a:r>
          </a:p>
          <a:p>
            <a:r>
              <a:rPr lang="en-GB" sz="2000" dirty="0"/>
              <a:t>The package </a:t>
            </a:r>
            <a:r>
              <a:rPr lang="en-GB" sz="2000" b="1" dirty="0" err="1"/>
              <a:t>waddR</a:t>
            </a:r>
            <a:r>
              <a:rPr lang="en-GB" sz="2000" dirty="0"/>
              <a:t> provides two testing procedures using the 2-Wasserstein distance to test whether two distributions FA and FB given in the form of samples are different by specifically testing the null hypothesis H0:FA=FB against the alternative H1:FA≠FB </a:t>
            </a:r>
          </a:p>
          <a:p>
            <a:r>
              <a:rPr lang="en-IN" sz="2000" dirty="0"/>
              <a:t>The two testing procedure not only considers the Wasserstein Distance as a parameter to calculate similarity between distributions but also considers parameters like shape, size and location to compare and returns a p-value to show how statistically significant the similarity/dissimilarity is.</a:t>
            </a:r>
            <a:endParaRPr lang="en-GB" sz="2000" dirty="0"/>
          </a:p>
          <a:p>
            <a:pPr marL="0" indent="0">
              <a:buNone/>
            </a:pPr>
            <a:endParaRPr lang="en-GB" sz="2400" dirty="0"/>
          </a:p>
        </p:txBody>
      </p:sp>
      <p:sp>
        <p:nvSpPr>
          <p:cNvPr id="6" name="Rectangle 4"/>
          <p:cNvSpPr>
            <a:spLocks noChangeArrowheads="1"/>
          </p:cNvSpPr>
          <p:nvPr/>
        </p:nvSpPr>
        <p:spPr bwMode="auto">
          <a:xfrm>
            <a:off x="483079" y="234077"/>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7" name="AutoShape 5" descr="M"/>
          <p:cNvSpPr>
            <a:spLocks noChangeAspect="1" noChangeArrowheads="1"/>
          </p:cNvSpPr>
          <p:nvPr/>
        </p:nvSpPr>
        <p:spPr bwMode="auto">
          <a:xfrm>
            <a:off x="9217504" y="2127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6"/>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398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7.184</a:t>
                      </a:r>
                      <a:endParaRPr lang="en-GB" dirty="0"/>
                    </a:p>
                  </a:txBody>
                  <a:tcPr>
                    <a:solidFill>
                      <a:schemeClr val="accent6">
                        <a:lumMod val="40000"/>
                        <a:lumOff val="60000"/>
                      </a:schemeClr>
                    </a:solidFill>
                  </a:tcPr>
                </a:tc>
                <a:tc>
                  <a:txBody>
                    <a:bodyPr/>
                    <a:lstStyle/>
                    <a:p>
                      <a:r>
                        <a:rPr lang="en-GB" dirty="0">
                          <a:effectLst/>
                        </a:rPr>
                        <a:t>0.093</a:t>
                      </a:r>
                      <a:endParaRPr lang="en-GB" dirty="0"/>
                    </a:p>
                  </a:txBody>
                  <a:tcPr>
                    <a:solidFill>
                      <a:schemeClr val="accent6">
                        <a:lumMod val="40000"/>
                        <a:lumOff val="60000"/>
                      </a:schemeClr>
                    </a:solidFill>
                  </a:tcPr>
                </a:tc>
                <a:tc>
                  <a:txBody>
                    <a:bodyPr/>
                    <a:lstStyle/>
                    <a:p>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6.195</a:t>
                      </a:r>
                      <a:endParaRPr lang="en-GB" dirty="0"/>
                    </a:p>
                  </a:txBody>
                  <a:tcPr>
                    <a:solidFill>
                      <a:schemeClr val="accent6">
                        <a:lumMod val="60000"/>
                        <a:lumOff val="40000"/>
                      </a:schemeClr>
                    </a:solidFill>
                  </a:tcPr>
                </a:tc>
                <a:tc>
                  <a:txBody>
                    <a:bodyPr/>
                    <a:lstStyle/>
                    <a:p>
                      <a:r>
                        <a:rPr lang="en-GB" dirty="0">
                          <a:effectLst/>
                        </a:rPr>
                        <a:t>0.594</a:t>
                      </a:r>
                      <a:endParaRPr lang="en-GB" dirty="0"/>
                    </a:p>
                  </a:txBody>
                  <a:tcPr>
                    <a:solidFill>
                      <a:schemeClr val="accent6">
                        <a:lumMod val="60000"/>
                        <a:lumOff val="40000"/>
                      </a:schemeClr>
                    </a:solidFill>
                  </a:tcPr>
                </a:tc>
                <a:tc>
                  <a:txBody>
                    <a:bodyPr/>
                    <a:lstStyle/>
                    <a:p>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11.695</a:t>
                      </a:r>
                      <a:endParaRPr lang="en-GB" dirty="0"/>
                    </a:p>
                  </a:txBody>
                  <a:tcPr/>
                </a:tc>
                <a:tc>
                  <a:txBody>
                    <a:bodyPr/>
                    <a:lstStyle/>
                    <a:p>
                      <a:r>
                        <a:rPr lang="en-GB" dirty="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per.loc</a:t>
                      </a:r>
                      <a:r>
                        <a:rPr lang="en-IN" dirty="0"/>
                        <a:t>&gt;</a:t>
                      </a:r>
                      <a:r>
                        <a:rPr lang="en-IN" dirty="0" err="1"/>
                        <a:t>per.shape</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13.286</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per.loc</a:t>
                      </a:r>
                      <a:r>
                        <a:rPr lang="en-IN" dirty="0"/>
                        <a:t>&gt;</a:t>
                      </a:r>
                      <a:r>
                        <a:rPr lang="en-IN" dirty="0" err="1"/>
                        <a:t>per.shape</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20.927</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4231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10.886</a:t>
                      </a:r>
                      <a:endParaRPr lang="en-GB" dirty="0"/>
                    </a:p>
                  </a:txBody>
                  <a:tcPr>
                    <a:solidFill>
                      <a:schemeClr val="accent6">
                        <a:lumMod val="40000"/>
                        <a:lumOff val="60000"/>
                      </a:schemeClr>
                    </a:solidFill>
                  </a:tcPr>
                </a:tc>
                <a:tc>
                  <a:txBody>
                    <a:bodyPr/>
                    <a:lstStyle/>
                    <a:p>
                      <a:r>
                        <a:rPr lang="en-GB" dirty="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tc>
                <a:tc>
                  <a:txBody>
                    <a:bodyPr/>
                    <a:lstStyle/>
                    <a:p>
                      <a:r>
                        <a:rPr lang="en-GB" dirty="0">
                          <a:effectLst/>
                        </a:rPr>
                        <a:t>12.515</a:t>
                      </a:r>
                      <a:endParaRPr lang="en-GB" dirty="0"/>
                    </a:p>
                  </a:txBody>
                  <a:tcPr/>
                </a:tc>
                <a:tc>
                  <a:txBody>
                    <a:bodyPr/>
                    <a:lstStyle/>
                    <a:p>
                      <a:r>
                        <a:rPr lang="en-GB" dirty="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40000"/>
                        <a:lumOff val="60000"/>
                      </a:schemeClr>
                    </a:solidFill>
                  </a:tcPr>
                </a:tc>
                <a:tc>
                  <a:txBody>
                    <a:bodyPr/>
                    <a:lstStyle/>
                    <a:p>
                      <a:r>
                        <a:rPr lang="en-GB" dirty="0">
                          <a:effectLst/>
                        </a:rPr>
                        <a:t>7.335</a:t>
                      </a:r>
                      <a:endParaRPr lang="en-GB" dirty="0"/>
                    </a:p>
                  </a:txBody>
                  <a:tcPr>
                    <a:solidFill>
                      <a:schemeClr val="accent6">
                        <a:lumMod val="40000"/>
                        <a:lumOff val="60000"/>
                      </a:schemeClr>
                    </a:solidFill>
                  </a:tcPr>
                </a:tc>
                <a:tc>
                  <a:txBody>
                    <a:bodyPr/>
                    <a:lstStyle/>
                    <a:p>
                      <a:r>
                        <a:rPr lang="en-GB" dirty="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18.968</a:t>
                      </a:r>
                      <a:endParaRPr lang="en-GB" dirty="0"/>
                    </a:p>
                  </a:txBody>
                  <a:tcPr/>
                </a:tc>
                <a:tc>
                  <a:txBody>
                    <a:bodyPr/>
                    <a:lstStyle/>
                    <a:p>
                      <a:r>
                        <a:rPr lang="en-GB" dirty="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solidFill>
                      <a:schemeClr val="accent6">
                        <a:lumMod val="60000"/>
                        <a:lumOff val="40000"/>
                      </a:schemeClr>
                    </a:solidFill>
                  </a:tcPr>
                </a:tc>
                <a:tc>
                  <a:txBody>
                    <a:bodyPr/>
                    <a:lstStyle/>
                    <a:p>
                      <a:r>
                        <a:rPr lang="en-GB" dirty="0">
                          <a:effectLst/>
                        </a:rPr>
                        <a:t>7.901</a:t>
                      </a:r>
                      <a:endParaRPr lang="en-GB" dirty="0"/>
                    </a:p>
                  </a:txBody>
                  <a:tcPr>
                    <a:solidFill>
                      <a:schemeClr val="accent6">
                        <a:lumMod val="60000"/>
                        <a:lumOff val="40000"/>
                      </a:schemeClr>
                    </a:solidFill>
                  </a:tcPr>
                </a:tc>
                <a:tc>
                  <a:txBody>
                    <a:bodyPr/>
                    <a:lstStyle/>
                    <a:p>
                      <a:r>
                        <a:rPr lang="en-GB" dirty="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6">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80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0.00074</a:t>
                      </a:r>
                      <a:endParaRPr lang="en-GB" dirty="0"/>
                    </a:p>
                  </a:txBody>
                  <a:tcPr>
                    <a:solidFill>
                      <a:schemeClr val="accent6">
                        <a:lumMod val="40000"/>
                        <a:lumOff val="60000"/>
                      </a:schemeClr>
                    </a:solidFill>
                  </a:tcPr>
                </a:tc>
                <a:tc>
                  <a:txBody>
                    <a:bodyPr/>
                    <a:lstStyle/>
                    <a:p>
                      <a:r>
                        <a:rPr lang="en-GB" dirty="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per.loc</a:t>
                      </a:r>
                      <a:r>
                        <a:rPr lang="en-IN" dirty="0"/>
                        <a:t>&gt;</a:t>
                      </a:r>
                      <a:r>
                        <a:rPr lang="en-IN" dirty="0" err="1"/>
                        <a:t>per.size</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0.00070</a:t>
                      </a:r>
                      <a:endParaRPr lang="en-GB" dirty="0"/>
                    </a:p>
                  </a:txBody>
                  <a:tcPr>
                    <a:solidFill>
                      <a:schemeClr val="accent6">
                        <a:lumMod val="60000"/>
                        <a:lumOff val="40000"/>
                      </a:schemeClr>
                    </a:solidFill>
                  </a:tcPr>
                </a:tc>
                <a:tc>
                  <a:txBody>
                    <a:bodyPr/>
                    <a:lstStyle/>
                    <a:p>
                      <a:r>
                        <a:rPr lang="en-GB" dirty="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per.loc</a:t>
                      </a:r>
                      <a:r>
                        <a:rPr lang="en-IN" dirty="0"/>
                        <a:t>&gt;</a:t>
                      </a:r>
                      <a:r>
                        <a:rPr lang="en-IN" dirty="0" err="1"/>
                        <a:t>per.size</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0.00130</a:t>
                      </a:r>
                      <a:endParaRPr lang="en-GB" dirty="0"/>
                    </a:p>
                  </a:txBody>
                  <a:tcPr/>
                </a:tc>
                <a:tc>
                  <a:txBody>
                    <a:bodyPr/>
                    <a:lstStyle/>
                    <a:p>
                      <a:r>
                        <a:rPr lang="en-GB" dirty="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0.00151</a:t>
                      </a:r>
                      <a:endParaRPr lang="en-GB" dirty="0"/>
                    </a:p>
                  </a:txBody>
                  <a:tcPr/>
                </a:tc>
                <a:tc>
                  <a:txBody>
                    <a:bodyPr/>
                    <a:lstStyle/>
                    <a:p>
                      <a:r>
                        <a:rPr lang="en-GB" dirty="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0.00264</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342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Wasserstein Visualizations</a:t>
            </a:r>
          </a:p>
        </p:txBody>
      </p:sp>
    </p:spTree>
    <p:extLst>
      <p:ext uri="{BB962C8B-B14F-4D97-AF65-F5344CB8AC3E}">
        <p14:creationId xmlns:p14="http://schemas.microsoft.com/office/powerpoint/2010/main" val="18349092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Degree</a:t>
            </a:r>
            <a:endParaRPr lang="en-GB" dirty="0"/>
          </a:p>
        </p:txBody>
      </p:sp>
      <p:pic>
        <p:nvPicPr>
          <p:cNvPr id="7" name="Content Placeholder 6">
            <a:extLst>
              <a:ext uri="{FF2B5EF4-FFF2-40B4-BE49-F238E27FC236}">
                <a16:creationId xmlns:a16="http://schemas.microsoft.com/office/drawing/2014/main" id="{B46CCA64-638E-43F9-AD9D-492576690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1748860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pic>
        <p:nvPicPr>
          <p:cNvPr id="11" name="Content Placeholder 10">
            <a:extLst>
              <a:ext uri="{FF2B5EF4-FFF2-40B4-BE49-F238E27FC236}">
                <a16:creationId xmlns:a16="http://schemas.microsoft.com/office/drawing/2014/main" id="{3408DD30-A571-42E8-B8A8-3D8618F29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3756235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Page Rank</a:t>
            </a:r>
            <a:endParaRPr lang="en-GB" dirty="0"/>
          </a:p>
        </p:txBody>
      </p:sp>
      <p:pic>
        <p:nvPicPr>
          <p:cNvPr id="11" name="Content Placeholder 10">
            <a:extLst>
              <a:ext uri="{FF2B5EF4-FFF2-40B4-BE49-F238E27FC236}">
                <a16:creationId xmlns:a16="http://schemas.microsoft.com/office/drawing/2014/main" id="{D9DA5B3D-0230-4866-ADD4-DD24B562F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39446043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Metric</a:t>
            </a:r>
            <a:br>
              <a:rPr lang="en-IN" dirty="0"/>
            </a:br>
            <a:r>
              <a:rPr lang="en-IN" sz="2800" dirty="0"/>
              <a:t>Degree</a:t>
            </a:r>
            <a:endParaRPr lang="en-GB" dirty="0"/>
          </a:p>
        </p:txBody>
      </p:sp>
      <p:pic>
        <p:nvPicPr>
          <p:cNvPr id="6" name="Content Placeholder 5">
            <a:extLst>
              <a:ext uri="{FF2B5EF4-FFF2-40B4-BE49-F238E27FC236}">
                <a16:creationId xmlns:a16="http://schemas.microsoft.com/office/drawing/2014/main" id="{4BEA0DDB-0D91-4CF9-9913-BB10AE026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70442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Metric</a:t>
            </a:r>
            <a:br>
              <a:rPr lang="en-IN" dirty="0"/>
            </a:br>
            <a:r>
              <a:rPr lang="en-IN" sz="2800" dirty="0"/>
              <a:t>Betweenness</a:t>
            </a:r>
            <a:endParaRPr lang="en-GB" dirty="0"/>
          </a:p>
        </p:txBody>
      </p:sp>
      <p:pic>
        <p:nvPicPr>
          <p:cNvPr id="6" name="Content Placeholder 5">
            <a:extLst>
              <a:ext uri="{FF2B5EF4-FFF2-40B4-BE49-F238E27FC236}">
                <a16:creationId xmlns:a16="http://schemas.microsoft.com/office/drawing/2014/main" id="{33FBBE0B-C095-40A4-9648-8ED176923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28344139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Metric</a:t>
            </a:r>
            <a:br>
              <a:rPr lang="en-IN" dirty="0"/>
            </a:br>
            <a:r>
              <a:rPr lang="en-IN" sz="2800" dirty="0"/>
              <a:t>Page Rank</a:t>
            </a:r>
            <a:endParaRPr lang="en-GB" dirty="0"/>
          </a:p>
        </p:txBody>
      </p:sp>
      <p:pic>
        <p:nvPicPr>
          <p:cNvPr id="6" name="Content Placeholder 5">
            <a:extLst>
              <a:ext uri="{FF2B5EF4-FFF2-40B4-BE49-F238E27FC236}">
                <a16:creationId xmlns:a16="http://schemas.microsoft.com/office/drawing/2014/main" id="{61D89BC8-BE78-458B-91FB-6BAE81535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858169"/>
            <a:ext cx="6667500" cy="4286250"/>
          </a:xfrm>
        </p:spPr>
      </p:pic>
    </p:spTree>
    <p:extLst>
      <p:ext uri="{BB962C8B-B14F-4D97-AF65-F5344CB8AC3E}">
        <p14:creationId xmlns:p14="http://schemas.microsoft.com/office/powerpoint/2010/main" val="41613227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Ranking Method for Similarity:</a:t>
            </a:r>
            <a:endParaRPr lang="en-GB" dirty="0"/>
          </a:p>
        </p:txBody>
      </p:sp>
      <p:sp>
        <p:nvSpPr>
          <p:cNvPr id="3" name="Content Placeholder 2"/>
          <p:cNvSpPr>
            <a:spLocks noGrp="1"/>
          </p:cNvSpPr>
          <p:nvPr>
            <p:ph idx="1"/>
          </p:nvPr>
        </p:nvSpPr>
        <p:spPr/>
        <p:txBody>
          <a:bodyPr/>
          <a:lstStyle/>
          <a:p>
            <a:r>
              <a:rPr lang="en-IN" dirty="0"/>
              <a:t>Normalised Wasserstein Distance (across a measure) -&gt; similarity measure</a:t>
            </a:r>
          </a:p>
          <a:p>
            <a:r>
              <a:rPr lang="en-IN" dirty="0"/>
              <a:t>p-values from </a:t>
            </a:r>
            <a:r>
              <a:rPr lang="en-IN" dirty="0" err="1"/>
              <a:t>wasserstein.test</a:t>
            </a:r>
            <a:r>
              <a:rPr lang="en-IN" dirty="0"/>
              <a:t> (for that measure) -&gt; weights</a:t>
            </a:r>
          </a:p>
          <a:p>
            <a:r>
              <a:rPr lang="en-IN" dirty="0"/>
              <a:t>Rank, r = summation(sim(g)*w)/summation(w)</a:t>
            </a:r>
          </a:p>
          <a:p>
            <a:pPr marL="0" indent="0">
              <a:buNone/>
            </a:pPr>
            <a:endParaRPr lang="en-GB" dirty="0"/>
          </a:p>
        </p:txBody>
      </p:sp>
    </p:spTree>
    <p:extLst>
      <p:ext uri="{BB962C8B-B14F-4D97-AF65-F5344CB8AC3E}">
        <p14:creationId xmlns:p14="http://schemas.microsoft.com/office/powerpoint/2010/main" val="2577015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2503897"/>
              </p:ext>
            </p:extLst>
          </p:nvPr>
        </p:nvGraphicFramePr>
        <p:xfrm>
          <a:off x="577970" y="730037"/>
          <a:ext cx="4277264" cy="2494280"/>
        </p:xfrm>
        <a:graphic>
          <a:graphicData uri="http://schemas.openxmlformats.org/drawingml/2006/table">
            <a:tbl>
              <a:tblPr firstRow="1" bandRow="1">
                <a:tableStyleId>{5C22544A-7EE6-4342-B048-85BDC9FD1C3A}</a:tableStyleId>
              </a:tblPr>
              <a:tblGrid>
                <a:gridCol w="1769052">
                  <a:extLst>
                    <a:ext uri="{9D8B030D-6E8A-4147-A177-3AD203B41FA5}">
                      <a16:colId xmlns:a16="http://schemas.microsoft.com/office/drawing/2014/main" val="20000"/>
                    </a:ext>
                  </a:extLst>
                </a:gridCol>
                <a:gridCol w="1422691">
                  <a:extLst>
                    <a:ext uri="{9D8B030D-6E8A-4147-A177-3AD203B41FA5}">
                      <a16:colId xmlns:a16="http://schemas.microsoft.com/office/drawing/2014/main" val="20001"/>
                    </a:ext>
                  </a:extLst>
                </a:gridCol>
                <a:gridCol w="1085521">
                  <a:extLst>
                    <a:ext uri="{9D8B030D-6E8A-4147-A177-3AD203B41FA5}">
                      <a16:colId xmlns:a16="http://schemas.microsoft.com/office/drawing/2014/main" val="20002"/>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7.184</a:t>
                      </a:r>
                      <a:endParaRPr lang="en-GB" dirty="0"/>
                    </a:p>
                  </a:txBody>
                  <a:tcPr>
                    <a:solidFill>
                      <a:schemeClr val="accent6">
                        <a:lumMod val="40000"/>
                        <a:lumOff val="60000"/>
                      </a:schemeClr>
                    </a:solidFill>
                  </a:tcPr>
                </a:tc>
                <a:tc>
                  <a:txBody>
                    <a:bodyPr/>
                    <a:lstStyle/>
                    <a:p>
                      <a:r>
                        <a:rPr lang="en-GB" dirty="0">
                          <a:effectLst/>
                        </a:rPr>
                        <a:t>0.093</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6.195</a:t>
                      </a:r>
                      <a:endParaRPr lang="en-GB" dirty="0"/>
                    </a:p>
                  </a:txBody>
                  <a:tcPr>
                    <a:solidFill>
                      <a:schemeClr val="accent6">
                        <a:lumMod val="60000"/>
                        <a:lumOff val="40000"/>
                      </a:schemeClr>
                    </a:solidFill>
                  </a:tcPr>
                </a:tc>
                <a:tc>
                  <a:txBody>
                    <a:bodyPr/>
                    <a:lstStyle/>
                    <a:p>
                      <a:r>
                        <a:rPr lang="en-GB" dirty="0">
                          <a:effectLst/>
                        </a:rPr>
                        <a:t>0.594</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11.695</a:t>
                      </a:r>
                      <a:endParaRPr lang="en-GB" dirty="0"/>
                    </a:p>
                  </a:txBody>
                  <a:tcPr/>
                </a:tc>
                <a:tc>
                  <a:txBody>
                    <a:bodyPr/>
                    <a:lstStyle/>
                    <a:p>
                      <a:r>
                        <a:rPr lang="en-GB" dirty="0">
                          <a:effectLst/>
                        </a:rPr>
                        <a:t>0.002</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13.286</a:t>
                      </a:r>
                      <a:endParaRPr lang="en-GB" dirty="0"/>
                    </a:p>
                  </a:txBody>
                  <a:tcPr/>
                </a:tc>
                <a:tc>
                  <a:txBody>
                    <a:bodyPr/>
                    <a:lstStyle/>
                    <a:p>
                      <a:r>
                        <a:rPr lang="en-GB" dirty="0">
                          <a:effectLst/>
                        </a:rPr>
                        <a:t>0.00009</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20.927</a:t>
                      </a:r>
                      <a:endParaRPr lang="en-GB" dirty="0"/>
                    </a:p>
                  </a:txBody>
                  <a:tcPr/>
                </a:tc>
                <a:tc>
                  <a:txBody>
                    <a:bodyPr/>
                    <a:lstStyle/>
                    <a:p>
                      <a:r>
                        <a:rPr lang="en-GB" dirty="0">
                          <a:effectLst/>
                        </a:rPr>
                        <a:t>0.00009</a:t>
                      </a:r>
                      <a:endParaRPr lang="en-GB"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577970" y="336430"/>
            <a:ext cx="3666226" cy="369332"/>
          </a:xfrm>
          <a:prstGeom prst="rect">
            <a:avLst/>
          </a:prstGeom>
          <a:noFill/>
        </p:spPr>
        <p:txBody>
          <a:bodyPr wrap="square" rtlCol="0">
            <a:spAutoFit/>
          </a:bodyPr>
          <a:lstStyle/>
          <a:p>
            <a:r>
              <a:rPr lang="en-IN" dirty="0"/>
              <a:t>Measurement 1: Degree</a:t>
            </a:r>
            <a:endParaRPr lang="en-GB" dirty="0"/>
          </a:p>
        </p:txBody>
      </p:sp>
      <p:sp>
        <p:nvSpPr>
          <p:cNvPr id="5" name="TextBox 4"/>
          <p:cNvSpPr txBox="1"/>
          <p:nvPr/>
        </p:nvSpPr>
        <p:spPr>
          <a:xfrm>
            <a:off x="6134819" y="360705"/>
            <a:ext cx="3950898" cy="369332"/>
          </a:xfrm>
          <a:prstGeom prst="rect">
            <a:avLst/>
          </a:prstGeom>
          <a:noFill/>
        </p:spPr>
        <p:txBody>
          <a:bodyPr wrap="square" rtlCol="0">
            <a:spAutoFit/>
          </a:bodyPr>
          <a:lstStyle/>
          <a:p>
            <a:r>
              <a:rPr lang="en-IN" dirty="0"/>
              <a:t>Measurement 2: Eigen Centrality</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34289646"/>
              </p:ext>
            </p:extLst>
          </p:nvPr>
        </p:nvGraphicFramePr>
        <p:xfrm>
          <a:off x="6134819" y="705762"/>
          <a:ext cx="4846608" cy="2494280"/>
        </p:xfrm>
        <a:graphic>
          <a:graphicData uri="http://schemas.openxmlformats.org/drawingml/2006/table">
            <a:tbl>
              <a:tblPr firstRow="1" bandRow="1">
                <a:tableStyleId>{5C22544A-7EE6-4342-B048-85BDC9FD1C3A}</a:tableStyleId>
              </a:tblPr>
              <a:tblGrid>
                <a:gridCol w="2004529">
                  <a:extLst>
                    <a:ext uri="{9D8B030D-6E8A-4147-A177-3AD203B41FA5}">
                      <a16:colId xmlns:a16="http://schemas.microsoft.com/office/drawing/2014/main" val="20000"/>
                    </a:ext>
                  </a:extLst>
                </a:gridCol>
                <a:gridCol w="1612065">
                  <a:extLst>
                    <a:ext uri="{9D8B030D-6E8A-4147-A177-3AD203B41FA5}">
                      <a16:colId xmlns:a16="http://schemas.microsoft.com/office/drawing/2014/main" val="20001"/>
                    </a:ext>
                  </a:extLst>
                </a:gridCol>
                <a:gridCol w="1230014">
                  <a:extLst>
                    <a:ext uri="{9D8B030D-6E8A-4147-A177-3AD203B41FA5}">
                      <a16:colId xmlns:a16="http://schemas.microsoft.com/office/drawing/2014/main" val="20002"/>
                    </a:ext>
                  </a:extLst>
                </a:gridCol>
              </a:tblGrid>
              <a:tr h="628245">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0.071</a:t>
                      </a:r>
                      <a:endParaRPr lang="en-GB" dirty="0"/>
                    </a:p>
                  </a:txBody>
                  <a:tcPr>
                    <a:solidFill>
                      <a:schemeClr val="accent6">
                        <a:lumMod val="40000"/>
                        <a:lumOff val="60000"/>
                      </a:schemeClr>
                    </a:solidFill>
                  </a:tcPr>
                </a:tc>
                <a:tc>
                  <a:txBody>
                    <a:bodyPr/>
                    <a:lstStyle/>
                    <a:p>
                      <a:r>
                        <a:rPr lang="en-GB" dirty="0">
                          <a:effectLst/>
                        </a:rPr>
                        <a:t>0.136</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tc>
                <a:tc>
                  <a:txBody>
                    <a:bodyPr/>
                    <a:lstStyle/>
                    <a:p>
                      <a:r>
                        <a:rPr lang="en-GB" dirty="0">
                          <a:effectLst/>
                        </a:rPr>
                        <a:t>0.086</a:t>
                      </a:r>
                      <a:endParaRPr lang="en-GB" dirty="0"/>
                    </a:p>
                  </a:txBody>
                  <a:tcPr/>
                </a:tc>
                <a:tc>
                  <a:txBody>
                    <a:bodyPr/>
                    <a:lstStyle/>
                    <a:p>
                      <a:r>
                        <a:rPr lang="en-GB" dirty="0">
                          <a:effectLst/>
                        </a:rPr>
                        <a:t>0.045</a:t>
                      </a:r>
                      <a:endParaRPr lang="en-GB"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60000"/>
                        <a:lumOff val="40000"/>
                      </a:schemeClr>
                    </a:solidFill>
                  </a:tcPr>
                </a:tc>
                <a:tc>
                  <a:txBody>
                    <a:bodyPr/>
                    <a:lstStyle/>
                    <a:p>
                      <a:r>
                        <a:rPr lang="en-GB" dirty="0">
                          <a:effectLst/>
                        </a:rPr>
                        <a:t>0.074</a:t>
                      </a:r>
                      <a:endParaRPr lang="en-GB" dirty="0"/>
                    </a:p>
                  </a:txBody>
                  <a:tcPr>
                    <a:solidFill>
                      <a:schemeClr val="accent6">
                        <a:lumMod val="60000"/>
                        <a:lumOff val="40000"/>
                      </a:schemeClr>
                    </a:solidFill>
                  </a:tcPr>
                </a:tc>
                <a:tc>
                  <a:txBody>
                    <a:bodyPr/>
                    <a:lstStyle/>
                    <a:p>
                      <a:r>
                        <a:rPr lang="en-GB" dirty="0">
                          <a:effectLst/>
                        </a:rPr>
                        <a:t>0.154</a:t>
                      </a:r>
                      <a:endParaRPr lang="en-GB" dirty="0"/>
                    </a:p>
                  </a:txBody>
                  <a:tcPr>
                    <a:solidFill>
                      <a:schemeClr val="accent6">
                        <a:lumMod val="60000"/>
                        <a:lumOff val="4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0.091</a:t>
                      </a:r>
                      <a:endParaRPr lang="en-GB" dirty="0"/>
                    </a:p>
                  </a:txBody>
                  <a:tcPr/>
                </a:tc>
                <a:tc>
                  <a:txBody>
                    <a:bodyPr/>
                    <a:lstStyle/>
                    <a:p>
                      <a:r>
                        <a:rPr lang="en-GB" dirty="0">
                          <a:effectLst/>
                        </a:rPr>
                        <a:t>0.052</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0.060</a:t>
                      </a:r>
                      <a:endParaRPr lang="en-GB" dirty="0"/>
                    </a:p>
                  </a:txBody>
                  <a:tcPr/>
                </a:tc>
                <a:tc>
                  <a:txBody>
                    <a:bodyPr/>
                    <a:lstStyle/>
                    <a:p>
                      <a:r>
                        <a:rPr lang="en-GB" dirty="0">
                          <a:effectLst/>
                        </a:rPr>
                        <a:t>0.014</a:t>
                      </a:r>
                      <a:endParaRPr lang="en-GB"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1147313" y="3976777"/>
            <a:ext cx="9583947" cy="2308324"/>
          </a:xfrm>
          <a:prstGeom prst="rect">
            <a:avLst/>
          </a:prstGeom>
          <a:noFill/>
        </p:spPr>
        <p:txBody>
          <a:bodyPr wrap="square" rtlCol="0">
            <a:spAutoFit/>
          </a:bodyPr>
          <a:lstStyle/>
          <a:p>
            <a:r>
              <a:rPr lang="en-IN" dirty="0"/>
              <a:t>For G1:</a:t>
            </a:r>
          </a:p>
          <a:p>
            <a:r>
              <a:rPr lang="en-IN" dirty="0"/>
              <a:t>sim(G1,degree) = [1-(7.184/20.927)] ; 		 weight(G1, degree) = 0.093</a:t>
            </a:r>
          </a:p>
          <a:p>
            <a:r>
              <a:rPr lang="en-IN" dirty="0"/>
              <a:t>	           = 0.656</a:t>
            </a:r>
          </a:p>
          <a:p>
            <a:r>
              <a:rPr lang="en-IN" dirty="0"/>
              <a:t>sim(G1,eigen) = [1-(0.071/0.091)] ;  		 weight(G1, </a:t>
            </a:r>
            <a:r>
              <a:rPr lang="en-IN" dirty="0" err="1"/>
              <a:t>eigen</a:t>
            </a:r>
            <a:r>
              <a:rPr lang="en-IN" dirty="0"/>
              <a:t>) = 0.136</a:t>
            </a:r>
          </a:p>
          <a:p>
            <a:r>
              <a:rPr lang="en-IN" dirty="0"/>
              <a:t>	        = 0.219</a:t>
            </a:r>
          </a:p>
          <a:p>
            <a:r>
              <a:rPr lang="en-IN" dirty="0"/>
              <a:t>Rank(G1) = (0.656*0.093 + 0.219*0.136)/(0.093+0.136)</a:t>
            </a:r>
          </a:p>
          <a:p>
            <a:r>
              <a:rPr lang="en-IN" dirty="0"/>
              <a:t>	= 0.396</a:t>
            </a:r>
          </a:p>
          <a:p>
            <a:r>
              <a:rPr lang="en-IN" b="1" dirty="0"/>
              <a:t>Hence, higher the value more is the similarity.</a:t>
            </a:r>
          </a:p>
        </p:txBody>
      </p:sp>
    </p:spTree>
    <p:extLst>
      <p:ext uri="{BB962C8B-B14F-4D97-AF65-F5344CB8AC3E}">
        <p14:creationId xmlns:p14="http://schemas.microsoft.com/office/powerpoint/2010/main" val="20874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420755"/>
              </p:ext>
            </p:extLst>
          </p:nvPr>
        </p:nvGraphicFramePr>
        <p:xfrm>
          <a:off x="2438400" y="2187935"/>
          <a:ext cx="7315200" cy="2225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IN" dirty="0"/>
                        <a:t>Graph</a:t>
                      </a:r>
                      <a:endParaRPr lang="en-GB" dirty="0"/>
                    </a:p>
                  </a:txBody>
                  <a:tcPr/>
                </a:tc>
                <a:tc>
                  <a:txBody>
                    <a:bodyPr/>
                    <a:lstStyle/>
                    <a:p>
                      <a:r>
                        <a:rPr lang="en-IN" dirty="0"/>
                        <a:t>Rank</a:t>
                      </a:r>
                      <a:endParaRPr lang="en-GB" dirty="0"/>
                    </a:p>
                  </a:txBody>
                  <a:tcPr/>
                </a:tc>
                <a:extLst>
                  <a:ext uri="{0D108BD9-81ED-4DB2-BD59-A6C34878D82A}">
                    <a16:rowId xmlns:a16="http://schemas.microsoft.com/office/drawing/2014/main" val="10000"/>
                  </a:ext>
                </a:extLst>
              </a:tr>
              <a:tr h="370840">
                <a:tc>
                  <a:txBody>
                    <a:bodyPr/>
                    <a:lstStyle/>
                    <a:p>
                      <a:r>
                        <a:rPr lang="en-IN" dirty="0"/>
                        <a:t>G1</a:t>
                      </a:r>
                      <a:endParaRPr lang="en-GB" dirty="0"/>
                    </a:p>
                  </a:txBody>
                  <a:tcPr/>
                </a:tc>
                <a:tc>
                  <a:txBody>
                    <a:bodyPr/>
                    <a:lstStyle/>
                    <a:p>
                      <a:r>
                        <a:rPr lang="en-IN" dirty="0"/>
                        <a:t>0.62</a:t>
                      </a:r>
                      <a:endParaRPr lang="en-GB" dirty="0"/>
                    </a:p>
                  </a:txBody>
                  <a:tcPr/>
                </a:tc>
                <a:extLst>
                  <a:ext uri="{0D108BD9-81ED-4DB2-BD59-A6C34878D82A}">
                    <a16:rowId xmlns:a16="http://schemas.microsoft.com/office/drawing/2014/main" val="10001"/>
                  </a:ext>
                </a:extLst>
              </a:tr>
              <a:tr h="370840">
                <a:tc>
                  <a:txBody>
                    <a:bodyPr/>
                    <a:lstStyle/>
                    <a:p>
                      <a:r>
                        <a:rPr lang="en-IN" dirty="0"/>
                        <a:t>G2</a:t>
                      </a:r>
                      <a:endParaRPr lang="en-GB" dirty="0"/>
                    </a:p>
                  </a:txBody>
                  <a:tcPr/>
                </a:tc>
                <a:tc>
                  <a:txBody>
                    <a:bodyPr/>
                    <a:lstStyle/>
                    <a:p>
                      <a:r>
                        <a:rPr lang="en-IN" dirty="0"/>
                        <a:t>0.64</a:t>
                      </a:r>
                      <a:endParaRPr lang="en-GB" dirty="0"/>
                    </a:p>
                  </a:txBody>
                  <a:tcPr/>
                </a:tc>
                <a:extLst>
                  <a:ext uri="{0D108BD9-81ED-4DB2-BD59-A6C34878D82A}">
                    <a16:rowId xmlns:a16="http://schemas.microsoft.com/office/drawing/2014/main" val="10002"/>
                  </a:ext>
                </a:extLst>
              </a:tr>
              <a:tr h="370840">
                <a:tc>
                  <a:txBody>
                    <a:bodyPr/>
                    <a:lstStyle/>
                    <a:p>
                      <a:r>
                        <a:rPr lang="en-IN" dirty="0"/>
                        <a:t>G3</a:t>
                      </a:r>
                      <a:endParaRPr lang="en-GB" dirty="0"/>
                    </a:p>
                  </a:txBody>
                  <a:tcPr/>
                </a:tc>
                <a:tc>
                  <a:txBody>
                    <a:bodyPr/>
                    <a:lstStyle/>
                    <a:p>
                      <a:r>
                        <a:rPr lang="en-IN" dirty="0"/>
                        <a:t>0.56</a:t>
                      </a:r>
                      <a:endParaRPr lang="en-GB" dirty="0"/>
                    </a:p>
                  </a:txBody>
                  <a:tcPr/>
                </a:tc>
                <a:extLst>
                  <a:ext uri="{0D108BD9-81ED-4DB2-BD59-A6C34878D82A}">
                    <a16:rowId xmlns:a16="http://schemas.microsoft.com/office/drawing/2014/main" val="10003"/>
                  </a:ext>
                </a:extLst>
              </a:tr>
              <a:tr h="370840">
                <a:tc>
                  <a:txBody>
                    <a:bodyPr/>
                    <a:lstStyle/>
                    <a:p>
                      <a:r>
                        <a:rPr lang="en-IN" dirty="0"/>
                        <a:t>G4</a:t>
                      </a:r>
                      <a:endParaRPr lang="en-GB" dirty="0"/>
                    </a:p>
                  </a:txBody>
                  <a:tcPr/>
                </a:tc>
                <a:tc>
                  <a:txBody>
                    <a:bodyPr/>
                    <a:lstStyle/>
                    <a:p>
                      <a:r>
                        <a:rPr lang="en-IN" dirty="0"/>
                        <a:t>0.035</a:t>
                      </a:r>
                      <a:endParaRPr lang="en-GB" dirty="0"/>
                    </a:p>
                  </a:txBody>
                  <a:tcPr/>
                </a:tc>
                <a:extLst>
                  <a:ext uri="{0D108BD9-81ED-4DB2-BD59-A6C34878D82A}">
                    <a16:rowId xmlns:a16="http://schemas.microsoft.com/office/drawing/2014/main" val="10004"/>
                  </a:ext>
                </a:extLst>
              </a:tr>
              <a:tr h="370840">
                <a:tc>
                  <a:txBody>
                    <a:bodyPr/>
                    <a:lstStyle/>
                    <a:p>
                      <a:r>
                        <a:rPr lang="en-IN" dirty="0"/>
                        <a:t>G5</a:t>
                      </a:r>
                      <a:endParaRPr lang="en-GB" dirty="0"/>
                    </a:p>
                  </a:txBody>
                  <a:tcPr/>
                </a:tc>
                <a:tc>
                  <a:txBody>
                    <a:bodyPr/>
                    <a:lstStyle/>
                    <a:p>
                      <a:r>
                        <a:rPr lang="en-IN" dirty="0"/>
                        <a:t>0.49</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064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sz="2400"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sz="2400" dirty="0"/>
              <a:t>Compare the five candidate subgraphs to the provided template. Show where the two graphs agree and disagree. Which subgraph matches the template the best? </a:t>
            </a:r>
          </a:p>
          <a:p>
            <a:pPr marL="514350" indent="-514350">
              <a:buFont typeface="+mj-lt"/>
              <a:buAutoNum type="alphaLcParenR"/>
            </a:pPr>
            <a:r>
              <a:rPr lang="en-US" sz="2400" dirty="0">
                <a:solidFill>
                  <a:schemeClr val="accent4">
                    <a:lumMod val="75000"/>
                  </a:schemeClr>
                </a:solidFill>
              </a:rPr>
              <a:t>Which key parts of the best match help discriminate it from the other potential matches? </a:t>
            </a:r>
          </a:p>
        </p:txBody>
      </p:sp>
    </p:spTree>
    <p:extLst>
      <p:ext uri="{BB962C8B-B14F-4D97-AF65-F5344CB8AC3E}">
        <p14:creationId xmlns:p14="http://schemas.microsoft.com/office/powerpoint/2010/main" val="1149244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9.560</a:t>
                      </a:r>
                      <a:endParaRPr lang="en-GB" dirty="0"/>
                    </a:p>
                  </a:txBody>
                  <a:tcPr>
                    <a:solidFill>
                      <a:schemeClr val="accent6">
                        <a:lumMod val="40000"/>
                        <a:lumOff val="60000"/>
                      </a:schemeClr>
                    </a:solidFill>
                  </a:tcPr>
                </a:tc>
                <a:tc>
                  <a:txBody>
                    <a:bodyPr/>
                    <a:lstStyle/>
                    <a:p>
                      <a:r>
                        <a:rPr lang="en-GB" dirty="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6.976</a:t>
                      </a:r>
                      <a:endParaRPr lang="en-GB" dirty="0"/>
                    </a:p>
                  </a:txBody>
                  <a:tcPr>
                    <a:solidFill>
                      <a:schemeClr val="accent6">
                        <a:lumMod val="60000"/>
                        <a:lumOff val="40000"/>
                      </a:schemeClr>
                    </a:solidFill>
                  </a:tcPr>
                </a:tc>
                <a:tc>
                  <a:txBody>
                    <a:bodyPr/>
                    <a:lstStyle/>
                    <a:p>
                      <a:r>
                        <a:rPr lang="en-GB" dirty="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40000"/>
                        <a:lumOff val="60000"/>
                      </a:schemeClr>
                    </a:solidFill>
                  </a:tcPr>
                </a:tc>
                <a:tc>
                  <a:txBody>
                    <a:bodyPr/>
                    <a:lstStyle/>
                    <a:p>
                      <a:r>
                        <a:rPr lang="en-GB" dirty="0">
                          <a:effectLst/>
                        </a:rPr>
                        <a:t>2.898</a:t>
                      </a:r>
                      <a:endParaRPr lang="en-GB" dirty="0"/>
                    </a:p>
                  </a:txBody>
                  <a:tcPr>
                    <a:solidFill>
                      <a:schemeClr val="accent6">
                        <a:lumMod val="40000"/>
                        <a:lumOff val="60000"/>
                      </a:schemeClr>
                    </a:solidFill>
                  </a:tcPr>
                </a:tc>
                <a:tc>
                  <a:txBody>
                    <a:bodyPr/>
                    <a:lstStyle/>
                    <a:p>
                      <a:r>
                        <a:rPr lang="en-GB" dirty="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10.980</a:t>
                      </a:r>
                      <a:endParaRPr lang="en-GB" dirty="0"/>
                    </a:p>
                  </a:txBody>
                  <a:tcPr/>
                </a:tc>
                <a:tc>
                  <a:txBody>
                    <a:bodyPr/>
                    <a:lstStyle/>
                    <a:p>
                      <a:r>
                        <a:rPr lang="en-GB" dirty="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per.size</a:t>
                      </a:r>
                      <a:r>
                        <a:rPr lang="en-IN" dirty="0"/>
                        <a:t>&gt;</a:t>
                      </a:r>
                      <a:r>
                        <a:rPr lang="en-IN" dirty="0" err="1"/>
                        <a:t>per.shape</a:t>
                      </a:r>
                      <a:r>
                        <a:rPr lang="en-IN" dirty="0"/>
                        <a:t>&gt;</a:t>
                      </a:r>
                      <a:r>
                        <a:rPr lang="en-IN" dirty="0" err="1"/>
                        <a:t>per.loc</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solidFill>
                      <a:schemeClr val="accent1">
                        <a:lumMod val="20000"/>
                        <a:lumOff val="80000"/>
                      </a:schemeClr>
                    </a:solidFill>
                  </a:tcPr>
                </a:tc>
                <a:tc>
                  <a:txBody>
                    <a:bodyPr/>
                    <a:lstStyle/>
                    <a:p>
                      <a:r>
                        <a:rPr lang="en-GB" dirty="0">
                          <a:effectLst/>
                        </a:rPr>
                        <a:t>8.647</a:t>
                      </a:r>
                      <a:endParaRPr lang="en-GB" dirty="0"/>
                    </a:p>
                  </a:txBody>
                  <a:tcPr>
                    <a:solidFill>
                      <a:schemeClr val="accent1">
                        <a:lumMod val="20000"/>
                        <a:lumOff val="80000"/>
                      </a:schemeClr>
                    </a:solidFill>
                  </a:tcPr>
                </a:tc>
                <a:tc>
                  <a:txBody>
                    <a:bodyPr/>
                    <a:lstStyle/>
                    <a:p>
                      <a:r>
                        <a:rPr lang="en-GB" dirty="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per.shape</a:t>
                      </a:r>
                      <a:r>
                        <a:rPr lang="en-IN" dirty="0"/>
                        <a:t>&gt;</a:t>
                      </a:r>
                      <a:r>
                        <a:rPr lang="en-IN" dirty="0" err="1"/>
                        <a:t>per.size</a:t>
                      </a:r>
                      <a:r>
                        <a:rPr lang="en-IN" dirty="0"/>
                        <a:t>&gt;</a:t>
                      </a:r>
                      <a:r>
                        <a:rPr lang="en-IN" dirty="0" err="1"/>
                        <a:t>per.loc</a:t>
                      </a:r>
                      <a:endParaRPr lang="en-GB" dirty="0"/>
                    </a:p>
                  </a:txBody>
                  <a:tcP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3384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Procurement Channel</a:t>
            </a:r>
            <a:endParaRPr lang="en-GB" dirty="0"/>
          </a:p>
        </p:txBody>
      </p:sp>
    </p:spTree>
    <p:extLst>
      <p:ext uri="{BB962C8B-B14F-4D97-AF65-F5344CB8AC3E}">
        <p14:creationId xmlns:p14="http://schemas.microsoft.com/office/powerpoint/2010/main" val="2644930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2.666</a:t>
                      </a:r>
                      <a:endParaRPr lang="en-GB" dirty="0"/>
                    </a:p>
                  </a:txBody>
                  <a:tcPr>
                    <a:solidFill>
                      <a:schemeClr val="accent6">
                        <a:lumMod val="40000"/>
                        <a:lumOff val="60000"/>
                      </a:schemeClr>
                    </a:solidFill>
                  </a:tcPr>
                </a:tc>
                <a:tc>
                  <a:txBody>
                    <a:bodyPr/>
                    <a:lstStyle/>
                    <a:p>
                      <a:r>
                        <a:rPr lang="en-GB" dirty="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40000"/>
                        <a:lumOff val="60000"/>
                      </a:schemeClr>
                    </a:solidFill>
                  </a:tcPr>
                </a:tc>
                <a:tc>
                  <a:txBody>
                    <a:bodyPr/>
                    <a:lstStyle/>
                    <a:p>
                      <a:r>
                        <a:rPr lang="en-GB" dirty="0">
                          <a:effectLst/>
                        </a:rPr>
                        <a:t>2.666</a:t>
                      </a:r>
                      <a:endParaRPr lang="en-GB" dirty="0"/>
                    </a:p>
                  </a:txBody>
                  <a:tcPr>
                    <a:solidFill>
                      <a:schemeClr val="accent6">
                        <a:lumMod val="40000"/>
                        <a:lumOff val="60000"/>
                      </a:schemeClr>
                    </a:solidFill>
                  </a:tcPr>
                </a:tc>
                <a:tc>
                  <a:txBody>
                    <a:bodyPr/>
                    <a:lstStyle/>
                    <a:p>
                      <a:r>
                        <a:rPr lang="en-GB" dirty="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solidFill>
                      <a:schemeClr val="accent6">
                        <a:lumMod val="40000"/>
                        <a:lumOff val="6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60000"/>
                        <a:lumOff val="40000"/>
                      </a:schemeClr>
                    </a:solidFill>
                  </a:tcPr>
                </a:tc>
                <a:tc>
                  <a:txBody>
                    <a:bodyPr/>
                    <a:lstStyle/>
                    <a:p>
                      <a:r>
                        <a:rPr lang="en-GB" dirty="0">
                          <a:effectLst/>
                        </a:rPr>
                        <a:t>4</a:t>
                      </a:r>
                      <a:endParaRPr lang="en-GB" dirty="0"/>
                    </a:p>
                  </a:txBody>
                  <a:tcPr>
                    <a:solidFill>
                      <a:schemeClr val="accent6">
                        <a:lumMod val="60000"/>
                        <a:lumOff val="40000"/>
                      </a:schemeClr>
                    </a:solidFill>
                  </a:tcPr>
                </a:tc>
                <a:tc>
                  <a:txBody>
                    <a:bodyPr/>
                    <a:lstStyle/>
                    <a:p>
                      <a:r>
                        <a:rPr lang="en-GB" dirty="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per.size</a:t>
                      </a:r>
                      <a:r>
                        <a:rPr lang="en-IN" dirty="0"/>
                        <a:t>&gt;</a:t>
                      </a:r>
                      <a:r>
                        <a:rPr lang="en-IN" dirty="0" err="1"/>
                        <a:t>per.shape</a:t>
                      </a:r>
                      <a:endParaRPr lang="en-GB" dirty="0"/>
                    </a:p>
                  </a:txBody>
                  <a:tcPr>
                    <a:solidFill>
                      <a:schemeClr val="accent6">
                        <a:lumMod val="60000"/>
                        <a:lumOff val="4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9.571</a:t>
                      </a:r>
                      <a:endParaRPr lang="en-GB" dirty="0"/>
                    </a:p>
                  </a:txBody>
                  <a:tcPr/>
                </a:tc>
                <a:tc>
                  <a:txBody>
                    <a:bodyPr/>
                    <a:lstStyle/>
                    <a:p>
                      <a:r>
                        <a:rPr lang="en-GB" dirty="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per.shape</a:t>
                      </a:r>
                      <a:r>
                        <a:rPr lang="en-GB" dirty="0"/>
                        <a:t>&gt;</a:t>
                      </a:r>
                      <a:r>
                        <a:rPr lang="en-IN" dirty="0" err="1"/>
                        <a:t>per.size</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10.222</a:t>
                      </a:r>
                      <a:endParaRPr lang="en-GB" dirty="0"/>
                    </a:p>
                  </a:txBody>
                  <a:tcPr/>
                </a:tc>
                <a:tc>
                  <a:txBody>
                    <a:bodyPr/>
                    <a:lstStyle/>
                    <a:p>
                      <a:r>
                        <a:rPr lang="en-GB" dirty="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IN" dirty="0"/>
                        <a:t>&gt;</a:t>
                      </a:r>
                      <a:r>
                        <a:rPr lang="en-IN" dirty="0" err="1"/>
                        <a:t>per.shape</a:t>
                      </a:r>
                      <a:r>
                        <a:rPr lang="en-GB" dirty="0"/>
                        <a:t>&gt;</a:t>
                      </a:r>
                      <a:r>
                        <a:rPr lang="en-IN" dirty="0" err="1"/>
                        <a:t>per.size</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81766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Demographic Channel</a:t>
            </a:r>
            <a:endParaRPr lang="en-GB" dirty="0"/>
          </a:p>
        </p:txBody>
      </p:sp>
    </p:spTree>
    <p:extLst>
      <p:ext uri="{BB962C8B-B14F-4D97-AF65-F5344CB8AC3E}">
        <p14:creationId xmlns:p14="http://schemas.microsoft.com/office/powerpoint/2010/main" val="16757989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9262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0.0016</a:t>
                      </a:r>
                      <a:endParaRPr lang="en-GB" dirty="0"/>
                    </a:p>
                  </a:txBody>
                  <a:tcPr>
                    <a:solidFill>
                      <a:schemeClr val="accent6">
                        <a:lumMod val="40000"/>
                        <a:lumOff val="60000"/>
                      </a:schemeClr>
                    </a:solidFill>
                  </a:tcPr>
                </a:tc>
                <a:tc>
                  <a:txBody>
                    <a:bodyPr/>
                    <a:lstStyle/>
                    <a:p>
                      <a:r>
                        <a:rPr lang="en-GB" dirty="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0.0013</a:t>
                      </a:r>
                      <a:endParaRPr lang="en-GB" dirty="0"/>
                    </a:p>
                  </a:txBody>
                  <a:tcPr>
                    <a:solidFill>
                      <a:schemeClr val="accent6">
                        <a:lumMod val="60000"/>
                        <a:lumOff val="40000"/>
                      </a:schemeClr>
                    </a:solidFill>
                  </a:tcPr>
                </a:tc>
                <a:tc>
                  <a:txBody>
                    <a:bodyPr/>
                    <a:lstStyle/>
                    <a:p>
                      <a:r>
                        <a:rPr lang="en-GB" dirty="0">
                          <a:effectLst/>
                        </a:rPr>
                        <a:t>0.564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tc>
                <a:tc>
                  <a:txBody>
                    <a:bodyPr/>
                    <a:lstStyle/>
                    <a:p>
                      <a:r>
                        <a:rPr lang="en-GB" dirty="0">
                          <a:effectLst/>
                        </a:rPr>
                        <a:t>0.0028</a:t>
                      </a:r>
                      <a:endParaRPr lang="en-GB" dirty="0"/>
                    </a:p>
                  </a:txBody>
                  <a:tcPr/>
                </a:tc>
                <a:tc>
                  <a:txBody>
                    <a:bodyPr/>
                    <a:lstStyle/>
                    <a:p>
                      <a:r>
                        <a:rPr lang="en-GB" dirty="0">
                          <a:effectLst/>
                        </a:rPr>
                        <a:t>0.093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0.0031</a:t>
                      </a:r>
                      <a:endParaRPr lang="en-GB" dirty="0"/>
                    </a:p>
                  </a:txBody>
                  <a:tcPr/>
                </a:tc>
                <a:tc>
                  <a:txBody>
                    <a:bodyPr/>
                    <a:lstStyle/>
                    <a:p>
                      <a:r>
                        <a:rPr lang="en-GB" dirty="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tc>
                <a:tc>
                  <a:txBody>
                    <a:bodyPr/>
                    <a:lstStyle/>
                    <a:p>
                      <a:r>
                        <a:rPr lang="en-GB" dirty="0">
                          <a:effectLst/>
                        </a:rPr>
                        <a:t>0.0102</a:t>
                      </a:r>
                      <a:endParaRPr lang="en-GB" dirty="0"/>
                    </a:p>
                  </a:txBody>
                  <a:tcPr/>
                </a:tc>
                <a:tc>
                  <a:txBody>
                    <a:bodyPr/>
                    <a:lstStyle/>
                    <a:p>
                      <a:r>
                        <a:rPr lang="en-GB" dirty="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per.loc</a:t>
                      </a:r>
                      <a:r>
                        <a:rPr lang="en-GB" dirty="0"/>
                        <a:t>&gt;</a:t>
                      </a:r>
                      <a:r>
                        <a:rPr lang="en-IN" dirty="0" err="1"/>
                        <a:t>per.shape</a:t>
                      </a:r>
                      <a:r>
                        <a:rPr lang="en-IN" dirty="0"/>
                        <a:t>&gt;</a:t>
                      </a:r>
                      <a:r>
                        <a:rPr lang="en-IN" dirty="0" err="1"/>
                        <a:t>per.size</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041432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Travel Channel</a:t>
            </a:r>
            <a:endParaRPr lang="en-GB" dirty="0"/>
          </a:p>
        </p:txBody>
      </p:sp>
    </p:spTree>
    <p:extLst>
      <p:ext uri="{BB962C8B-B14F-4D97-AF65-F5344CB8AC3E}">
        <p14:creationId xmlns:p14="http://schemas.microsoft.com/office/powerpoint/2010/main" val="2100421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Wasserstein Metric</a:t>
            </a:r>
            <a:br>
              <a:rPr lang="en-IN" dirty="0"/>
            </a:br>
            <a:r>
              <a:rPr lang="en-IN" sz="2800" dirty="0" err="1"/>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40145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114191">
                  <a:extLst>
                    <a:ext uri="{9D8B030D-6E8A-4147-A177-3AD203B41FA5}">
                      <a16:colId xmlns:a16="http://schemas.microsoft.com/office/drawing/2014/main" val="20001"/>
                    </a:ext>
                  </a:extLst>
                </a:gridCol>
                <a:gridCol w="1613139">
                  <a:extLst>
                    <a:ext uri="{9D8B030D-6E8A-4147-A177-3AD203B41FA5}">
                      <a16:colId xmlns:a16="http://schemas.microsoft.com/office/drawing/2014/main" val="20002"/>
                    </a:ext>
                  </a:extLst>
                </a:gridCol>
                <a:gridCol w="4159370">
                  <a:extLst>
                    <a:ext uri="{9D8B030D-6E8A-4147-A177-3AD203B41FA5}">
                      <a16:colId xmlns:a16="http://schemas.microsoft.com/office/drawing/2014/main" val="20003"/>
                    </a:ext>
                  </a:extLst>
                </a:gridCol>
              </a:tblGrid>
              <a:tr h="370840">
                <a:tc>
                  <a:txBody>
                    <a:bodyPr/>
                    <a:lstStyle/>
                    <a:p>
                      <a:r>
                        <a:rPr lang="en-IN" dirty="0"/>
                        <a:t>Graph Name</a:t>
                      </a:r>
                      <a:endParaRPr lang="en-GB" dirty="0"/>
                    </a:p>
                  </a:txBody>
                  <a:tcPr/>
                </a:tc>
                <a:tc>
                  <a:txBody>
                    <a:bodyPr/>
                    <a:lstStyle/>
                    <a:p>
                      <a:r>
                        <a:rPr lang="en-IN" dirty="0"/>
                        <a:t>Wasserstein Metric</a:t>
                      </a:r>
                      <a:endParaRPr lang="en-GB" dirty="0"/>
                    </a:p>
                  </a:txBody>
                  <a:tcPr/>
                </a:tc>
                <a:tc>
                  <a:txBody>
                    <a:bodyPr/>
                    <a:lstStyle/>
                    <a:p>
                      <a:r>
                        <a:rPr lang="en-IN" dirty="0"/>
                        <a:t>P-value</a:t>
                      </a:r>
                      <a:endParaRPr lang="en-GB" dirty="0"/>
                    </a:p>
                  </a:txBody>
                  <a:tcPr/>
                </a:tc>
                <a:tc>
                  <a:txBody>
                    <a:bodyPr/>
                    <a:lstStyle/>
                    <a:p>
                      <a:r>
                        <a:rPr lang="en-IN" dirty="0"/>
                        <a:t>Difference</a:t>
                      </a:r>
                      <a:endParaRPr lang="en-GB" dirty="0"/>
                    </a:p>
                  </a:txBody>
                  <a:tcPr/>
                </a:tc>
                <a:extLst>
                  <a:ext uri="{0D108BD9-81ED-4DB2-BD59-A6C34878D82A}">
                    <a16:rowId xmlns:a16="http://schemas.microsoft.com/office/drawing/2014/main" val="10000"/>
                  </a:ext>
                </a:extLst>
              </a:tr>
              <a:tr h="370840">
                <a:tc>
                  <a:txBody>
                    <a:bodyPr/>
                    <a:lstStyle/>
                    <a:p>
                      <a:r>
                        <a:rPr lang="en-IN" dirty="0"/>
                        <a:t>Template, G1</a:t>
                      </a:r>
                      <a:endParaRPr lang="en-GB" dirty="0"/>
                    </a:p>
                  </a:txBody>
                  <a:tcPr>
                    <a:solidFill>
                      <a:schemeClr val="accent6">
                        <a:lumMod val="40000"/>
                        <a:lumOff val="60000"/>
                      </a:schemeClr>
                    </a:solidFill>
                  </a:tcPr>
                </a:tc>
                <a:tc>
                  <a:txBody>
                    <a:bodyPr/>
                    <a:lstStyle/>
                    <a:p>
                      <a:r>
                        <a:rPr lang="en-GB" dirty="0">
                          <a:effectLst/>
                        </a:rPr>
                        <a:t>0</a:t>
                      </a:r>
                      <a:endParaRPr lang="en-GB" dirty="0"/>
                    </a:p>
                  </a:txBody>
                  <a:tcPr>
                    <a:solidFill>
                      <a:schemeClr val="accent6">
                        <a:lumMod val="40000"/>
                        <a:lumOff val="60000"/>
                      </a:schemeClr>
                    </a:solidFill>
                  </a:tcPr>
                </a:tc>
                <a:tc>
                  <a:txBody>
                    <a:bodyPr/>
                    <a:lstStyle/>
                    <a:p>
                      <a:r>
                        <a:rPr lang="en-GB" dirty="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6">
                        <a:lumMod val="40000"/>
                        <a:lumOff val="60000"/>
                      </a:scheme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G2</a:t>
                      </a:r>
                      <a:endParaRPr lang="en-GB" dirty="0"/>
                    </a:p>
                  </a:txBody>
                  <a:tcPr>
                    <a:solidFill>
                      <a:schemeClr val="accent6">
                        <a:lumMod val="60000"/>
                        <a:lumOff val="40000"/>
                      </a:schemeClr>
                    </a:solidFill>
                  </a:tcPr>
                </a:tc>
                <a:tc>
                  <a:txBody>
                    <a:bodyPr/>
                    <a:lstStyle/>
                    <a:p>
                      <a:r>
                        <a:rPr lang="en-GB" dirty="0">
                          <a:effectLst/>
                        </a:rPr>
                        <a:t>0</a:t>
                      </a:r>
                      <a:endParaRPr lang="en-GB" dirty="0"/>
                    </a:p>
                  </a:txBody>
                  <a:tcPr>
                    <a:solidFill>
                      <a:schemeClr val="accent6">
                        <a:lumMod val="60000"/>
                        <a:lumOff val="40000"/>
                      </a:schemeClr>
                    </a:solidFill>
                  </a:tcPr>
                </a:tc>
                <a:tc>
                  <a:txBody>
                    <a:bodyPr/>
                    <a:lstStyle/>
                    <a:p>
                      <a:r>
                        <a:rPr lang="en-GB" dirty="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6">
                        <a:lumMod val="60000"/>
                        <a:lumOff val="40000"/>
                      </a:scheme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G3</a:t>
                      </a:r>
                      <a:endParaRPr lang="en-GB" dirty="0"/>
                    </a:p>
                  </a:txBody>
                  <a:tcPr>
                    <a:solidFill>
                      <a:schemeClr val="accent6">
                        <a:lumMod val="40000"/>
                        <a:lumOff val="60000"/>
                      </a:schemeClr>
                    </a:solidFill>
                  </a:tcPr>
                </a:tc>
                <a:tc>
                  <a:txBody>
                    <a:bodyPr/>
                    <a:lstStyle/>
                    <a:p>
                      <a:r>
                        <a:rPr lang="en-GB" dirty="0">
                          <a:effectLst/>
                        </a:rPr>
                        <a:t>0</a:t>
                      </a:r>
                      <a:endParaRPr lang="en-GB" dirty="0"/>
                    </a:p>
                  </a:txBody>
                  <a:tcPr>
                    <a:solidFill>
                      <a:schemeClr val="accent6">
                        <a:lumMod val="40000"/>
                        <a:lumOff val="60000"/>
                      </a:schemeClr>
                    </a:solidFill>
                  </a:tcPr>
                </a:tc>
                <a:tc>
                  <a:txBody>
                    <a:bodyPr/>
                    <a:lstStyle/>
                    <a:p>
                      <a:r>
                        <a:rPr lang="en-GB" dirty="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6">
                        <a:lumMod val="40000"/>
                        <a:lumOff val="60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G4</a:t>
                      </a:r>
                      <a:endParaRPr lang="en-GB" dirty="0"/>
                    </a:p>
                  </a:txBody>
                  <a:tcPr/>
                </a:tc>
                <a:tc>
                  <a:txBody>
                    <a:bodyPr/>
                    <a:lstStyle/>
                    <a:p>
                      <a:r>
                        <a:rPr lang="en-GB" dirty="0">
                          <a:effectLst/>
                        </a:rPr>
                        <a:t>0</a:t>
                      </a:r>
                      <a:endParaRPr lang="en-GB" dirty="0"/>
                    </a:p>
                  </a:txBody>
                  <a:tcPr/>
                </a:tc>
                <a:tc>
                  <a:txBody>
                    <a:bodyPr/>
                    <a:lstStyle/>
                    <a:p>
                      <a:r>
                        <a:rPr lang="en-GB" dirty="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Template, G5</a:t>
                      </a:r>
                      <a:endParaRPr lang="en-GB" dirty="0"/>
                    </a:p>
                  </a:txBody>
                  <a:tcPr>
                    <a:solidFill>
                      <a:schemeClr val="accent1">
                        <a:lumMod val="20000"/>
                        <a:lumOff val="80000"/>
                      </a:schemeClr>
                    </a:solidFill>
                  </a:tcPr>
                </a:tc>
                <a:tc>
                  <a:txBody>
                    <a:bodyPr/>
                    <a:lstStyle/>
                    <a:p>
                      <a:r>
                        <a:rPr lang="en-GB" dirty="0">
                          <a:effectLst/>
                        </a:rPr>
                        <a:t>0</a:t>
                      </a:r>
                      <a:endParaRPr lang="en-GB" dirty="0"/>
                    </a:p>
                  </a:txBody>
                  <a:tcPr>
                    <a:solidFill>
                      <a:schemeClr val="accent1">
                        <a:lumMod val="20000"/>
                        <a:lumOff val="80000"/>
                      </a:schemeClr>
                    </a:solidFill>
                  </a:tcPr>
                </a:tc>
                <a:tc>
                  <a:txBody>
                    <a:bodyPr/>
                    <a:lstStyle/>
                    <a:p>
                      <a:r>
                        <a:rPr lang="en-GB" dirty="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NaN</a:t>
                      </a:r>
                      <a:endParaRPr lang="en-GB" dirty="0"/>
                    </a:p>
                  </a:txBody>
                  <a:tcP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845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B2A1-DA75-4EE1-B5D8-8DC9C519C98F}"/>
              </a:ext>
            </a:extLst>
          </p:cNvPr>
          <p:cNvSpPr>
            <a:spLocks noGrp="1"/>
          </p:cNvSpPr>
          <p:nvPr>
            <p:ph type="ctrTitle"/>
          </p:nvPr>
        </p:nvSpPr>
        <p:spPr/>
        <p:txBody>
          <a:bodyPr/>
          <a:lstStyle/>
          <a:p>
            <a:r>
              <a:rPr lang="en-US" dirty="0"/>
              <a:t>Some visualizations for the channels</a:t>
            </a:r>
          </a:p>
        </p:txBody>
      </p:sp>
    </p:spTree>
    <p:extLst>
      <p:ext uri="{BB962C8B-B14F-4D97-AF65-F5344CB8AC3E}">
        <p14:creationId xmlns:p14="http://schemas.microsoft.com/office/powerpoint/2010/main" val="16162925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1611-151A-4103-8742-F03AEE1D4E85}"/>
              </a:ext>
            </a:extLst>
          </p:cNvPr>
          <p:cNvSpPr>
            <a:spLocks noGrp="1"/>
          </p:cNvSpPr>
          <p:nvPr>
            <p:ph type="title"/>
          </p:nvPr>
        </p:nvSpPr>
        <p:spPr/>
        <p:txBody>
          <a:bodyPr/>
          <a:lstStyle/>
          <a:p>
            <a:r>
              <a:rPr lang="en-US" dirty="0"/>
              <a:t>Degree Procurement</a:t>
            </a:r>
          </a:p>
        </p:txBody>
      </p:sp>
      <p:pic>
        <p:nvPicPr>
          <p:cNvPr id="4" name="Picture 3">
            <a:extLst>
              <a:ext uri="{FF2B5EF4-FFF2-40B4-BE49-F238E27FC236}">
                <a16:creationId xmlns:a16="http://schemas.microsoft.com/office/drawing/2014/main" id="{E29770BB-4CD8-41C3-B0D7-75E44FD69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189" y="1303620"/>
            <a:ext cx="9011621" cy="5793185"/>
          </a:xfrm>
          <a:prstGeom prst="rect">
            <a:avLst/>
          </a:prstGeom>
        </p:spPr>
      </p:pic>
    </p:spTree>
    <p:extLst>
      <p:ext uri="{BB962C8B-B14F-4D97-AF65-F5344CB8AC3E}">
        <p14:creationId xmlns:p14="http://schemas.microsoft.com/office/powerpoint/2010/main" val="3532629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5FB8C-DF01-431B-B6CA-1AFF97F5F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796018"/>
            <a:ext cx="9429750" cy="6061982"/>
          </a:xfrm>
          <a:prstGeom prst="rect">
            <a:avLst/>
          </a:prstGeom>
        </p:spPr>
      </p:pic>
      <p:sp>
        <p:nvSpPr>
          <p:cNvPr id="6" name="Title 1">
            <a:extLst>
              <a:ext uri="{FF2B5EF4-FFF2-40B4-BE49-F238E27FC236}">
                <a16:creationId xmlns:a16="http://schemas.microsoft.com/office/drawing/2014/main" id="{156F0B21-7C5C-4C6B-A235-E3564A8CF61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PageRank Demographic</a:t>
            </a:r>
          </a:p>
        </p:txBody>
      </p:sp>
    </p:spTree>
    <p:extLst>
      <p:ext uri="{BB962C8B-B14F-4D97-AF65-F5344CB8AC3E}">
        <p14:creationId xmlns:p14="http://schemas.microsoft.com/office/powerpoint/2010/main" val="28711003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DA13-AF1A-439C-BBDB-580862BA5BE4}"/>
              </a:ext>
            </a:extLst>
          </p:cNvPr>
          <p:cNvSpPr>
            <a:spLocks noGrp="1"/>
          </p:cNvSpPr>
          <p:nvPr>
            <p:ph type="title"/>
          </p:nvPr>
        </p:nvSpPr>
        <p:spPr/>
        <p:txBody>
          <a:bodyPr/>
          <a:lstStyle/>
          <a:p>
            <a:r>
              <a:rPr lang="en-US" dirty="0"/>
              <a:t>Betweenness Communication</a:t>
            </a:r>
          </a:p>
        </p:txBody>
      </p:sp>
      <p:pic>
        <p:nvPicPr>
          <p:cNvPr id="5" name="Content Placeholder 4">
            <a:extLst>
              <a:ext uri="{FF2B5EF4-FFF2-40B4-BE49-F238E27FC236}">
                <a16:creationId xmlns:a16="http://schemas.microsoft.com/office/drawing/2014/main" id="{B5D72696-366B-47D7-B340-6AFBA8750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5" y="1263167"/>
            <a:ext cx="9429750" cy="6061982"/>
          </a:xfrm>
        </p:spPr>
      </p:pic>
    </p:spTree>
    <p:extLst>
      <p:ext uri="{BB962C8B-B14F-4D97-AF65-F5344CB8AC3E}">
        <p14:creationId xmlns:p14="http://schemas.microsoft.com/office/powerpoint/2010/main" val="28211544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08D09C-A8BC-4C65-AB75-EB784014A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19856052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2B00-23E6-41F9-A72E-CC4AC01D571A}"/>
              </a:ext>
            </a:extLst>
          </p:cNvPr>
          <p:cNvSpPr>
            <a:spLocks noGrp="1"/>
          </p:cNvSpPr>
          <p:nvPr>
            <p:ph type="ctrTitle"/>
          </p:nvPr>
        </p:nvSpPr>
        <p:spPr/>
        <p:txBody>
          <a:bodyPr/>
          <a:lstStyle/>
          <a:p>
            <a:r>
              <a:rPr lang="en-US" dirty="0"/>
              <a:t>Question 2 Seeds</a:t>
            </a:r>
          </a:p>
        </p:txBody>
      </p:sp>
    </p:spTree>
    <p:extLst>
      <p:ext uri="{BB962C8B-B14F-4D97-AF65-F5344CB8AC3E}">
        <p14:creationId xmlns:p14="http://schemas.microsoft.com/office/powerpoint/2010/main" val="2691045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C608-B85B-495A-8436-21E583029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A7BAFB-D197-4CDE-AC4F-897B5C951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0189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445B-546D-4DE2-B0B7-E1C440AB8DB5}"/>
              </a:ext>
            </a:extLst>
          </p:cNvPr>
          <p:cNvSpPr>
            <a:spLocks noGrp="1"/>
          </p:cNvSpPr>
          <p:nvPr>
            <p:ph type="title"/>
          </p:nvPr>
        </p:nvSpPr>
        <p:spPr/>
        <p:txBody>
          <a:bodyPr/>
          <a:lstStyle/>
          <a:p>
            <a:r>
              <a:rPr lang="en-US" dirty="0"/>
              <a:t>How did we calculate the graphs</a:t>
            </a:r>
          </a:p>
        </p:txBody>
      </p:sp>
      <p:sp>
        <p:nvSpPr>
          <p:cNvPr id="3" name="Content Placeholder 2">
            <a:extLst>
              <a:ext uri="{FF2B5EF4-FFF2-40B4-BE49-F238E27FC236}">
                <a16:creationId xmlns:a16="http://schemas.microsoft.com/office/drawing/2014/main" id="{EE447632-83BE-48D4-BC8E-521441A593EB}"/>
              </a:ext>
            </a:extLst>
          </p:cNvPr>
          <p:cNvSpPr>
            <a:spLocks noGrp="1"/>
          </p:cNvSpPr>
          <p:nvPr>
            <p:ph idx="1"/>
          </p:nvPr>
        </p:nvSpPr>
        <p:spPr/>
        <p:txBody>
          <a:bodyPr/>
          <a:lstStyle/>
          <a:p>
            <a:pPr marL="514350" indent="-514350">
              <a:buFont typeface="+mj-lt"/>
              <a:buAutoNum type="arabicPeriod"/>
            </a:pPr>
            <a:r>
              <a:rPr lang="en-US" dirty="0"/>
              <a:t>Located the seed in the big graph</a:t>
            </a:r>
          </a:p>
          <a:p>
            <a:pPr marL="514350" indent="-514350">
              <a:buFont typeface="+mj-lt"/>
              <a:buAutoNum type="arabicPeriod"/>
            </a:pPr>
            <a:r>
              <a:rPr lang="en-US" dirty="0"/>
              <a:t>Found all the edges connected to any of our seed nodes </a:t>
            </a:r>
          </a:p>
          <a:p>
            <a:pPr marL="514350" indent="-514350">
              <a:buFont typeface="+mj-lt"/>
              <a:buAutoNum type="arabicPeriod"/>
            </a:pPr>
            <a:r>
              <a:rPr lang="en-US" dirty="0"/>
              <a:t>Check the degree centrality measure</a:t>
            </a:r>
          </a:p>
          <a:p>
            <a:pPr marL="514350" indent="-514350">
              <a:buFont typeface="+mj-lt"/>
              <a:buAutoNum type="arabicPeriod"/>
            </a:pPr>
            <a:r>
              <a:rPr lang="en-US" dirty="0"/>
              <a:t>Remove the nodes with the smallest values</a:t>
            </a:r>
          </a:p>
          <a:p>
            <a:pPr marL="514350" indent="-514350">
              <a:buFont typeface="+mj-lt"/>
              <a:buAutoNum type="arabicPeriod"/>
            </a:pPr>
            <a:r>
              <a:rPr lang="en-US" dirty="0"/>
              <a:t>Check the big graph for all the combination of the remaining nodes</a:t>
            </a:r>
          </a:p>
          <a:p>
            <a:pPr marL="514350" indent="-514350">
              <a:buFont typeface="+mj-lt"/>
              <a:buAutoNum type="arabicPeriod"/>
            </a:pPr>
            <a:r>
              <a:rPr lang="en-US" dirty="0"/>
              <a:t>If not big enough(approximately the size of Template dataset):</a:t>
            </a:r>
          </a:p>
          <a:p>
            <a:pPr lvl="1"/>
            <a:r>
              <a:rPr lang="en-US" dirty="0"/>
              <a:t>Repeat from 3</a:t>
            </a:r>
          </a:p>
        </p:txBody>
      </p:sp>
    </p:spTree>
    <p:extLst>
      <p:ext uri="{BB962C8B-B14F-4D97-AF65-F5344CB8AC3E}">
        <p14:creationId xmlns:p14="http://schemas.microsoft.com/office/powerpoint/2010/main" val="24083042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71AA-D110-4B97-B68C-462B89ABD9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57252-52AE-44A7-9B18-A8A98AEC0D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54550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3048</TotalTime>
  <Words>3180</Words>
  <Application>Microsoft Office PowerPoint</Application>
  <PresentationFormat>Widescreen</PresentationFormat>
  <Paragraphs>830</Paragraphs>
  <Slides>99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Similarity Metrics</vt:lpstr>
      <vt:lpstr>Metrics Used:</vt:lpstr>
      <vt:lpstr>Visualization for Similarity Metrics</vt:lpstr>
      <vt:lpstr>Degree</vt:lpstr>
      <vt:lpstr>PowerPoint Presentation</vt:lpstr>
      <vt:lpstr>PowerPoint Presentation</vt:lpstr>
      <vt:lpstr>PowerPoint Presentation</vt:lpstr>
      <vt:lpstr>PowerPoint Presentation</vt:lpstr>
      <vt:lpstr>PowerPoint Presentation</vt:lpstr>
      <vt:lpstr>Betweenness</vt:lpstr>
      <vt:lpstr>PowerPoint Presentation</vt:lpstr>
      <vt:lpstr>PowerPoint Presentation</vt:lpstr>
      <vt:lpstr>PowerPoint Presentation</vt:lpstr>
      <vt:lpstr>PowerPoint Presentation</vt:lpstr>
      <vt:lpstr>PowerPoint Presentation</vt:lpstr>
      <vt:lpstr>PageRank</vt:lpstr>
      <vt:lpstr>PowerPoint Presentation</vt:lpstr>
      <vt:lpstr>PowerPoint Presentation</vt:lpstr>
      <vt:lpstr>PowerPoint Presentation</vt:lpstr>
      <vt:lpstr>PowerPoint Presentation</vt:lpstr>
      <vt:lpstr>PowerPoint Presentation</vt:lpstr>
      <vt:lpstr>Wasserstein Metric</vt:lpstr>
      <vt:lpstr>Wasserstein Metric</vt:lpstr>
      <vt:lpstr>Wasserstein Metric Degree</vt:lpstr>
      <vt:lpstr>Wasserstein Metric Betweenness</vt:lpstr>
      <vt:lpstr>Wasserstein Metric Page Rank</vt:lpstr>
      <vt:lpstr>Wasserstein Visualizations</vt:lpstr>
      <vt:lpstr>Wasserstein Metric Degree</vt:lpstr>
      <vt:lpstr>Wasserstein Metric Betweenness</vt:lpstr>
      <vt:lpstr>Wasserstein Metric Page Rank</vt:lpstr>
      <vt:lpstr>Energy Metric Degree</vt:lpstr>
      <vt:lpstr>Energy Metric Betweenness</vt:lpstr>
      <vt:lpstr>Energy Metric Page Rank</vt:lpstr>
      <vt:lpstr>Ranking Method for Similarity:</vt:lpstr>
      <vt:lpstr>PowerPoint Presentation</vt:lpstr>
      <vt:lpstr>Results:</vt:lpstr>
      <vt:lpstr>Question 1</vt:lpstr>
      <vt:lpstr>Communication Channel</vt:lpstr>
      <vt:lpstr>Wasserstein Metric Betweenness</vt:lpstr>
      <vt:lpstr>Procurement Channel</vt:lpstr>
      <vt:lpstr>Wasserstein Metric Degree</vt:lpstr>
      <vt:lpstr>Demographic Channel</vt:lpstr>
      <vt:lpstr>Wasserstein Metric Page Rank</vt:lpstr>
      <vt:lpstr>Travel Channel</vt:lpstr>
      <vt:lpstr>Wasserstein Metric Betweenness</vt:lpstr>
      <vt:lpstr>Some visualizations for the channels</vt:lpstr>
      <vt:lpstr>Degree Procurement</vt:lpstr>
      <vt:lpstr>PowerPoint Presentation</vt:lpstr>
      <vt:lpstr>Betweenness Communication</vt:lpstr>
      <vt:lpstr>PowerPoint Presentation</vt:lpstr>
      <vt:lpstr>Question 2 Seeds</vt:lpstr>
      <vt:lpstr>PowerPoint Presentation</vt:lpstr>
      <vt:lpstr>How did we calculate the graphs</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227</cp:revision>
  <dcterms:created xsi:type="dcterms:W3CDTF">2020-04-21T09:35:12Z</dcterms:created>
  <dcterms:modified xsi:type="dcterms:W3CDTF">2020-05-27T01:44:01Z</dcterms:modified>
</cp:coreProperties>
</file>