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267D-A5E8-45DB-ADB4-1A72CFD9B7C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46E72-EF65-49AF-9388-ECA61C3A0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2123-CC2A-4A04-B09A-EE3B4F32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46465-F3E4-438E-849D-5F8180A6D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8AA2-D399-4407-9F7B-6B682181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0D42-289D-427C-9581-D5FFA79C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3999-98E7-41AF-8A7A-BDCF167C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43C3-1AFE-4306-9FFD-B9E392E6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133-37BC-4B7B-8415-C53478DD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1F4-7D48-42E1-92F7-CB836639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91EF-947B-43C4-B094-C99B32AA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5E30-808C-432C-ABC2-D6D3CB78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4A478-60CB-42F6-AD05-9E1D63DA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E3DEC-26AB-4AB6-9D3A-20613E50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82CD-94CD-4330-94D7-9BE280C0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7E6D-D50B-4732-8F74-2C9C87D1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B36-52E5-4365-BBCA-4DAA892F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1EFA-AB9E-46C0-8D63-22EAB0E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C976-4D44-411D-965F-38C28BCE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8B7C-AC19-4554-AA93-B00630F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15AC-6A1C-4D72-B0DA-C308E7C8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4CAC-EDD2-494A-9DAF-7D2BE2A2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E2E4-5535-4A23-ABAD-021F7F0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6E46-0F60-4BC7-829D-42909A660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D7C4-A764-479E-B995-E566E15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3D5-AE7A-4D4D-815E-6757E9F5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2E3F-EBD1-4B58-A0DD-54B6C313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6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8693-7E81-404A-8183-FB5C1E98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B7E-A69B-47BF-A7A6-93EEC7AC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119D-A534-4ACF-B8CD-B083ED012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A781-05B0-4D90-8E5E-198A301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BA80-208A-4CC5-A0E3-08B4382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94FD-310A-4C95-BC9B-79B4ACCE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ACD-7612-442C-B61E-1578E760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E05F-4ED5-421E-9D24-F8A37DA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3842-3DFF-4B22-9338-7FEC53C5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54FF-770E-466B-AA50-B08D65E3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7C2D1-9988-41D4-A0D0-CA53139F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E179-28A7-4022-96B3-1ED87C9B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D6F5-D350-45DB-96E2-637F404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26A71-056B-4994-8763-1CCF4056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7E38-7846-4421-B9B4-2604E8EA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2D18F-B833-49E2-9013-5C7B3CA7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AFBDA-A89F-40C2-92AC-E7FA900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CC4B-2438-446C-BCF8-DEC91CF3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EC192-0CFB-41D8-99EF-DF78FB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7AABE-FF19-49B3-B9A9-FCFEF21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13211-6731-4046-A104-82E4046B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984C-8D3D-4F0D-B6C7-B3E164D6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84E9-9010-46F1-9824-B3C05697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682-7F32-4E36-ACFD-E531F892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7FD55-632E-4F79-9A7E-087FA61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6EF4-C4D6-45C5-B755-5EA0E5C5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19949-49BD-4139-A4F6-D28C0E4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0475-FB80-4883-8954-A02B5369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2796D-A57F-40EF-96A1-3E3E75E4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4D9-C477-4C5F-BBAE-955064BE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1616-CF67-4BB8-A43D-62EC48A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0C423-960D-43B9-850F-3D70AF11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2AF3-2F67-4219-900C-E541DC4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8801-C7B7-491A-BD26-AE0894E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E2F83-A828-4F11-AFDC-F3D0BA43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991-03E0-42E2-A919-4B56252BC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C4AE-CFD8-4AF2-A6E6-1D1ADC40C52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4B05-7883-4A8A-B654-E2C978A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A2F6-20F2-4064-B8C4-4CE6A905D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CCE-867B-49CD-999E-86CADBB5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2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ctr" anchorCtr="0">
            <a:noAutofit/>
          </a:bodyPr>
          <a:lstStyle/>
          <a:p>
            <a:pPr lvl="0"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Challenge 2020</a:t>
            </a: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Mini-Challenge 1: Graph Analysis</a:t>
            </a:r>
          </a:p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and Data Understanding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BB09-4D38-43FC-BC3F-45A150E7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1ECF-1908-4EEA-AC15-44B27C0D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“white hat” hacker organizations </a:t>
            </a:r>
            <a:r>
              <a:rPr lang="en-US" b="1" dirty="0"/>
              <a:t>protected</a:t>
            </a:r>
            <a:r>
              <a:rPr lang="en-US" dirty="0"/>
              <a:t> the Internet</a:t>
            </a:r>
          </a:p>
          <a:p>
            <a:r>
              <a:rPr lang="en-US" dirty="0"/>
              <a:t>One </a:t>
            </a:r>
            <a:r>
              <a:rPr lang="en-US" b="1" dirty="0"/>
              <a:t>anonymous</a:t>
            </a:r>
            <a:r>
              <a:rPr lang="en-US" dirty="0"/>
              <a:t> hacker organization, </a:t>
            </a:r>
            <a:r>
              <a:rPr lang="en-US" b="1" dirty="0"/>
              <a:t>accidentally</a:t>
            </a:r>
            <a:r>
              <a:rPr lang="en-US" dirty="0"/>
              <a:t> launched a cyber event that </a:t>
            </a:r>
            <a:r>
              <a:rPr lang="en-US" b="1" dirty="0"/>
              <a:t>took down</a:t>
            </a:r>
            <a:r>
              <a:rPr lang="en-US" dirty="0"/>
              <a:t> the global Internet.</a:t>
            </a:r>
          </a:p>
          <a:p>
            <a:r>
              <a:rPr lang="en-US" dirty="0"/>
              <a:t>The group has to be </a:t>
            </a:r>
            <a:r>
              <a:rPr lang="en-US" b="1" dirty="0"/>
              <a:t>found</a:t>
            </a:r>
          </a:p>
          <a:p>
            <a:r>
              <a:rPr lang="da-DK" dirty="0"/>
              <a:t>Center for Global Cyber Strategy(CGCS) is the key</a:t>
            </a:r>
          </a:p>
          <a:p>
            <a:r>
              <a:rPr lang="en-US" dirty="0"/>
              <a:t>CGCS maintains offline </a:t>
            </a:r>
            <a:r>
              <a:rPr lang="en-US" b="1" dirty="0"/>
              <a:t>databases </a:t>
            </a:r>
            <a:r>
              <a:rPr lang="en-US" dirty="0"/>
              <a:t>(donated for research) of anonymized data including the responsible group</a:t>
            </a:r>
          </a:p>
          <a:p>
            <a:r>
              <a:rPr lang="en-US" dirty="0"/>
              <a:t>Goal is to identify candidate groups that authorities could approach for assistance in restoring the internet.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9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98A-F088-46E3-9F6E-A4431C47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EACC-4CAE-43A6-B046-E3848B12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profile </a:t>
            </a:r>
            <a:r>
              <a:rPr lang="en-US" dirty="0"/>
              <a:t>has been identified by CGCS as </a:t>
            </a:r>
            <a:r>
              <a:rPr lang="en-US" b="1" dirty="0"/>
              <a:t>most likely</a:t>
            </a:r>
            <a:r>
              <a:rPr lang="en-US" dirty="0"/>
              <a:t> to resemble the structure of the group responsible for internet outage</a:t>
            </a:r>
          </a:p>
          <a:p>
            <a:r>
              <a:rPr lang="en-US" b="1" dirty="0"/>
              <a:t>Our task</a:t>
            </a:r>
            <a:r>
              <a:rPr lang="en-US" dirty="0"/>
              <a:t> is to identify the </a:t>
            </a:r>
            <a:r>
              <a:rPr lang="en-US" b="1" dirty="0"/>
              <a:t>groups</a:t>
            </a:r>
            <a:r>
              <a:rPr lang="en-US" dirty="0"/>
              <a:t> who </a:t>
            </a:r>
            <a:r>
              <a:rPr lang="en-US" b="1" dirty="0"/>
              <a:t>resemble</a:t>
            </a:r>
            <a:r>
              <a:rPr lang="en-US" dirty="0"/>
              <a:t> the identified profiles</a:t>
            </a:r>
          </a:p>
        </p:txBody>
      </p:sp>
    </p:spTree>
    <p:extLst>
      <p:ext uri="{BB962C8B-B14F-4D97-AF65-F5344CB8AC3E}">
        <p14:creationId xmlns:p14="http://schemas.microsoft.com/office/powerpoint/2010/main" val="42250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5AC2-C426-4CE6-BC17-B1080FF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 1 (Data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E95-0F9B-415E-8AFC-0C4025E6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subgraph </a:t>
            </a:r>
            <a:r>
              <a:rPr lang="en-US" b="1" dirty="0"/>
              <a:t>Template</a:t>
            </a:r>
            <a:r>
              <a:rPr lang="en-US" dirty="0"/>
              <a:t> representing the structure of the group </a:t>
            </a:r>
            <a:r>
              <a:rPr lang="en-US" b="1" dirty="0"/>
              <a:t>identified</a:t>
            </a:r>
            <a:r>
              <a:rPr lang="en-US" dirty="0"/>
              <a:t> by CGCS</a:t>
            </a:r>
          </a:p>
          <a:p>
            <a:r>
              <a:rPr lang="en-US" dirty="0"/>
              <a:t>5 </a:t>
            </a:r>
            <a:r>
              <a:rPr lang="en-US" b="1" dirty="0"/>
              <a:t>candidate</a:t>
            </a:r>
            <a:r>
              <a:rPr lang="en-US" dirty="0"/>
              <a:t> subgraphs</a:t>
            </a:r>
          </a:p>
          <a:p>
            <a:r>
              <a:rPr lang="en-US" dirty="0"/>
              <a:t>A very </a:t>
            </a:r>
            <a:r>
              <a:rPr lang="en-US" b="1" dirty="0"/>
              <a:t>large graph </a:t>
            </a:r>
          </a:p>
          <a:p>
            <a:r>
              <a:rPr lang="en-US" dirty="0"/>
              <a:t>A list of 3 </a:t>
            </a:r>
            <a:r>
              <a:rPr lang="en-US" b="1" dirty="0"/>
              <a:t>Seeds</a:t>
            </a:r>
            <a:r>
              <a:rPr lang="en-US" dirty="0"/>
              <a:t>, or IDs that can provide starting points for exploring the large graph.</a:t>
            </a:r>
          </a:p>
        </p:txBody>
      </p:sp>
    </p:spTree>
    <p:extLst>
      <p:ext uri="{BB962C8B-B14F-4D97-AF65-F5344CB8AC3E}">
        <p14:creationId xmlns:p14="http://schemas.microsoft.com/office/powerpoint/2010/main" val="84631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469-CEE7-485C-8B48-C84082B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BE96-0868-452D-A1EB-EAFDD3BE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</a:t>
            </a:r>
            <a:r>
              <a:rPr lang="en-US" dirty="0"/>
              <a:t> graph files contain the following columns: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 err="1"/>
              <a:t>eType</a:t>
            </a:r>
            <a:r>
              <a:rPr lang="en-US" dirty="0"/>
              <a:t> (edge type): a number between 0 and 6 (inclusive)</a:t>
            </a:r>
          </a:p>
          <a:p>
            <a:pPr lvl="1"/>
            <a:r>
              <a:rPr lang="en-US" b="1" dirty="0"/>
              <a:t>Target</a:t>
            </a:r>
            <a:r>
              <a:rPr lang="en-US" dirty="0"/>
              <a:t>: an integer Id of the source of the communication (could have different meanings based on the </a:t>
            </a:r>
            <a:r>
              <a:rPr lang="en-US" dirty="0" err="1"/>
              <a:t>eType</a:t>
            </a:r>
            <a:r>
              <a:rPr lang="en-US" dirty="0"/>
              <a:t> column)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: Time is in seconds from 12:00 AM Jan. 1, 2025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56EE-22E9-4ED1-B5EC-7F4D19F3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(Overview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792-09E2-447C-AD1E-24ABC5C7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Channels are defined based on the </a:t>
            </a:r>
            <a:r>
              <a:rPr lang="en-US" dirty="0" err="1"/>
              <a:t>eType</a:t>
            </a:r>
            <a:r>
              <a:rPr lang="en-US" dirty="0"/>
              <a:t> column.</a:t>
            </a:r>
          </a:p>
          <a:p>
            <a:r>
              <a:rPr lang="en-US" b="1" dirty="0"/>
              <a:t>Many</a:t>
            </a:r>
            <a:r>
              <a:rPr lang="en-US" dirty="0"/>
              <a:t> of the channels also include:</a:t>
            </a:r>
          </a:p>
          <a:p>
            <a:pPr lvl="1"/>
            <a:r>
              <a:rPr lang="en-US" b="1" dirty="0"/>
              <a:t>Weight</a:t>
            </a:r>
            <a:r>
              <a:rPr lang="en-US" dirty="0"/>
              <a:t>: float values with different meaning based on the channel</a:t>
            </a:r>
            <a:endParaRPr lang="en-US" b="1" dirty="0"/>
          </a:p>
          <a:p>
            <a:pPr lvl="1"/>
            <a:r>
              <a:rPr lang="en-US" b="1" dirty="0" err="1"/>
              <a:t>SourceLocation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TargetLocation</a:t>
            </a:r>
            <a:r>
              <a:rPr lang="en-US" dirty="0"/>
              <a:t>: integer values between 0 and 5 representing countries</a:t>
            </a:r>
          </a:p>
          <a:p>
            <a:pPr lvl="1"/>
            <a:r>
              <a:rPr lang="en-US" b="1" dirty="0" err="1"/>
              <a:t>SourceLatitude</a:t>
            </a:r>
            <a:r>
              <a:rPr lang="en-US" dirty="0"/>
              <a:t>: latitude locations within the country </a:t>
            </a:r>
          </a:p>
          <a:p>
            <a:pPr lvl="1"/>
            <a:r>
              <a:rPr lang="en-US" b="1" dirty="0" err="1"/>
              <a:t>SourceLongitude</a:t>
            </a:r>
            <a:r>
              <a:rPr lang="en-US" dirty="0"/>
              <a:t>: longitude locations within the country</a:t>
            </a:r>
          </a:p>
          <a:p>
            <a:pPr lvl="1"/>
            <a:r>
              <a:rPr lang="en-US" b="1" dirty="0" err="1"/>
              <a:t>TargetLatitude</a:t>
            </a:r>
            <a:r>
              <a:rPr lang="en-US" dirty="0"/>
              <a:t>: latitude locations within the country</a:t>
            </a:r>
          </a:p>
          <a:p>
            <a:pPr lvl="1"/>
            <a:r>
              <a:rPr lang="en-US" b="1" dirty="0" err="1"/>
              <a:t>TargetLongitude</a:t>
            </a:r>
            <a:r>
              <a:rPr lang="en-US" dirty="0"/>
              <a:t>: longitude locations within the country</a:t>
            </a:r>
          </a:p>
        </p:txBody>
      </p:sp>
    </p:spTree>
    <p:extLst>
      <p:ext uri="{BB962C8B-B14F-4D97-AF65-F5344CB8AC3E}">
        <p14:creationId xmlns:p14="http://schemas.microsoft.com/office/powerpoint/2010/main" val="285432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211E-8D2D-44F5-A411-D0257B8B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027D-315E-42C2-AA32-D9A5CB2E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Source 		int64 </a:t>
            </a:r>
          </a:p>
          <a:p>
            <a:r>
              <a:rPr lang="en-US" dirty="0" err="1"/>
              <a:t>eType</a:t>
            </a:r>
            <a:r>
              <a:rPr lang="en-US" dirty="0"/>
              <a:t> 		int64 </a:t>
            </a:r>
          </a:p>
          <a:p>
            <a:r>
              <a:rPr lang="en-US" dirty="0"/>
              <a:t>Target 		int64 </a:t>
            </a:r>
          </a:p>
          <a:p>
            <a:r>
              <a:rPr lang="en-US" dirty="0"/>
              <a:t>Time 			int64 </a:t>
            </a:r>
          </a:p>
          <a:p>
            <a:r>
              <a:rPr lang="en-US" dirty="0"/>
              <a:t>Weight 		float64 </a:t>
            </a:r>
          </a:p>
          <a:p>
            <a:r>
              <a:rPr lang="en-US" dirty="0" err="1"/>
              <a:t>SourceLocation</a:t>
            </a:r>
            <a:r>
              <a:rPr lang="en-US" dirty="0"/>
              <a:t>	float64 </a:t>
            </a:r>
          </a:p>
          <a:p>
            <a:r>
              <a:rPr lang="en-US" dirty="0" err="1"/>
              <a:t>TargetLocation</a:t>
            </a:r>
            <a:r>
              <a:rPr lang="en-US" dirty="0"/>
              <a:t> 	float64 </a:t>
            </a:r>
          </a:p>
          <a:p>
            <a:r>
              <a:rPr lang="en-US" dirty="0" err="1"/>
              <a:t>SourceLatitude</a:t>
            </a:r>
            <a:r>
              <a:rPr lang="en-US" dirty="0"/>
              <a:t> 	float64 </a:t>
            </a:r>
          </a:p>
          <a:p>
            <a:r>
              <a:rPr lang="en-US" dirty="0" err="1"/>
              <a:t>SourceLongitude</a:t>
            </a:r>
            <a:r>
              <a:rPr lang="en-US" dirty="0"/>
              <a:t> 	float64 </a:t>
            </a:r>
          </a:p>
          <a:p>
            <a:r>
              <a:rPr lang="en-US" dirty="0" err="1"/>
              <a:t>TargetLatitude</a:t>
            </a:r>
            <a:r>
              <a:rPr lang="en-US" dirty="0"/>
              <a:t> 	float64 </a:t>
            </a:r>
          </a:p>
          <a:p>
            <a:r>
              <a:rPr lang="en-US" dirty="0" err="1"/>
              <a:t>TargetLongitude</a:t>
            </a:r>
            <a:r>
              <a:rPr lang="en-US" dirty="0"/>
              <a:t> 	float64</a:t>
            </a:r>
          </a:p>
        </p:txBody>
      </p:sp>
    </p:spTree>
    <p:extLst>
      <p:ext uri="{BB962C8B-B14F-4D97-AF65-F5344CB8AC3E}">
        <p14:creationId xmlns:p14="http://schemas.microsoft.com/office/powerpoint/2010/main" val="26767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89F7-7C1E-46F6-850C-5C4A320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 (Template)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35FA-D620-4677-B3F9-84CA7053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format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/>
              <a:t>1325 rows</a:t>
            </a:r>
          </a:p>
          <a:p>
            <a:pPr lvl="1"/>
            <a:r>
              <a:rPr lang="en-US" dirty="0"/>
              <a:t>301 have location data, none have longitude </a:t>
            </a:r>
            <a:r>
              <a:rPr lang="en-US"/>
              <a:t>and latitude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9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442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Overview</vt:lpstr>
      <vt:lpstr>Mini-Challenge 1 (Overview)</vt:lpstr>
      <vt:lpstr>Mini-Challenge 1 (Data overview)</vt:lpstr>
      <vt:lpstr>Exploring the data (Overview 1)</vt:lpstr>
      <vt:lpstr>Exploring the data (Overview 2)</vt:lpstr>
      <vt:lpstr>PowerPoint Presentation</vt:lpstr>
      <vt:lpstr>Exploring the data (Template)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Behnam Beladi</dc:creator>
  <cp:lastModifiedBy>Behnam Beladi</cp:lastModifiedBy>
  <cp:revision>21</cp:revision>
  <dcterms:created xsi:type="dcterms:W3CDTF">2020-04-21T09:35:12Z</dcterms:created>
  <dcterms:modified xsi:type="dcterms:W3CDTF">2020-04-27T14:22:03Z</dcterms:modified>
</cp:coreProperties>
</file>