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3"/>
  </p:notesMasterIdLst>
  <p:sldIdLst>
    <p:sldId id="257" r:id="rId2"/>
    <p:sldId id="276" r:id="rId3"/>
    <p:sldId id="258" r:id="rId4"/>
    <p:sldId id="259" r:id="rId5"/>
    <p:sldId id="260" r:id="rId6"/>
    <p:sldId id="262" r:id="rId7"/>
    <p:sldId id="263" r:id="rId8"/>
    <p:sldId id="264" r:id="rId9"/>
    <p:sldId id="266" r:id="rId10"/>
    <p:sldId id="272" r:id="rId11"/>
    <p:sldId id="265" r:id="rId12"/>
    <p:sldId id="271" r:id="rId13"/>
    <p:sldId id="274" r:id="rId14"/>
    <p:sldId id="261" r:id="rId15"/>
    <p:sldId id="267" r:id="rId16"/>
    <p:sldId id="269" r:id="rId17"/>
    <p:sldId id="270" r:id="rId18"/>
    <p:sldId id="275" r:id="rId19"/>
    <p:sldId id="268" r:id="rId20"/>
    <p:sldId id="273" r:id="rId21"/>
    <p:sldId id="277" r:id="rId22"/>
    <p:sldId id="280" r:id="rId23"/>
    <p:sldId id="298" r:id="rId24"/>
    <p:sldId id="281" r:id="rId25"/>
    <p:sldId id="282" r:id="rId26"/>
    <p:sldId id="283" r:id="rId27"/>
    <p:sldId id="284" r:id="rId28"/>
    <p:sldId id="290" r:id="rId29"/>
    <p:sldId id="291" r:id="rId30"/>
    <p:sldId id="292" r:id="rId31"/>
    <p:sldId id="293" r:id="rId32"/>
    <p:sldId id="299" r:id="rId33"/>
    <p:sldId id="300" r:id="rId34"/>
    <p:sldId id="301" r:id="rId35"/>
    <p:sldId id="302" r:id="rId36"/>
    <p:sldId id="304" r:id="rId37"/>
    <p:sldId id="305" r:id="rId38"/>
    <p:sldId id="306" r:id="rId39"/>
    <p:sldId id="294" r:id="rId40"/>
    <p:sldId id="295" r:id="rId41"/>
    <p:sldId id="296" r:id="rId42"/>
    <p:sldId id="307" r:id="rId43"/>
    <p:sldId id="297" r:id="rId44"/>
    <p:sldId id="308" r:id="rId45"/>
    <p:sldId id="309" r:id="rId46"/>
    <p:sldId id="310" r:id="rId47"/>
    <p:sldId id="311" r:id="rId48"/>
    <p:sldId id="312" r:id="rId49"/>
    <p:sldId id="313" r:id="rId50"/>
    <p:sldId id="314" r:id="rId51"/>
    <p:sldId id="315" r:id="rId52"/>
    <p:sldId id="316" r:id="rId53"/>
    <p:sldId id="353" r:id="rId54"/>
    <p:sldId id="354" r:id="rId55"/>
    <p:sldId id="355" r:id="rId56"/>
    <p:sldId id="325" r:id="rId57"/>
    <p:sldId id="317" r:id="rId58"/>
    <p:sldId id="318" r:id="rId59"/>
    <p:sldId id="319" r:id="rId60"/>
    <p:sldId id="320" r:id="rId61"/>
    <p:sldId id="321" r:id="rId62"/>
    <p:sldId id="322" r:id="rId63"/>
    <p:sldId id="323" r:id="rId64"/>
    <p:sldId id="324"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6" r:id="rId93"/>
    <p:sldId id="357" r:id="rId94"/>
    <p:sldId id="358" r:id="rId95"/>
    <p:sldId id="359" r:id="rId96"/>
    <p:sldId id="360" r:id="rId97"/>
    <p:sldId id="361" r:id="rId98"/>
    <p:sldId id="362" r:id="rId99"/>
    <p:sldId id="363" r:id="rId100"/>
    <p:sldId id="364" r:id="rId101"/>
    <p:sldId id="279" r:id="rId10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ECED"/>
    <a:srgbClr val="944585"/>
    <a:srgbClr val="FF00CD"/>
    <a:srgbClr val="00CC7A"/>
    <a:srgbClr val="B2FF00"/>
    <a:srgbClr val="FF0000"/>
    <a:srgbClr val="001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4D267D-A5E8-45DB-ADB4-1A72CFD9B7CE}" type="datetimeFigureOut">
              <a:rPr lang="en-US" smtClean="0"/>
              <a:t>5/26/2020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846E72-EF65-49AF-9388-ECA61C3A023D}" type="slidenum">
              <a:rPr lang="en-US" smtClean="0"/>
              <a:t>‹#›</a:t>
            </a:fld>
            <a:endParaRPr lang="en-US"/>
          </a:p>
        </p:txBody>
      </p:sp>
    </p:spTree>
    <p:extLst>
      <p:ext uri="{BB962C8B-B14F-4D97-AF65-F5344CB8AC3E}">
        <p14:creationId xmlns:p14="http://schemas.microsoft.com/office/powerpoint/2010/main" val="2790836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071163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4A2123-CC2A-4A04-B09A-EE3B4F3250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1B146465-F3E4-438E-849D-5F8180A6DE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F118AA2-D399-4407-9F7B-6B682181DD8C}"/>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5" name="Footer Placeholder 4">
            <a:extLst>
              <a:ext uri="{FF2B5EF4-FFF2-40B4-BE49-F238E27FC236}">
                <a16:creationId xmlns="" xmlns:a16="http://schemas.microsoft.com/office/drawing/2014/main" id="{B1360D42-289D-427C-9581-D5FFA79CC7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8F93999-98E7-41AF-8A7A-BDCF167C9E5F}"/>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008235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CA43C3-1AFE-4306-9FFD-B9E392E649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18C96133-37BC-4B7B-8415-C53478DD1B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BE721F4-7D48-42E1-92F7-CB836639ADD8}"/>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5" name="Footer Placeholder 4">
            <a:extLst>
              <a:ext uri="{FF2B5EF4-FFF2-40B4-BE49-F238E27FC236}">
                <a16:creationId xmlns="" xmlns:a16="http://schemas.microsoft.com/office/drawing/2014/main" id="{C09A91EF-947B-43C4-B094-C99B32AA4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6425E30-808C-432C-ABC2-D6D3CB786333}"/>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349561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974A478-60CB-42F6-AD05-9E1D63DA34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DE4E3DEC-26AB-4AB6-9D3A-20613E50F5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47982CD-94CD-4330-94D7-9BE280C0F6AE}"/>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5" name="Footer Placeholder 4">
            <a:extLst>
              <a:ext uri="{FF2B5EF4-FFF2-40B4-BE49-F238E27FC236}">
                <a16:creationId xmlns="" xmlns:a16="http://schemas.microsoft.com/office/drawing/2014/main" id="{03F97E6D-D50B-4732-8F74-2C9C87D1B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BD41B36-52E5-4365-BBCA-4DAA892F891A}"/>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112410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enutzerdefiniertes Layout">
  <p:cSld name="Benutzerdefiniertes Layout">
    <p:spTree>
      <p:nvGrpSpPr>
        <p:cNvPr id="1" name="Shape 24"/>
        <p:cNvGrpSpPr/>
        <p:nvPr/>
      </p:nvGrpSpPr>
      <p:grpSpPr>
        <a:xfrm>
          <a:off x="0" y="0"/>
          <a:ext cx="0" cy="0"/>
          <a:chOff x="0" y="0"/>
          <a:chExt cx="0" cy="0"/>
        </a:xfrm>
      </p:grpSpPr>
      <p:sp>
        <p:nvSpPr>
          <p:cNvPr id="25" name="Google Shape;25;p35"/>
          <p:cNvSpPr txBox="1">
            <a:spLocks noGrp="1"/>
          </p:cNvSpPr>
          <p:nvPr>
            <p:ph type="sldNum" idx="12"/>
          </p:nvPr>
        </p:nvSpPr>
        <p:spPr>
          <a:xfrm>
            <a:off x="11409045" y="6333134"/>
            <a:ext cx="731600" cy="5250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291793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391EFA-AB9E-46C0-8D63-22EAB0ED4A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F1FAC976-4D44-411D-965F-38C28BCE37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5108B7C-AC19-4554-AA93-B00630F6E9DD}"/>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5" name="Footer Placeholder 4">
            <a:extLst>
              <a:ext uri="{FF2B5EF4-FFF2-40B4-BE49-F238E27FC236}">
                <a16:creationId xmlns="" xmlns:a16="http://schemas.microsoft.com/office/drawing/2014/main" id="{095F15AC-6A1C-4D72-B0DA-C308E7C88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4E04CAC-EDD2-494A-9DAF-7D2BE2A2EC56}"/>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107179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10E2E4-5535-4A23-ABAD-021F7F076C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0C2A6E46-0F60-4BC7-829D-42909A660B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F19ED7C4-A764-479E-B995-E566E15202AE}"/>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5" name="Footer Placeholder 4">
            <a:extLst>
              <a:ext uri="{FF2B5EF4-FFF2-40B4-BE49-F238E27FC236}">
                <a16:creationId xmlns="" xmlns:a16="http://schemas.microsoft.com/office/drawing/2014/main" id="{F9FD53D5-AE7A-4D4D-815E-6757E9F55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2172E3F-EBD1-4B58-A0DD-54B6C3134CB1}"/>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89436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228693-7E81-404A-8183-FB5C1E989E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FE0FEB7E-A69B-47BF-A7A6-93EEC7AC8C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206E119D-A534-4ACF-B8CD-B083ED0128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1874A781-05B0-4D90-8E5E-198A301224AB}"/>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6" name="Footer Placeholder 5">
            <a:extLst>
              <a:ext uri="{FF2B5EF4-FFF2-40B4-BE49-F238E27FC236}">
                <a16:creationId xmlns="" xmlns:a16="http://schemas.microsoft.com/office/drawing/2014/main" id="{0474BA80-208A-4CC5-A0E3-08B43828C1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81494FD-310A-4C95-BC9B-79B4ACCE2420}"/>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97349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DDCACD-7612-442C-B61E-1578E7609C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C773E05F-4ED5-421E-9D24-F8A37DAEB3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AC623842-3DFF-4B22-9338-7FEC53C5BF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201154FF-770E-466B-AA50-B08D65E361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547C2D1-9988-41D4-A0D0-CA53139FFD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170E179-28A7-4022-96B3-1ED87C9B9F9D}"/>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8" name="Footer Placeholder 7">
            <a:extLst>
              <a:ext uri="{FF2B5EF4-FFF2-40B4-BE49-F238E27FC236}">
                <a16:creationId xmlns="" xmlns:a16="http://schemas.microsoft.com/office/drawing/2014/main" id="{5313D6F5-D350-45DB-96E2-637F404615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66B26A71-056B-4994-8763-1CCF40560567}"/>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420106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977E38-7846-4421-B9B4-2604E8EA06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05C2D18F-B833-49E2-9013-5C7B3CA767B2}"/>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4" name="Footer Placeholder 3">
            <a:extLst>
              <a:ext uri="{FF2B5EF4-FFF2-40B4-BE49-F238E27FC236}">
                <a16:creationId xmlns="" xmlns:a16="http://schemas.microsoft.com/office/drawing/2014/main" id="{288AFBDA-A89F-40C2-92AC-E7FA900E9F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F726CC4B-2438-446C-BCF8-DEC91CF3313F}"/>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554552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9CEC192-0CFB-41D8-99EF-DF78FB2AB00B}"/>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3" name="Footer Placeholder 2">
            <a:extLst>
              <a:ext uri="{FF2B5EF4-FFF2-40B4-BE49-F238E27FC236}">
                <a16:creationId xmlns="" xmlns:a16="http://schemas.microsoft.com/office/drawing/2014/main" id="{4EB7AABE-FF19-49B3-B9A9-FCFEF213D7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2E813211-6731-4046-A104-82E4046B9E5D}"/>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806395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82984C-8D3D-4F0D-B6C7-B3E164D63D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C47284E9-9010-46F1-9824-B3C05697CE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28EA1682-7F32-4E36-ACFD-E531F8925D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ED7FD55-632E-4F79-9A7E-087FA611EAB4}"/>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6" name="Footer Placeholder 5">
            <a:extLst>
              <a:ext uri="{FF2B5EF4-FFF2-40B4-BE49-F238E27FC236}">
                <a16:creationId xmlns="" xmlns:a16="http://schemas.microsoft.com/office/drawing/2014/main" id="{EDCC6EF4-C4D6-45C5-B755-5EA0E5C54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BD19949-49BD-4139-A4F6-D28C0E4D59C6}"/>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427716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EC0475-FB80-4883-8954-A02B536969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1EB2796D-A57F-40EF-96A1-3E3E75E41C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B77B44D9-C477-4C5F-BBAE-955064BEC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6B41616-CF67-4BB8-A43D-62EC48AD88D2}"/>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6" name="Footer Placeholder 5">
            <a:extLst>
              <a:ext uri="{FF2B5EF4-FFF2-40B4-BE49-F238E27FC236}">
                <a16:creationId xmlns="" xmlns:a16="http://schemas.microsoft.com/office/drawing/2014/main" id="{33E0C423-960D-43B9-850F-3D70AF11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8AA2AF3-2F67-4219-900C-E541DC45C5A1}"/>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898065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00A8801-C7B7-491A-BD26-AE0894EC07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195E2F83-A828-4F11-AFDC-F3D0BA43D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1D42991-03E0-42E2-A919-4B56252BC2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C4C4AE-CFD8-4AF2-A6E6-1D1ADC40C52A}" type="datetimeFigureOut">
              <a:rPr lang="en-US" smtClean="0"/>
              <a:t>5/26/2020</a:t>
            </a:fld>
            <a:endParaRPr lang="en-US"/>
          </a:p>
        </p:txBody>
      </p:sp>
      <p:sp>
        <p:nvSpPr>
          <p:cNvPr id="5" name="Footer Placeholder 4">
            <a:extLst>
              <a:ext uri="{FF2B5EF4-FFF2-40B4-BE49-F238E27FC236}">
                <a16:creationId xmlns="" xmlns:a16="http://schemas.microsoft.com/office/drawing/2014/main" id="{A9B14B05-7883-4A8A-B654-E2C978A21E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B360A2F6-20F2-4064-B8C4-4CE6A905D5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403CCE-867B-49CD-999E-86CADBB5C502}" type="slidenum">
              <a:rPr lang="en-US" smtClean="0"/>
              <a:t>‹#›</a:t>
            </a:fld>
            <a:endParaRPr lang="en-US"/>
          </a:p>
        </p:txBody>
      </p:sp>
    </p:spTree>
    <p:extLst>
      <p:ext uri="{BB962C8B-B14F-4D97-AF65-F5344CB8AC3E}">
        <p14:creationId xmlns:p14="http://schemas.microsoft.com/office/powerpoint/2010/main" val="2395284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file:///E:\OVGU\WiSe19_20\VA%20project\VAST2020\MC1\MC1\pictures\Plotly\MC1_test03fig1.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Vertex_(graph_theory)"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Network_(mathematics)" TargetMode="External"/><Relationship Id="rId2" Type="http://schemas.openxmlformats.org/officeDocument/2006/relationships/hyperlink" Target="https://en.wikipedia.org/wiki/Node_(networki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file:///E:\OVGU\WiSe19_20\VA%20project\VAST2020\MC1\MC1\pictures\Plotly\closenessHist.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file:///E:\OVGU\WiSe19_20\VA%20project\VAST2020\MC1\MC1\pictures\Plotly\betweennessHist.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file:///E:\OVGU\WiSe19_20\VA%20project\VAST2020\MC1\MC1\pictures\Plotly\degree.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file:///E:\OVGU\WiSe19_20\VA%20project\VAST2020\MC1\MC1\pictures\Plotly\degree_centralityHist.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 descr="005_INF_002.jpg"/>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72" name="Google Shape;72;p1"/>
          <p:cNvSpPr txBox="1"/>
          <p:nvPr/>
        </p:nvSpPr>
        <p:spPr>
          <a:xfrm>
            <a:off x="2079784" y="1866150"/>
            <a:ext cx="8001000" cy="2467226"/>
          </a:xfrm>
          <a:prstGeom prst="rect">
            <a:avLst/>
          </a:prstGeom>
          <a:noFill/>
          <a:ln>
            <a:noFill/>
          </a:ln>
        </p:spPr>
        <p:txBody>
          <a:bodyPr spcFirstLastPara="1" wrap="square" lIns="91425" tIns="50800" rIns="91425" bIns="45700" anchor="ctr" anchorCtr="0">
            <a:noAutofit/>
          </a:bodyPr>
          <a:lstStyle/>
          <a:p>
            <a:pPr lvl="0" algn="ctr"/>
            <a:r>
              <a:rPr lang="en-US" sz="4000" b="1" dirty="0">
                <a:latin typeface="Times New Roman" panose="02020603050405020304" pitchFamily="18" charset="0"/>
                <a:cs typeface="Times New Roman" panose="02020603050405020304" pitchFamily="18" charset="0"/>
              </a:rPr>
              <a:t>VAST Challenge 2020</a:t>
            </a:r>
          </a:p>
          <a:p>
            <a:pPr algn="ctr"/>
            <a:r>
              <a:rPr lang="en-US" sz="4000" b="1" dirty="0">
                <a:latin typeface="Times New Roman" panose="02020603050405020304" pitchFamily="18" charset="0"/>
                <a:cs typeface="Times New Roman" panose="02020603050405020304" pitchFamily="18" charset="0"/>
              </a:rPr>
              <a:t>Mini-Challenge 1: Graph Analysis</a:t>
            </a:r>
          </a:p>
          <a:p>
            <a:pPr algn="ctr"/>
            <a:r>
              <a:rPr lang="en-US" sz="4000" b="1" dirty="0">
                <a:solidFill>
                  <a:schemeClr val="tx1">
                    <a:lumMod val="75000"/>
                    <a:lumOff val="25000"/>
                  </a:schemeClr>
                </a:solidFill>
                <a:latin typeface="Times New Roman" panose="02020603050405020304" pitchFamily="18" charset="0"/>
                <a:cs typeface="Times New Roman" panose="02020603050405020304" pitchFamily="18" charset="0"/>
              </a:rPr>
              <a:t>Summary and Data Understanding</a:t>
            </a:r>
          </a:p>
        </p:txBody>
      </p:sp>
      <p:sp>
        <p:nvSpPr>
          <p:cNvPr id="73" name="Google Shape;73;p1"/>
          <p:cNvSpPr txBox="1"/>
          <p:nvPr/>
        </p:nvSpPr>
        <p:spPr>
          <a:xfrm>
            <a:off x="1786070" y="5074138"/>
            <a:ext cx="4657800" cy="1225832"/>
          </a:xfrm>
          <a:prstGeom prst="rect">
            <a:avLst/>
          </a:prstGeom>
          <a:noFill/>
          <a:ln>
            <a:noFill/>
          </a:ln>
        </p:spPr>
        <p:txBody>
          <a:bodyPr spcFirstLastPara="1" wrap="square" lIns="91425" tIns="91425" rIns="91425" bIns="91425" anchor="t" anchorCtr="0">
            <a:noAutofit/>
          </a:bodyPr>
          <a:lstStyle/>
          <a:p>
            <a:pPr lvl="0">
              <a:buSzPts val="1800"/>
            </a:pPr>
            <a:r>
              <a:rPr lang="en-US" dirty="0">
                <a:solidFill>
                  <a:schemeClr val="lt1"/>
                </a:solidFill>
              </a:rPr>
              <a:t>Supervisor:</a:t>
            </a:r>
            <a:r>
              <a:rPr lang="en-US" dirty="0">
                <a:solidFill>
                  <a:schemeClr val="lt1"/>
                </a:solidFill>
                <a:latin typeface="Arial"/>
                <a:ea typeface="Arial"/>
                <a:cs typeface="Arial"/>
                <a:sym typeface="Arial"/>
              </a:rPr>
              <a:t> </a:t>
            </a:r>
            <a:r>
              <a:rPr lang="en-US" dirty="0">
                <a:solidFill>
                  <a:schemeClr val="lt1"/>
                </a:solidFill>
              </a:rPr>
              <a:t>Prof. Dr.-Ing. Bernhard </a:t>
            </a:r>
            <a:r>
              <a:rPr lang="en-US" dirty="0" err="1">
                <a:solidFill>
                  <a:schemeClr val="lt1"/>
                </a:solidFill>
              </a:rPr>
              <a:t>Preim</a:t>
            </a:r>
            <a:r>
              <a:rPr lang="en-US" dirty="0">
                <a:solidFill>
                  <a:schemeClr val="lt1"/>
                </a:solidFill>
              </a:rPr>
              <a:t> </a:t>
            </a:r>
            <a:endParaRPr dirty="0">
              <a:solidFill>
                <a:schemeClr val="lt1"/>
              </a:solidFill>
            </a:endParaRPr>
          </a:p>
          <a:p>
            <a:pPr lvl="0">
              <a:buSzPts val="1800"/>
            </a:pPr>
            <a:r>
              <a:rPr lang="en-US" dirty="0">
                <a:solidFill>
                  <a:schemeClr val="lt1"/>
                </a:solidFill>
              </a:rPr>
              <a:t>                   Dr.-Ing. Monique </a:t>
            </a:r>
            <a:r>
              <a:rPr lang="en-US" dirty="0" err="1">
                <a:solidFill>
                  <a:schemeClr val="lt1"/>
                </a:solidFill>
              </a:rPr>
              <a:t>Meuschke</a:t>
            </a:r>
            <a:endParaRPr lang="en-US" dirty="0">
              <a:solidFill>
                <a:schemeClr val="lt1"/>
              </a:solidFill>
            </a:endParaRPr>
          </a:p>
          <a:p>
            <a:pPr lvl="0">
              <a:buSzPts val="1800"/>
            </a:pPr>
            <a:r>
              <a:rPr lang="en-US" dirty="0">
                <a:solidFill>
                  <a:schemeClr val="lt1"/>
                </a:solidFill>
              </a:rPr>
              <a:t>                   M.Sc. </a:t>
            </a:r>
            <a:r>
              <a:rPr lang="en-US" dirty="0" err="1">
                <a:solidFill>
                  <a:schemeClr val="lt1"/>
                </a:solidFill>
              </a:rPr>
              <a:t>Uli</a:t>
            </a:r>
            <a:r>
              <a:rPr lang="en-US" dirty="0">
                <a:solidFill>
                  <a:schemeClr val="lt1"/>
                </a:solidFill>
              </a:rPr>
              <a:t> Niemann</a:t>
            </a:r>
          </a:p>
          <a:p>
            <a:pPr lvl="0">
              <a:buSzPts val="1800"/>
            </a:pPr>
            <a:endParaRPr dirty="0">
              <a:solidFill>
                <a:schemeClr val="lt1"/>
              </a:solidFill>
              <a:latin typeface="Arial"/>
              <a:ea typeface="Arial"/>
              <a:cs typeface="Arial"/>
              <a:sym typeface="Arial"/>
            </a:endParaRPr>
          </a:p>
        </p:txBody>
      </p:sp>
      <p:sp>
        <p:nvSpPr>
          <p:cNvPr id="74" name="Google Shape;74;p1"/>
          <p:cNvSpPr txBox="1"/>
          <p:nvPr/>
        </p:nvSpPr>
        <p:spPr>
          <a:xfrm>
            <a:off x="6772285" y="5074138"/>
            <a:ext cx="3567300" cy="1043100"/>
          </a:xfrm>
          <a:prstGeom prst="rect">
            <a:avLst/>
          </a:prstGeom>
          <a:noFill/>
          <a:ln>
            <a:noFill/>
          </a:ln>
        </p:spPr>
        <p:txBody>
          <a:bodyPr spcFirstLastPara="1" wrap="square" lIns="91425" tIns="91425" rIns="91425" bIns="91425" anchor="t" anchorCtr="0">
            <a:noAutofit/>
          </a:bodyPr>
          <a:lstStyle/>
          <a:p>
            <a:pPr lvl="0"/>
            <a:r>
              <a:rPr lang="en-US" dirty="0">
                <a:solidFill>
                  <a:schemeClr val="lt1"/>
                </a:solidFill>
                <a:latin typeface="Arial"/>
                <a:ea typeface="Arial"/>
                <a:cs typeface="Arial"/>
                <a:sym typeface="Arial"/>
              </a:rPr>
              <a:t>Presenter</a:t>
            </a:r>
            <a:r>
              <a:rPr lang="en-US" dirty="0">
                <a:solidFill>
                  <a:schemeClr val="lt1"/>
                </a:solidFill>
              </a:rPr>
              <a:t>: </a:t>
            </a:r>
            <a:r>
              <a:rPr lang="en-US" dirty="0" err="1">
                <a:solidFill>
                  <a:schemeClr val="lt1"/>
                </a:solidFill>
              </a:rPr>
              <a:t>Seyed</a:t>
            </a:r>
            <a:r>
              <a:rPr lang="en-US" dirty="0">
                <a:solidFill>
                  <a:schemeClr val="lt1"/>
                </a:solidFill>
              </a:rPr>
              <a:t> Behnam </a:t>
            </a:r>
            <a:r>
              <a:rPr lang="en-US" dirty="0" err="1">
                <a:solidFill>
                  <a:schemeClr val="lt1"/>
                </a:solidFill>
              </a:rPr>
              <a:t>Beladi</a:t>
            </a:r>
            <a:endParaRPr lang="en-US" dirty="0">
              <a:solidFill>
                <a:schemeClr val="lt1"/>
              </a:solidFill>
            </a:endParaRPr>
          </a:p>
          <a:p>
            <a:pPr lvl="0"/>
            <a:r>
              <a:rPr lang="en-US" dirty="0">
                <a:solidFill>
                  <a:schemeClr val="lt1"/>
                </a:solidFill>
              </a:rPr>
              <a:t>                  </a:t>
            </a:r>
            <a:r>
              <a:rPr lang="en-US" dirty="0" err="1">
                <a:solidFill>
                  <a:schemeClr val="lt1"/>
                </a:solidFill>
              </a:rPr>
              <a:t>Atrayee</a:t>
            </a:r>
            <a:r>
              <a:rPr lang="en-US" dirty="0">
                <a:solidFill>
                  <a:schemeClr val="lt1"/>
                </a:solidFill>
              </a:rPr>
              <a:t> </a:t>
            </a:r>
            <a:r>
              <a:rPr lang="en-US" dirty="0" err="1">
                <a:solidFill>
                  <a:schemeClr val="lt1"/>
                </a:solidFill>
              </a:rPr>
              <a:t>Neog</a:t>
            </a:r>
            <a:endParaRPr lang="en-US" dirty="0">
              <a:solidFill>
                <a:schemeClr val="lt1"/>
              </a:solidFill>
            </a:endParaRPr>
          </a:p>
          <a:p>
            <a:r>
              <a:rPr lang="en-US" dirty="0">
                <a:solidFill>
                  <a:schemeClr val="lt1"/>
                </a:solidFill>
              </a:rPr>
              <a:t>                  </a:t>
            </a:r>
            <a:r>
              <a:rPr lang="en-US" dirty="0" err="1">
                <a:solidFill>
                  <a:schemeClr val="lt1"/>
                </a:solidFill>
              </a:rPr>
              <a:t>Xiongjun</a:t>
            </a:r>
            <a:r>
              <a:rPr lang="en-US" dirty="0">
                <a:solidFill>
                  <a:schemeClr val="lt1"/>
                </a:solidFill>
              </a:rPr>
              <a:t> Wang</a:t>
            </a:r>
          </a:p>
          <a:p>
            <a:endParaRPr lang="en-US" dirty="0">
              <a:solidFill>
                <a:schemeClr val="lt1"/>
              </a:solidFill>
            </a:endParaRPr>
          </a:p>
          <a:p>
            <a:endParaRPr dirty="0">
              <a:solidFill>
                <a:schemeClr val="lt1"/>
              </a:solidFill>
              <a:latin typeface="Arial"/>
              <a:ea typeface="Arial"/>
              <a:cs typeface="Arial"/>
              <a:sym typeface="Arial"/>
            </a:endParaRPr>
          </a:p>
          <a:p>
            <a:pPr>
              <a:buClr>
                <a:srgbClr val="000000"/>
              </a:buClr>
              <a:buSzPts val="1800"/>
            </a:pPr>
            <a:r>
              <a:rPr lang="en-US" dirty="0">
                <a:solidFill>
                  <a:schemeClr val="lt1"/>
                </a:solidFill>
                <a:latin typeface="Arial"/>
                <a:ea typeface="Arial"/>
                <a:cs typeface="Arial"/>
                <a:sym typeface="Arial"/>
              </a:rPr>
              <a:t>               </a:t>
            </a:r>
            <a:endParaRPr dirty="0">
              <a:solidFill>
                <a:schemeClr val="lt1"/>
              </a:solidFill>
              <a:latin typeface="Arial"/>
              <a:ea typeface="Arial"/>
              <a:cs typeface="Arial"/>
              <a:sym typeface="Arial"/>
            </a:endParaRPr>
          </a:p>
          <a:p>
            <a:pPr algn="ctr">
              <a:buClr>
                <a:srgbClr val="000000"/>
              </a:buClr>
              <a:buSzPts val="1800"/>
            </a:pPr>
            <a:r>
              <a:rPr lang="en-US" dirty="0">
                <a:solidFill>
                  <a:schemeClr val="lt1"/>
                </a:solidFill>
                <a:latin typeface="Arial"/>
                <a:ea typeface="Arial"/>
                <a:cs typeface="Arial"/>
                <a:sym typeface="Arial"/>
              </a:rPr>
              <a:t>                  </a:t>
            </a:r>
            <a:endParaRPr dirty="0">
              <a:solidFill>
                <a:schemeClr val="lt1"/>
              </a:solidFill>
              <a:latin typeface="Arial"/>
              <a:ea typeface="Arial"/>
              <a:cs typeface="Arial"/>
              <a:sym typeface="Arial"/>
            </a:endParaRPr>
          </a:p>
        </p:txBody>
      </p:sp>
      <p:sp>
        <p:nvSpPr>
          <p:cNvPr id="75" name="Google Shape;75;p1"/>
          <p:cNvSpPr txBox="1">
            <a:spLocks noGrp="1"/>
          </p:cNvSpPr>
          <p:nvPr>
            <p:ph type="sldNum" idx="12"/>
          </p:nvPr>
        </p:nvSpPr>
        <p:spPr>
          <a:xfrm>
            <a:off x="10080784" y="6333134"/>
            <a:ext cx="548700" cy="525000"/>
          </a:xfrm>
          <a:prstGeom prst="rect">
            <a:avLst/>
          </a:prstGeom>
          <a:noFill/>
          <a:ln>
            <a:noFill/>
          </a:ln>
        </p:spPr>
        <p:txBody>
          <a:bodyPr spcFirstLastPara="1" vert="horz" wrap="square" lIns="91425" tIns="91425" rIns="91425" bIns="91425" rtlCol="0" anchor="t" anchorCtr="0">
            <a:noAutofit/>
          </a:bodyPr>
          <a:lstStyle/>
          <a:p>
            <a:fld id="{00000000-1234-1234-1234-123412341234}" type="slidenum">
              <a:rPr lang="en-US"/>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23038A-68E9-4682-ADF1-B26EE4C32CB9}"/>
              </a:ext>
            </a:extLst>
          </p:cNvPr>
          <p:cNvSpPr>
            <a:spLocks noGrp="1"/>
          </p:cNvSpPr>
          <p:nvPr>
            <p:ph type="title"/>
          </p:nvPr>
        </p:nvSpPr>
        <p:spPr/>
        <p:txBody>
          <a:bodyPr/>
          <a:lstStyle/>
          <a:p>
            <a:r>
              <a:rPr lang="en-US" dirty="0"/>
              <a:t>Exploring the data (Channels)</a:t>
            </a:r>
          </a:p>
        </p:txBody>
      </p:sp>
      <p:graphicFrame>
        <p:nvGraphicFramePr>
          <p:cNvPr id="6" name="Table 6">
            <a:extLst>
              <a:ext uri="{FF2B5EF4-FFF2-40B4-BE49-F238E27FC236}">
                <a16:creationId xmlns="" xmlns:a16="http://schemas.microsoft.com/office/drawing/2014/main" id="{3247C39F-7BB1-4652-A31A-B17B14CE5D4A}"/>
              </a:ext>
            </a:extLst>
          </p:cNvPr>
          <p:cNvGraphicFramePr>
            <a:graphicFrameLocks noGrp="1"/>
          </p:cNvGraphicFramePr>
          <p:nvPr>
            <p:ph idx="1"/>
            <p:extLst>
              <p:ext uri="{D42A27DB-BD31-4B8C-83A1-F6EECF244321}">
                <p14:modId xmlns:p14="http://schemas.microsoft.com/office/powerpoint/2010/main" val="3261822853"/>
              </p:ext>
            </p:extLst>
          </p:nvPr>
        </p:nvGraphicFramePr>
        <p:xfrm>
          <a:off x="838199" y="1443037"/>
          <a:ext cx="10450551" cy="5049837"/>
        </p:xfrm>
        <a:graphic>
          <a:graphicData uri="http://schemas.openxmlformats.org/drawingml/2006/table">
            <a:tbl>
              <a:tblPr firstRow="1" bandRow="1">
                <a:tableStyleId>{5C22544A-7EE6-4342-B048-85BDC9FD1C3A}</a:tableStyleId>
              </a:tblPr>
              <a:tblGrid>
                <a:gridCol w="1771968">
                  <a:extLst>
                    <a:ext uri="{9D8B030D-6E8A-4147-A177-3AD203B41FA5}">
                      <a16:colId xmlns="" xmlns:a16="http://schemas.microsoft.com/office/drawing/2014/main" val="3729389960"/>
                    </a:ext>
                  </a:extLst>
                </a:gridCol>
                <a:gridCol w="835710">
                  <a:extLst>
                    <a:ext uri="{9D8B030D-6E8A-4147-A177-3AD203B41FA5}">
                      <a16:colId xmlns="" xmlns:a16="http://schemas.microsoft.com/office/drawing/2014/main" val="2281435260"/>
                    </a:ext>
                  </a:extLst>
                </a:gridCol>
                <a:gridCol w="2108825">
                  <a:extLst>
                    <a:ext uri="{9D8B030D-6E8A-4147-A177-3AD203B41FA5}">
                      <a16:colId xmlns="" xmlns:a16="http://schemas.microsoft.com/office/drawing/2014/main" val="2072369400"/>
                    </a:ext>
                  </a:extLst>
                </a:gridCol>
                <a:gridCol w="981041">
                  <a:extLst>
                    <a:ext uri="{9D8B030D-6E8A-4147-A177-3AD203B41FA5}">
                      <a16:colId xmlns="" xmlns:a16="http://schemas.microsoft.com/office/drawing/2014/main" val="1567139128"/>
                    </a:ext>
                  </a:extLst>
                </a:gridCol>
                <a:gridCol w="1133509">
                  <a:extLst>
                    <a:ext uri="{9D8B030D-6E8A-4147-A177-3AD203B41FA5}">
                      <a16:colId xmlns="" xmlns:a16="http://schemas.microsoft.com/office/drawing/2014/main" val="2267513749"/>
                    </a:ext>
                  </a:extLst>
                </a:gridCol>
                <a:gridCol w="1090938">
                  <a:extLst>
                    <a:ext uri="{9D8B030D-6E8A-4147-A177-3AD203B41FA5}">
                      <a16:colId xmlns="" xmlns:a16="http://schemas.microsoft.com/office/drawing/2014/main" val="44632791"/>
                    </a:ext>
                  </a:extLst>
                </a:gridCol>
                <a:gridCol w="1107710">
                  <a:extLst>
                    <a:ext uri="{9D8B030D-6E8A-4147-A177-3AD203B41FA5}">
                      <a16:colId xmlns="" xmlns:a16="http://schemas.microsoft.com/office/drawing/2014/main" val="3607100143"/>
                    </a:ext>
                  </a:extLst>
                </a:gridCol>
                <a:gridCol w="1420850">
                  <a:extLst>
                    <a:ext uri="{9D8B030D-6E8A-4147-A177-3AD203B41FA5}">
                      <a16:colId xmlns="" xmlns:a16="http://schemas.microsoft.com/office/drawing/2014/main" val="2294204304"/>
                    </a:ext>
                  </a:extLst>
                </a:gridCol>
              </a:tblGrid>
              <a:tr h="666544">
                <a:tc>
                  <a:txBody>
                    <a:bodyPr/>
                    <a:lstStyle/>
                    <a:p>
                      <a:r>
                        <a:rPr lang="en-US" sz="1600" dirty="0"/>
                        <a:t>Channel Name</a:t>
                      </a:r>
                    </a:p>
                  </a:txBody>
                  <a:tcPr/>
                </a:tc>
                <a:tc>
                  <a:txBody>
                    <a:bodyPr/>
                    <a:lstStyle/>
                    <a:p>
                      <a:r>
                        <a:rPr lang="en-US" sz="1600" dirty="0"/>
                        <a:t>eType</a:t>
                      </a:r>
                    </a:p>
                  </a:txBody>
                  <a:tcPr/>
                </a:tc>
                <a:tc>
                  <a:txBody>
                    <a:bodyPr/>
                    <a:lstStyle/>
                    <a:p>
                      <a:r>
                        <a:rPr lang="en-US" sz="1600" dirty="0"/>
                        <a:t>Representation</a:t>
                      </a:r>
                    </a:p>
                  </a:txBody>
                  <a:tcPr/>
                </a:tc>
                <a:tc>
                  <a:txBody>
                    <a:bodyPr/>
                    <a:lstStyle/>
                    <a:p>
                      <a:r>
                        <a:rPr lang="en-US" sz="1600" dirty="0"/>
                        <a:t>Location</a:t>
                      </a:r>
                    </a:p>
                  </a:txBody>
                  <a:tcPr/>
                </a:tc>
                <a:tc>
                  <a:txBody>
                    <a:bodyPr/>
                    <a:lstStyle/>
                    <a:p>
                      <a:r>
                        <a:rPr lang="en-US" sz="1600" dirty="0"/>
                        <a:t>Weight</a:t>
                      </a:r>
                    </a:p>
                  </a:txBody>
                  <a:tcPr/>
                </a:tc>
                <a:tc>
                  <a:txBody>
                    <a:bodyPr/>
                    <a:lstStyle/>
                    <a:p>
                      <a:r>
                        <a:rPr lang="en-US" sz="1600" dirty="0"/>
                        <a:t>Source</a:t>
                      </a:r>
                    </a:p>
                  </a:txBody>
                  <a:tcPr/>
                </a:tc>
                <a:tc>
                  <a:txBody>
                    <a:bodyPr/>
                    <a:lstStyle/>
                    <a:p>
                      <a:r>
                        <a:rPr lang="en-US" sz="1600" dirty="0"/>
                        <a:t>Target</a:t>
                      </a:r>
                    </a:p>
                  </a:txBody>
                  <a:tcPr/>
                </a:tc>
                <a:tc>
                  <a:txBody>
                    <a:bodyPr/>
                    <a:lstStyle/>
                    <a:p>
                      <a:r>
                        <a:rPr lang="en-US" sz="1600" dirty="0"/>
                        <a:t>Notable points</a:t>
                      </a:r>
                    </a:p>
                  </a:txBody>
                  <a:tcPr/>
                </a:tc>
                <a:extLst>
                  <a:ext uri="{0D108BD9-81ED-4DB2-BD59-A6C34878D82A}">
                    <a16:rowId xmlns="" xmlns:a16="http://schemas.microsoft.com/office/drawing/2014/main" val="1271232916"/>
                  </a:ext>
                </a:extLst>
              </a:tr>
              <a:tr h="857772">
                <a:tc>
                  <a:txBody>
                    <a:bodyPr/>
                    <a:lstStyle/>
                    <a:p>
                      <a:r>
                        <a:rPr lang="en-US" sz="1600" b="1" dirty="0"/>
                        <a:t>Communications</a:t>
                      </a:r>
                    </a:p>
                    <a:p>
                      <a:r>
                        <a:rPr lang="en-US" sz="1600" b="1" dirty="0"/>
                        <a:t>(phone and email)</a:t>
                      </a:r>
                      <a:endParaRPr lang="en-US" sz="1600" dirty="0"/>
                    </a:p>
                  </a:txBody>
                  <a:tcPr/>
                </a:tc>
                <a:tc>
                  <a:txBody>
                    <a:bodyPr/>
                    <a:lstStyle/>
                    <a:p>
                      <a:pPr algn="ctr"/>
                      <a:r>
                        <a:rPr lang="en-US" sz="1600" dirty="0"/>
                        <a:t>0 &amp; 1</a:t>
                      </a:r>
                    </a:p>
                  </a:txBody>
                  <a:tcPr/>
                </a:tc>
                <a:tc>
                  <a:txBody>
                    <a:bodyPr/>
                    <a:lstStyle/>
                    <a:p>
                      <a:r>
                        <a:rPr lang="en-US" sz="1600" dirty="0"/>
                        <a:t>Direct connections between two persons</a:t>
                      </a:r>
                    </a:p>
                  </a:txBody>
                  <a:tcPr/>
                </a:tc>
                <a:tc>
                  <a:txBody>
                    <a:bodyPr/>
                    <a:lstStyle/>
                    <a:p>
                      <a:pPr algn="ctr"/>
                      <a:r>
                        <a:rPr lang="en-US" sz="1600" dirty="0"/>
                        <a:t>Some</a:t>
                      </a:r>
                    </a:p>
                  </a:txBody>
                  <a:tcPr/>
                </a:tc>
                <a:tc>
                  <a:txBody>
                    <a:bodyPr/>
                    <a:lstStyle/>
                    <a:p>
                      <a:pPr algn="ctr"/>
                      <a:r>
                        <a:rPr lang="en-US" sz="1600" dirty="0"/>
                        <a:t>Always 1</a:t>
                      </a:r>
                    </a:p>
                  </a:txBody>
                  <a:tcPr/>
                </a:tc>
                <a:tc>
                  <a:txBody>
                    <a:bodyPr/>
                    <a:lstStyle/>
                    <a:p>
                      <a:pPr algn="ctr"/>
                      <a:r>
                        <a:rPr lang="en-US" sz="1600" dirty="0"/>
                        <a:t>person</a:t>
                      </a:r>
                    </a:p>
                  </a:txBody>
                  <a:tcPr/>
                </a:tc>
                <a:tc>
                  <a:txBody>
                    <a:bodyPr/>
                    <a:lstStyle/>
                    <a:p>
                      <a:pPr algn="ctr"/>
                      <a:r>
                        <a:rPr lang="en-US" sz="1600" dirty="0"/>
                        <a:t>Person</a:t>
                      </a:r>
                    </a:p>
                  </a:txBody>
                  <a:tcPr/>
                </a:tc>
                <a:tc>
                  <a:txBody>
                    <a:bodyPr/>
                    <a:lstStyle/>
                    <a:p>
                      <a:r>
                        <a:rPr lang="en-US" sz="1600" dirty="0"/>
                        <a:t>Phone and email channels not clear</a:t>
                      </a:r>
                    </a:p>
                  </a:txBody>
                  <a:tcPr/>
                </a:tc>
                <a:extLst>
                  <a:ext uri="{0D108BD9-81ED-4DB2-BD59-A6C34878D82A}">
                    <a16:rowId xmlns="" xmlns:a16="http://schemas.microsoft.com/office/drawing/2014/main" val="2779712042"/>
                  </a:ext>
                </a:extLst>
              </a:tr>
              <a:tr h="857772">
                <a:tc>
                  <a:txBody>
                    <a:bodyPr/>
                    <a:lstStyle/>
                    <a:p>
                      <a:r>
                        <a:rPr lang="en-US" sz="1600" b="1" dirty="0"/>
                        <a:t>Procurement</a:t>
                      </a:r>
                      <a:endParaRPr lang="en-US" sz="1600" dirty="0"/>
                    </a:p>
                  </a:txBody>
                  <a:tcPr/>
                </a:tc>
                <a:tc>
                  <a:txBody>
                    <a:bodyPr/>
                    <a:lstStyle/>
                    <a:p>
                      <a:pPr algn="ctr"/>
                      <a:r>
                        <a:rPr lang="en-US" sz="1600" dirty="0"/>
                        <a:t>2 &amp; 3</a:t>
                      </a:r>
                    </a:p>
                  </a:txBody>
                  <a:tcPr/>
                </a:tc>
                <a:tc>
                  <a:txBody>
                    <a:bodyPr/>
                    <a:lstStyle/>
                    <a:p>
                      <a:r>
                        <a:rPr lang="en-US" sz="1600" dirty="0"/>
                        <a:t>Buying and selling an item</a:t>
                      </a:r>
                    </a:p>
                  </a:txBody>
                  <a:tcPr/>
                </a:tc>
                <a:tc>
                  <a:txBody>
                    <a:bodyPr/>
                    <a:lstStyle/>
                    <a:p>
                      <a:pPr algn="ctr"/>
                      <a:r>
                        <a:rPr lang="en-US" sz="1600" dirty="0"/>
                        <a:t>no</a:t>
                      </a:r>
                    </a:p>
                  </a:txBody>
                  <a:tcPr/>
                </a:tc>
                <a:tc>
                  <a:txBody>
                    <a:bodyPr/>
                    <a:lstStyle/>
                    <a:p>
                      <a:pPr algn="ctr"/>
                      <a:r>
                        <a:rPr lang="en-US" sz="1600" dirty="0"/>
                        <a:t>Value of the item</a:t>
                      </a:r>
                    </a:p>
                  </a:txBody>
                  <a:tcPr/>
                </a:tc>
                <a:tc>
                  <a:txBody>
                    <a:bodyPr/>
                    <a:lstStyle/>
                    <a:p>
                      <a:pPr algn="ctr"/>
                      <a:r>
                        <a:rPr lang="en-US" sz="1600" dirty="0"/>
                        <a:t>person</a:t>
                      </a:r>
                    </a:p>
                  </a:txBody>
                  <a:tcPr/>
                </a:tc>
                <a:tc>
                  <a:txBody>
                    <a:bodyPr/>
                    <a:lstStyle/>
                    <a:p>
                      <a:pPr algn="ctr"/>
                      <a:r>
                        <a:rPr lang="en-US" sz="1600" dirty="0"/>
                        <a:t>Item</a:t>
                      </a:r>
                    </a:p>
                  </a:txBody>
                  <a:tcPr/>
                </a:tc>
                <a:tc>
                  <a:txBody>
                    <a:bodyPr/>
                    <a:lstStyle/>
                    <a:p>
                      <a:r>
                        <a:rPr lang="en-US" sz="1600" dirty="0"/>
                        <a:t>For each sell row exists: a buy row</a:t>
                      </a:r>
                    </a:p>
                  </a:txBody>
                  <a:tcPr/>
                </a:tc>
                <a:extLst>
                  <a:ext uri="{0D108BD9-81ED-4DB2-BD59-A6C34878D82A}">
                    <a16:rowId xmlns="" xmlns:a16="http://schemas.microsoft.com/office/drawing/2014/main" val="3255344687"/>
                  </a:ext>
                </a:extLst>
              </a:tr>
              <a:tr h="857772">
                <a:tc>
                  <a:txBody>
                    <a:bodyPr/>
                    <a:lstStyle/>
                    <a:p>
                      <a:r>
                        <a:rPr lang="en-US" sz="1600" b="1" dirty="0"/>
                        <a:t>Co-authorship</a:t>
                      </a:r>
                      <a:endParaRPr lang="en-US" sz="1600" dirty="0"/>
                    </a:p>
                  </a:txBody>
                  <a:tcPr/>
                </a:tc>
                <a:tc>
                  <a:txBody>
                    <a:bodyPr/>
                    <a:lstStyle/>
                    <a:p>
                      <a:pPr algn="ctr"/>
                      <a:r>
                        <a:rPr lang="en-US" sz="1600" dirty="0"/>
                        <a:t>4</a:t>
                      </a:r>
                    </a:p>
                  </a:txBody>
                  <a:tcPr/>
                </a:tc>
                <a:tc>
                  <a:txBody>
                    <a:bodyPr/>
                    <a:lstStyle/>
                    <a:p>
                      <a:r>
                        <a:rPr lang="en-US" sz="1600" dirty="0"/>
                        <a:t>publication of scientific or technical articles</a:t>
                      </a:r>
                    </a:p>
                  </a:txBody>
                  <a:tcPr/>
                </a:tc>
                <a:tc>
                  <a:txBody>
                    <a:bodyPr/>
                    <a:lstStyle/>
                    <a:p>
                      <a:pPr algn="ctr"/>
                      <a:r>
                        <a:rPr lang="en-US" sz="1600" dirty="0"/>
                        <a:t>no</a:t>
                      </a:r>
                    </a:p>
                  </a:txBody>
                  <a:tcPr/>
                </a:tc>
                <a:tc>
                  <a:txBody>
                    <a:bodyPr/>
                    <a:lstStyle/>
                    <a:p>
                      <a:pPr algn="ctr"/>
                      <a:r>
                        <a:rPr lang="en-US" sz="1600" dirty="0"/>
                        <a:t>Fraction of the authors</a:t>
                      </a:r>
                    </a:p>
                  </a:txBody>
                  <a:tcPr/>
                </a:tc>
                <a:tc>
                  <a:txBody>
                    <a:bodyPr/>
                    <a:lstStyle/>
                    <a:p>
                      <a:pPr algn="ctr"/>
                      <a:r>
                        <a:rPr lang="en-US" sz="1600" dirty="0"/>
                        <a:t>Person (author)</a:t>
                      </a:r>
                    </a:p>
                  </a:txBody>
                  <a:tcPr/>
                </a:tc>
                <a:tc>
                  <a:txBody>
                    <a:bodyPr/>
                    <a:lstStyle/>
                    <a:p>
                      <a:pPr algn="ctr"/>
                      <a:r>
                        <a:rPr lang="en-US" sz="1600" dirty="0"/>
                        <a:t>Publication</a:t>
                      </a:r>
                    </a:p>
                  </a:txBody>
                  <a:tcPr/>
                </a:tc>
                <a:tc>
                  <a:txBody>
                    <a:bodyPr/>
                    <a:lstStyle/>
                    <a:p>
                      <a:r>
                        <a:rPr lang="en-US" sz="1600" dirty="0"/>
                        <a:t>Date must be ignored (not relevant)</a:t>
                      </a:r>
                    </a:p>
                  </a:txBody>
                  <a:tcPr/>
                </a:tc>
                <a:extLst>
                  <a:ext uri="{0D108BD9-81ED-4DB2-BD59-A6C34878D82A}">
                    <a16:rowId xmlns="" xmlns:a16="http://schemas.microsoft.com/office/drawing/2014/main" val="2416626755"/>
                  </a:ext>
                </a:extLst>
              </a:tr>
              <a:tr h="952205">
                <a:tc>
                  <a:txBody>
                    <a:bodyPr/>
                    <a:lstStyle/>
                    <a:p>
                      <a:r>
                        <a:rPr lang="en-US" sz="1600" b="1" dirty="0"/>
                        <a:t>Demographics</a:t>
                      </a:r>
                      <a:endParaRPr lang="en-US" sz="1600" dirty="0"/>
                    </a:p>
                  </a:txBody>
                  <a:tcPr/>
                </a:tc>
                <a:tc>
                  <a:txBody>
                    <a:bodyPr/>
                    <a:lstStyle/>
                    <a:p>
                      <a:pPr algn="ctr"/>
                      <a:r>
                        <a:rPr lang="en-US" sz="1600" dirty="0"/>
                        <a:t>5</a:t>
                      </a:r>
                    </a:p>
                  </a:txBody>
                  <a:tcPr/>
                </a:tc>
                <a:tc>
                  <a:txBody>
                    <a:bodyPr/>
                    <a:lstStyle/>
                    <a:p>
                      <a:r>
                        <a:rPr lang="en-US" sz="1600" dirty="0"/>
                        <a:t>spending characteristics of a person</a:t>
                      </a:r>
                    </a:p>
                  </a:txBody>
                  <a:tcPr/>
                </a:tc>
                <a:tc>
                  <a:txBody>
                    <a:bodyPr/>
                    <a:lstStyle/>
                    <a:p>
                      <a:pPr algn="ctr"/>
                      <a:r>
                        <a:rPr lang="en-US" sz="1600" dirty="0"/>
                        <a:t>no</a:t>
                      </a:r>
                    </a:p>
                  </a:txBody>
                  <a:tcPr/>
                </a:tc>
                <a:tc>
                  <a:txBody>
                    <a:bodyPr/>
                    <a:lstStyle/>
                    <a:p>
                      <a:pPr algn="ctr"/>
                      <a:r>
                        <a:rPr lang="en-US" sz="1600" dirty="0"/>
                        <a:t>Money spent</a:t>
                      </a:r>
                    </a:p>
                  </a:txBody>
                  <a:tcPr/>
                </a:tc>
                <a:tc>
                  <a:txBody>
                    <a:bodyPr/>
                    <a:lstStyle/>
                    <a:p>
                      <a:pPr algn="ctr"/>
                      <a:r>
                        <a:rPr lang="en-US" sz="1600" dirty="0"/>
                        <a:t>person / category</a:t>
                      </a:r>
                    </a:p>
                  </a:txBody>
                  <a:tcPr/>
                </a:tc>
                <a:tc>
                  <a:txBody>
                    <a:bodyPr/>
                    <a:lstStyle/>
                    <a:p>
                      <a:pPr algn="ctr"/>
                      <a:r>
                        <a:rPr lang="en-US" sz="1600" dirty="0"/>
                        <a:t>person / category</a:t>
                      </a:r>
                    </a:p>
                  </a:txBody>
                  <a:tcPr/>
                </a:tc>
                <a:tc>
                  <a:txBody>
                    <a:bodyPr/>
                    <a:lstStyle/>
                    <a:p>
                      <a:r>
                        <a:rPr lang="en-US" sz="1600" dirty="0"/>
                        <a:t>29 categories</a:t>
                      </a:r>
                    </a:p>
                  </a:txBody>
                  <a:tcPr/>
                </a:tc>
                <a:extLst>
                  <a:ext uri="{0D108BD9-81ED-4DB2-BD59-A6C34878D82A}">
                    <a16:rowId xmlns="" xmlns:a16="http://schemas.microsoft.com/office/drawing/2014/main" val="3388160115"/>
                  </a:ext>
                </a:extLst>
              </a:tr>
              <a:tr h="857772">
                <a:tc>
                  <a:txBody>
                    <a:bodyPr/>
                    <a:lstStyle/>
                    <a:p>
                      <a:r>
                        <a:rPr lang="en-US" sz="1600" b="1" dirty="0"/>
                        <a:t>Travel</a:t>
                      </a:r>
                      <a:endParaRPr lang="en-US" sz="1600" dirty="0"/>
                    </a:p>
                  </a:txBody>
                  <a:tcPr/>
                </a:tc>
                <a:tc>
                  <a:txBody>
                    <a:bodyPr/>
                    <a:lstStyle/>
                    <a:p>
                      <a:pPr algn="ctr"/>
                      <a:r>
                        <a:rPr lang="en-US" sz="1600" dirty="0"/>
                        <a:t>6</a:t>
                      </a:r>
                    </a:p>
                  </a:txBody>
                  <a:tcPr/>
                </a:tc>
                <a:tc>
                  <a:txBody>
                    <a:bodyPr/>
                    <a:lstStyle/>
                    <a:p>
                      <a:r>
                        <a:rPr lang="en-US" sz="1600" dirty="0"/>
                        <a:t>Connecting people by location</a:t>
                      </a:r>
                    </a:p>
                  </a:txBody>
                  <a:tcPr/>
                </a:tc>
                <a:tc>
                  <a:txBody>
                    <a:bodyPr/>
                    <a:lstStyle/>
                    <a:p>
                      <a:pPr algn="ctr"/>
                      <a:r>
                        <a:rPr lang="en-US" sz="1600" dirty="0"/>
                        <a:t>yes</a:t>
                      </a:r>
                    </a:p>
                  </a:txBody>
                  <a:tcPr/>
                </a:tc>
                <a:tc>
                  <a:txBody>
                    <a:bodyPr/>
                    <a:lstStyle/>
                    <a:p>
                      <a:pPr algn="ctr"/>
                      <a:r>
                        <a:rPr lang="en-US" sz="1600" dirty="0"/>
                        <a:t>Length of trip(days)</a:t>
                      </a:r>
                    </a:p>
                  </a:txBody>
                  <a:tcPr/>
                </a:tc>
                <a:tc>
                  <a:txBody>
                    <a:bodyPr/>
                    <a:lstStyle/>
                    <a:p>
                      <a:pPr algn="ctr"/>
                      <a:r>
                        <a:rPr lang="en-US" sz="1600" dirty="0"/>
                        <a:t>person</a:t>
                      </a:r>
                    </a:p>
                  </a:txBody>
                  <a:tcPr/>
                </a:tc>
                <a:tc>
                  <a:txBody>
                    <a:bodyPr/>
                    <a:lstStyle/>
                    <a:p>
                      <a:pPr algn="ctr"/>
                      <a:r>
                        <a:rPr lang="en-US" sz="1600" dirty="0"/>
                        <a:t>location</a:t>
                      </a:r>
                    </a:p>
                  </a:txBody>
                  <a:tcPr/>
                </a:tc>
                <a:tc>
                  <a:txBody>
                    <a:bodyPr/>
                    <a:lstStyle/>
                    <a:p>
                      <a:r>
                        <a:rPr lang="en-US" sz="1600" dirty="0"/>
                        <a:t>Some weights are negative</a:t>
                      </a:r>
                    </a:p>
                  </a:txBody>
                  <a:tcPr/>
                </a:tc>
                <a:extLst>
                  <a:ext uri="{0D108BD9-81ED-4DB2-BD59-A6C34878D82A}">
                    <a16:rowId xmlns="" xmlns:a16="http://schemas.microsoft.com/office/drawing/2014/main" val="3416391999"/>
                  </a:ext>
                </a:extLst>
              </a:tr>
            </a:tbl>
          </a:graphicData>
        </a:graphic>
      </p:graphicFrame>
    </p:spTree>
    <p:extLst>
      <p:ext uri="{BB962C8B-B14F-4D97-AF65-F5344CB8AC3E}">
        <p14:creationId xmlns:p14="http://schemas.microsoft.com/office/powerpoint/2010/main" val="316681485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Authorities</a:t>
            </a:r>
            <a:endParaRPr lang="en-GB"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2368524454"/>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0.031</a:t>
                      </a:r>
                      <a:endParaRPr lang="en-GB" dirty="0"/>
                    </a:p>
                  </a:txBody>
                  <a:tcPr>
                    <a:solidFill>
                      <a:schemeClr val="accent6">
                        <a:lumMod val="60000"/>
                        <a:lumOff val="40000"/>
                      </a:schemeClr>
                    </a:solidFill>
                  </a:tcPr>
                </a:tc>
                <a:tc>
                  <a:txBody>
                    <a:bodyPr/>
                    <a:lstStyle/>
                    <a:p>
                      <a:r>
                        <a:rPr lang="en-GB" dirty="0" smtClean="0">
                          <a:effectLst/>
                        </a:rPr>
                        <a:t>0.964</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0.063</a:t>
                      </a:r>
                      <a:endParaRPr lang="en-GB" dirty="0"/>
                    </a:p>
                  </a:txBody>
                  <a:tcPr>
                    <a:solidFill>
                      <a:schemeClr val="accent6">
                        <a:lumMod val="60000"/>
                        <a:lumOff val="40000"/>
                      </a:schemeClr>
                    </a:solidFill>
                  </a:tcPr>
                </a:tc>
                <a:tc>
                  <a:txBody>
                    <a:bodyPr/>
                    <a:lstStyle/>
                    <a:p>
                      <a:r>
                        <a:rPr lang="en-GB" dirty="0" smtClean="0">
                          <a:effectLst/>
                        </a:rPr>
                        <a:t>0.755</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0.030</a:t>
                      </a:r>
                      <a:endParaRPr lang="en-GB" dirty="0"/>
                    </a:p>
                  </a:txBody>
                  <a:tcPr>
                    <a:solidFill>
                      <a:schemeClr val="accent6">
                        <a:lumMod val="60000"/>
                        <a:lumOff val="40000"/>
                      </a:schemeClr>
                    </a:solidFill>
                  </a:tcPr>
                </a:tc>
                <a:tc>
                  <a:txBody>
                    <a:bodyPr/>
                    <a:lstStyle/>
                    <a:p>
                      <a:r>
                        <a:rPr lang="en-GB" dirty="0" smtClean="0">
                          <a:effectLst/>
                        </a:rPr>
                        <a:t>0.945</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0.137</a:t>
                      </a:r>
                      <a:endParaRPr lang="en-GB" dirty="0"/>
                    </a:p>
                  </a:txBody>
                  <a:tcPr/>
                </a:tc>
                <a:tc>
                  <a:txBody>
                    <a:bodyPr/>
                    <a:lstStyle/>
                    <a:p>
                      <a:r>
                        <a:rPr lang="en-GB" dirty="0" smtClean="0">
                          <a:effectLst/>
                        </a:rPr>
                        <a:t>0.378</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r>
                        <a:rPr lang="en-GB" dirty="0" smtClean="0"/>
                        <a:t>&gt;</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0.103</a:t>
                      </a:r>
                      <a:endParaRPr lang="en-GB" dirty="0"/>
                    </a:p>
                  </a:txBody>
                  <a:tcPr>
                    <a:solidFill>
                      <a:schemeClr val="accent1">
                        <a:lumMod val="20000"/>
                        <a:lumOff val="80000"/>
                      </a:schemeClr>
                    </a:solidFill>
                  </a:tcPr>
                </a:tc>
                <a:tc>
                  <a:txBody>
                    <a:bodyPr/>
                    <a:lstStyle/>
                    <a:p>
                      <a:r>
                        <a:rPr lang="en-GB" dirty="0" smtClean="0">
                          <a:effectLst/>
                        </a:rPr>
                        <a:t>0.600</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r>
                        <a:rPr lang="en-GB" dirty="0" smtClean="0"/>
                        <a:t>&gt;</a:t>
                      </a:r>
                      <a:endParaRPr lang="en-GB" dirty="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106396373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157DC7-9BF8-4E26-8207-6C2831CE5A1E}"/>
              </a:ext>
            </a:extLst>
          </p:cNvPr>
          <p:cNvSpPr>
            <a:spLocks noGrp="1"/>
          </p:cNvSpPr>
          <p:nvPr>
            <p:ph type="ctrTitle"/>
          </p:nvPr>
        </p:nvSpPr>
        <p:spPr/>
        <p:txBody>
          <a:bodyPr>
            <a:normAutofit/>
          </a:bodyPr>
          <a:lstStyle/>
          <a:p>
            <a:r>
              <a:rPr lang="en-US" sz="6600" b="1" dirty="0">
                <a:solidFill>
                  <a:schemeClr val="accent1">
                    <a:lumMod val="50000"/>
                  </a:schemeClr>
                </a:solidFill>
                <a:effectLst>
                  <a:outerShdw blurRad="38100" dist="38100" dir="2700000" algn="tl">
                    <a:srgbClr val="000000">
                      <a:alpha val="43137"/>
                    </a:srgbClr>
                  </a:outerShdw>
                </a:effectLst>
              </a:rPr>
              <a:t>Thank you for your time</a:t>
            </a:r>
          </a:p>
        </p:txBody>
      </p:sp>
    </p:spTree>
    <p:extLst>
      <p:ext uri="{BB962C8B-B14F-4D97-AF65-F5344CB8AC3E}">
        <p14:creationId xmlns:p14="http://schemas.microsoft.com/office/powerpoint/2010/main" val="4090626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585B93-BEA3-41EA-A274-24D73F7EFF94}"/>
              </a:ext>
            </a:extLst>
          </p:cNvPr>
          <p:cNvSpPr>
            <a:spLocks noGrp="1"/>
          </p:cNvSpPr>
          <p:nvPr>
            <p:ph type="title"/>
          </p:nvPr>
        </p:nvSpPr>
        <p:spPr/>
        <p:txBody>
          <a:bodyPr/>
          <a:lstStyle/>
          <a:p>
            <a:r>
              <a:rPr lang="en-US" dirty="0"/>
              <a:t>Exploring the data (Node)</a:t>
            </a:r>
          </a:p>
        </p:txBody>
      </p:sp>
      <p:sp>
        <p:nvSpPr>
          <p:cNvPr id="3" name="Content Placeholder 2">
            <a:extLst>
              <a:ext uri="{FF2B5EF4-FFF2-40B4-BE49-F238E27FC236}">
                <a16:creationId xmlns="" xmlns:a16="http://schemas.microsoft.com/office/drawing/2014/main" id="{38E35F28-7FA4-4BCC-9693-A057F03CC0CD}"/>
              </a:ext>
            </a:extLst>
          </p:cNvPr>
          <p:cNvSpPr>
            <a:spLocks noGrp="1"/>
          </p:cNvSpPr>
          <p:nvPr>
            <p:ph idx="1"/>
          </p:nvPr>
        </p:nvSpPr>
        <p:spPr/>
        <p:txBody>
          <a:bodyPr>
            <a:normAutofit fontScale="92500" lnSpcReduction="10000"/>
          </a:bodyPr>
          <a:lstStyle/>
          <a:p>
            <a:r>
              <a:rPr lang="en-US" dirty="0"/>
              <a:t>Each Source and Target Id represents a node</a:t>
            </a:r>
          </a:p>
          <a:p>
            <a:r>
              <a:rPr lang="en-US" dirty="0"/>
              <a:t>There are 5 Node type: </a:t>
            </a:r>
          </a:p>
          <a:p>
            <a:pPr marL="971550" lvl="1" indent="-457200">
              <a:lnSpc>
                <a:spcPct val="100000"/>
              </a:lnSpc>
              <a:buSzPct val="120000"/>
              <a:buFont typeface="+mj-lt"/>
              <a:buAutoNum type="arabicPeriod"/>
            </a:pPr>
            <a:r>
              <a:rPr lang="en-US" dirty="0"/>
              <a:t>Person </a:t>
            </a:r>
          </a:p>
          <a:p>
            <a:pPr marL="1428750" lvl="2" indent="-457200">
              <a:lnSpc>
                <a:spcPct val="100000"/>
              </a:lnSpc>
              <a:buSzPct val="120000"/>
            </a:pPr>
            <a:r>
              <a:rPr lang="en-US" dirty="0"/>
              <a:t>used in all channels(all </a:t>
            </a:r>
            <a:r>
              <a:rPr lang="en-US" dirty="0" err="1"/>
              <a:t>eTypes</a:t>
            </a:r>
            <a:r>
              <a:rPr lang="en-US" dirty="0"/>
              <a:t>), only nodes with a spatial location</a:t>
            </a:r>
          </a:p>
          <a:p>
            <a:pPr marL="971550" lvl="1" indent="-457200">
              <a:lnSpc>
                <a:spcPct val="100000"/>
              </a:lnSpc>
              <a:buSzPct val="120000"/>
              <a:buFont typeface="+mj-lt"/>
              <a:buAutoNum type="arabicPeriod"/>
            </a:pPr>
            <a:r>
              <a:rPr lang="en-US" dirty="0"/>
              <a:t>Product category </a:t>
            </a:r>
          </a:p>
          <a:p>
            <a:pPr marL="1428750" lvl="2" indent="-457200">
              <a:lnSpc>
                <a:spcPct val="100000"/>
              </a:lnSpc>
              <a:buSzPct val="120000"/>
            </a:pPr>
            <a:r>
              <a:rPr lang="en-US" dirty="0"/>
              <a:t>for the procurement channel, eType = 2, 3</a:t>
            </a:r>
          </a:p>
          <a:p>
            <a:pPr marL="971550" lvl="1" indent="-457200">
              <a:lnSpc>
                <a:spcPct val="100000"/>
              </a:lnSpc>
              <a:buSzPct val="120000"/>
              <a:buFont typeface="+mj-lt"/>
              <a:buAutoNum type="arabicPeriod"/>
            </a:pPr>
            <a:r>
              <a:rPr lang="en-US" dirty="0"/>
              <a:t>Document </a:t>
            </a:r>
          </a:p>
          <a:p>
            <a:pPr marL="1428750" lvl="2" indent="-457200">
              <a:lnSpc>
                <a:spcPct val="100000"/>
              </a:lnSpc>
              <a:buSzPct val="120000"/>
            </a:pPr>
            <a:r>
              <a:rPr lang="en-US" dirty="0"/>
              <a:t>from the co-authorship channel, eType = 4</a:t>
            </a:r>
          </a:p>
          <a:p>
            <a:pPr marL="971550" lvl="1" indent="-457200">
              <a:lnSpc>
                <a:spcPct val="100000"/>
              </a:lnSpc>
              <a:buSzPct val="120000"/>
              <a:buFont typeface="+mj-lt"/>
              <a:buAutoNum type="arabicPeriod"/>
            </a:pPr>
            <a:r>
              <a:rPr lang="en-US" dirty="0"/>
              <a:t>Financial category </a:t>
            </a:r>
          </a:p>
          <a:p>
            <a:pPr marL="1428750" lvl="2" indent="-457200">
              <a:lnSpc>
                <a:spcPct val="100000"/>
              </a:lnSpc>
              <a:buSzPct val="120000"/>
            </a:pPr>
            <a:r>
              <a:rPr lang="en-US" dirty="0"/>
              <a:t>from financial demographics channel, eType = 5</a:t>
            </a:r>
          </a:p>
          <a:p>
            <a:pPr marL="971550" lvl="1" indent="-457200">
              <a:lnSpc>
                <a:spcPct val="100000"/>
              </a:lnSpc>
              <a:buSzPct val="120000"/>
              <a:buFont typeface="+mj-lt"/>
              <a:buAutoNum type="arabicPeriod"/>
            </a:pPr>
            <a:r>
              <a:rPr lang="en-US" dirty="0"/>
              <a:t>Country </a:t>
            </a:r>
          </a:p>
          <a:p>
            <a:pPr marL="1428750" lvl="2" indent="-457200">
              <a:lnSpc>
                <a:spcPct val="100000"/>
              </a:lnSpc>
              <a:buSzPct val="120000"/>
            </a:pPr>
            <a:r>
              <a:rPr lang="en-US" dirty="0"/>
              <a:t>from the travel channel, eType = 6</a:t>
            </a:r>
          </a:p>
        </p:txBody>
      </p:sp>
    </p:spTree>
    <p:extLst>
      <p:ext uri="{BB962C8B-B14F-4D97-AF65-F5344CB8AC3E}">
        <p14:creationId xmlns:p14="http://schemas.microsoft.com/office/powerpoint/2010/main" val="3210034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F40697-F87F-457B-8AAE-B94DA4E4F291}"/>
              </a:ext>
            </a:extLst>
          </p:cNvPr>
          <p:cNvSpPr>
            <a:spLocks noGrp="1"/>
          </p:cNvSpPr>
          <p:nvPr>
            <p:ph type="title"/>
          </p:nvPr>
        </p:nvSpPr>
        <p:spPr/>
        <p:txBody>
          <a:bodyPr/>
          <a:lstStyle/>
          <a:p>
            <a:r>
              <a:rPr lang="en-US" dirty="0"/>
              <a:t>Exploring the data (Edge)</a:t>
            </a:r>
          </a:p>
        </p:txBody>
      </p:sp>
      <p:sp>
        <p:nvSpPr>
          <p:cNvPr id="3" name="Content Placeholder 2">
            <a:extLst>
              <a:ext uri="{FF2B5EF4-FFF2-40B4-BE49-F238E27FC236}">
                <a16:creationId xmlns="" xmlns:a16="http://schemas.microsoft.com/office/drawing/2014/main" id="{A722E290-D32B-4DAA-873D-D3C16AA2BAAD}"/>
              </a:ext>
            </a:extLst>
          </p:cNvPr>
          <p:cNvSpPr>
            <a:spLocks noGrp="1"/>
          </p:cNvSpPr>
          <p:nvPr>
            <p:ph idx="1"/>
          </p:nvPr>
        </p:nvSpPr>
        <p:spPr/>
        <p:txBody>
          <a:bodyPr/>
          <a:lstStyle/>
          <a:p>
            <a:r>
              <a:rPr lang="en-US" dirty="0"/>
              <a:t>Each row is an edge between two nodes</a:t>
            </a:r>
          </a:p>
          <a:p>
            <a:r>
              <a:rPr lang="en-US" dirty="0"/>
              <a:t>At least one person is connected to each node</a:t>
            </a:r>
          </a:p>
          <a:p>
            <a:r>
              <a:rPr lang="en-US" dirty="0"/>
              <a:t>7 Edge type (eType):</a:t>
            </a:r>
            <a:endParaRPr lang="en-US" sz="1600" dirty="0"/>
          </a:p>
          <a:p>
            <a:pPr marL="857250" lvl="1" indent="-342900">
              <a:buFont typeface="+mj-lt"/>
              <a:buAutoNum type="arabicPeriod"/>
            </a:pPr>
            <a:r>
              <a:rPr lang="en-US" sz="1400" dirty="0"/>
              <a:t>Email </a:t>
            </a:r>
          </a:p>
          <a:p>
            <a:pPr marL="857250" lvl="1" indent="-342900">
              <a:buFont typeface="+mj-lt"/>
              <a:buAutoNum type="arabicPeriod"/>
            </a:pPr>
            <a:r>
              <a:rPr lang="en-US" sz="1400" dirty="0"/>
              <a:t>Phone</a:t>
            </a:r>
          </a:p>
          <a:p>
            <a:pPr marL="857250" lvl="1" indent="-342900">
              <a:buFont typeface="+mj-lt"/>
              <a:buAutoNum type="arabicPeriod"/>
            </a:pPr>
            <a:r>
              <a:rPr lang="en-US" sz="1400" dirty="0"/>
              <a:t>Sell (procurement)</a:t>
            </a:r>
          </a:p>
          <a:p>
            <a:pPr marL="857250" lvl="1" indent="-342900">
              <a:buFont typeface="+mj-lt"/>
              <a:buAutoNum type="arabicPeriod"/>
            </a:pPr>
            <a:r>
              <a:rPr lang="en-US" sz="1400" dirty="0"/>
              <a:t>Buy (procurement)</a:t>
            </a:r>
          </a:p>
          <a:p>
            <a:pPr marL="857250" lvl="1" indent="-342900">
              <a:buFont typeface="+mj-lt"/>
              <a:buAutoNum type="arabicPeriod"/>
            </a:pPr>
            <a:r>
              <a:rPr lang="en-US" sz="1400" dirty="0"/>
              <a:t>Author-of</a:t>
            </a:r>
          </a:p>
          <a:p>
            <a:pPr marL="857250" lvl="1" indent="-342900">
              <a:buFont typeface="+mj-lt"/>
              <a:buAutoNum type="arabicPeriod"/>
            </a:pPr>
            <a:r>
              <a:rPr lang="en-US" sz="1400" dirty="0"/>
              <a:t>Financial (income or expenditure, depending on direction)</a:t>
            </a:r>
          </a:p>
          <a:p>
            <a:pPr marL="857250" lvl="1" indent="-342900">
              <a:buFont typeface="+mj-lt"/>
              <a:buAutoNum type="arabicPeriod"/>
            </a:pPr>
            <a:r>
              <a:rPr lang="en-US" sz="1400" dirty="0"/>
              <a:t> Travels-to</a:t>
            </a:r>
            <a:endParaRPr lang="en-US" dirty="0"/>
          </a:p>
        </p:txBody>
      </p:sp>
    </p:spTree>
    <p:extLst>
      <p:ext uri="{BB962C8B-B14F-4D97-AF65-F5344CB8AC3E}">
        <p14:creationId xmlns:p14="http://schemas.microsoft.com/office/powerpoint/2010/main" val="1272530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69AC8C-6A7E-45FA-9562-D9DE6754CBAD}"/>
              </a:ext>
            </a:extLst>
          </p:cNvPr>
          <p:cNvSpPr>
            <a:spLocks noGrp="1"/>
          </p:cNvSpPr>
          <p:nvPr>
            <p:ph type="title"/>
          </p:nvPr>
        </p:nvSpPr>
        <p:spPr/>
        <p:txBody>
          <a:bodyPr/>
          <a:lstStyle/>
          <a:p>
            <a:r>
              <a:rPr lang="en-US" dirty="0"/>
              <a:t>Connection between nodes and edges:</a:t>
            </a:r>
          </a:p>
        </p:txBody>
      </p:sp>
      <p:pic>
        <p:nvPicPr>
          <p:cNvPr id="5" name="Content Placeholder 4">
            <a:extLst>
              <a:ext uri="{FF2B5EF4-FFF2-40B4-BE49-F238E27FC236}">
                <a16:creationId xmlns="" xmlns:a16="http://schemas.microsoft.com/office/drawing/2014/main" id="{6FFFA01F-1B89-40AC-8FBE-1D847B9809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4287" y="1356806"/>
            <a:ext cx="8163426" cy="5136069"/>
          </a:xfrm>
        </p:spPr>
      </p:pic>
    </p:spTree>
    <p:extLst>
      <p:ext uri="{BB962C8B-B14F-4D97-AF65-F5344CB8AC3E}">
        <p14:creationId xmlns:p14="http://schemas.microsoft.com/office/powerpoint/2010/main" val="2452767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289F7-7C1E-46F6-850C-5C4A3205E905}"/>
              </a:ext>
            </a:extLst>
          </p:cNvPr>
          <p:cNvSpPr>
            <a:spLocks noGrp="1"/>
          </p:cNvSpPr>
          <p:nvPr>
            <p:ph type="title"/>
          </p:nvPr>
        </p:nvSpPr>
        <p:spPr/>
        <p:txBody>
          <a:bodyPr/>
          <a:lstStyle/>
          <a:p>
            <a:r>
              <a:rPr lang="en-US" dirty="0"/>
              <a:t>Exploring the data (Template)</a:t>
            </a:r>
          </a:p>
        </p:txBody>
      </p:sp>
      <p:sp>
        <p:nvSpPr>
          <p:cNvPr id="3" name="Content Placeholder 2">
            <a:extLst>
              <a:ext uri="{FF2B5EF4-FFF2-40B4-BE49-F238E27FC236}">
                <a16:creationId xmlns="" xmlns:a16="http://schemas.microsoft.com/office/drawing/2014/main" id="{5BA735FA-D620-4677-B3F9-84CA7053B1E9}"/>
              </a:ext>
            </a:extLst>
          </p:cNvPr>
          <p:cNvSpPr>
            <a:spLocks noGrp="1"/>
          </p:cNvSpPr>
          <p:nvPr>
            <p:ph idx="1"/>
          </p:nvPr>
        </p:nvSpPr>
        <p:spPr/>
        <p:txBody>
          <a:bodyPr>
            <a:normAutofit/>
          </a:bodyPr>
          <a:lstStyle/>
          <a:p>
            <a:r>
              <a:rPr lang="en-US" dirty="0"/>
              <a:t>Edge list graph with the same format as the large graph data (.csv)</a:t>
            </a:r>
          </a:p>
          <a:p>
            <a:r>
              <a:rPr lang="en-US" dirty="0"/>
              <a:t>Was built by CGCS to represent suspicious activity associated with the hack </a:t>
            </a:r>
          </a:p>
          <a:p>
            <a:r>
              <a:rPr lang="en-US" dirty="0"/>
              <a:t>It is a reference pattern for looking for the suspicious activities</a:t>
            </a:r>
          </a:p>
          <a:p>
            <a:r>
              <a:rPr lang="en-US" dirty="0"/>
              <a:t>Details:</a:t>
            </a:r>
          </a:p>
          <a:p>
            <a:pPr lvl="1"/>
            <a:r>
              <a:rPr lang="en-US" dirty="0"/>
              <a:t>File name: CGCS-Template.csv</a:t>
            </a:r>
          </a:p>
          <a:p>
            <a:pPr lvl="1"/>
            <a:r>
              <a:rPr lang="en-US" dirty="0"/>
              <a:t>1325 rows</a:t>
            </a:r>
          </a:p>
          <a:p>
            <a:pPr lvl="1"/>
            <a:r>
              <a:rPr lang="en-US" dirty="0"/>
              <a:t>301 have location data, none have longitude and latitude</a:t>
            </a:r>
          </a:p>
          <a:p>
            <a:pPr lvl="1"/>
            <a:r>
              <a:rPr lang="en-US" dirty="0"/>
              <a:t>The co-authorship channel is replaced by -99 </a:t>
            </a:r>
            <a:br>
              <a:rPr lang="en-US" dirty="0"/>
            </a:br>
            <a:endParaRPr lang="en-US" dirty="0"/>
          </a:p>
          <a:p>
            <a:endParaRPr lang="en-US" dirty="0"/>
          </a:p>
        </p:txBody>
      </p:sp>
    </p:spTree>
    <p:extLst>
      <p:ext uri="{BB962C8B-B14F-4D97-AF65-F5344CB8AC3E}">
        <p14:creationId xmlns:p14="http://schemas.microsoft.com/office/powerpoint/2010/main" val="3152096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3F91C1-99DE-45FC-A7F6-CBABE9975D4B}"/>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 xmlns:a16="http://schemas.microsoft.com/office/drawing/2014/main" id="{51965E6A-87F9-4CC2-9E30-3C857D20DF71}"/>
              </a:ext>
            </a:extLst>
          </p:cNvPr>
          <p:cNvSpPr>
            <a:spLocks noGrp="1"/>
          </p:cNvSpPr>
          <p:nvPr>
            <p:ph idx="1"/>
          </p:nvPr>
        </p:nvSpPr>
        <p:spPr/>
        <p:txBody>
          <a:bodyPr/>
          <a:lstStyle/>
          <a:p>
            <a:pPr marL="0" indent="0">
              <a:buNone/>
            </a:pPr>
            <a:r>
              <a:rPr lang="en-US" dirty="0"/>
              <a:t>Using visual analytics, compare the template subgraph with the potential matches provided. Show where the two graphs agree and disagree. Use your tool to answer the following questions:</a:t>
            </a:r>
          </a:p>
          <a:p>
            <a:pPr marL="514350" indent="-514350">
              <a:buFont typeface="+mj-lt"/>
              <a:buAutoNum type="alphaLcParenR"/>
            </a:pPr>
            <a:r>
              <a:rPr lang="en-US" dirty="0"/>
              <a:t>Compare the five candidate subgraphs to the provided template. Show where the two graphs agree and disagree. Which subgraph matches the template the best? </a:t>
            </a:r>
          </a:p>
          <a:p>
            <a:pPr marL="514350" indent="-514350">
              <a:buFont typeface="+mj-lt"/>
              <a:buAutoNum type="alphaLcParenR"/>
            </a:pPr>
            <a:r>
              <a:rPr lang="en-US" dirty="0"/>
              <a:t>Which key parts of the best match help discriminate it from the other potential matches? </a:t>
            </a:r>
          </a:p>
          <a:p>
            <a:endParaRPr lang="en-US" dirty="0"/>
          </a:p>
        </p:txBody>
      </p:sp>
    </p:spTree>
    <p:extLst>
      <p:ext uri="{BB962C8B-B14F-4D97-AF65-F5344CB8AC3E}">
        <p14:creationId xmlns:p14="http://schemas.microsoft.com/office/powerpoint/2010/main" val="2224950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5CF48B-31CF-4E4C-B83F-C763D13AFA5E}"/>
              </a:ext>
            </a:extLst>
          </p:cNvPr>
          <p:cNvSpPr>
            <a:spLocks noGrp="1"/>
          </p:cNvSpPr>
          <p:nvPr>
            <p:ph type="title"/>
          </p:nvPr>
        </p:nvSpPr>
        <p:spPr/>
        <p:txBody>
          <a:bodyPr/>
          <a:lstStyle/>
          <a:p>
            <a:r>
              <a:rPr lang="en-US" dirty="0"/>
              <a:t>Question 1 files</a:t>
            </a:r>
          </a:p>
        </p:txBody>
      </p:sp>
      <p:sp>
        <p:nvSpPr>
          <p:cNvPr id="3" name="Content Placeholder 2">
            <a:extLst>
              <a:ext uri="{FF2B5EF4-FFF2-40B4-BE49-F238E27FC236}">
                <a16:creationId xmlns="" xmlns:a16="http://schemas.microsoft.com/office/drawing/2014/main" id="{F38A2334-8D4D-4C56-9995-8E3DB7EF990A}"/>
              </a:ext>
            </a:extLst>
          </p:cNvPr>
          <p:cNvSpPr>
            <a:spLocks noGrp="1"/>
          </p:cNvSpPr>
          <p:nvPr>
            <p:ph idx="1"/>
          </p:nvPr>
        </p:nvSpPr>
        <p:spPr/>
        <p:txBody>
          <a:bodyPr/>
          <a:lstStyle/>
          <a:p>
            <a:r>
              <a:rPr lang="en-US" dirty="0"/>
              <a:t>5 Candidate Subgraphs:</a:t>
            </a:r>
          </a:p>
          <a:p>
            <a:r>
              <a:rPr lang="en-US" dirty="0"/>
              <a:t>The subgraphs are the same format as the Template with some differences: </a:t>
            </a:r>
          </a:p>
          <a:p>
            <a:pPr marL="0" indent="0">
              <a:buNone/>
            </a:pPr>
            <a:endParaRPr lang="en-US" dirty="0"/>
          </a:p>
        </p:txBody>
      </p:sp>
      <p:graphicFrame>
        <p:nvGraphicFramePr>
          <p:cNvPr id="4" name="Table 4">
            <a:extLst>
              <a:ext uri="{FF2B5EF4-FFF2-40B4-BE49-F238E27FC236}">
                <a16:creationId xmlns="" xmlns:a16="http://schemas.microsoft.com/office/drawing/2014/main" id="{70090BE0-6F6C-4744-A3FE-6D197D3417EA}"/>
              </a:ext>
            </a:extLst>
          </p:cNvPr>
          <p:cNvGraphicFramePr>
            <a:graphicFrameLocks noGrp="1"/>
          </p:cNvGraphicFramePr>
          <p:nvPr>
            <p:extLst>
              <p:ext uri="{D42A27DB-BD31-4B8C-83A1-F6EECF244321}">
                <p14:modId xmlns:p14="http://schemas.microsoft.com/office/powerpoint/2010/main" val="2129310447"/>
              </p:ext>
            </p:extLst>
          </p:nvPr>
        </p:nvGraphicFramePr>
        <p:xfrm>
          <a:off x="2559637" y="3311843"/>
          <a:ext cx="6936319" cy="2865120"/>
        </p:xfrm>
        <a:graphic>
          <a:graphicData uri="http://schemas.openxmlformats.org/drawingml/2006/table">
            <a:tbl>
              <a:tblPr firstRow="1" bandRow="1">
                <a:tableStyleId>{93296810-A885-4BE3-A3E7-6D5BEEA58F35}</a:tableStyleId>
              </a:tblPr>
              <a:tblGrid>
                <a:gridCol w="1955200">
                  <a:extLst>
                    <a:ext uri="{9D8B030D-6E8A-4147-A177-3AD203B41FA5}">
                      <a16:colId xmlns="" xmlns:a16="http://schemas.microsoft.com/office/drawing/2014/main" val="4214309962"/>
                    </a:ext>
                  </a:extLst>
                </a:gridCol>
                <a:gridCol w="1018082">
                  <a:extLst>
                    <a:ext uri="{9D8B030D-6E8A-4147-A177-3AD203B41FA5}">
                      <a16:colId xmlns="" xmlns:a16="http://schemas.microsoft.com/office/drawing/2014/main" val="1220333688"/>
                    </a:ext>
                  </a:extLst>
                </a:gridCol>
                <a:gridCol w="1018082">
                  <a:extLst>
                    <a:ext uri="{9D8B030D-6E8A-4147-A177-3AD203B41FA5}">
                      <a16:colId xmlns="" xmlns:a16="http://schemas.microsoft.com/office/drawing/2014/main" val="2480967799"/>
                    </a:ext>
                  </a:extLst>
                </a:gridCol>
                <a:gridCol w="1060029">
                  <a:extLst>
                    <a:ext uri="{9D8B030D-6E8A-4147-A177-3AD203B41FA5}">
                      <a16:colId xmlns="" xmlns:a16="http://schemas.microsoft.com/office/drawing/2014/main" val="4190340588"/>
                    </a:ext>
                  </a:extLst>
                </a:gridCol>
                <a:gridCol w="1884926">
                  <a:extLst>
                    <a:ext uri="{9D8B030D-6E8A-4147-A177-3AD203B41FA5}">
                      <a16:colId xmlns="" xmlns:a16="http://schemas.microsoft.com/office/drawing/2014/main" val="1164797993"/>
                    </a:ext>
                  </a:extLst>
                </a:gridCol>
              </a:tblGrid>
              <a:tr h="416676">
                <a:tc>
                  <a:txBody>
                    <a:bodyPr/>
                    <a:lstStyle/>
                    <a:p>
                      <a:r>
                        <a:rPr lang="en-US" dirty="0"/>
                        <a:t>File name</a:t>
                      </a:r>
                    </a:p>
                  </a:txBody>
                  <a:tcPr/>
                </a:tc>
                <a:tc>
                  <a:txBody>
                    <a:bodyPr/>
                    <a:lstStyle/>
                    <a:p>
                      <a:r>
                        <a:rPr lang="en-US" dirty="0"/>
                        <a:t>#rows</a:t>
                      </a:r>
                    </a:p>
                  </a:txBody>
                  <a:tcPr/>
                </a:tc>
                <a:tc>
                  <a:txBody>
                    <a:bodyPr/>
                    <a:lstStyle/>
                    <a:p>
                      <a:r>
                        <a:rPr lang="en-US" dirty="0"/>
                        <a:t>#unique Nodes</a:t>
                      </a:r>
                    </a:p>
                  </a:txBody>
                  <a:tcPr/>
                </a:tc>
                <a:tc>
                  <a:txBody>
                    <a:bodyPr/>
                    <a:lstStyle/>
                    <a:p>
                      <a:r>
                        <a:rPr lang="en-US" dirty="0"/>
                        <a:t>#location Info</a:t>
                      </a:r>
                    </a:p>
                  </a:txBody>
                  <a:tcPr/>
                </a:tc>
                <a:tc>
                  <a:txBody>
                    <a:bodyPr/>
                    <a:lstStyle/>
                    <a:p>
                      <a:r>
                        <a:rPr lang="en-US" dirty="0"/>
                        <a:t>#longitude, Latitude</a:t>
                      </a:r>
                    </a:p>
                  </a:txBody>
                  <a:tcPr/>
                </a:tc>
                <a:extLst>
                  <a:ext uri="{0D108BD9-81ED-4DB2-BD59-A6C34878D82A}">
                    <a16:rowId xmlns="" xmlns:a16="http://schemas.microsoft.com/office/drawing/2014/main" val="14408609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Q1-Graph1.csv</a:t>
                      </a:r>
                    </a:p>
                  </a:txBody>
                  <a:tcPr/>
                </a:tc>
                <a:tc>
                  <a:txBody>
                    <a:bodyPr/>
                    <a:lstStyle/>
                    <a:p>
                      <a:pPr algn="ctr"/>
                      <a:r>
                        <a:rPr lang="en-US" sz="1800" kern="1200" dirty="0">
                          <a:effectLst/>
                        </a:rPr>
                        <a:t>1216</a:t>
                      </a:r>
                      <a:endParaRPr lang="en-US" dirty="0"/>
                    </a:p>
                  </a:txBody>
                  <a:tcPr/>
                </a:tc>
                <a:tc>
                  <a:txBody>
                    <a:bodyPr/>
                    <a:lstStyle/>
                    <a:p>
                      <a:pPr algn="ctr"/>
                      <a:r>
                        <a:rPr lang="en-US" dirty="0"/>
                        <a:t>93</a:t>
                      </a:r>
                    </a:p>
                  </a:txBody>
                  <a:tcPr/>
                </a:tc>
                <a:tc>
                  <a:txBody>
                    <a:bodyPr/>
                    <a:lstStyle/>
                    <a:p>
                      <a:pPr algn="ctr"/>
                      <a:r>
                        <a:rPr lang="en-US" sz="1800" kern="1200" dirty="0">
                          <a:effectLst/>
                        </a:rPr>
                        <a:t>168</a:t>
                      </a:r>
                      <a:endParaRPr lang="en-US" dirty="0"/>
                    </a:p>
                  </a:txBody>
                  <a:tcPr/>
                </a:tc>
                <a:tc>
                  <a:txBody>
                    <a:bodyPr/>
                    <a:lstStyle/>
                    <a:p>
                      <a:pPr algn="ctr"/>
                      <a:r>
                        <a:rPr lang="en-US" dirty="0"/>
                        <a:t>168</a:t>
                      </a:r>
                    </a:p>
                  </a:txBody>
                  <a:tcPr/>
                </a:tc>
                <a:extLst>
                  <a:ext uri="{0D108BD9-81ED-4DB2-BD59-A6C34878D82A}">
                    <a16:rowId xmlns="" xmlns:a16="http://schemas.microsoft.com/office/drawing/2014/main" val="37220506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Q1-Graph2.csv</a:t>
                      </a:r>
                    </a:p>
                  </a:txBody>
                  <a:tcPr/>
                </a:tc>
                <a:tc>
                  <a:txBody>
                    <a:bodyPr/>
                    <a:lstStyle/>
                    <a:p>
                      <a:pPr algn="ctr"/>
                      <a:r>
                        <a:rPr lang="en-US" sz="1800" kern="1200" dirty="0">
                          <a:effectLst/>
                        </a:rPr>
                        <a:t>1300</a:t>
                      </a:r>
                      <a:endParaRPr lang="en-US" dirty="0"/>
                    </a:p>
                  </a:txBody>
                  <a:tcPr/>
                </a:tc>
                <a:tc>
                  <a:txBody>
                    <a:bodyPr/>
                    <a:lstStyle/>
                    <a:p>
                      <a:pPr algn="ctr"/>
                      <a:r>
                        <a:rPr lang="en-US" dirty="0"/>
                        <a:t>87</a:t>
                      </a:r>
                    </a:p>
                  </a:txBody>
                  <a:tcPr/>
                </a:tc>
                <a:tc>
                  <a:txBody>
                    <a:bodyPr/>
                    <a:lstStyle/>
                    <a:p>
                      <a:pPr algn="ctr" fontAlgn="ctr"/>
                      <a:r>
                        <a:rPr lang="en-US" dirty="0">
                          <a:effectLst/>
                        </a:rPr>
                        <a:t>201</a:t>
                      </a:r>
                    </a:p>
                  </a:txBody>
                  <a:tcPr marL="30480" marR="30480" marT="30480" marB="30480" anchor="ctr"/>
                </a:tc>
                <a:tc>
                  <a:txBody>
                    <a:bodyPr/>
                    <a:lstStyle/>
                    <a:p>
                      <a:pPr algn="ctr"/>
                      <a:r>
                        <a:rPr lang="en-US" dirty="0"/>
                        <a:t>201</a:t>
                      </a:r>
                    </a:p>
                  </a:txBody>
                  <a:tcPr/>
                </a:tc>
                <a:extLst>
                  <a:ext uri="{0D108BD9-81ED-4DB2-BD59-A6C34878D82A}">
                    <a16:rowId xmlns="" xmlns:a16="http://schemas.microsoft.com/office/drawing/2014/main" val="7500700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Q1-Graph3.csv</a:t>
                      </a:r>
                    </a:p>
                  </a:txBody>
                  <a:tcPr/>
                </a:tc>
                <a:tc>
                  <a:txBody>
                    <a:bodyPr/>
                    <a:lstStyle/>
                    <a:p>
                      <a:pPr algn="ctr"/>
                      <a:r>
                        <a:rPr lang="en-US" sz="1800" kern="1200" dirty="0">
                          <a:effectLst/>
                        </a:rPr>
                        <a:t>729</a:t>
                      </a:r>
                      <a:endParaRPr lang="en-US" dirty="0"/>
                    </a:p>
                  </a:txBody>
                  <a:tcPr/>
                </a:tc>
                <a:tc>
                  <a:txBody>
                    <a:bodyPr/>
                    <a:lstStyle/>
                    <a:p>
                      <a:pPr algn="ctr"/>
                      <a:r>
                        <a:rPr lang="en-US" dirty="0"/>
                        <a:t>79</a:t>
                      </a:r>
                    </a:p>
                  </a:txBody>
                  <a:tcPr/>
                </a:tc>
                <a:tc>
                  <a:txBody>
                    <a:bodyPr/>
                    <a:lstStyle/>
                    <a:p>
                      <a:pPr algn="ctr"/>
                      <a:r>
                        <a:rPr lang="en-US" dirty="0"/>
                        <a:t>88</a:t>
                      </a:r>
                    </a:p>
                  </a:txBody>
                  <a:tcPr/>
                </a:tc>
                <a:tc>
                  <a:txBody>
                    <a:bodyPr/>
                    <a:lstStyle/>
                    <a:p>
                      <a:pPr algn="ctr"/>
                      <a:r>
                        <a:rPr lang="en-US" dirty="0"/>
                        <a:t>88</a:t>
                      </a:r>
                    </a:p>
                  </a:txBody>
                  <a:tcPr/>
                </a:tc>
                <a:extLst>
                  <a:ext uri="{0D108BD9-81ED-4DB2-BD59-A6C34878D82A}">
                    <a16:rowId xmlns="" xmlns:a16="http://schemas.microsoft.com/office/drawing/2014/main" val="22315637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Q1-Graph4.csv</a:t>
                      </a:r>
                    </a:p>
                  </a:txBody>
                  <a:tcPr/>
                </a:tc>
                <a:tc>
                  <a:txBody>
                    <a:bodyPr/>
                    <a:lstStyle/>
                    <a:p>
                      <a:pPr algn="ctr"/>
                      <a:r>
                        <a:rPr lang="en-US" sz="1800" kern="1200" dirty="0">
                          <a:effectLst/>
                        </a:rPr>
                        <a:t>732</a:t>
                      </a:r>
                      <a:endParaRPr lang="en-US" dirty="0"/>
                    </a:p>
                  </a:txBody>
                  <a:tcPr/>
                </a:tc>
                <a:tc>
                  <a:txBody>
                    <a:bodyPr/>
                    <a:lstStyle/>
                    <a:p>
                      <a:pPr algn="ctr"/>
                      <a:r>
                        <a:rPr lang="en-US" dirty="0"/>
                        <a:t>87</a:t>
                      </a:r>
                    </a:p>
                  </a:txBody>
                  <a:tcPr/>
                </a:tc>
                <a:tc>
                  <a:txBody>
                    <a:bodyPr/>
                    <a:lstStyle/>
                    <a:p>
                      <a:pPr algn="ctr"/>
                      <a:r>
                        <a:rPr lang="en-US" dirty="0"/>
                        <a:t>176</a:t>
                      </a:r>
                    </a:p>
                  </a:txBody>
                  <a:tcPr/>
                </a:tc>
                <a:tc>
                  <a:txBody>
                    <a:bodyPr/>
                    <a:lstStyle/>
                    <a:p>
                      <a:pPr algn="ctr"/>
                      <a:r>
                        <a:rPr lang="en-US" dirty="0"/>
                        <a:t>176</a:t>
                      </a:r>
                    </a:p>
                  </a:txBody>
                  <a:tcPr/>
                </a:tc>
                <a:extLst>
                  <a:ext uri="{0D108BD9-81ED-4DB2-BD59-A6C34878D82A}">
                    <a16:rowId xmlns="" xmlns:a16="http://schemas.microsoft.com/office/drawing/2014/main" val="21968287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Q1-Graph5.csv</a:t>
                      </a:r>
                    </a:p>
                  </a:txBody>
                  <a:tcPr/>
                </a:tc>
                <a:tc>
                  <a:txBody>
                    <a:bodyPr/>
                    <a:lstStyle/>
                    <a:p>
                      <a:pPr algn="ctr"/>
                      <a:r>
                        <a:rPr lang="en-US" sz="1800" kern="1200" dirty="0">
                          <a:effectLst/>
                        </a:rPr>
                        <a:t>395</a:t>
                      </a:r>
                      <a:endParaRPr lang="en-US" dirty="0"/>
                    </a:p>
                  </a:txBody>
                  <a:tcPr/>
                </a:tc>
                <a:tc>
                  <a:txBody>
                    <a:bodyPr/>
                    <a:lstStyle/>
                    <a:p>
                      <a:pPr algn="ctr"/>
                      <a:r>
                        <a:rPr lang="en-US" dirty="0"/>
                        <a:t>86</a:t>
                      </a:r>
                    </a:p>
                  </a:txBody>
                  <a:tcPr/>
                </a:tc>
                <a:tc>
                  <a:txBody>
                    <a:bodyPr/>
                    <a:lstStyle/>
                    <a:p>
                      <a:pPr algn="ctr"/>
                      <a:r>
                        <a:rPr lang="en-US" dirty="0"/>
                        <a:t>124</a:t>
                      </a:r>
                    </a:p>
                  </a:txBody>
                  <a:tcPr/>
                </a:tc>
                <a:tc>
                  <a:txBody>
                    <a:bodyPr/>
                    <a:lstStyle/>
                    <a:p>
                      <a:pPr algn="ctr"/>
                      <a:r>
                        <a:rPr lang="en-US" dirty="0"/>
                        <a:t>124</a:t>
                      </a:r>
                    </a:p>
                  </a:txBody>
                  <a:tcPr/>
                </a:tc>
                <a:extLst>
                  <a:ext uri="{0D108BD9-81ED-4DB2-BD59-A6C34878D82A}">
                    <a16:rowId xmlns="" xmlns:a16="http://schemas.microsoft.com/office/drawing/2014/main" val="36108248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CGCS-Template.csv</a:t>
                      </a:r>
                    </a:p>
                  </a:txBody>
                  <a:tcPr/>
                </a:tc>
                <a:tc>
                  <a:txBody>
                    <a:bodyPr/>
                    <a:lstStyle/>
                    <a:p>
                      <a:pPr algn="ctr"/>
                      <a:r>
                        <a:rPr lang="en-US" sz="1800" kern="1200" dirty="0">
                          <a:effectLst/>
                        </a:rPr>
                        <a:t>1325</a:t>
                      </a:r>
                      <a:endParaRPr lang="en-US" dirty="0"/>
                    </a:p>
                  </a:txBody>
                  <a:tcPr/>
                </a:tc>
                <a:tc>
                  <a:txBody>
                    <a:bodyPr/>
                    <a:lstStyle/>
                    <a:p>
                      <a:pPr algn="ctr"/>
                      <a:r>
                        <a:rPr lang="en-US" dirty="0"/>
                        <a:t>88</a:t>
                      </a:r>
                    </a:p>
                  </a:txBody>
                  <a:tcPr/>
                </a:tc>
                <a:tc>
                  <a:txBody>
                    <a:bodyPr/>
                    <a:lstStyle/>
                    <a:p>
                      <a:pPr algn="ctr"/>
                      <a:r>
                        <a:rPr lang="en-US" dirty="0"/>
                        <a:t>301</a:t>
                      </a:r>
                    </a:p>
                  </a:txBody>
                  <a:tcPr/>
                </a:tc>
                <a:tc>
                  <a:txBody>
                    <a:bodyPr/>
                    <a:lstStyle/>
                    <a:p>
                      <a:pPr algn="ctr"/>
                      <a:r>
                        <a:rPr lang="en-US" dirty="0"/>
                        <a:t>0</a:t>
                      </a:r>
                    </a:p>
                  </a:txBody>
                  <a:tcPr/>
                </a:tc>
                <a:extLst>
                  <a:ext uri="{0D108BD9-81ED-4DB2-BD59-A6C34878D82A}">
                    <a16:rowId xmlns="" xmlns:a16="http://schemas.microsoft.com/office/drawing/2014/main" val="1448076085"/>
                  </a:ext>
                </a:extLst>
              </a:tr>
            </a:tbl>
          </a:graphicData>
        </a:graphic>
      </p:graphicFrame>
    </p:spTree>
    <p:extLst>
      <p:ext uri="{BB962C8B-B14F-4D97-AF65-F5344CB8AC3E}">
        <p14:creationId xmlns:p14="http://schemas.microsoft.com/office/powerpoint/2010/main" val="322171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B9F6F0-7DB3-4852-B506-FABDF5299892}"/>
              </a:ext>
            </a:extLst>
          </p:cNvPr>
          <p:cNvSpPr>
            <a:spLocks noGrp="1"/>
          </p:cNvSpPr>
          <p:nvPr>
            <p:ph type="title"/>
          </p:nvPr>
        </p:nvSpPr>
        <p:spPr/>
        <p:txBody>
          <a:bodyPr/>
          <a:lstStyle/>
          <a:p>
            <a:r>
              <a:rPr lang="en-US" dirty="0"/>
              <a:t>Question 1 files comparison based on data distribution on eType</a:t>
            </a:r>
          </a:p>
        </p:txBody>
      </p:sp>
      <p:graphicFrame>
        <p:nvGraphicFramePr>
          <p:cNvPr id="7" name="Table 7">
            <a:extLst>
              <a:ext uri="{FF2B5EF4-FFF2-40B4-BE49-F238E27FC236}">
                <a16:creationId xmlns="" xmlns:a16="http://schemas.microsoft.com/office/drawing/2014/main" id="{7990AA2E-03DD-4D73-A6DA-97E6BD92061F}"/>
              </a:ext>
            </a:extLst>
          </p:cNvPr>
          <p:cNvGraphicFramePr>
            <a:graphicFrameLocks noGrp="1"/>
          </p:cNvGraphicFramePr>
          <p:nvPr>
            <p:ph idx="1"/>
            <p:extLst>
              <p:ext uri="{D42A27DB-BD31-4B8C-83A1-F6EECF244321}">
                <p14:modId xmlns:p14="http://schemas.microsoft.com/office/powerpoint/2010/main" val="3536777986"/>
              </p:ext>
            </p:extLst>
          </p:nvPr>
        </p:nvGraphicFramePr>
        <p:xfrm>
          <a:off x="733550" y="1807868"/>
          <a:ext cx="4859384" cy="2559945"/>
        </p:xfrm>
        <a:graphic>
          <a:graphicData uri="http://schemas.openxmlformats.org/drawingml/2006/table">
            <a:tbl>
              <a:tblPr firstRow="1" bandRow="1">
                <a:tableStyleId>{7E9639D4-E3E2-4D34-9284-5A2195B3D0D7}</a:tableStyleId>
              </a:tblPr>
              <a:tblGrid>
                <a:gridCol w="786069">
                  <a:extLst>
                    <a:ext uri="{9D8B030D-6E8A-4147-A177-3AD203B41FA5}">
                      <a16:colId xmlns="" xmlns:a16="http://schemas.microsoft.com/office/drawing/2014/main" val="2280984329"/>
                    </a:ext>
                  </a:extLst>
                </a:gridCol>
                <a:gridCol w="582233">
                  <a:extLst>
                    <a:ext uri="{9D8B030D-6E8A-4147-A177-3AD203B41FA5}">
                      <a16:colId xmlns="" xmlns:a16="http://schemas.microsoft.com/office/drawing/2014/main" val="2131263198"/>
                    </a:ext>
                  </a:extLst>
                </a:gridCol>
                <a:gridCol w="498726">
                  <a:extLst>
                    <a:ext uri="{9D8B030D-6E8A-4147-A177-3AD203B41FA5}">
                      <a16:colId xmlns="" xmlns:a16="http://schemas.microsoft.com/office/drawing/2014/main" val="1097013496"/>
                    </a:ext>
                  </a:extLst>
                </a:gridCol>
                <a:gridCol w="498726">
                  <a:extLst>
                    <a:ext uri="{9D8B030D-6E8A-4147-A177-3AD203B41FA5}">
                      <a16:colId xmlns="" xmlns:a16="http://schemas.microsoft.com/office/drawing/2014/main" val="2987665690"/>
                    </a:ext>
                  </a:extLst>
                </a:gridCol>
                <a:gridCol w="498726">
                  <a:extLst>
                    <a:ext uri="{9D8B030D-6E8A-4147-A177-3AD203B41FA5}">
                      <a16:colId xmlns="" xmlns:a16="http://schemas.microsoft.com/office/drawing/2014/main" val="2828808762"/>
                    </a:ext>
                  </a:extLst>
                </a:gridCol>
                <a:gridCol w="498726">
                  <a:extLst>
                    <a:ext uri="{9D8B030D-6E8A-4147-A177-3AD203B41FA5}">
                      <a16:colId xmlns="" xmlns:a16="http://schemas.microsoft.com/office/drawing/2014/main" val="204906864"/>
                    </a:ext>
                  </a:extLst>
                </a:gridCol>
                <a:gridCol w="498726">
                  <a:extLst>
                    <a:ext uri="{9D8B030D-6E8A-4147-A177-3AD203B41FA5}">
                      <a16:colId xmlns="" xmlns:a16="http://schemas.microsoft.com/office/drawing/2014/main" val="1984915671"/>
                    </a:ext>
                  </a:extLst>
                </a:gridCol>
                <a:gridCol w="498726">
                  <a:extLst>
                    <a:ext uri="{9D8B030D-6E8A-4147-A177-3AD203B41FA5}">
                      <a16:colId xmlns="" xmlns:a16="http://schemas.microsoft.com/office/drawing/2014/main" val="1162398049"/>
                    </a:ext>
                  </a:extLst>
                </a:gridCol>
                <a:gridCol w="498726">
                  <a:extLst>
                    <a:ext uri="{9D8B030D-6E8A-4147-A177-3AD203B41FA5}">
                      <a16:colId xmlns="" xmlns:a16="http://schemas.microsoft.com/office/drawing/2014/main" val="3673277767"/>
                    </a:ext>
                  </a:extLst>
                </a:gridCol>
              </a:tblGrid>
              <a:tr h="471380">
                <a:tc>
                  <a:txBody>
                    <a:bodyPr/>
                    <a:lstStyle/>
                    <a:p>
                      <a:r>
                        <a:rPr lang="en-US" sz="1200" dirty="0"/>
                        <a:t>Name</a:t>
                      </a:r>
                    </a:p>
                  </a:txBody>
                  <a:tcPr/>
                </a:tc>
                <a:tc>
                  <a:txBody>
                    <a:bodyPr/>
                    <a:lstStyle/>
                    <a:p>
                      <a:r>
                        <a:rPr lang="en-US" sz="1200" dirty="0"/>
                        <a:t>#rows</a:t>
                      </a:r>
                    </a:p>
                  </a:txBody>
                  <a:tcPr/>
                </a:tc>
                <a:tc>
                  <a:txBody>
                    <a:bodyPr/>
                    <a:lstStyle/>
                    <a:p>
                      <a:r>
                        <a:rPr lang="en-US" sz="1200" dirty="0"/>
                        <a:t>#eT0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#eT6</a:t>
                      </a:r>
                    </a:p>
                  </a:txBody>
                  <a:tcPr/>
                </a:tc>
                <a:extLst>
                  <a:ext uri="{0D108BD9-81ED-4DB2-BD59-A6C34878D82A}">
                    <a16:rowId xmlns="" xmlns:a16="http://schemas.microsoft.com/office/drawing/2014/main" val="2045821520"/>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1</a:t>
                      </a:r>
                    </a:p>
                  </a:txBody>
                  <a:tcPr/>
                </a:tc>
                <a:tc>
                  <a:txBody>
                    <a:bodyPr/>
                    <a:lstStyle/>
                    <a:p>
                      <a:r>
                        <a:rPr lang="en-US" sz="1200" dirty="0"/>
                        <a:t>1216</a:t>
                      </a:r>
                    </a:p>
                  </a:txBody>
                  <a:tcPr/>
                </a:tc>
                <a:tc>
                  <a:txBody>
                    <a:bodyPr/>
                    <a:lstStyle/>
                    <a:p>
                      <a:r>
                        <a:rPr lang="en-US" sz="1200" dirty="0"/>
                        <a:t>187</a:t>
                      </a:r>
                    </a:p>
                  </a:txBody>
                  <a:tcPr>
                    <a:solidFill>
                      <a:srgbClr val="FF0000"/>
                    </a:solidFill>
                  </a:tcPr>
                </a:tc>
                <a:tc>
                  <a:txBody>
                    <a:bodyPr/>
                    <a:lstStyle/>
                    <a:p>
                      <a:r>
                        <a:rPr lang="en-US" sz="1200" dirty="0"/>
                        <a:t>131</a:t>
                      </a:r>
                    </a:p>
                  </a:txBody>
                  <a:tcPr>
                    <a:solidFill>
                      <a:srgbClr val="B2FF00"/>
                    </a:solidFill>
                  </a:tcPr>
                </a:tc>
                <a:tc>
                  <a:txBody>
                    <a:bodyPr/>
                    <a:lstStyle/>
                    <a:p>
                      <a:r>
                        <a:rPr lang="en-US" sz="1200" dirty="0"/>
                        <a:t>7</a:t>
                      </a:r>
                    </a:p>
                  </a:txBody>
                  <a:tcPr>
                    <a:solidFill>
                      <a:srgbClr val="FF00CD"/>
                    </a:solidFill>
                  </a:tcPr>
                </a:tc>
                <a:tc>
                  <a:txBody>
                    <a:bodyPr/>
                    <a:lstStyle/>
                    <a:p>
                      <a:r>
                        <a:rPr lang="en-US" sz="1200" dirty="0"/>
                        <a:t>7</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846</a:t>
                      </a:r>
                    </a:p>
                  </a:txBody>
                  <a:tcPr>
                    <a:solidFill>
                      <a:srgbClr val="0019FF"/>
                    </a:solidFill>
                  </a:tcPr>
                </a:tc>
                <a:tc>
                  <a:txBody>
                    <a:bodyPr/>
                    <a:lstStyle/>
                    <a:p>
                      <a:r>
                        <a:rPr lang="en-US" sz="1200" dirty="0"/>
                        <a:t>37</a:t>
                      </a:r>
                    </a:p>
                  </a:txBody>
                  <a:tcPr>
                    <a:solidFill>
                      <a:srgbClr val="00CC7A"/>
                    </a:solidFill>
                  </a:tcPr>
                </a:tc>
                <a:extLst>
                  <a:ext uri="{0D108BD9-81ED-4DB2-BD59-A6C34878D82A}">
                    <a16:rowId xmlns="" xmlns:a16="http://schemas.microsoft.com/office/drawing/2014/main" val="2723981719"/>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2</a:t>
                      </a:r>
                    </a:p>
                  </a:txBody>
                  <a:tcPr/>
                </a:tc>
                <a:tc>
                  <a:txBody>
                    <a:bodyPr/>
                    <a:lstStyle/>
                    <a:p>
                      <a:r>
                        <a:rPr lang="en-US" sz="1200" dirty="0"/>
                        <a:t>1300</a:t>
                      </a:r>
                    </a:p>
                  </a:txBody>
                  <a:tcPr/>
                </a:tc>
                <a:tc>
                  <a:txBody>
                    <a:bodyPr/>
                    <a:lstStyle/>
                    <a:p>
                      <a:r>
                        <a:rPr lang="en-US" sz="1200" dirty="0"/>
                        <a:t>258</a:t>
                      </a:r>
                    </a:p>
                  </a:txBody>
                  <a:tcPr>
                    <a:solidFill>
                      <a:srgbClr val="FF0000"/>
                    </a:solidFill>
                  </a:tcPr>
                </a:tc>
                <a:tc>
                  <a:txBody>
                    <a:bodyPr/>
                    <a:lstStyle/>
                    <a:p>
                      <a:r>
                        <a:rPr lang="en-US" sz="1200" dirty="0"/>
                        <a:t>177</a:t>
                      </a:r>
                    </a:p>
                  </a:txBody>
                  <a:tcPr>
                    <a:solidFill>
                      <a:srgbClr val="B2FF00"/>
                    </a:solidFill>
                  </a:tcPr>
                </a:tc>
                <a:tc>
                  <a:txBody>
                    <a:bodyPr/>
                    <a:lstStyle/>
                    <a:p>
                      <a:r>
                        <a:rPr lang="en-US" sz="1200" dirty="0"/>
                        <a:t>7</a:t>
                      </a:r>
                    </a:p>
                  </a:txBody>
                  <a:tcPr>
                    <a:solidFill>
                      <a:srgbClr val="FF00CD"/>
                    </a:solidFill>
                  </a:tcPr>
                </a:tc>
                <a:tc>
                  <a:txBody>
                    <a:bodyPr/>
                    <a:lstStyle/>
                    <a:p>
                      <a:r>
                        <a:rPr lang="en-US" sz="1200" dirty="0"/>
                        <a:t>7</a:t>
                      </a:r>
                    </a:p>
                  </a:txBody>
                  <a:tcPr>
                    <a:solidFill>
                      <a:srgbClr val="944585"/>
                    </a:solidFill>
                  </a:tcPr>
                </a:tc>
                <a:tc>
                  <a:txBody>
                    <a:bodyPr/>
                    <a:lstStyle/>
                    <a:p>
                      <a:r>
                        <a:rPr lang="en-US" sz="1200" dirty="0"/>
                        <a:t>4</a:t>
                      </a:r>
                    </a:p>
                  </a:txBody>
                  <a:tcPr>
                    <a:solidFill>
                      <a:srgbClr val="AFECED"/>
                    </a:solidFill>
                  </a:tcPr>
                </a:tc>
                <a:tc>
                  <a:txBody>
                    <a:bodyPr/>
                    <a:lstStyle/>
                    <a:p>
                      <a:r>
                        <a:rPr lang="en-US" sz="1200" dirty="0"/>
                        <a:t>823</a:t>
                      </a:r>
                    </a:p>
                  </a:txBody>
                  <a:tcPr>
                    <a:solidFill>
                      <a:srgbClr val="0019FF"/>
                    </a:solidFill>
                  </a:tcPr>
                </a:tc>
                <a:tc>
                  <a:txBody>
                    <a:bodyPr/>
                    <a:lstStyle/>
                    <a:p>
                      <a:r>
                        <a:rPr lang="en-US" sz="1200" dirty="0"/>
                        <a:t>24</a:t>
                      </a:r>
                    </a:p>
                  </a:txBody>
                  <a:tcPr>
                    <a:solidFill>
                      <a:srgbClr val="00CC7A"/>
                    </a:solidFill>
                  </a:tcPr>
                </a:tc>
                <a:extLst>
                  <a:ext uri="{0D108BD9-81ED-4DB2-BD59-A6C34878D82A}">
                    <a16:rowId xmlns="" xmlns:a16="http://schemas.microsoft.com/office/drawing/2014/main" val="3143795977"/>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3</a:t>
                      </a:r>
                    </a:p>
                  </a:txBody>
                  <a:tcPr/>
                </a:tc>
                <a:tc>
                  <a:txBody>
                    <a:bodyPr/>
                    <a:lstStyle/>
                    <a:p>
                      <a:r>
                        <a:rPr lang="en-US" sz="1200" dirty="0"/>
                        <a:t>729</a:t>
                      </a:r>
                    </a:p>
                  </a:txBody>
                  <a:tcPr/>
                </a:tc>
                <a:tc>
                  <a:txBody>
                    <a:bodyPr/>
                    <a:lstStyle/>
                    <a:p>
                      <a:r>
                        <a:rPr lang="en-US" sz="1200" dirty="0"/>
                        <a:t>109</a:t>
                      </a:r>
                    </a:p>
                  </a:txBody>
                  <a:tcPr>
                    <a:solidFill>
                      <a:srgbClr val="FF0000"/>
                    </a:solidFill>
                  </a:tcPr>
                </a:tc>
                <a:tc>
                  <a:txBody>
                    <a:bodyPr/>
                    <a:lstStyle/>
                    <a:p>
                      <a:r>
                        <a:rPr lang="en-US" sz="1200" dirty="0"/>
                        <a:t>51</a:t>
                      </a:r>
                    </a:p>
                  </a:txBody>
                  <a:tcPr>
                    <a:solidFill>
                      <a:srgbClr val="B2FF00"/>
                    </a:solidFill>
                  </a:tcPr>
                </a:tc>
                <a:tc>
                  <a:txBody>
                    <a:bodyPr/>
                    <a:lstStyle/>
                    <a:p>
                      <a:r>
                        <a:rPr lang="en-US" sz="1200" dirty="0"/>
                        <a:t>6</a:t>
                      </a:r>
                    </a:p>
                  </a:txBody>
                  <a:tcPr>
                    <a:solidFill>
                      <a:srgbClr val="FF00CD"/>
                    </a:solidFill>
                  </a:tcPr>
                </a:tc>
                <a:tc>
                  <a:txBody>
                    <a:bodyPr/>
                    <a:lstStyle/>
                    <a:p>
                      <a:r>
                        <a:rPr lang="en-US" sz="1200" dirty="0"/>
                        <a:t>6</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519</a:t>
                      </a:r>
                    </a:p>
                  </a:txBody>
                  <a:tcPr>
                    <a:solidFill>
                      <a:srgbClr val="0019FF"/>
                    </a:solidFill>
                  </a:tcPr>
                </a:tc>
                <a:tc>
                  <a:txBody>
                    <a:bodyPr/>
                    <a:lstStyle/>
                    <a:p>
                      <a:r>
                        <a:rPr lang="en-US" sz="1200" dirty="0"/>
                        <a:t>37</a:t>
                      </a:r>
                    </a:p>
                  </a:txBody>
                  <a:tcPr>
                    <a:solidFill>
                      <a:srgbClr val="00CC7A"/>
                    </a:solidFill>
                  </a:tcPr>
                </a:tc>
                <a:extLst>
                  <a:ext uri="{0D108BD9-81ED-4DB2-BD59-A6C34878D82A}">
                    <a16:rowId xmlns="" xmlns:a16="http://schemas.microsoft.com/office/drawing/2014/main" val="3558029196"/>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4</a:t>
                      </a:r>
                    </a:p>
                  </a:txBody>
                  <a:tcPr/>
                </a:tc>
                <a:tc>
                  <a:txBody>
                    <a:bodyPr/>
                    <a:lstStyle/>
                    <a:p>
                      <a:r>
                        <a:rPr lang="en-US" sz="1200" dirty="0"/>
                        <a:t>732</a:t>
                      </a:r>
                    </a:p>
                  </a:txBody>
                  <a:tcPr/>
                </a:tc>
                <a:tc>
                  <a:txBody>
                    <a:bodyPr/>
                    <a:lstStyle/>
                    <a:p>
                      <a:r>
                        <a:rPr lang="en-US" sz="1200" dirty="0"/>
                        <a:t>45</a:t>
                      </a:r>
                    </a:p>
                  </a:txBody>
                  <a:tcPr>
                    <a:solidFill>
                      <a:srgbClr val="FF0000"/>
                    </a:solidFill>
                  </a:tcPr>
                </a:tc>
                <a:tc>
                  <a:txBody>
                    <a:bodyPr/>
                    <a:lstStyle/>
                    <a:p>
                      <a:r>
                        <a:rPr lang="en-US" sz="1200" dirty="0"/>
                        <a:t>61</a:t>
                      </a:r>
                    </a:p>
                  </a:txBody>
                  <a:tcPr>
                    <a:solidFill>
                      <a:srgbClr val="B2FF00"/>
                    </a:solidFill>
                  </a:tcPr>
                </a:tc>
                <a:tc>
                  <a:txBody>
                    <a:bodyPr/>
                    <a:lstStyle/>
                    <a:p>
                      <a:r>
                        <a:rPr lang="en-US" sz="1200" dirty="0"/>
                        <a:t>5</a:t>
                      </a:r>
                    </a:p>
                  </a:txBody>
                  <a:tcPr>
                    <a:solidFill>
                      <a:srgbClr val="FF00CD"/>
                    </a:solidFill>
                  </a:tcPr>
                </a:tc>
                <a:tc>
                  <a:txBody>
                    <a:bodyPr/>
                    <a:lstStyle/>
                    <a:p>
                      <a:r>
                        <a:rPr lang="en-US" sz="1200" dirty="0"/>
                        <a:t>12</a:t>
                      </a:r>
                    </a:p>
                  </a:txBody>
                  <a:tcPr>
                    <a:solidFill>
                      <a:srgbClr val="944585"/>
                    </a:solidFill>
                  </a:tcPr>
                </a:tc>
                <a:tc>
                  <a:txBody>
                    <a:bodyPr/>
                    <a:lstStyle/>
                    <a:p>
                      <a:r>
                        <a:rPr lang="en-US" sz="1200" dirty="0"/>
                        <a:t>0</a:t>
                      </a:r>
                    </a:p>
                  </a:txBody>
                  <a:tcPr>
                    <a:solidFill>
                      <a:srgbClr val="AFECED"/>
                    </a:solidFill>
                  </a:tcPr>
                </a:tc>
                <a:tc>
                  <a:txBody>
                    <a:bodyPr/>
                    <a:lstStyle/>
                    <a:p>
                      <a:r>
                        <a:rPr lang="en-US" sz="1200" dirty="0"/>
                        <a:t>494</a:t>
                      </a:r>
                    </a:p>
                  </a:txBody>
                  <a:tcPr>
                    <a:solidFill>
                      <a:srgbClr val="0019FF"/>
                    </a:solidFill>
                  </a:tcPr>
                </a:tc>
                <a:tc>
                  <a:txBody>
                    <a:bodyPr/>
                    <a:lstStyle/>
                    <a:p>
                      <a:r>
                        <a:rPr lang="en-US" sz="1200" dirty="0"/>
                        <a:t>115</a:t>
                      </a:r>
                    </a:p>
                  </a:txBody>
                  <a:tcPr>
                    <a:solidFill>
                      <a:srgbClr val="00CC7A"/>
                    </a:solidFill>
                  </a:tcPr>
                </a:tc>
                <a:extLst>
                  <a:ext uri="{0D108BD9-81ED-4DB2-BD59-A6C34878D82A}">
                    <a16:rowId xmlns="" xmlns:a16="http://schemas.microsoft.com/office/drawing/2014/main" val="1557115363"/>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5</a:t>
                      </a:r>
                    </a:p>
                  </a:txBody>
                  <a:tcPr/>
                </a:tc>
                <a:tc>
                  <a:txBody>
                    <a:bodyPr/>
                    <a:lstStyle/>
                    <a:p>
                      <a:r>
                        <a:rPr lang="en-US" sz="1200" dirty="0"/>
                        <a:t>395</a:t>
                      </a:r>
                    </a:p>
                  </a:txBody>
                  <a:tcPr/>
                </a:tc>
                <a:tc>
                  <a:txBody>
                    <a:bodyPr/>
                    <a:lstStyle/>
                    <a:p>
                      <a:r>
                        <a:rPr lang="en-US" sz="1200" dirty="0"/>
                        <a:t>17</a:t>
                      </a:r>
                    </a:p>
                  </a:txBody>
                  <a:tcPr>
                    <a:solidFill>
                      <a:srgbClr val="FF0000"/>
                    </a:solidFill>
                  </a:tcPr>
                </a:tc>
                <a:tc>
                  <a:txBody>
                    <a:bodyPr/>
                    <a:lstStyle/>
                    <a:p>
                      <a:r>
                        <a:rPr lang="en-US" sz="1200" dirty="0"/>
                        <a:t>14</a:t>
                      </a:r>
                    </a:p>
                  </a:txBody>
                  <a:tcPr>
                    <a:solidFill>
                      <a:srgbClr val="B2FF00"/>
                    </a:solidFill>
                  </a:tcPr>
                </a:tc>
                <a:tc>
                  <a:txBody>
                    <a:bodyPr/>
                    <a:lstStyle/>
                    <a:p>
                      <a:r>
                        <a:rPr lang="en-US" sz="1200" dirty="0"/>
                        <a:t>11</a:t>
                      </a:r>
                    </a:p>
                  </a:txBody>
                  <a:tcPr>
                    <a:solidFill>
                      <a:srgbClr val="FF00CD"/>
                    </a:solidFill>
                  </a:tcPr>
                </a:tc>
                <a:tc>
                  <a:txBody>
                    <a:bodyPr/>
                    <a:lstStyle/>
                    <a:p>
                      <a:r>
                        <a:rPr lang="en-US" sz="1200" dirty="0"/>
                        <a:t>40</a:t>
                      </a:r>
                    </a:p>
                  </a:txBody>
                  <a:tcPr>
                    <a:solidFill>
                      <a:srgbClr val="944585"/>
                    </a:solidFill>
                  </a:tcPr>
                </a:tc>
                <a:tc>
                  <a:txBody>
                    <a:bodyPr/>
                    <a:lstStyle/>
                    <a:p>
                      <a:r>
                        <a:rPr lang="en-US" sz="1200" dirty="0"/>
                        <a:t>0</a:t>
                      </a:r>
                    </a:p>
                  </a:txBody>
                  <a:tcPr>
                    <a:solidFill>
                      <a:srgbClr val="AFECED"/>
                    </a:solidFill>
                  </a:tcPr>
                </a:tc>
                <a:tc>
                  <a:txBody>
                    <a:bodyPr/>
                    <a:lstStyle/>
                    <a:p>
                      <a:r>
                        <a:rPr lang="en-US" sz="1200" dirty="0"/>
                        <a:t>203</a:t>
                      </a:r>
                    </a:p>
                  </a:txBody>
                  <a:tcPr>
                    <a:solidFill>
                      <a:srgbClr val="0019FF"/>
                    </a:solidFill>
                  </a:tcPr>
                </a:tc>
                <a:tc>
                  <a:txBody>
                    <a:bodyPr/>
                    <a:lstStyle/>
                    <a:p>
                      <a:r>
                        <a:rPr lang="en-US" sz="1200" dirty="0"/>
                        <a:t>110</a:t>
                      </a:r>
                    </a:p>
                  </a:txBody>
                  <a:tcPr>
                    <a:solidFill>
                      <a:srgbClr val="00CC7A"/>
                    </a:solidFill>
                  </a:tcPr>
                </a:tc>
                <a:extLst>
                  <a:ext uri="{0D108BD9-81ED-4DB2-BD59-A6C34878D82A}">
                    <a16:rowId xmlns="" xmlns:a16="http://schemas.microsoft.com/office/drawing/2014/main" val="300418311"/>
                  </a:ext>
                </a:extLst>
              </a:tr>
              <a:tr h="4713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Template</a:t>
                      </a:r>
                    </a:p>
                  </a:txBody>
                  <a:tcPr/>
                </a:tc>
                <a:tc>
                  <a:txBody>
                    <a:bodyPr/>
                    <a:lstStyle/>
                    <a:p>
                      <a:r>
                        <a:rPr lang="en-US" sz="1200" kern="1200" dirty="0">
                          <a:effectLst/>
                        </a:rPr>
                        <a:t>1325</a:t>
                      </a:r>
                      <a:endParaRPr lang="en-US" sz="1200" dirty="0"/>
                    </a:p>
                  </a:txBody>
                  <a:tcPr/>
                </a:tc>
                <a:tc>
                  <a:txBody>
                    <a:bodyPr/>
                    <a:lstStyle/>
                    <a:p>
                      <a:r>
                        <a:rPr lang="en-US" sz="1200" kern="1200" dirty="0">
                          <a:effectLst/>
                        </a:rPr>
                        <a:t>314</a:t>
                      </a:r>
                      <a:endParaRPr lang="en-US" sz="1200" dirty="0"/>
                    </a:p>
                  </a:txBody>
                  <a:tcPr>
                    <a:solidFill>
                      <a:srgbClr val="FF0000"/>
                    </a:solidFill>
                  </a:tcPr>
                </a:tc>
                <a:tc>
                  <a:txBody>
                    <a:bodyPr/>
                    <a:lstStyle/>
                    <a:p>
                      <a:r>
                        <a:rPr lang="en-US" sz="1200" dirty="0"/>
                        <a:t>249</a:t>
                      </a:r>
                    </a:p>
                  </a:txBody>
                  <a:tcPr>
                    <a:solidFill>
                      <a:srgbClr val="B2FF00"/>
                    </a:solidFill>
                  </a:tcPr>
                </a:tc>
                <a:tc>
                  <a:txBody>
                    <a:bodyPr/>
                    <a:lstStyle/>
                    <a:p>
                      <a:r>
                        <a:rPr lang="en-US" sz="1200" dirty="0"/>
                        <a:t>9</a:t>
                      </a:r>
                    </a:p>
                  </a:txBody>
                  <a:tcPr>
                    <a:solidFill>
                      <a:srgbClr val="FF00CD"/>
                    </a:solidFill>
                  </a:tcPr>
                </a:tc>
                <a:tc>
                  <a:txBody>
                    <a:bodyPr/>
                    <a:lstStyle/>
                    <a:p>
                      <a:r>
                        <a:rPr lang="en-US" sz="1200" dirty="0"/>
                        <a:t>9</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691</a:t>
                      </a:r>
                    </a:p>
                  </a:txBody>
                  <a:tcPr>
                    <a:solidFill>
                      <a:srgbClr val="0019FF"/>
                    </a:solidFill>
                  </a:tcPr>
                </a:tc>
                <a:tc>
                  <a:txBody>
                    <a:bodyPr/>
                    <a:lstStyle/>
                    <a:p>
                      <a:r>
                        <a:rPr lang="en-US" sz="1200" dirty="0"/>
                        <a:t>52</a:t>
                      </a:r>
                    </a:p>
                  </a:txBody>
                  <a:tcPr>
                    <a:solidFill>
                      <a:srgbClr val="00CC7A"/>
                    </a:solidFill>
                  </a:tcPr>
                </a:tc>
                <a:extLst>
                  <a:ext uri="{0D108BD9-81ED-4DB2-BD59-A6C34878D82A}">
                    <a16:rowId xmlns="" xmlns:a16="http://schemas.microsoft.com/office/drawing/2014/main" val="915394205"/>
                  </a:ext>
                </a:extLst>
              </a:tr>
            </a:tbl>
          </a:graphicData>
        </a:graphic>
      </p:graphicFrame>
      <p:pic>
        <p:nvPicPr>
          <p:cNvPr id="9" name="Picture 8">
            <a:extLst>
              <a:ext uri="{FF2B5EF4-FFF2-40B4-BE49-F238E27FC236}">
                <a16:creationId xmlns="" xmlns:a16="http://schemas.microsoft.com/office/drawing/2014/main" id="{BCC1CE06-DC1B-42E7-B1D7-16BC958A4013}"/>
              </a:ext>
            </a:extLst>
          </p:cNvPr>
          <p:cNvPicPr>
            <a:picLocks noChangeAspect="1"/>
          </p:cNvPicPr>
          <p:nvPr/>
        </p:nvPicPr>
        <p:blipFill>
          <a:blip r:embed="rId2"/>
          <a:stretch>
            <a:fillRect/>
          </a:stretch>
        </p:blipFill>
        <p:spPr>
          <a:xfrm>
            <a:off x="6184069" y="1690688"/>
            <a:ext cx="4460257" cy="4252927"/>
          </a:xfrm>
          <a:prstGeom prst="rect">
            <a:avLst/>
          </a:prstGeom>
        </p:spPr>
      </p:pic>
    </p:spTree>
    <p:extLst>
      <p:ext uri="{BB962C8B-B14F-4D97-AF65-F5344CB8AC3E}">
        <p14:creationId xmlns:p14="http://schemas.microsoft.com/office/powerpoint/2010/main" val="1746687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3F91C1-99DE-45FC-A7F6-CBABE9975D4B}"/>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 xmlns:a16="http://schemas.microsoft.com/office/drawing/2014/main" id="{51965E6A-87F9-4CC2-9E30-3C857D20DF71}"/>
              </a:ext>
            </a:extLst>
          </p:cNvPr>
          <p:cNvSpPr>
            <a:spLocks noGrp="1"/>
          </p:cNvSpPr>
          <p:nvPr>
            <p:ph idx="1"/>
          </p:nvPr>
        </p:nvSpPr>
        <p:spPr/>
        <p:txBody>
          <a:bodyPr/>
          <a:lstStyle/>
          <a:p>
            <a:r>
              <a:rPr lang="en-US" dirty="0"/>
              <a:t>CGCS has a set of “seed” IDs that may be members of other potential networks that could have been involved. Take a look at the very large graph. Can you determine if those IDs lead to other networks that matches the template?</a:t>
            </a:r>
          </a:p>
        </p:txBody>
      </p:sp>
    </p:spTree>
    <p:extLst>
      <p:ext uri="{BB962C8B-B14F-4D97-AF65-F5344CB8AC3E}">
        <p14:creationId xmlns:p14="http://schemas.microsoft.com/office/powerpoint/2010/main" val="1829412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723F55-D07F-4E66-9BAA-754C68CE849A}"/>
              </a:ext>
            </a:extLst>
          </p:cNvPr>
          <p:cNvSpPr>
            <a:spLocks noGrp="1"/>
          </p:cNvSpPr>
          <p:nvPr>
            <p:ph type="title"/>
          </p:nvPr>
        </p:nvSpPr>
        <p:spPr/>
        <p:txBody>
          <a:bodyPr/>
          <a:lstStyle/>
          <a:p>
            <a:r>
              <a:rPr lang="en-US" dirty="0"/>
              <a:t>Seeds</a:t>
            </a:r>
          </a:p>
        </p:txBody>
      </p:sp>
      <p:sp>
        <p:nvSpPr>
          <p:cNvPr id="3" name="Content Placeholder 2">
            <a:extLst>
              <a:ext uri="{FF2B5EF4-FFF2-40B4-BE49-F238E27FC236}">
                <a16:creationId xmlns="" xmlns:a16="http://schemas.microsoft.com/office/drawing/2014/main" id="{CA299F92-DB79-49E7-B9D4-0B093224102D}"/>
              </a:ext>
            </a:extLst>
          </p:cNvPr>
          <p:cNvSpPr>
            <a:spLocks noGrp="1"/>
          </p:cNvSpPr>
          <p:nvPr>
            <p:ph idx="1"/>
          </p:nvPr>
        </p:nvSpPr>
        <p:spPr/>
        <p:txBody>
          <a:bodyPr>
            <a:normAutofit/>
          </a:bodyPr>
          <a:lstStyle/>
          <a:p>
            <a:r>
              <a:rPr lang="en-US" sz="2400" dirty="0"/>
              <a:t>They will act as a starting point for finding hacker groups</a:t>
            </a:r>
          </a:p>
          <a:p>
            <a:pPr lvl="1"/>
            <a:r>
              <a:rPr lang="en-US" sz="2000" dirty="0"/>
              <a:t>They only have one line</a:t>
            </a:r>
          </a:p>
          <a:p>
            <a:pPr lvl="1"/>
            <a:r>
              <a:rPr lang="en-US" sz="2000" dirty="0"/>
              <a:t>No location information</a:t>
            </a:r>
          </a:p>
          <a:p>
            <a:r>
              <a:rPr lang="en-US" sz="2400" dirty="0"/>
              <a:t>Members of our potential groups in the large dataset(availability checked)</a:t>
            </a:r>
          </a:p>
          <a:p>
            <a:r>
              <a:rPr lang="en-US" sz="2400" dirty="0"/>
              <a:t>These are the values of the 3 seed files</a:t>
            </a:r>
          </a:p>
          <a:p>
            <a:endParaRPr lang="en-US" sz="2400" dirty="0"/>
          </a:p>
        </p:txBody>
      </p:sp>
      <p:graphicFrame>
        <p:nvGraphicFramePr>
          <p:cNvPr id="4" name="Table 4">
            <a:extLst>
              <a:ext uri="{FF2B5EF4-FFF2-40B4-BE49-F238E27FC236}">
                <a16:creationId xmlns="" xmlns:a16="http://schemas.microsoft.com/office/drawing/2014/main" id="{2A5C9B5F-B12D-43B8-A7D3-92C6A635E9F7}"/>
              </a:ext>
            </a:extLst>
          </p:cNvPr>
          <p:cNvGraphicFramePr>
            <a:graphicFrameLocks noGrp="1"/>
          </p:cNvGraphicFramePr>
          <p:nvPr>
            <p:extLst>
              <p:ext uri="{D42A27DB-BD31-4B8C-83A1-F6EECF244321}">
                <p14:modId xmlns:p14="http://schemas.microsoft.com/office/powerpoint/2010/main" val="3949870609"/>
              </p:ext>
            </p:extLst>
          </p:nvPr>
        </p:nvGraphicFramePr>
        <p:xfrm>
          <a:off x="1289049" y="4167715"/>
          <a:ext cx="10150476" cy="2009248"/>
        </p:xfrm>
        <a:graphic>
          <a:graphicData uri="http://schemas.openxmlformats.org/drawingml/2006/table">
            <a:tbl>
              <a:tblPr firstRow="1" bandRow="1">
                <a:tableStyleId>{21E4AEA4-8DFA-4A89-87EB-49C32662AFE0}</a:tableStyleId>
              </a:tblPr>
              <a:tblGrid>
                <a:gridCol w="1691746">
                  <a:extLst>
                    <a:ext uri="{9D8B030D-6E8A-4147-A177-3AD203B41FA5}">
                      <a16:colId xmlns="" xmlns:a16="http://schemas.microsoft.com/office/drawing/2014/main" val="2681313205"/>
                    </a:ext>
                  </a:extLst>
                </a:gridCol>
                <a:gridCol w="1691746">
                  <a:extLst>
                    <a:ext uri="{9D8B030D-6E8A-4147-A177-3AD203B41FA5}">
                      <a16:colId xmlns="" xmlns:a16="http://schemas.microsoft.com/office/drawing/2014/main" val="1274565177"/>
                    </a:ext>
                  </a:extLst>
                </a:gridCol>
                <a:gridCol w="1691746">
                  <a:extLst>
                    <a:ext uri="{9D8B030D-6E8A-4147-A177-3AD203B41FA5}">
                      <a16:colId xmlns="" xmlns:a16="http://schemas.microsoft.com/office/drawing/2014/main" val="3327581110"/>
                    </a:ext>
                  </a:extLst>
                </a:gridCol>
                <a:gridCol w="1691746">
                  <a:extLst>
                    <a:ext uri="{9D8B030D-6E8A-4147-A177-3AD203B41FA5}">
                      <a16:colId xmlns="" xmlns:a16="http://schemas.microsoft.com/office/drawing/2014/main" val="557321545"/>
                    </a:ext>
                  </a:extLst>
                </a:gridCol>
                <a:gridCol w="1691746">
                  <a:extLst>
                    <a:ext uri="{9D8B030D-6E8A-4147-A177-3AD203B41FA5}">
                      <a16:colId xmlns="" xmlns:a16="http://schemas.microsoft.com/office/drawing/2014/main" val="906998426"/>
                    </a:ext>
                  </a:extLst>
                </a:gridCol>
                <a:gridCol w="1691746">
                  <a:extLst>
                    <a:ext uri="{9D8B030D-6E8A-4147-A177-3AD203B41FA5}">
                      <a16:colId xmlns="" xmlns:a16="http://schemas.microsoft.com/office/drawing/2014/main" val="19775199"/>
                    </a:ext>
                  </a:extLst>
                </a:gridCol>
              </a:tblGrid>
              <a:tr h="502312">
                <a:tc>
                  <a:txBody>
                    <a:bodyPr/>
                    <a:lstStyle/>
                    <a:p>
                      <a:pPr algn="ctr"/>
                      <a:r>
                        <a:rPr lang="en-US" dirty="0"/>
                        <a:t>File name</a:t>
                      </a:r>
                    </a:p>
                  </a:txBody>
                  <a:tcPr/>
                </a:tc>
                <a:tc>
                  <a:txBody>
                    <a:bodyPr/>
                    <a:lstStyle/>
                    <a:p>
                      <a:pPr algn="ctr"/>
                      <a:r>
                        <a:rPr lang="en-US" dirty="0"/>
                        <a:t>Source</a:t>
                      </a:r>
                    </a:p>
                  </a:txBody>
                  <a:tcPr/>
                </a:tc>
                <a:tc>
                  <a:txBody>
                    <a:bodyPr/>
                    <a:lstStyle/>
                    <a:p>
                      <a:pPr algn="ctr"/>
                      <a:r>
                        <a:rPr lang="en-US" dirty="0"/>
                        <a:t>eType</a:t>
                      </a:r>
                    </a:p>
                  </a:txBody>
                  <a:tcPr/>
                </a:tc>
                <a:tc>
                  <a:txBody>
                    <a:bodyPr/>
                    <a:lstStyle/>
                    <a:p>
                      <a:pPr algn="ctr"/>
                      <a:r>
                        <a:rPr lang="en-US" dirty="0"/>
                        <a:t>Target</a:t>
                      </a:r>
                    </a:p>
                  </a:txBody>
                  <a:tcPr/>
                </a:tc>
                <a:tc>
                  <a:txBody>
                    <a:bodyPr/>
                    <a:lstStyle/>
                    <a:p>
                      <a:pPr algn="ctr"/>
                      <a:r>
                        <a:rPr lang="en-US" dirty="0"/>
                        <a:t>Time</a:t>
                      </a:r>
                    </a:p>
                  </a:txBody>
                  <a:tcPr/>
                </a:tc>
                <a:tc>
                  <a:txBody>
                    <a:bodyPr/>
                    <a:lstStyle/>
                    <a:p>
                      <a:pPr algn="ctr"/>
                      <a:r>
                        <a:rPr lang="en-US" dirty="0"/>
                        <a:t>Weight</a:t>
                      </a:r>
                    </a:p>
                  </a:txBody>
                  <a:tcPr/>
                </a:tc>
                <a:extLst>
                  <a:ext uri="{0D108BD9-81ED-4DB2-BD59-A6C34878D82A}">
                    <a16:rowId xmlns="" xmlns:a16="http://schemas.microsoft.com/office/drawing/2014/main" val="652785495"/>
                  </a:ext>
                </a:extLst>
              </a:tr>
              <a:tr h="502312">
                <a:tc>
                  <a:txBody>
                    <a:bodyPr/>
                    <a:lstStyle/>
                    <a:p>
                      <a:pPr algn="l"/>
                      <a:r>
                        <a:rPr lang="en-US" dirty="0"/>
                        <a:t>Q2-Seed1.csv</a:t>
                      </a:r>
                    </a:p>
                  </a:txBody>
                  <a:tcPr/>
                </a:tc>
                <a:tc>
                  <a:txBody>
                    <a:bodyPr/>
                    <a:lstStyle/>
                    <a:p>
                      <a:pPr algn="ctr"/>
                      <a:r>
                        <a:rPr lang="en-US" dirty="0"/>
                        <a:t>600971</a:t>
                      </a:r>
                    </a:p>
                  </a:txBody>
                  <a:tcPr/>
                </a:tc>
                <a:tc>
                  <a:txBody>
                    <a:bodyPr/>
                    <a:lstStyle/>
                    <a:p>
                      <a:pPr algn="ctr"/>
                      <a:r>
                        <a:rPr lang="en-US" dirty="0"/>
                        <a:t>4</a:t>
                      </a:r>
                    </a:p>
                  </a:txBody>
                  <a:tcPr/>
                </a:tc>
                <a:tc>
                  <a:txBody>
                    <a:bodyPr/>
                    <a:lstStyle/>
                    <a:p>
                      <a:pPr algn="ctr"/>
                      <a:r>
                        <a:rPr lang="en-US" dirty="0"/>
                        <a:t>579269</a:t>
                      </a:r>
                    </a:p>
                  </a:txBody>
                  <a:tcPr/>
                </a:tc>
                <a:tc>
                  <a:txBody>
                    <a:bodyPr/>
                    <a:lstStyle/>
                    <a:p>
                      <a:pPr algn="ctr"/>
                      <a:r>
                        <a:rPr lang="en-US" dirty="0"/>
                        <a:t>-685755382</a:t>
                      </a:r>
                    </a:p>
                  </a:txBody>
                  <a:tcPr/>
                </a:tc>
                <a:tc>
                  <a:txBody>
                    <a:bodyPr/>
                    <a:lstStyle/>
                    <a:p>
                      <a:pPr algn="ctr"/>
                      <a:r>
                        <a:rPr lang="en-US" dirty="0"/>
                        <a:t>0.166667</a:t>
                      </a:r>
                    </a:p>
                  </a:txBody>
                  <a:tcPr/>
                </a:tc>
                <a:extLst>
                  <a:ext uri="{0D108BD9-81ED-4DB2-BD59-A6C34878D82A}">
                    <a16:rowId xmlns="" xmlns:a16="http://schemas.microsoft.com/office/drawing/2014/main" val="391719823"/>
                  </a:ext>
                </a:extLst>
              </a:tr>
              <a:tr h="502312">
                <a:tc>
                  <a:txBody>
                    <a:bodyPr/>
                    <a:lstStyle/>
                    <a:p>
                      <a:pPr algn="l"/>
                      <a:r>
                        <a:rPr lang="en-US" dirty="0"/>
                        <a:t>Q2-Seed2.csv</a:t>
                      </a:r>
                    </a:p>
                  </a:txBody>
                  <a:tcPr/>
                </a:tc>
                <a:tc>
                  <a:txBody>
                    <a:bodyPr/>
                    <a:lstStyle/>
                    <a:p>
                      <a:pPr algn="ctr"/>
                      <a:r>
                        <a:rPr lang="en-US" dirty="0"/>
                        <a:t>538771</a:t>
                      </a:r>
                    </a:p>
                  </a:txBody>
                  <a:tcPr/>
                </a:tc>
                <a:tc>
                  <a:txBody>
                    <a:bodyPr/>
                    <a:lstStyle/>
                    <a:p>
                      <a:pPr algn="ctr"/>
                      <a:r>
                        <a:rPr lang="en-US" dirty="0"/>
                        <a:t>4</a:t>
                      </a:r>
                    </a:p>
                  </a:txBody>
                  <a:tcPr/>
                </a:tc>
                <a:tc>
                  <a:txBody>
                    <a:bodyPr/>
                    <a:lstStyle/>
                    <a:p>
                      <a:pPr algn="ctr"/>
                      <a:r>
                        <a:rPr lang="en-US" dirty="0"/>
                        <a:t>473043</a:t>
                      </a:r>
                    </a:p>
                  </a:txBody>
                  <a:tcPr/>
                </a:tc>
                <a:tc>
                  <a:txBody>
                    <a:bodyPr/>
                    <a:lstStyle/>
                    <a:p>
                      <a:pPr algn="ctr"/>
                      <a:r>
                        <a:rPr lang="en-US" dirty="0"/>
                        <a:t>-623491200</a:t>
                      </a:r>
                    </a:p>
                  </a:txBody>
                  <a:tcPr/>
                </a:tc>
                <a:tc>
                  <a:txBody>
                    <a:bodyPr/>
                    <a:lstStyle/>
                    <a:p>
                      <a:pPr algn="ctr"/>
                      <a:r>
                        <a:rPr lang="en-US" dirty="0"/>
                        <a:t>0.0909091</a:t>
                      </a:r>
                    </a:p>
                  </a:txBody>
                  <a:tcPr/>
                </a:tc>
                <a:extLst>
                  <a:ext uri="{0D108BD9-81ED-4DB2-BD59-A6C34878D82A}">
                    <a16:rowId xmlns="" xmlns:a16="http://schemas.microsoft.com/office/drawing/2014/main" val="4150123384"/>
                  </a:ext>
                </a:extLst>
              </a:tr>
              <a:tr h="502312">
                <a:tc>
                  <a:txBody>
                    <a:bodyPr/>
                    <a:lstStyle/>
                    <a:p>
                      <a:pPr algn="l"/>
                      <a:r>
                        <a:rPr lang="en-US" dirty="0"/>
                        <a:t>Q2-Seed3.csv</a:t>
                      </a:r>
                    </a:p>
                  </a:txBody>
                  <a:tcPr/>
                </a:tc>
                <a:tc>
                  <a:txBody>
                    <a:bodyPr/>
                    <a:lstStyle/>
                    <a:p>
                      <a:pPr algn="ctr"/>
                      <a:r>
                        <a:rPr lang="en-US" dirty="0"/>
                        <a:t>574136</a:t>
                      </a:r>
                    </a:p>
                  </a:txBody>
                  <a:tcPr/>
                </a:tc>
                <a:tc>
                  <a:txBody>
                    <a:bodyPr/>
                    <a:lstStyle/>
                    <a:p>
                      <a:pPr algn="ctr"/>
                      <a:r>
                        <a:rPr lang="en-US" dirty="0"/>
                        <a:t>2</a:t>
                      </a:r>
                    </a:p>
                  </a:txBody>
                  <a:tcPr/>
                </a:tc>
                <a:tc>
                  <a:txBody>
                    <a:bodyPr/>
                    <a:lstStyle/>
                    <a:p>
                      <a:pPr algn="ctr"/>
                      <a:r>
                        <a:rPr lang="en-US" dirty="0"/>
                        <a:t>657187</a:t>
                      </a:r>
                    </a:p>
                  </a:txBody>
                  <a:tcPr/>
                </a:tc>
                <a:tc>
                  <a:txBody>
                    <a:bodyPr/>
                    <a:lstStyle/>
                    <a:p>
                      <a:pPr algn="ctr"/>
                      <a:r>
                        <a:rPr lang="en-US" dirty="0"/>
                        <a:t>1991785</a:t>
                      </a:r>
                    </a:p>
                  </a:txBody>
                  <a:tcPr/>
                </a:tc>
                <a:tc>
                  <a:txBody>
                    <a:bodyPr/>
                    <a:lstStyle/>
                    <a:p>
                      <a:pPr algn="ctr"/>
                      <a:r>
                        <a:rPr lang="en-US" dirty="0"/>
                        <a:t>633</a:t>
                      </a:r>
                    </a:p>
                  </a:txBody>
                  <a:tcPr/>
                </a:tc>
                <a:extLst>
                  <a:ext uri="{0D108BD9-81ED-4DB2-BD59-A6C34878D82A}">
                    <a16:rowId xmlns="" xmlns:a16="http://schemas.microsoft.com/office/drawing/2014/main" val="2915174795"/>
                  </a:ext>
                </a:extLst>
              </a:tr>
            </a:tbl>
          </a:graphicData>
        </a:graphic>
      </p:graphicFrame>
    </p:spTree>
    <p:extLst>
      <p:ext uri="{BB962C8B-B14F-4D97-AF65-F5344CB8AC3E}">
        <p14:creationId xmlns:p14="http://schemas.microsoft.com/office/powerpoint/2010/main" val="3075707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FD0CF7-0C7D-4338-9B72-EA62D0D009E9}"/>
              </a:ext>
            </a:extLst>
          </p:cNvPr>
          <p:cNvSpPr>
            <a:spLocks noGrp="1"/>
          </p:cNvSpPr>
          <p:nvPr>
            <p:ph type="title"/>
          </p:nvPr>
        </p:nvSpPr>
        <p:spPr/>
        <p:txBody>
          <a:bodyPr>
            <a:normAutofit/>
          </a:bodyPr>
          <a:lstStyle/>
          <a:p>
            <a:r>
              <a:rPr lang="en-US" sz="6400" b="1" dirty="0">
                <a:solidFill>
                  <a:schemeClr val="accent1">
                    <a:lumMod val="50000"/>
                  </a:schemeClr>
                </a:solidFill>
              </a:rPr>
              <a:t>Agenda</a:t>
            </a:r>
          </a:p>
        </p:txBody>
      </p:sp>
      <p:sp>
        <p:nvSpPr>
          <p:cNvPr id="3" name="Content Placeholder 2">
            <a:extLst>
              <a:ext uri="{FF2B5EF4-FFF2-40B4-BE49-F238E27FC236}">
                <a16:creationId xmlns="" xmlns:a16="http://schemas.microsoft.com/office/drawing/2014/main" id="{2672AED0-36D7-41E2-9CDD-1F831B01E13E}"/>
              </a:ext>
            </a:extLst>
          </p:cNvPr>
          <p:cNvSpPr>
            <a:spLocks noGrp="1"/>
          </p:cNvSpPr>
          <p:nvPr>
            <p:ph idx="1"/>
          </p:nvPr>
        </p:nvSpPr>
        <p:spPr/>
        <p:txBody>
          <a:bodyPr/>
          <a:lstStyle/>
          <a:p>
            <a:r>
              <a:rPr lang="en-US" dirty="0"/>
              <a:t>Problem Overview</a:t>
            </a:r>
          </a:p>
          <a:p>
            <a:r>
              <a:rPr lang="en-US" dirty="0"/>
              <a:t>Mini-Challenge 1</a:t>
            </a:r>
          </a:p>
          <a:p>
            <a:r>
              <a:rPr lang="en-US" dirty="0"/>
              <a:t>Exploring the data</a:t>
            </a:r>
          </a:p>
          <a:p>
            <a:r>
              <a:rPr lang="en-US" dirty="0"/>
              <a:t>Question 1 overview</a:t>
            </a:r>
          </a:p>
          <a:p>
            <a:r>
              <a:rPr lang="en-US" dirty="0"/>
              <a:t>Question 2 overview</a:t>
            </a:r>
          </a:p>
          <a:p>
            <a:endParaRPr lang="en-US" dirty="0"/>
          </a:p>
        </p:txBody>
      </p:sp>
    </p:spTree>
    <p:extLst>
      <p:ext uri="{BB962C8B-B14F-4D97-AF65-F5344CB8AC3E}">
        <p14:creationId xmlns:p14="http://schemas.microsoft.com/office/powerpoint/2010/main" val="2438434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Very large Graph (1)</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US" sz="2400" dirty="0"/>
              <a:t>Filename: CGCS-GraphData.csv</a:t>
            </a:r>
          </a:p>
          <a:p>
            <a:r>
              <a:rPr lang="en-US" sz="2400" dirty="0"/>
              <a:t>Containing the data of all the hacker groups</a:t>
            </a:r>
          </a:p>
          <a:p>
            <a:r>
              <a:rPr lang="en-US" sz="2400" dirty="0"/>
              <a:t>Connection between different groups are not clear</a:t>
            </a:r>
          </a:p>
          <a:p>
            <a:r>
              <a:rPr lang="en-US" sz="2400" dirty="0"/>
              <a:t>Around 124 million rows(edges) and 200860 unique Ids(nodes)</a:t>
            </a:r>
          </a:p>
          <a:p>
            <a:r>
              <a:rPr lang="en-US" sz="2400" dirty="0"/>
              <a:t>Around 70 million rows have location information</a:t>
            </a:r>
          </a:p>
          <a:p>
            <a:endParaRPr lang="en-US" dirty="0"/>
          </a:p>
          <a:p>
            <a:endParaRPr lang="en-US" dirty="0"/>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8323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Very large Graph (2)</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US" sz="2400" dirty="0"/>
              <a:t>Number of rows based on eType:</a:t>
            </a:r>
          </a:p>
          <a:p>
            <a:endParaRPr lang="en-US" dirty="0"/>
          </a:p>
          <a:p>
            <a:endParaRPr lang="en-US" dirty="0"/>
          </a:p>
        </p:txBody>
      </p:sp>
      <p:graphicFrame>
        <p:nvGraphicFramePr>
          <p:cNvPr id="4" name="Table 4">
            <a:extLst>
              <a:ext uri="{FF2B5EF4-FFF2-40B4-BE49-F238E27FC236}">
                <a16:creationId xmlns="" xmlns:a16="http://schemas.microsoft.com/office/drawing/2014/main" id="{249B5480-B1CA-47D0-BA73-02DAC27D5EFE}"/>
              </a:ext>
            </a:extLst>
          </p:cNvPr>
          <p:cNvGraphicFramePr>
            <a:graphicFrameLocks noGrp="1"/>
          </p:cNvGraphicFramePr>
          <p:nvPr>
            <p:extLst>
              <p:ext uri="{D42A27DB-BD31-4B8C-83A1-F6EECF244321}">
                <p14:modId xmlns:p14="http://schemas.microsoft.com/office/powerpoint/2010/main" val="1717992324"/>
              </p:ext>
            </p:extLst>
          </p:nvPr>
        </p:nvGraphicFramePr>
        <p:xfrm>
          <a:off x="3319462" y="2438400"/>
          <a:ext cx="5553075" cy="3657599"/>
        </p:xfrm>
        <a:graphic>
          <a:graphicData uri="http://schemas.openxmlformats.org/drawingml/2006/table">
            <a:tbl>
              <a:tblPr firstRow="1" bandRow="1">
                <a:tableStyleId>{5C22544A-7EE6-4342-B048-85BDC9FD1C3A}</a:tableStyleId>
              </a:tblPr>
              <a:tblGrid>
                <a:gridCol w="859230">
                  <a:extLst>
                    <a:ext uri="{9D8B030D-6E8A-4147-A177-3AD203B41FA5}">
                      <a16:colId xmlns="" xmlns:a16="http://schemas.microsoft.com/office/drawing/2014/main" val="234728728"/>
                    </a:ext>
                  </a:extLst>
                </a:gridCol>
                <a:gridCol w="1564615">
                  <a:extLst>
                    <a:ext uri="{9D8B030D-6E8A-4147-A177-3AD203B41FA5}">
                      <a16:colId xmlns="" xmlns:a16="http://schemas.microsoft.com/office/drawing/2014/main" val="1073814496"/>
                    </a:ext>
                  </a:extLst>
                </a:gridCol>
                <a:gridCol w="1564615">
                  <a:extLst>
                    <a:ext uri="{9D8B030D-6E8A-4147-A177-3AD203B41FA5}">
                      <a16:colId xmlns="" xmlns:a16="http://schemas.microsoft.com/office/drawing/2014/main" val="1589982913"/>
                    </a:ext>
                  </a:extLst>
                </a:gridCol>
                <a:gridCol w="1564615">
                  <a:extLst>
                    <a:ext uri="{9D8B030D-6E8A-4147-A177-3AD203B41FA5}">
                      <a16:colId xmlns="" xmlns:a16="http://schemas.microsoft.com/office/drawing/2014/main" val="4266380793"/>
                    </a:ext>
                  </a:extLst>
                </a:gridCol>
              </a:tblGrid>
              <a:tr h="649095">
                <a:tc>
                  <a:txBody>
                    <a:bodyPr/>
                    <a:lstStyle/>
                    <a:p>
                      <a:pPr algn="ctr"/>
                      <a:r>
                        <a:rPr lang="en-US" dirty="0"/>
                        <a:t>eType</a:t>
                      </a:r>
                    </a:p>
                  </a:txBody>
                  <a:tcPr/>
                </a:tc>
                <a:tc>
                  <a:txBody>
                    <a:bodyPr/>
                    <a:lstStyle/>
                    <a:p>
                      <a:pPr algn="ctr"/>
                      <a:r>
                        <a:rPr lang="en-US" dirty="0"/>
                        <a:t>Number of Rows</a:t>
                      </a:r>
                    </a:p>
                  </a:txBody>
                  <a:tcPr/>
                </a:tc>
                <a:tc>
                  <a:txBody>
                    <a:bodyPr/>
                    <a:lstStyle/>
                    <a:p>
                      <a:pPr algn="ctr"/>
                      <a:r>
                        <a:rPr lang="en-US" dirty="0"/>
                        <a:t>Unique Source Rows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Unique Target Rows</a:t>
                      </a:r>
                    </a:p>
                  </a:txBody>
                  <a:tcPr/>
                </a:tc>
                <a:extLst>
                  <a:ext uri="{0D108BD9-81ED-4DB2-BD59-A6C34878D82A}">
                    <a16:rowId xmlns="" xmlns:a16="http://schemas.microsoft.com/office/drawing/2014/main" val="1179860051"/>
                  </a:ext>
                </a:extLst>
              </a:tr>
              <a:tr h="376063">
                <a:tc>
                  <a:txBody>
                    <a:bodyPr/>
                    <a:lstStyle/>
                    <a:p>
                      <a:pPr algn="ctr"/>
                      <a:r>
                        <a:rPr lang="en-US" dirty="0"/>
                        <a:t>0</a:t>
                      </a:r>
                    </a:p>
                  </a:txBody>
                  <a:tcPr/>
                </a:tc>
                <a:tc>
                  <a:txBody>
                    <a:bodyPr/>
                    <a:lstStyle/>
                    <a:p>
                      <a:pPr algn="l"/>
                      <a:r>
                        <a:rPr lang="en-US" dirty="0"/>
                        <a:t>48662103</a:t>
                      </a:r>
                    </a:p>
                  </a:txBody>
                  <a:tcPr/>
                </a:tc>
                <a:tc rowSpan="2">
                  <a:txBody>
                    <a:bodyPr/>
                    <a:lstStyle/>
                    <a:p>
                      <a:pPr algn="l"/>
                      <a:r>
                        <a:rPr lang="en-US" dirty="0"/>
                        <a:t>100000</a:t>
                      </a:r>
                    </a:p>
                  </a:txBody>
                  <a:tcPr/>
                </a:tc>
                <a:tc rowSpan="2">
                  <a:txBody>
                    <a:bodyPr/>
                    <a:lstStyle/>
                    <a:p>
                      <a:pPr algn="l"/>
                      <a:r>
                        <a:rPr lang="en-US" dirty="0"/>
                        <a:t>100000</a:t>
                      </a:r>
                    </a:p>
                  </a:txBody>
                  <a:tcPr/>
                </a:tc>
                <a:extLst>
                  <a:ext uri="{0D108BD9-81ED-4DB2-BD59-A6C34878D82A}">
                    <a16:rowId xmlns="" xmlns:a16="http://schemas.microsoft.com/office/drawing/2014/main" val="3755276059"/>
                  </a:ext>
                </a:extLst>
              </a:tr>
              <a:tr h="376063">
                <a:tc>
                  <a:txBody>
                    <a:bodyPr/>
                    <a:lstStyle/>
                    <a:p>
                      <a:pPr algn="ctr"/>
                      <a:r>
                        <a:rPr lang="en-US" dirty="0"/>
                        <a:t>1</a:t>
                      </a:r>
                    </a:p>
                  </a:txBody>
                  <a:tcPr/>
                </a:tc>
                <a:tc>
                  <a:txBody>
                    <a:bodyPr/>
                    <a:lstStyle/>
                    <a:p>
                      <a:pPr algn="l"/>
                      <a:r>
                        <a:rPr lang="en-US" dirty="0"/>
                        <a:t>70661593</a:t>
                      </a:r>
                    </a:p>
                  </a:txBody>
                  <a:tcPr/>
                </a:tc>
                <a:tc vMerge="1">
                  <a:txBody>
                    <a:bodyPr/>
                    <a:lstStyle/>
                    <a:p>
                      <a:pPr algn="ctr"/>
                      <a:endParaRPr lang="en-US" dirty="0"/>
                    </a:p>
                  </a:txBody>
                  <a:tcPr/>
                </a:tc>
                <a:tc vMerge="1">
                  <a:txBody>
                    <a:bodyPr/>
                    <a:lstStyle/>
                    <a:p>
                      <a:endParaRPr lang="en-US"/>
                    </a:p>
                  </a:txBody>
                  <a:tcPr/>
                </a:tc>
                <a:extLst>
                  <a:ext uri="{0D108BD9-81ED-4DB2-BD59-A6C34878D82A}">
                    <a16:rowId xmlns="" xmlns:a16="http://schemas.microsoft.com/office/drawing/2014/main" val="2228960390"/>
                  </a:ext>
                </a:extLst>
              </a:tr>
              <a:tr h="376063">
                <a:tc>
                  <a:txBody>
                    <a:bodyPr/>
                    <a:lstStyle/>
                    <a:p>
                      <a:pPr algn="ctr"/>
                      <a:r>
                        <a:rPr lang="en-US" dirty="0"/>
                        <a:t>2</a:t>
                      </a:r>
                    </a:p>
                  </a:txBody>
                  <a:tcPr/>
                </a:tc>
                <a:tc>
                  <a:txBody>
                    <a:bodyPr/>
                    <a:lstStyle/>
                    <a:p>
                      <a:pPr algn="l"/>
                      <a:r>
                        <a:rPr lang="en-US" dirty="0"/>
                        <a:t>389211</a:t>
                      </a:r>
                    </a:p>
                  </a:txBody>
                  <a:tcPr/>
                </a:tc>
                <a:tc rowSpan="2">
                  <a:txBody>
                    <a:bodyPr/>
                    <a:lstStyle/>
                    <a:p>
                      <a:pPr algn="l"/>
                      <a:r>
                        <a:rPr lang="en-US" dirty="0"/>
                        <a:t>3814</a:t>
                      </a:r>
                    </a:p>
                  </a:txBody>
                  <a:tcPr/>
                </a:tc>
                <a:tc rowSpan="2">
                  <a:txBody>
                    <a:bodyPr/>
                    <a:lstStyle/>
                    <a:p>
                      <a:pPr algn="l"/>
                      <a:r>
                        <a:rPr lang="en-US" dirty="0"/>
                        <a:t>2721</a:t>
                      </a:r>
                    </a:p>
                  </a:txBody>
                  <a:tcPr/>
                </a:tc>
                <a:extLst>
                  <a:ext uri="{0D108BD9-81ED-4DB2-BD59-A6C34878D82A}">
                    <a16:rowId xmlns="" xmlns:a16="http://schemas.microsoft.com/office/drawing/2014/main" val="4183955610"/>
                  </a:ext>
                </a:extLst>
              </a:tr>
              <a:tr h="376063">
                <a:tc>
                  <a:txBody>
                    <a:bodyPr/>
                    <a:lstStyle/>
                    <a:p>
                      <a:pPr algn="ctr"/>
                      <a:r>
                        <a:rPr lang="en-US" dirty="0"/>
                        <a:t>3</a:t>
                      </a:r>
                    </a:p>
                  </a:txBody>
                  <a:tcPr/>
                </a:tc>
                <a:tc>
                  <a:txBody>
                    <a:bodyPr/>
                    <a:lstStyle/>
                    <a:p>
                      <a:pPr algn="l"/>
                      <a:r>
                        <a:rPr lang="en-US" dirty="0"/>
                        <a:t>389211</a:t>
                      </a:r>
                    </a:p>
                  </a:txBody>
                  <a:tcPr/>
                </a:tc>
                <a:tc vMerge="1">
                  <a:txBody>
                    <a:bodyPr/>
                    <a:lstStyle/>
                    <a:p>
                      <a:pPr algn="ctr"/>
                      <a:endParaRPr lang="en-US" dirty="0"/>
                    </a:p>
                  </a:txBody>
                  <a:tcPr/>
                </a:tc>
                <a:tc vMerge="1">
                  <a:txBody>
                    <a:bodyPr/>
                    <a:lstStyle/>
                    <a:p>
                      <a:endParaRPr lang="en-US"/>
                    </a:p>
                  </a:txBody>
                  <a:tcPr/>
                </a:tc>
                <a:extLst>
                  <a:ext uri="{0D108BD9-81ED-4DB2-BD59-A6C34878D82A}">
                    <a16:rowId xmlns="" xmlns:a16="http://schemas.microsoft.com/office/drawing/2014/main" val="3016369053"/>
                  </a:ext>
                </a:extLst>
              </a:tr>
              <a:tr h="376063">
                <a:tc>
                  <a:txBody>
                    <a:bodyPr/>
                    <a:lstStyle/>
                    <a:p>
                      <a:pPr algn="ctr"/>
                      <a:r>
                        <a:rPr lang="en-US" dirty="0"/>
                        <a:t>4</a:t>
                      </a:r>
                    </a:p>
                  </a:txBody>
                  <a:tcPr/>
                </a:tc>
                <a:tc>
                  <a:txBody>
                    <a:bodyPr/>
                    <a:lstStyle/>
                    <a:p>
                      <a:pPr algn="l"/>
                      <a:r>
                        <a:rPr lang="en-US" dirty="0"/>
                        <a:t>259304</a:t>
                      </a:r>
                    </a:p>
                  </a:txBody>
                  <a:tcPr/>
                </a:tc>
                <a:tc>
                  <a:txBody>
                    <a:bodyPr/>
                    <a:lstStyle/>
                    <a:p>
                      <a:pPr algn="l"/>
                      <a:r>
                        <a:rPr lang="en-US" dirty="0"/>
                        <a:t>66173</a:t>
                      </a:r>
                    </a:p>
                  </a:txBody>
                  <a:tcPr/>
                </a:tc>
                <a:tc>
                  <a:txBody>
                    <a:bodyPr/>
                    <a:lstStyle/>
                    <a:p>
                      <a:pPr algn="l"/>
                      <a:r>
                        <a:rPr lang="en-US" dirty="0"/>
                        <a:t>33570</a:t>
                      </a:r>
                    </a:p>
                  </a:txBody>
                  <a:tcPr/>
                </a:tc>
                <a:extLst>
                  <a:ext uri="{0D108BD9-81ED-4DB2-BD59-A6C34878D82A}">
                    <a16:rowId xmlns="" xmlns:a16="http://schemas.microsoft.com/office/drawing/2014/main" val="780398715"/>
                  </a:ext>
                </a:extLst>
              </a:tr>
              <a:tr h="376063">
                <a:tc>
                  <a:txBody>
                    <a:bodyPr/>
                    <a:lstStyle/>
                    <a:p>
                      <a:pPr algn="ctr"/>
                      <a:r>
                        <a:rPr lang="en-US" dirty="0"/>
                        <a:t>5</a:t>
                      </a:r>
                    </a:p>
                  </a:txBody>
                  <a:tcPr/>
                </a:tc>
                <a:tc>
                  <a:txBody>
                    <a:bodyPr/>
                    <a:lstStyle/>
                    <a:p>
                      <a:pPr algn="l"/>
                      <a:r>
                        <a:rPr lang="en-US" dirty="0"/>
                        <a:t>2041841</a:t>
                      </a:r>
                    </a:p>
                  </a:txBody>
                  <a:tcPr/>
                </a:tc>
                <a:tc>
                  <a:txBody>
                    <a:bodyPr/>
                    <a:lstStyle/>
                    <a:p>
                      <a:pPr algn="l"/>
                      <a:r>
                        <a:rPr lang="en-US" dirty="0"/>
                        <a:t>100003</a:t>
                      </a:r>
                    </a:p>
                  </a:txBody>
                  <a:tcPr/>
                </a:tc>
                <a:tc>
                  <a:txBody>
                    <a:bodyPr/>
                    <a:lstStyle/>
                    <a:p>
                      <a:pPr algn="l"/>
                      <a:r>
                        <a:rPr lang="en-US" dirty="0"/>
                        <a:t>100027</a:t>
                      </a:r>
                    </a:p>
                  </a:txBody>
                  <a:tcPr/>
                </a:tc>
                <a:extLst>
                  <a:ext uri="{0D108BD9-81ED-4DB2-BD59-A6C34878D82A}">
                    <a16:rowId xmlns="" xmlns:a16="http://schemas.microsoft.com/office/drawing/2014/main" val="639378041"/>
                  </a:ext>
                </a:extLst>
              </a:tr>
              <a:tr h="376063">
                <a:tc>
                  <a:txBody>
                    <a:bodyPr/>
                    <a:lstStyle/>
                    <a:p>
                      <a:pPr algn="ctr"/>
                      <a:r>
                        <a:rPr lang="en-US" dirty="0"/>
                        <a:t>6</a:t>
                      </a:r>
                    </a:p>
                  </a:txBody>
                  <a:tcPr/>
                </a:tc>
                <a:tc>
                  <a:txBody>
                    <a:bodyPr/>
                    <a:lstStyle/>
                    <a:p>
                      <a:pPr algn="l"/>
                      <a:r>
                        <a:rPr lang="en-US" dirty="0"/>
                        <a:t>1491998</a:t>
                      </a:r>
                    </a:p>
                  </a:txBody>
                  <a:tcPr/>
                </a:tc>
                <a:tc>
                  <a:txBody>
                    <a:bodyPr/>
                    <a:lstStyle/>
                    <a:p>
                      <a:pPr algn="l"/>
                      <a:r>
                        <a:rPr lang="en-US" dirty="0"/>
                        <a:t>50189</a:t>
                      </a:r>
                    </a:p>
                  </a:txBody>
                  <a:tcPr/>
                </a:tc>
                <a:tc>
                  <a:txBody>
                    <a:bodyPr/>
                    <a:lstStyle/>
                    <a:p>
                      <a:pPr algn="l"/>
                      <a:endParaRPr lang="en-US" dirty="0"/>
                    </a:p>
                  </a:txBody>
                  <a:tcPr/>
                </a:tc>
                <a:extLst>
                  <a:ext uri="{0D108BD9-81ED-4DB2-BD59-A6C34878D82A}">
                    <a16:rowId xmlns="" xmlns:a16="http://schemas.microsoft.com/office/drawing/2014/main" val="2282781407"/>
                  </a:ext>
                </a:extLst>
              </a:tr>
              <a:tr h="376063">
                <a:tc>
                  <a:txBody>
                    <a:bodyPr/>
                    <a:lstStyle/>
                    <a:p>
                      <a:pPr algn="ctr"/>
                      <a:r>
                        <a:rPr lang="en-US" dirty="0"/>
                        <a:t>Total</a:t>
                      </a:r>
                    </a:p>
                  </a:txBody>
                  <a:tcPr/>
                </a:tc>
                <a:tc>
                  <a:txBody>
                    <a:bodyPr/>
                    <a:lstStyle/>
                    <a:p>
                      <a:pPr algn="l"/>
                      <a:r>
                        <a:rPr lang="en-US" dirty="0"/>
                        <a:t>123895261</a:t>
                      </a:r>
                    </a:p>
                  </a:txBody>
                  <a:tcPr/>
                </a:tc>
                <a:tc>
                  <a:txBody>
                    <a:bodyPr/>
                    <a:lstStyle/>
                    <a:p>
                      <a:pPr algn="l"/>
                      <a:r>
                        <a:rPr lang="en-US" dirty="0"/>
                        <a:t>164537</a:t>
                      </a:r>
                    </a:p>
                  </a:txBody>
                  <a:tcPr/>
                </a:tc>
                <a:tc>
                  <a:txBody>
                    <a:bodyPr/>
                    <a:lstStyle/>
                    <a:p>
                      <a:pPr algn="l"/>
                      <a:r>
                        <a:rPr lang="en-US" dirty="0"/>
                        <a:t>136324</a:t>
                      </a:r>
                    </a:p>
                  </a:txBody>
                  <a:tcPr/>
                </a:tc>
                <a:extLst>
                  <a:ext uri="{0D108BD9-81ED-4DB2-BD59-A6C34878D82A}">
                    <a16:rowId xmlns="" xmlns:a16="http://schemas.microsoft.com/office/drawing/2014/main" val="3342183739"/>
                  </a:ext>
                </a:extLst>
              </a:tr>
            </a:tbl>
          </a:graphicData>
        </a:graphic>
      </p:graphicFrame>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472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A329C0-DD08-4AE5-869B-8FD0F9676F74}"/>
              </a:ext>
            </a:extLst>
          </p:cNvPr>
          <p:cNvSpPr>
            <a:spLocks noGrp="1"/>
          </p:cNvSpPr>
          <p:nvPr>
            <p:ph type="title"/>
          </p:nvPr>
        </p:nvSpPr>
        <p:spPr/>
        <p:txBody>
          <a:bodyPr/>
          <a:lstStyle/>
          <a:p>
            <a:r>
              <a:rPr lang="en-US" dirty="0"/>
              <a:t>Very large Graph (3)</a:t>
            </a:r>
          </a:p>
        </p:txBody>
      </p:sp>
      <p:pic>
        <p:nvPicPr>
          <p:cNvPr id="4" name="Content Placeholder 3">
            <a:extLst>
              <a:ext uri="{FF2B5EF4-FFF2-40B4-BE49-F238E27FC236}">
                <a16:creationId xmlns="" xmlns:a16="http://schemas.microsoft.com/office/drawing/2014/main" id="{56F2A724-1A8B-4AF0-85DE-E522981BBB24}"/>
              </a:ext>
            </a:extLst>
          </p:cNvPr>
          <p:cNvPicPr>
            <a:picLocks noGrp="1" noChangeAspect="1"/>
          </p:cNvPicPr>
          <p:nvPr>
            <p:ph idx="1"/>
          </p:nvPr>
        </p:nvPicPr>
        <p:blipFill>
          <a:blip r:embed="rId2"/>
          <a:stretch>
            <a:fillRect/>
          </a:stretch>
        </p:blipFill>
        <p:spPr>
          <a:xfrm>
            <a:off x="1004455" y="1442832"/>
            <a:ext cx="10515600" cy="3537505"/>
          </a:xfrm>
          <a:prstGeom prst="rect">
            <a:avLst/>
          </a:prstGeom>
        </p:spPr>
      </p:pic>
    </p:spTree>
    <p:extLst>
      <p:ext uri="{BB962C8B-B14F-4D97-AF65-F5344CB8AC3E}">
        <p14:creationId xmlns:p14="http://schemas.microsoft.com/office/powerpoint/2010/main" val="199495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CFFD59-A8F3-496F-AF44-5C2FBF06295C}"/>
              </a:ext>
            </a:extLst>
          </p:cNvPr>
          <p:cNvSpPr>
            <a:spLocks noGrp="1"/>
          </p:cNvSpPr>
          <p:nvPr>
            <p:ph type="title"/>
          </p:nvPr>
        </p:nvSpPr>
        <p:spPr/>
        <p:txBody>
          <a:bodyPr/>
          <a:lstStyle/>
          <a:p>
            <a:r>
              <a:rPr lang="en-US" dirty="0"/>
              <a:t>Very large Graph (4) Co-Authorship</a:t>
            </a:r>
          </a:p>
        </p:txBody>
      </p:sp>
      <p:pic>
        <p:nvPicPr>
          <p:cNvPr id="4" name="Content Placeholder 3">
            <a:hlinkClick r:id="rId2"/>
            <a:extLst>
              <a:ext uri="{FF2B5EF4-FFF2-40B4-BE49-F238E27FC236}">
                <a16:creationId xmlns="" xmlns:a16="http://schemas.microsoft.com/office/drawing/2014/main" id="{F644478E-FC7D-4DFF-ACE6-2A52163EA432}"/>
              </a:ext>
            </a:extLst>
          </p:cNvPr>
          <p:cNvPicPr>
            <a:picLocks noGrp="1" noChangeAspect="1"/>
          </p:cNvPicPr>
          <p:nvPr>
            <p:ph idx="1"/>
          </p:nvPr>
        </p:nvPicPr>
        <p:blipFill>
          <a:blip r:embed="rId3"/>
          <a:stretch>
            <a:fillRect/>
          </a:stretch>
        </p:blipFill>
        <p:spPr>
          <a:xfrm>
            <a:off x="838200" y="1399309"/>
            <a:ext cx="10515600" cy="4917408"/>
          </a:xfrm>
          <a:prstGeom prst="rect">
            <a:avLst/>
          </a:prstGeom>
        </p:spPr>
      </p:pic>
    </p:spTree>
    <p:extLst>
      <p:ext uri="{BB962C8B-B14F-4D97-AF65-F5344CB8AC3E}">
        <p14:creationId xmlns:p14="http://schemas.microsoft.com/office/powerpoint/2010/main" val="4050537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Similarity Measures</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US" dirty="0"/>
              <a:t>Connection Analysis:</a:t>
            </a:r>
          </a:p>
          <a:p>
            <a:pPr lvl="1"/>
            <a:r>
              <a:rPr lang="en-US" dirty="0"/>
              <a:t>Group Analysis : Cluster Coefficient (Transitivity)</a:t>
            </a:r>
          </a:p>
          <a:p>
            <a:pPr lvl="1"/>
            <a:r>
              <a:rPr lang="en-US" dirty="0"/>
              <a:t>Network Analysis : Density, Average Path Length, Degree Distribution</a:t>
            </a:r>
          </a:p>
          <a:p>
            <a:r>
              <a:rPr lang="en-US" dirty="0"/>
              <a:t>Positional Analysis:</a:t>
            </a:r>
          </a:p>
          <a:p>
            <a:pPr lvl="1"/>
            <a:r>
              <a:rPr lang="en-US" dirty="0"/>
              <a:t>Degree : In Degree, Out Degree, All</a:t>
            </a:r>
          </a:p>
          <a:p>
            <a:pPr lvl="1"/>
            <a:r>
              <a:rPr lang="en-US" dirty="0"/>
              <a:t>Closeness Centrality</a:t>
            </a:r>
          </a:p>
          <a:p>
            <a:pPr lvl="1"/>
            <a:r>
              <a:rPr lang="en-US" dirty="0" err="1"/>
              <a:t>Betweenness</a:t>
            </a:r>
            <a:r>
              <a:rPr lang="en-US" dirty="0"/>
              <a:t> Centrality</a:t>
            </a:r>
          </a:p>
          <a:p>
            <a:pPr lvl="1"/>
            <a:r>
              <a:rPr lang="en-US" dirty="0"/>
              <a:t>Eigen Vector Centrality</a:t>
            </a:r>
          </a:p>
          <a:p>
            <a:pPr marL="0" indent="0">
              <a:buNone/>
            </a:pPr>
            <a:endParaRPr lang="en-US" dirty="0"/>
          </a:p>
          <a:p>
            <a:endParaRPr lang="en-US" dirty="0"/>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254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Connection Analysis</a:t>
            </a:r>
            <a:br>
              <a:rPr lang="en-US" dirty="0"/>
            </a:br>
            <a:r>
              <a:rPr lang="en-US" sz="2800" dirty="0"/>
              <a:t>Density</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US" sz="2000" dirty="0"/>
              <a:t>Actual Connections/Potential Connections</a:t>
            </a:r>
          </a:p>
          <a:p>
            <a:pPr marL="0" indent="0">
              <a:buNone/>
            </a:pPr>
            <a:endParaRPr lang="en-US" dirty="0"/>
          </a:p>
          <a:p>
            <a:pPr marL="0" indent="0">
              <a:buNone/>
            </a:pPr>
            <a:endParaRPr lang="en-US" dirty="0"/>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810103977"/>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 xmlns:a16="http://schemas.microsoft.com/office/drawing/2014/main" val="20000"/>
                    </a:ext>
                  </a:extLst>
                </a:gridCol>
                <a:gridCol w="1354667">
                  <a:extLst>
                    <a:ext uri="{9D8B030D-6E8A-4147-A177-3AD203B41FA5}">
                      <a16:colId xmlns="" xmlns:a16="http://schemas.microsoft.com/office/drawing/2014/main" val="20001"/>
                    </a:ext>
                  </a:extLst>
                </a:gridCol>
                <a:gridCol w="1354667">
                  <a:extLst>
                    <a:ext uri="{9D8B030D-6E8A-4147-A177-3AD203B41FA5}">
                      <a16:colId xmlns="" xmlns:a16="http://schemas.microsoft.com/office/drawing/2014/main" val="20002"/>
                    </a:ext>
                  </a:extLst>
                </a:gridCol>
                <a:gridCol w="1354667">
                  <a:extLst>
                    <a:ext uri="{9D8B030D-6E8A-4147-A177-3AD203B41FA5}">
                      <a16:colId xmlns="" xmlns:a16="http://schemas.microsoft.com/office/drawing/2014/main" val="20003"/>
                    </a:ext>
                  </a:extLst>
                </a:gridCol>
                <a:gridCol w="1354667">
                  <a:extLst>
                    <a:ext uri="{9D8B030D-6E8A-4147-A177-3AD203B41FA5}">
                      <a16:colId xmlns="" xmlns:a16="http://schemas.microsoft.com/office/drawing/2014/main" val="20004"/>
                    </a:ext>
                  </a:extLst>
                </a:gridCol>
                <a:gridCol w="1354667">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0.1730669</a:t>
                      </a:r>
                    </a:p>
                  </a:txBody>
                  <a:tcPr>
                    <a:solidFill>
                      <a:schemeClr val="accent6">
                        <a:lumMod val="60000"/>
                        <a:lumOff val="40000"/>
                      </a:schemeClr>
                    </a:solidFill>
                  </a:tcPr>
                </a:tc>
                <a:tc>
                  <a:txBody>
                    <a:bodyPr/>
                    <a:lstStyle/>
                    <a:p>
                      <a:r>
                        <a:rPr lang="en-GB" dirty="0"/>
                        <a:t>0.1421225</a:t>
                      </a:r>
                    </a:p>
                  </a:txBody>
                  <a:tcPr/>
                </a:tc>
                <a:tc>
                  <a:txBody>
                    <a:bodyPr/>
                    <a:lstStyle/>
                    <a:p>
                      <a:r>
                        <a:rPr lang="en-GB" dirty="0"/>
                        <a:t>0.1737503</a:t>
                      </a:r>
                    </a:p>
                  </a:txBody>
                  <a:tcPr>
                    <a:solidFill>
                      <a:schemeClr val="accent6">
                        <a:lumMod val="60000"/>
                        <a:lumOff val="40000"/>
                      </a:schemeClr>
                    </a:solidFill>
                  </a:tcPr>
                </a:tc>
                <a:tc>
                  <a:txBody>
                    <a:bodyPr/>
                    <a:lstStyle/>
                    <a:p>
                      <a:r>
                        <a:rPr lang="en-GB" dirty="0"/>
                        <a:t>0.1183057</a:t>
                      </a:r>
                    </a:p>
                  </a:txBody>
                  <a:tcPr/>
                </a:tc>
                <a:tc>
                  <a:txBody>
                    <a:bodyPr/>
                    <a:lstStyle/>
                    <a:p>
                      <a:r>
                        <a:rPr lang="en-GB" dirty="0"/>
                        <a:t>0.0978348</a:t>
                      </a:r>
                    </a:p>
                  </a:txBody>
                  <a:tcPr/>
                </a:tc>
                <a:tc>
                  <a:txBody>
                    <a:bodyPr/>
                    <a:lstStyle/>
                    <a:p>
                      <a:r>
                        <a:rPr lang="en-GB" dirty="0"/>
                        <a:t>0.05403557</a:t>
                      </a:r>
                    </a:p>
                  </a:txBody>
                  <a:tcPr/>
                </a:tc>
                <a:extLst>
                  <a:ext uri="{0D108BD9-81ED-4DB2-BD59-A6C34878D82A}">
                    <a16:rowId xmlns="" xmlns:a16="http://schemas.microsoft.com/office/drawing/2014/main" val="10001"/>
                  </a:ext>
                </a:extLst>
              </a:tr>
            </a:tbl>
          </a:graphicData>
        </a:graphic>
      </p:graphicFrame>
      <p:pic>
        <p:nvPicPr>
          <p:cNvPr id="6" name="Picture 5"/>
          <p:cNvPicPr>
            <a:picLocks noChangeAspect="1"/>
          </p:cNvPicPr>
          <p:nvPr/>
        </p:nvPicPr>
        <p:blipFill>
          <a:blip r:embed="rId2"/>
          <a:stretch>
            <a:fillRect/>
          </a:stretch>
        </p:blipFill>
        <p:spPr>
          <a:xfrm>
            <a:off x="4066291" y="3899140"/>
            <a:ext cx="4218906" cy="2730334"/>
          </a:xfrm>
          <a:prstGeom prst="rect">
            <a:avLst/>
          </a:prstGeom>
        </p:spPr>
      </p:pic>
      <p:sp>
        <p:nvSpPr>
          <p:cNvPr id="7" name="Rectangle 6"/>
          <p:cNvSpPr/>
          <p:nvPr/>
        </p:nvSpPr>
        <p:spPr>
          <a:xfrm>
            <a:off x="940697" y="339366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Graph2 &gt; Graph1 &gt; Graph3 &gt; Graph4 &gt; Graph5</a:t>
            </a:r>
          </a:p>
        </p:txBody>
      </p:sp>
    </p:spTree>
    <p:extLst>
      <p:ext uri="{BB962C8B-B14F-4D97-AF65-F5344CB8AC3E}">
        <p14:creationId xmlns:p14="http://schemas.microsoft.com/office/powerpoint/2010/main" val="3135820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Connection Analysis</a:t>
            </a:r>
            <a:br>
              <a:rPr lang="en-US" dirty="0"/>
            </a:br>
            <a:r>
              <a:rPr lang="en-US" sz="2800" dirty="0"/>
              <a:t>Average Path Length</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US" sz="2000" dirty="0"/>
              <a:t>Mean Shortest Path between all nodes.</a:t>
            </a:r>
          </a:p>
          <a:p>
            <a:pPr marL="0" indent="0">
              <a:buNone/>
            </a:pPr>
            <a:endParaRPr lang="en-US" dirty="0"/>
          </a:p>
          <a:p>
            <a:pPr marL="0" indent="0">
              <a:buNone/>
            </a:pPr>
            <a:endParaRPr lang="en-US" dirty="0"/>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709232012"/>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 xmlns:a16="http://schemas.microsoft.com/office/drawing/2014/main" val="20000"/>
                    </a:ext>
                  </a:extLst>
                </a:gridCol>
                <a:gridCol w="1354667">
                  <a:extLst>
                    <a:ext uri="{9D8B030D-6E8A-4147-A177-3AD203B41FA5}">
                      <a16:colId xmlns="" xmlns:a16="http://schemas.microsoft.com/office/drawing/2014/main" val="20001"/>
                    </a:ext>
                  </a:extLst>
                </a:gridCol>
                <a:gridCol w="1354667">
                  <a:extLst>
                    <a:ext uri="{9D8B030D-6E8A-4147-A177-3AD203B41FA5}">
                      <a16:colId xmlns="" xmlns:a16="http://schemas.microsoft.com/office/drawing/2014/main" val="20002"/>
                    </a:ext>
                  </a:extLst>
                </a:gridCol>
                <a:gridCol w="1354667">
                  <a:extLst>
                    <a:ext uri="{9D8B030D-6E8A-4147-A177-3AD203B41FA5}">
                      <a16:colId xmlns="" xmlns:a16="http://schemas.microsoft.com/office/drawing/2014/main" val="20003"/>
                    </a:ext>
                  </a:extLst>
                </a:gridCol>
                <a:gridCol w="1354667">
                  <a:extLst>
                    <a:ext uri="{9D8B030D-6E8A-4147-A177-3AD203B41FA5}">
                      <a16:colId xmlns="" xmlns:a16="http://schemas.microsoft.com/office/drawing/2014/main" val="20004"/>
                    </a:ext>
                  </a:extLst>
                </a:gridCol>
                <a:gridCol w="1354667">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1.874689</a:t>
                      </a:r>
                    </a:p>
                  </a:txBody>
                  <a:tcPr>
                    <a:solidFill>
                      <a:schemeClr val="accent6">
                        <a:lumMod val="60000"/>
                        <a:lumOff val="40000"/>
                      </a:schemeClr>
                    </a:solidFill>
                  </a:tcPr>
                </a:tc>
                <a:tc>
                  <a:txBody>
                    <a:bodyPr/>
                    <a:lstStyle/>
                    <a:p>
                      <a:r>
                        <a:rPr lang="en-GB" dirty="0"/>
                        <a:t>2.083075</a:t>
                      </a:r>
                    </a:p>
                  </a:txBody>
                  <a:tcPr>
                    <a:solidFill>
                      <a:schemeClr val="accent6">
                        <a:lumMod val="60000"/>
                        <a:lumOff val="40000"/>
                      </a:schemeClr>
                    </a:solidFill>
                  </a:tcPr>
                </a:tc>
                <a:tc>
                  <a:txBody>
                    <a:bodyPr/>
                    <a:lstStyle/>
                    <a:p>
                      <a:r>
                        <a:rPr lang="en-GB" dirty="0"/>
                        <a:t>2.085761</a:t>
                      </a:r>
                    </a:p>
                  </a:txBody>
                  <a:tcPr>
                    <a:solidFill>
                      <a:schemeClr val="accent6">
                        <a:lumMod val="60000"/>
                        <a:lumOff val="40000"/>
                      </a:schemeClr>
                    </a:solidFill>
                  </a:tcPr>
                </a:tc>
                <a:tc>
                  <a:txBody>
                    <a:bodyPr/>
                    <a:lstStyle/>
                    <a:p>
                      <a:r>
                        <a:rPr lang="en-GB" dirty="0"/>
                        <a:t>2.026447</a:t>
                      </a:r>
                    </a:p>
                  </a:txBody>
                  <a:tcPr>
                    <a:solidFill>
                      <a:schemeClr val="accent6">
                        <a:lumMod val="60000"/>
                        <a:lumOff val="40000"/>
                      </a:schemeClr>
                    </a:solidFill>
                  </a:tcPr>
                </a:tc>
                <a:tc>
                  <a:txBody>
                    <a:bodyPr/>
                    <a:lstStyle/>
                    <a:p>
                      <a:r>
                        <a:rPr lang="en-GB" dirty="0"/>
                        <a:t>2.429907</a:t>
                      </a:r>
                    </a:p>
                  </a:txBody>
                  <a:tcPr/>
                </a:tc>
                <a:tc>
                  <a:txBody>
                    <a:bodyPr/>
                    <a:lstStyle/>
                    <a:p>
                      <a:r>
                        <a:rPr lang="en-GB" dirty="0"/>
                        <a:t>2.283071</a:t>
                      </a:r>
                    </a:p>
                  </a:txBody>
                  <a:tcPr/>
                </a:tc>
                <a:extLst>
                  <a:ext uri="{0D108BD9-81ED-4DB2-BD59-A6C34878D82A}">
                    <a16:rowId xmlns="" xmlns:a16="http://schemas.microsoft.com/office/drawing/2014/main" val="10001"/>
                  </a:ext>
                </a:extLst>
              </a:tr>
            </a:tbl>
          </a:graphicData>
        </a:graphic>
      </p:graphicFrame>
      <p:sp>
        <p:nvSpPr>
          <p:cNvPr id="5" name="Rectangle 4"/>
          <p:cNvSpPr/>
          <p:nvPr/>
        </p:nvSpPr>
        <p:spPr>
          <a:xfrm>
            <a:off x="838200" y="339960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Graph3 &gt; Graph1 ~ Graph2 &gt; Graph5 &gt; Graph4</a:t>
            </a:r>
            <a:endParaRPr lang="en-GB" dirty="0"/>
          </a:p>
        </p:txBody>
      </p:sp>
      <p:pic>
        <p:nvPicPr>
          <p:cNvPr id="9" name="Picture 8"/>
          <p:cNvPicPr>
            <a:picLocks noChangeAspect="1"/>
          </p:cNvPicPr>
          <p:nvPr/>
        </p:nvPicPr>
        <p:blipFill>
          <a:blip r:embed="rId2"/>
          <a:stretch>
            <a:fillRect/>
          </a:stretch>
        </p:blipFill>
        <p:spPr>
          <a:xfrm>
            <a:off x="3568550" y="3935389"/>
            <a:ext cx="4349841" cy="2815071"/>
          </a:xfrm>
          <a:prstGeom prst="rect">
            <a:avLst/>
          </a:prstGeom>
        </p:spPr>
      </p:pic>
    </p:spTree>
    <p:extLst>
      <p:ext uri="{BB962C8B-B14F-4D97-AF65-F5344CB8AC3E}">
        <p14:creationId xmlns:p14="http://schemas.microsoft.com/office/powerpoint/2010/main" val="3065148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Connection Analysis</a:t>
            </a:r>
            <a:br>
              <a:rPr lang="en-US" dirty="0"/>
            </a:br>
            <a:r>
              <a:rPr lang="en-US" sz="2800" dirty="0"/>
              <a:t>Cluster Coefficient (Transitivity)</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US" sz="2000" dirty="0"/>
              <a:t>Measure of the degree to which nodes tend to cluster together.</a:t>
            </a:r>
          </a:p>
          <a:p>
            <a:pPr marL="0" indent="0">
              <a:buNone/>
            </a:pPr>
            <a:endParaRPr lang="en-US" dirty="0"/>
          </a:p>
          <a:p>
            <a:pPr marL="0" indent="0">
              <a:buNone/>
            </a:pPr>
            <a:endParaRPr lang="en-US" dirty="0"/>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09685017"/>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 xmlns:a16="http://schemas.microsoft.com/office/drawing/2014/main" val="20000"/>
                    </a:ext>
                  </a:extLst>
                </a:gridCol>
                <a:gridCol w="1354667">
                  <a:extLst>
                    <a:ext uri="{9D8B030D-6E8A-4147-A177-3AD203B41FA5}">
                      <a16:colId xmlns="" xmlns:a16="http://schemas.microsoft.com/office/drawing/2014/main" val="20001"/>
                    </a:ext>
                  </a:extLst>
                </a:gridCol>
                <a:gridCol w="1354667">
                  <a:extLst>
                    <a:ext uri="{9D8B030D-6E8A-4147-A177-3AD203B41FA5}">
                      <a16:colId xmlns="" xmlns:a16="http://schemas.microsoft.com/office/drawing/2014/main" val="20002"/>
                    </a:ext>
                  </a:extLst>
                </a:gridCol>
                <a:gridCol w="1354667">
                  <a:extLst>
                    <a:ext uri="{9D8B030D-6E8A-4147-A177-3AD203B41FA5}">
                      <a16:colId xmlns="" xmlns:a16="http://schemas.microsoft.com/office/drawing/2014/main" val="20003"/>
                    </a:ext>
                  </a:extLst>
                </a:gridCol>
                <a:gridCol w="1354667">
                  <a:extLst>
                    <a:ext uri="{9D8B030D-6E8A-4147-A177-3AD203B41FA5}">
                      <a16:colId xmlns="" xmlns:a16="http://schemas.microsoft.com/office/drawing/2014/main" val="20004"/>
                    </a:ext>
                  </a:extLst>
                </a:gridCol>
                <a:gridCol w="1354667">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0.1685912 </a:t>
                      </a:r>
                    </a:p>
                  </a:txBody>
                  <a:tcPr>
                    <a:solidFill>
                      <a:schemeClr val="accent6">
                        <a:lumMod val="60000"/>
                        <a:lumOff val="40000"/>
                      </a:schemeClr>
                    </a:solidFill>
                  </a:tcPr>
                </a:tc>
                <a:tc>
                  <a:txBody>
                    <a:bodyPr/>
                    <a:lstStyle/>
                    <a:p>
                      <a:r>
                        <a:rPr lang="en-GB" dirty="0"/>
                        <a:t>0.1130306</a:t>
                      </a:r>
                    </a:p>
                  </a:txBody>
                  <a:tcPr>
                    <a:solidFill>
                      <a:schemeClr val="accent1">
                        <a:lumMod val="20000"/>
                        <a:lumOff val="80000"/>
                      </a:schemeClr>
                    </a:solidFill>
                  </a:tcPr>
                </a:tc>
                <a:tc>
                  <a:txBody>
                    <a:bodyPr/>
                    <a:lstStyle/>
                    <a:p>
                      <a:r>
                        <a:rPr lang="en-GB" dirty="0"/>
                        <a:t>0.1238481</a:t>
                      </a:r>
                    </a:p>
                  </a:txBody>
                  <a:tcPr>
                    <a:solidFill>
                      <a:schemeClr val="accent6">
                        <a:lumMod val="60000"/>
                        <a:lumOff val="40000"/>
                      </a:schemeClr>
                    </a:solidFill>
                  </a:tcPr>
                </a:tc>
                <a:tc>
                  <a:txBody>
                    <a:bodyPr/>
                    <a:lstStyle/>
                    <a:p>
                      <a:r>
                        <a:rPr lang="en-GB" dirty="0"/>
                        <a:t>0.1151288</a:t>
                      </a:r>
                    </a:p>
                  </a:txBody>
                  <a:tcPr>
                    <a:solidFill>
                      <a:schemeClr val="accent1">
                        <a:lumMod val="20000"/>
                        <a:lumOff val="80000"/>
                      </a:schemeClr>
                    </a:solidFill>
                  </a:tcPr>
                </a:tc>
                <a:tc>
                  <a:txBody>
                    <a:bodyPr/>
                    <a:lstStyle/>
                    <a:p>
                      <a:r>
                        <a:rPr lang="en-GB" dirty="0"/>
                        <a:t>0.2228648</a:t>
                      </a:r>
                    </a:p>
                  </a:txBody>
                  <a:tcPr/>
                </a:tc>
                <a:tc>
                  <a:txBody>
                    <a:bodyPr/>
                    <a:lstStyle/>
                    <a:p>
                      <a:r>
                        <a:rPr lang="en-GB" dirty="0"/>
                        <a:t>0.217119</a:t>
                      </a:r>
                    </a:p>
                  </a:txBody>
                  <a:tcPr/>
                </a:tc>
                <a:extLst>
                  <a:ext uri="{0D108BD9-81ED-4DB2-BD59-A6C34878D82A}">
                    <a16:rowId xmlns="" xmlns:a16="http://schemas.microsoft.com/office/drawing/2014/main" val="10001"/>
                  </a:ext>
                </a:extLst>
              </a:tr>
            </a:tbl>
          </a:graphicData>
        </a:graphic>
      </p:graphicFrame>
      <p:sp>
        <p:nvSpPr>
          <p:cNvPr id="5" name="Rectangle 4"/>
          <p:cNvSpPr/>
          <p:nvPr/>
        </p:nvSpPr>
        <p:spPr>
          <a:xfrm>
            <a:off x="838200" y="339960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 Graph3 &gt; Graph1 ~ Graph4 &gt; Graph5</a:t>
            </a:r>
            <a:endParaRPr lang="en-GB" dirty="0"/>
          </a:p>
        </p:txBody>
      </p:sp>
      <p:pic>
        <p:nvPicPr>
          <p:cNvPr id="7" name="Picture 6"/>
          <p:cNvPicPr>
            <a:picLocks noChangeAspect="1"/>
          </p:cNvPicPr>
          <p:nvPr/>
        </p:nvPicPr>
        <p:blipFill>
          <a:blip r:embed="rId2"/>
          <a:stretch>
            <a:fillRect/>
          </a:stretch>
        </p:blipFill>
        <p:spPr>
          <a:xfrm>
            <a:off x="3692106" y="3935171"/>
            <a:ext cx="4109348" cy="2659432"/>
          </a:xfrm>
          <a:prstGeom prst="rect">
            <a:avLst/>
          </a:prstGeom>
        </p:spPr>
      </p:pic>
    </p:spTree>
    <p:extLst>
      <p:ext uri="{BB962C8B-B14F-4D97-AF65-F5344CB8AC3E}">
        <p14:creationId xmlns:p14="http://schemas.microsoft.com/office/powerpoint/2010/main" val="481781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a:t>Degrees:</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US" sz="2000" dirty="0"/>
              <a:t>In Degree:</a:t>
            </a:r>
          </a:p>
          <a:p>
            <a:pPr marL="0" indent="0">
              <a:buNone/>
            </a:pPr>
            <a:endParaRPr lang="en-US" dirty="0"/>
          </a:p>
          <a:p>
            <a:pPr marL="0" indent="0">
              <a:buNone/>
            </a:pPr>
            <a:endParaRPr lang="en-US" dirty="0"/>
          </a:p>
          <a:p>
            <a:r>
              <a:rPr lang="en-US" sz="2000" dirty="0"/>
              <a:t>Out Degree</a:t>
            </a:r>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77895563"/>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 xmlns:a16="http://schemas.microsoft.com/office/drawing/2014/main" val="20000"/>
                    </a:ext>
                  </a:extLst>
                </a:gridCol>
                <a:gridCol w="1354667">
                  <a:extLst>
                    <a:ext uri="{9D8B030D-6E8A-4147-A177-3AD203B41FA5}">
                      <a16:colId xmlns="" xmlns:a16="http://schemas.microsoft.com/office/drawing/2014/main" val="20001"/>
                    </a:ext>
                  </a:extLst>
                </a:gridCol>
                <a:gridCol w="1354667">
                  <a:extLst>
                    <a:ext uri="{9D8B030D-6E8A-4147-A177-3AD203B41FA5}">
                      <a16:colId xmlns="" xmlns:a16="http://schemas.microsoft.com/office/drawing/2014/main" val="20002"/>
                    </a:ext>
                  </a:extLst>
                </a:gridCol>
                <a:gridCol w="1354667">
                  <a:extLst>
                    <a:ext uri="{9D8B030D-6E8A-4147-A177-3AD203B41FA5}">
                      <a16:colId xmlns="" xmlns:a16="http://schemas.microsoft.com/office/drawing/2014/main" val="20003"/>
                    </a:ext>
                  </a:extLst>
                </a:gridCol>
                <a:gridCol w="1354667">
                  <a:extLst>
                    <a:ext uri="{9D8B030D-6E8A-4147-A177-3AD203B41FA5}">
                      <a16:colId xmlns="" xmlns:a16="http://schemas.microsoft.com/office/drawing/2014/main" val="20004"/>
                    </a:ext>
                  </a:extLst>
                </a:gridCol>
                <a:gridCol w="1354667">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0-72</a:t>
                      </a:r>
                    </a:p>
                  </a:txBody>
                  <a:tcPr>
                    <a:solidFill>
                      <a:schemeClr val="accent6">
                        <a:lumMod val="60000"/>
                        <a:lumOff val="40000"/>
                      </a:schemeClr>
                    </a:solidFill>
                  </a:tcPr>
                </a:tc>
                <a:tc>
                  <a:txBody>
                    <a:bodyPr/>
                    <a:lstStyle/>
                    <a:p>
                      <a:r>
                        <a:rPr lang="en-GB" dirty="0"/>
                        <a:t>0-64</a:t>
                      </a:r>
                    </a:p>
                  </a:txBody>
                  <a:tcPr>
                    <a:solidFill>
                      <a:schemeClr val="accent6">
                        <a:lumMod val="60000"/>
                        <a:lumOff val="40000"/>
                      </a:schemeClr>
                    </a:solidFill>
                  </a:tcPr>
                </a:tc>
                <a:tc>
                  <a:txBody>
                    <a:bodyPr/>
                    <a:lstStyle/>
                    <a:p>
                      <a:r>
                        <a:rPr lang="en-GB" dirty="0"/>
                        <a:t>0-96</a:t>
                      </a:r>
                    </a:p>
                  </a:txBody>
                  <a:tcPr>
                    <a:solidFill>
                      <a:schemeClr val="accent6">
                        <a:lumMod val="60000"/>
                        <a:lumOff val="40000"/>
                      </a:schemeClr>
                    </a:solidFill>
                  </a:tcPr>
                </a:tc>
                <a:tc>
                  <a:txBody>
                    <a:bodyPr/>
                    <a:lstStyle/>
                    <a:p>
                      <a:r>
                        <a:rPr lang="en-GB" dirty="0"/>
                        <a:t>0-36</a:t>
                      </a:r>
                    </a:p>
                  </a:txBody>
                  <a:tcPr>
                    <a:solidFill>
                      <a:schemeClr val="accent1">
                        <a:lumMod val="20000"/>
                        <a:lumOff val="80000"/>
                      </a:schemeClr>
                    </a:solidFill>
                  </a:tcPr>
                </a:tc>
                <a:tc>
                  <a:txBody>
                    <a:bodyPr/>
                    <a:lstStyle/>
                    <a:p>
                      <a:r>
                        <a:rPr lang="en-GB" dirty="0"/>
                        <a:t>0-35</a:t>
                      </a:r>
                    </a:p>
                  </a:txBody>
                  <a:tcPr/>
                </a:tc>
                <a:tc>
                  <a:txBody>
                    <a:bodyPr/>
                    <a:lstStyle/>
                    <a:p>
                      <a:r>
                        <a:rPr lang="en-GB" dirty="0"/>
                        <a:t>0-30</a:t>
                      </a:r>
                    </a:p>
                  </a:txBody>
                  <a:tcPr/>
                </a:tc>
                <a:extLst>
                  <a:ext uri="{0D108BD9-81ED-4DB2-BD59-A6C34878D82A}">
                    <a16:rowId xmlns="" xmlns:a16="http://schemas.microsoft.com/office/drawing/2014/main" val="10001"/>
                  </a:ext>
                </a:extLst>
              </a:tr>
            </a:tbl>
          </a:graphicData>
        </a:graphic>
      </p:graphicFrame>
      <p:sp>
        <p:nvSpPr>
          <p:cNvPr id="5" name="Rectangle 4"/>
          <p:cNvSpPr/>
          <p:nvPr/>
        </p:nvSpPr>
        <p:spPr>
          <a:xfrm>
            <a:off x="2975379" y="6180338"/>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&gt;Graph1 &gt; Graph3 &gt; Graph4 &gt; Graph5</a:t>
            </a:r>
            <a:endParaRPr lang="en-GB" dirty="0"/>
          </a:p>
        </p:txBody>
      </p:sp>
      <p:graphicFrame>
        <p:nvGraphicFramePr>
          <p:cNvPr id="10" name="Table 9"/>
          <p:cNvGraphicFramePr>
            <a:graphicFrameLocks noGrp="1"/>
          </p:cNvGraphicFramePr>
          <p:nvPr>
            <p:extLst>
              <p:ext uri="{D42A27DB-BD31-4B8C-83A1-F6EECF244321}">
                <p14:modId xmlns:p14="http://schemas.microsoft.com/office/powerpoint/2010/main" val="2165167082"/>
              </p:ext>
            </p:extLst>
          </p:nvPr>
        </p:nvGraphicFramePr>
        <p:xfrm>
          <a:off x="1816340" y="3764661"/>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 xmlns:a16="http://schemas.microsoft.com/office/drawing/2014/main" val="20000"/>
                    </a:ext>
                  </a:extLst>
                </a:gridCol>
                <a:gridCol w="1354667">
                  <a:extLst>
                    <a:ext uri="{9D8B030D-6E8A-4147-A177-3AD203B41FA5}">
                      <a16:colId xmlns="" xmlns:a16="http://schemas.microsoft.com/office/drawing/2014/main" val="20001"/>
                    </a:ext>
                  </a:extLst>
                </a:gridCol>
                <a:gridCol w="1354667">
                  <a:extLst>
                    <a:ext uri="{9D8B030D-6E8A-4147-A177-3AD203B41FA5}">
                      <a16:colId xmlns="" xmlns:a16="http://schemas.microsoft.com/office/drawing/2014/main" val="20002"/>
                    </a:ext>
                  </a:extLst>
                </a:gridCol>
                <a:gridCol w="1354667">
                  <a:extLst>
                    <a:ext uri="{9D8B030D-6E8A-4147-A177-3AD203B41FA5}">
                      <a16:colId xmlns="" xmlns:a16="http://schemas.microsoft.com/office/drawing/2014/main" val="20003"/>
                    </a:ext>
                  </a:extLst>
                </a:gridCol>
                <a:gridCol w="1354667">
                  <a:extLst>
                    <a:ext uri="{9D8B030D-6E8A-4147-A177-3AD203B41FA5}">
                      <a16:colId xmlns="" xmlns:a16="http://schemas.microsoft.com/office/drawing/2014/main" val="20004"/>
                    </a:ext>
                  </a:extLst>
                </a:gridCol>
                <a:gridCol w="1354667">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0-136</a:t>
                      </a:r>
                    </a:p>
                  </a:txBody>
                  <a:tcPr>
                    <a:solidFill>
                      <a:schemeClr val="accent6">
                        <a:lumMod val="60000"/>
                        <a:lumOff val="40000"/>
                      </a:schemeClr>
                    </a:solidFill>
                  </a:tcPr>
                </a:tc>
                <a:tc>
                  <a:txBody>
                    <a:bodyPr/>
                    <a:lstStyle/>
                    <a:p>
                      <a:r>
                        <a:rPr lang="en-GB" dirty="0"/>
                        <a:t>0-77</a:t>
                      </a:r>
                    </a:p>
                  </a:txBody>
                  <a:tcPr>
                    <a:solidFill>
                      <a:schemeClr val="accent6">
                        <a:lumMod val="60000"/>
                        <a:lumOff val="40000"/>
                      </a:schemeClr>
                    </a:solidFill>
                  </a:tcPr>
                </a:tc>
                <a:tc>
                  <a:txBody>
                    <a:bodyPr/>
                    <a:lstStyle/>
                    <a:p>
                      <a:r>
                        <a:rPr lang="en-GB" dirty="0"/>
                        <a:t>0-96</a:t>
                      </a:r>
                    </a:p>
                  </a:txBody>
                  <a:tcPr>
                    <a:solidFill>
                      <a:schemeClr val="accent6">
                        <a:lumMod val="60000"/>
                        <a:lumOff val="40000"/>
                      </a:schemeClr>
                    </a:solidFill>
                  </a:tcPr>
                </a:tc>
                <a:tc>
                  <a:txBody>
                    <a:bodyPr/>
                    <a:lstStyle/>
                    <a:p>
                      <a:r>
                        <a:rPr lang="en-GB" dirty="0"/>
                        <a:t>0-50</a:t>
                      </a:r>
                    </a:p>
                  </a:txBody>
                  <a:tcPr>
                    <a:solidFill>
                      <a:schemeClr val="accent1">
                        <a:lumMod val="20000"/>
                        <a:lumOff val="80000"/>
                      </a:schemeClr>
                    </a:solidFill>
                  </a:tcPr>
                </a:tc>
                <a:tc>
                  <a:txBody>
                    <a:bodyPr/>
                    <a:lstStyle/>
                    <a:p>
                      <a:r>
                        <a:rPr lang="en-GB" dirty="0"/>
                        <a:t>0-59</a:t>
                      </a:r>
                    </a:p>
                  </a:txBody>
                  <a:tcPr/>
                </a:tc>
                <a:tc>
                  <a:txBody>
                    <a:bodyPr/>
                    <a:lstStyle/>
                    <a:p>
                      <a:r>
                        <a:rPr lang="en-GB" dirty="0"/>
                        <a:t>0-67</a:t>
                      </a:r>
                    </a:p>
                  </a:txBody>
                  <a:tcPr/>
                </a:tc>
                <a:extLst>
                  <a:ext uri="{0D108BD9-81ED-4DB2-BD59-A6C34878D82A}">
                    <a16:rowId xmlns=""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984713446"/>
              </p:ext>
            </p:extLst>
          </p:nvPr>
        </p:nvGraphicFramePr>
        <p:xfrm>
          <a:off x="1753079" y="506698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 xmlns:a16="http://schemas.microsoft.com/office/drawing/2014/main" val="20000"/>
                    </a:ext>
                  </a:extLst>
                </a:gridCol>
                <a:gridCol w="1354667">
                  <a:extLst>
                    <a:ext uri="{9D8B030D-6E8A-4147-A177-3AD203B41FA5}">
                      <a16:colId xmlns="" xmlns:a16="http://schemas.microsoft.com/office/drawing/2014/main" val="20001"/>
                    </a:ext>
                  </a:extLst>
                </a:gridCol>
                <a:gridCol w="1354667">
                  <a:extLst>
                    <a:ext uri="{9D8B030D-6E8A-4147-A177-3AD203B41FA5}">
                      <a16:colId xmlns="" xmlns:a16="http://schemas.microsoft.com/office/drawing/2014/main" val="20002"/>
                    </a:ext>
                  </a:extLst>
                </a:gridCol>
                <a:gridCol w="1354667">
                  <a:extLst>
                    <a:ext uri="{9D8B030D-6E8A-4147-A177-3AD203B41FA5}">
                      <a16:colId xmlns="" xmlns:a16="http://schemas.microsoft.com/office/drawing/2014/main" val="20003"/>
                    </a:ext>
                  </a:extLst>
                </a:gridCol>
                <a:gridCol w="1354667">
                  <a:extLst>
                    <a:ext uri="{9D8B030D-6E8A-4147-A177-3AD203B41FA5}">
                      <a16:colId xmlns="" xmlns:a16="http://schemas.microsoft.com/office/drawing/2014/main" val="20004"/>
                    </a:ext>
                  </a:extLst>
                </a:gridCol>
                <a:gridCol w="1354667">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1-208</a:t>
                      </a:r>
                    </a:p>
                  </a:txBody>
                  <a:tcPr>
                    <a:solidFill>
                      <a:schemeClr val="accent6">
                        <a:lumMod val="60000"/>
                        <a:lumOff val="40000"/>
                      </a:schemeClr>
                    </a:solidFill>
                  </a:tcPr>
                </a:tc>
                <a:tc>
                  <a:txBody>
                    <a:bodyPr/>
                    <a:lstStyle/>
                    <a:p>
                      <a:r>
                        <a:rPr lang="en-GB" dirty="0"/>
                        <a:t>1-135</a:t>
                      </a:r>
                    </a:p>
                  </a:txBody>
                  <a:tcPr>
                    <a:solidFill>
                      <a:schemeClr val="accent6">
                        <a:lumMod val="60000"/>
                        <a:lumOff val="40000"/>
                      </a:schemeClr>
                    </a:solidFill>
                  </a:tcPr>
                </a:tc>
                <a:tc>
                  <a:txBody>
                    <a:bodyPr/>
                    <a:lstStyle/>
                    <a:p>
                      <a:r>
                        <a:rPr lang="en-GB" dirty="0"/>
                        <a:t>1-192</a:t>
                      </a:r>
                    </a:p>
                  </a:txBody>
                  <a:tcPr>
                    <a:solidFill>
                      <a:schemeClr val="accent6">
                        <a:lumMod val="60000"/>
                        <a:lumOff val="40000"/>
                      </a:schemeClr>
                    </a:solidFill>
                  </a:tcPr>
                </a:tc>
                <a:tc>
                  <a:txBody>
                    <a:bodyPr/>
                    <a:lstStyle/>
                    <a:p>
                      <a:r>
                        <a:rPr lang="en-GB" dirty="0"/>
                        <a:t>1-68</a:t>
                      </a:r>
                    </a:p>
                  </a:txBody>
                  <a:tcPr>
                    <a:solidFill>
                      <a:schemeClr val="accent1">
                        <a:lumMod val="20000"/>
                        <a:lumOff val="80000"/>
                      </a:schemeClr>
                    </a:solidFill>
                  </a:tcPr>
                </a:tc>
                <a:tc>
                  <a:txBody>
                    <a:bodyPr/>
                    <a:lstStyle/>
                    <a:p>
                      <a:r>
                        <a:rPr lang="en-GB" dirty="0"/>
                        <a:t>1-64</a:t>
                      </a:r>
                    </a:p>
                  </a:txBody>
                  <a:tcPr/>
                </a:tc>
                <a:tc>
                  <a:txBody>
                    <a:bodyPr/>
                    <a:lstStyle/>
                    <a:p>
                      <a:r>
                        <a:rPr lang="en-GB" dirty="0"/>
                        <a:t>1-72</a:t>
                      </a:r>
                    </a:p>
                  </a:txBody>
                  <a:tcPr/>
                </a:tc>
                <a:extLst>
                  <a:ext uri="{0D108BD9-81ED-4DB2-BD59-A6C34878D82A}">
                    <a16:rowId xmlns="" xmlns:a16="http://schemas.microsoft.com/office/drawing/2014/main" val="10001"/>
                  </a:ext>
                </a:extLst>
              </a:tr>
            </a:tbl>
          </a:graphicData>
        </a:graphic>
      </p:graphicFrame>
      <p:sp>
        <p:nvSpPr>
          <p:cNvPr id="7" name="TextBox 6"/>
          <p:cNvSpPr txBox="1"/>
          <p:nvPr/>
        </p:nvSpPr>
        <p:spPr>
          <a:xfrm>
            <a:off x="863840" y="4698119"/>
            <a:ext cx="1905000" cy="369332"/>
          </a:xfrm>
          <a:prstGeom prst="rect">
            <a:avLst/>
          </a:prstGeom>
          <a:noFill/>
        </p:spPr>
        <p:txBody>
          <a:bodyPr wrap="square" rtlCol="0">
            <a:spAutoFit/>
          </a:bodyPr>
          <a:lstStyle/>
          <a:p>
            <a:pPr marL="285750" indent="-285750">
              <a:buFont typeface="Arial" panose="020B0604020202020204" pitchFamily="34" charset="0"/>
              <a:buChar char="•"/>
            </a:pPr>
            <a:r>
              <a:rPr lang="en-IN" dirty="0"/>
              <a:t>All</a:t>
            </a:r>
            <a:endParaRPr lang="en-GB" dirty="0"/>
          </a:p>
        </p:txBody>
      </p:sp>
    </p:spTree>
    <p:extLst>
      <p:ext uri="{BB962C8B-B14F-4D97-AF65-F5344CB8AC3E}">
        <p14:creationId xmlns:p14="http://schemas.microsoft.com/office/powerpoint/2010/main" val="3861480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a:t>Closeness:</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GB" sz="2000" dirty="0"/>
              <a:t>reciprocal of the sum of the length of the shortest paths between the node and all other nodes in the graph. </a:t>
            </a:r>
          </a:p>
          <a:p>
            <a:r>
              <a:rPr lang="en-GB" sz="2000" dirty="0"/>
              <a:t>Thus, the more central a node is, the closer it is to all other nodes.</a:t>
            </a:r>
            <a:endParaRPr lang="en-US" sz="2000" dirty="0"/>
          </a:p>
          <a:p>
            <a:pPr marL="0" indent="0">
              <a:buNone/>
            </a:pPr>
            <a:endParaRPr lang="en-US" dirty="0"/>
          </a:p>
          <a:p>
            <a:pPr marL="0" indent="0">
              <a:buNone/>
            </a:pPr>
            <a:endParaRPr lang="en-US" dirty="0"/>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334752672"/>
              </p:ext>
            </p:extLst>
          </p:nvPr>
        </p:nvGraphicFramePr>
        <p:xfrm>
          <a:off x="983413" y="3226168"/>
          <a:ext cx="8959788" cy="1010635"/>
        </p:xfrm>
        <a:graphic>
          <a:graphicData uri="http://schemas.openxmlformats.org/drawingml/2006/table">
            <a:tbl>
              <a:tblPr firstRow="1" bandRow="1">
                <a:tableStyleId>{5C22544A-7EE6-4342-B048-85BDC9FD1C3A}</a:tableStyleId>
              </a:tblPr>
              <a:tblGrid>
                <a:gridCol w="1493298">
                  <a:extLst>
                    <a:ext uri="{9D8B030D-6E8A-4147-A177-3AD203B41FA5}">
                      <a16:colId xmlns="" xmlns:a16="http://schemas.microsoft.com/office/drawing/2014/main" val="20000"/>
                    </a:ext>
                  </a:extLst>
                </a:gridCol>
                <a:gridCol w="1493298">
                  <a:extLst>
                    <a:ext uri="{9D8B030D-6E8A-4147-A177-3AD203B41FA5}">
                      <a16:colId xmlns="" xmlns:a16="http://schemas.microsoft.com/office/drawing/2014/main" val="20001"/>
                    </a:ext>
                  </a:extLst>
                </a:gridCol>
                <a:gridCol w="1493298">
                  <a:extLst>
                    <a:ext uri="{9D8B030D-6E8A-4147-A177-3AD203B41FA5}">
                      <a16:colId xmlns="" xmlns:a16="http://schemas.microsoft.com/office/drawing/2014/main" val="20002"/>
                    </a:ext>
                  </a:extLst>
                </a:gridCol>
                <a:gridCol w="1493298">
                  <a:extLst>
                    <a:ext uri="{9D8B030D-6E8A-4147-A177-3AD203B41FA5}">
                      <a16:colId xmlns="" xmlns:a16="http://schemas.microsoft.com/office/drawing/2014/main" val="20003"/>
                    </a:ext>
                  </a:extLst>
                </a:gridCol>
                <a:gridCol w="1493298">
                  <a:extLst>
                    <a:ext uri="{9D8B030D-6E8A-4147-A177-3AD203B41FA5}">
                      <a16:colId xmlns="" xmlns:a16="http://schemas.microsoft.com/office/drawing/2014/main" val="20004"/>
                    </a:ext>
                  </a:extLst>
                </a:gridCol>
                <a:gridCol w="1493298">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0.002949853-0.007042254</a:t>
                      </a:r>
                    </a:p>
                  </a:txBody>
                  <a:tcPr>
                    <a:solidFill>
                      <a:schemeClr val="accent6">
                        <a:lumMod val="60000"/>
                        <a:lumOff val="40000"/>
                      </a:schemeClr>
                    </a:solidFill>
                  </a:tcPr>
                </a:tc>
                <a:tc>
                  <a:txBody>
                    <a:bodyPr/>
                    <a:lstStyle/>
                    <a:p>
                      <a:r>
                        <a:rPr lang="en-GB" dirty="0"/>
                        <a:t>0.002197802-0.006369427</a:t>
                      </a:r>
                    </a:p>
                  </a:txBody>
                  <a:tcPr>
                    <a:solidFill>
                      <a:schemeClr val="accent6">
                        <a:lumMod val="60000"/>
                        <a:lumOff val="40000"/>
                      </a:schemeClr>
                    </a:solidFill>
                  </a:tcPr>
                </a:tc>
                <a:tc>
                  <a:txBody>
                    <a:bodyPr/>
                    <a:lstStyle/>
                    <a:p>
                      <a:r>
                        <a:rPr lang="en-GB" dirty="0"/>
                        <a:t>0.003472222-0.007352941</a:t>
                      </a:r>
                    </a:p>
                  </a:txBody>
                  <a:tcPr>
                    <a:solidFill>
                      <a:schemeClr val="accent6">
                        <a:lumMod val="60000"/>
                        <a:lumOff val="40000"/>
                      </a:schemeClr>
                    </a:solidFill>
                  </a:tcPr>
                </a:tc>
                <a:tc>
                  <a:txBody>
                    <a:bodyPr/>
                    <a:lstStyle/>
                    <a:p>
                      <a:r>
                        <a:rPr lang="en-GB" dirty="0"/>
                        <a:t>0.002624672-0.006802721</a:t>
                      </a:r>
                    </a:p>
                  </a:txBody>
                  <a:tcPr>
                    <a:solidFill>
                      <a:schemeClr val="accent6">
                        <a:lumMod val="60000"/>
                        <a:lumOff val="40000"/>
                      </a:schemeClr>
                    </a:solidFill>
                  </a:tcPr>
                </a:tc>
                <a:tc>
                  <a:txBody>
                    <a:bodyPr/>
                    <a:lstStyle/>
                    <a:p>
                      <a:r>
                        <a:rPr lang="en-GB" dirty="0"/>
                        <a:t>0.004016064-0.007407407</a:t>
                      </a:r>
                    </a:p>
                  </a:txBody>
                  <a:tcPr/>
                </a:tc>
                <a:tc>
                  <a:txBody>
                    <a:bodyPr/>
                    <a:lstStyle/>
                    <a:p>
                      <a:r>
                        <a:rPr lang="en-GB" dirty="0"/>
                        <a:t>0.003937008-0.007462687</a:t>
                      </a:r>
                    </a:p>
                  </a:txBody>
                  <a:tcPr/>
                </a:tc>
                <a:extLst>
                  <a:ext uri="{0D108BD9-81ED-4DB2-BD59-A6C34878D82A}">
                    <a16:rowId xmlns="" xmlns:a16="http://schemas.microsoft.com/office/drawing/2014/main" val="10001"/>
                  </a:ext>
                </a:extLst>
              </a:tr>
            </a:tbl>
          </a:graphicData>
        </a:graphic>
      </p:graphicFrame>
      <p:sp>
        <p:nvSpPr>
          <p:cNvPr id="5" name="Rectangle 4"/>
          <p:cNvSpPr/>
          <p:nvPr/>
        </p:nvSpPr>
        <p:spPr>
          <a:xfrm>
            <a:off x="838200" y="4594593"/>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Graph3 &gt;Graph1 &gt; Graph2&gt; Graph4 &gt; Graph5</a:t>
            </a:r>
            <a:endParaRPr lang="en-GB" dirty="0"/>
          </a:p>
        </p:txBody>
      </p:sp>
    </p:spTree>
    <p:extLst>
      <p:ext uri="{BB962C8B-B14F-4D97-AF65-F5344CB8AC3E}">
        <p14:creationId xmlns:p14="http://schemas.microsoft.com/office/powerpoint/2010/main" val="3545430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B1BB09-4D38-43FC-BC3F-45A150E79915}"/>
              </a:ext>
            </a:extLst>
          </p:cNvPr>
          <p:cNvSpPr>
            <a:spLocks noGrp="1"/>
          </p:cNvSpPr>
          <p:nvPr>
            <p:ph type="title"/>
          </p:nvPr>
        </p:nvSpPr>
        <p:spPr/>
        <p:txBody>
          <a:bodyPr/>
          <a:lstStyle/>
          <a:p>
            <a:r>
              <a:rPr lang="en-US" dirty="0"/>
              <a:t>Problem Overview</a:t>
            </a:r>
          </a:p>
        </p:txBody>
      </p:sp>
      <p:sp>
        <p:nvSpPr>
          <p:cNvPr id="3" name="Content Placeholder 2">
            <a:extLst>
              <a:ext uri="{FF2B5EF4-FFF2-40B4-BE49-F238E27FC236}">
                <a16:creationId xmlns="" xmlns:a16="http://schemas.microsoft.com/office/drawing/2014/main" id="{72E41ECF-1908-4EEA-AC15-44B27C0D7A81}"/>
              </a:ext>
            </a:extLst>
          </p:cNvPr>
          <p:cNvSpPr>
            <a:spLocks noGrp="1"/>
          </p:cNvSpPr>
          <p:nvPr>
            <p:ph idx="1"/>
          </p:nvPr>
        </p:nvSpPr>
        <p:spPr/>
        <p:txBody>
          <a:bodyPr/>
          <a:lstStyle/>
          <a:p>
            <a:r>
              <a:rPr lang="en-US" dirty="0"/>
              <a:t>Numerous “white hat” hacker organizations </a:t>
            </a:r>
            <a:r>
              <a:rPr lang="en-US" b="1" dirty="0"/>
              <a:t>protected</a:t>
            </a:r>
            <a:r>
              <a:rPr lang="en-US" dirty="0"/>
              <a:t> the Internet</a:t>
            </a:r>
          </a:p>
          <a:p>
            <a:r>
              <a:rPr lang="en-US" dirty="0"/>
              <a:t>One </a:t>
            </a:r>
            <a:r>
              <a:rPr lang="en-US" b="1" dirty="0"/>
              <a:t>anonymous</a:t>
            </a:r>
            <a:r>
              <a:rPr lang="en-US" dirty="0"/>
              <a:t> hacker organization, </a:t>
            </a:r>
            <a:r>
              <a:rPr lang="en-US" b="1" dirty="0"/>
              <a:t>accidentally</a:t>
            </a:r>
            <a:r>
              <a:rPr lang="en-US" dirty="0"/>
              <a:t> launched a cyber event that </a:t>
            </a:r>
            <a:r>
              <a:rPr lang="en-US" b="1" dirty="0"/>
              <a:t>took down</a:t>
            </a:r>
            <a:r>
              <a:rPr lang="en-US" dirty="0"/>
              <a:t> the global Internet.</a:t>
            </a:r>
          </a:p>
          <a:p>
            <a:r>
              <a:rPr lang="en-US" dirty="0"/>
              <a:t>The group has to be </a:t>
            </a:r>
            <a:r>
              <a:rPr lang="en-US" b="1" dirty="0"/>
              <a:t>found</a:t>
            </a:r>
          </a:p>
          <a:p>
            <a:r>
              <a:rPr lang="da-DK" dirty="0"/>
              <a:t>Center for Global Cyber Strategy(CGCS) is the key</a:t>
            </a:r>
          </a:p>
          <a:p>
            <a:r>
              <a:rPr lang="en-US" dirty="0"/>
              <a:t>CGCS maintains offline </a:t>
            </a:r>
            <a:r>
              <a:rPr lang="en-US" b="1" dirty="0"/>
              <a:t>databases </a:t>
            </a:r>
            <a:r>
              <a:rPr lang="en-US" dirty="0"/>
              <a:t>(donated for research) of anonymized data including the responsible group</a:t>
            </a:r>
          </a:p>
          <a:p>
            <a:r>
              <a:rPr lang="en-US" dirty="0"/>
              <a:t>Goal is to identify candidate groups that authorities could approach for assistance in restoring the internet.</a:t>
            </a:r>
          </a:p>
          <a:p>
            <a:endParaRPr lang="en-US" b="1" dirty="0"/>
          </a:p>
        </p:txBody>
      </p:sp>
    </p:spTree>
    <p:extLst>
      <p:ext uri="{BB962C8B-B14F-4D97-AF65-F5344CB8AC3E}">
        <p14:creationId xmlns:p14="http://schemas.microsoft.com/office/powerpoint/2010/main" val="41959473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err="1"/>
              <a:t>Betweenness</a:t>
            </a:r>
            <a:r>
              <a:rPr lang="en-US" sz="2800" dirty="0"/>
              <a:t>:</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GB" sz="2000" dirty="0"/>
              <a:t>The </a:t>
            </a:r>
            <a:r>
              <a:rPr lang="en-GB" sz="2000" dirty="0" err="1"/>
              <a:t>betweenness</a:t>
            </a:r>
            <a:r>
              <a:rPr lang="en-GB" sz="2000" dirty="0"/>
              <a:t> centrality for each </a:t>
            </a:r>
            <a:r>
              <a:rPr lang="en-GB" sz="2000" dirty="0">
                <a:hlinkClick r:id="rId2" tooltip="Vertex (graph theory)"/>
              </a:rPr>
              <a:t>vertex</a:t>
            </a:r>
            <a:r>
              <a:rPr lang="en-GB" sz="2000" dirty="0"/>
              <a:t> is the number of shortest paths that pass through the vertex.</a:t>
            </a:r>
            <a:endParaRPr lang="en-US" dirty="0"/>
          </a:p>
          <a:p>
            <a:pPr marL="0" indent="0">
              <a:buNone/>
            </a:pPr>
            <a:endParaRPr lang="en-US" dirty="0"/>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51500741"/>
              </p:ext>
            </p:extLst>
          </p:nvPr>
        </p:nvGraphicFramePr>
        <p:xfrm>
          <a:off x="983413" y="3226168"/>
          <a:ext cx="8959788" cy="1010635"/>
        </p:xfrm>
        <a:graphic>
          <a:graphicData uri="http://schemas.openxmlformats.org/drawingml/2006/table">
            <a:tbl>
              <a:tblPr firstRow="1" bandRow="1">
                <a:tableStyleId>{5C22544A-7EE6-4342-B048-85BDC9FD1C3A}</a:tableStyleId>
              </a:tblPr>
              <a:tblGrid>
                <a:gridCol w="1493298">
                  <a:extLst>
                    <a:ext uri="{9D8B030D-6E8A-4147-A177-3AD203B41FA5}">
                      <a16:colId xmlns="" xmlns:a16="http://schemas.microsoft.com/office/drawing/2014/main" val="20000"/>
                    </a:ext>
                  </a:extLst>
                </a:gridCol>
                <a:gridCol w="1493298">
                  <a:extLst>
                    <a:ext uri="{9D8B030D-6E8A-4147-A177-3AD203B41FA5}">
                      <a16:colId xmlns="" xmlns:a16="http://schemas.microsoft.com/office/drawing/2014/main" val="20001"/>
                    </a:ext>
                  </a:extLst>
                </a:gridCol>
                <a:gridCol w="1493298">
                  <a:extLst>
                    <a:ext uri="{9D8B030D-6E8A-4147-A177-3AD203B41FA5}">
                      <a16:colId xmlns="" xmlns:a16="http://schemas.microsoft.com/office/drawing/2014/main" val="20002"/>
                    </a:ext>
                  </a:extLst>
                </a:gridCol>
                <a:gridCol w="1493298">
                  <a:extLst>
                    <a:ext uri="{9D8B030D-6E8A-4147-A177-3AD203B41FA5}">
                      <a16:colId xmlns="" xmlns:a16="http://schemas.microsoft.com/office/drawing/2014/main" val="20003"/>
                    </a:ext>
                  </a:extLst>
                </a:gridCol>
                <a:gridCol w="1493298">
                  <a:extLst>
                    <a:ext uri="{9D8B030D-6E8A-4147-A177-3AD203B41FA5}">
                      <a16:colId xmlns="" xmlns:a16="http://schemas.microsoft.com/office/drawing/2014/main" val="20004"/>
                    </a:ext>
                  </a:extLst>
                </a:gridCol>
                <a:gridCol w="1493298">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0.00-682.1806727</a:t>
                      </a:r>
                    </a:p>
                  </a:txBody>
                  <a:tcPr>
                    <a:solidFill>
                      <a:schemeClr val="accent6">
                        <a:lumMod val="60000"/>
                        <a:lumOff val="40000"/>
                      </a:schemeClr>
                    </a:solidFill>
                  </a:tcPr>
                </a:tc>
                <a:tc>
                  <a:txBody>
                    <a:bodyPr/>
                    <a:lstStyle/>
                    <a:p>
                      <a:r>
                        <a:rPr lang="en-GB" dirty="0"/>
                        <a:t>0.00-1012.780577</a:t>
                      </a:r>
                    </a:p>
                  </a:txBody>
                  <a:tcPr>
                    <a:solidFill>
                      <a:schemeClr val="accent1">
                        <a:lumMod val="20000"/>
                        <a:lumOff val="80000"/>
                      </a:schemeClr>
                    </a:solidFill>
                  </a:tcPr>
                </a:tc>
                <a:tc>
                  <a:txBody>
                    <a:bodyPr/>
                    <a:lstStyle/>
                    <a:p>
                      <a:r>
                        <a:rPr lang="en-GB" dirty="0"/>
                        <a:t>0.00-893.3087233</a:t>
                      </a:r>
                    </a:p>
                  </a:txBody>
                  <a:tcPr>
                    <a:solidFill>
                      <a:schemeClr val="accent6">
                        <a:lumMod val="60000"/>
                        <a:lumOff val="40000"/>
                      </a:schemeClr>
                    </a:solidFill>
                  </a:tcPr>
                </a:tc>
                <a:tc>
                  <a:txBody>
                    <a:bodyPr/>
                    <a:lstStyle/>
                    <a:p>
                      <a:r>
                        <a:rPr lang="en-GB" dirty="0"/>
                        <a:t>0.00-466.4803012</a:t>
                      </a:r>
                    </a:p>
                  </a:txBody>
                  <a:tcPr>
                    <a:solidFill>
                      <a:schemeClr val="accent6">
                        <a:lumMod val="60000"/>
                        <a:lumOff val="40000"/>
                      </a:schemeClr>
                    </a:solidFill>
                  </a:tcPr>
                </a:tc>
                <a:tc>
                  <a:txBody>
                    <a:bodyPr/>
                    <a:lstStyle/>
                    <a:p>
                      <a:r>
                        <a:rPr lang="en-GB" dirty="0"/>
                        <a:t>0.00-912.652983</a:t>
                      </a:r>
                    </a:p>
                  </a:txBody>
                  <a:tcPr/>
                </a:tc>
                <a:tc>
                  <a:txBody>
                    <a:bodyPr/>
                    <a:lstStyle/>
                    <a:p>
                      <a:r>
                        <a:rPr lang="en-GB" dirty="0"/>
                        <a:t>0.00-912.652983</a:t>
                      </a:r>
                    </a:p>
                  </a:txBody>
                  <a:tcPr/>
                </a:tc>
                <a:extLst>
                  <a:ext uri="{0D108BD9-81ED-4DB2-BD59-A6C34878D82A}">
                    <a16:rowId xmlns="" xmlns:a16="http://schemas.microsoft.com/office/drawing/2014/main" val="10001"/>
                  </a:ext>
                </a:extLst>
              </a:tr>
            </a:tbl>
          </a:graphicData>
        </a:graphic>
      </p:graphicFrame>
      <p:sp>
        <p:nvSpPr>
          <p:cNvPr id="5" name="Rectangle 4"/>
          <p:cNvSpPr/>
          <p:nvPr/>
        </p:nvSpPr>
        <p:spPr>
          <a:xfrm>
            <a:off x="838200" y="4594593"/>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&gt;Graph3 &gt; Graph4 = Graph5 &gt; Graph1</a:t>
            </a:r>
            <a:endParaRPr lang="en-GB" dirty="0"/>
          </a:p>
        </p:txBody>
      </p:sp>
    </p:spTree>
    <p:extLst>
      <p:ext uri="{BB962C8B-B14F-4D97-AF65-F5344CB8AC3E}">
        <p14:creationId xmlns:p14="http://schemas.microsoft.com/office/powerpoint/2010/main" val="1668711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a:t>Eigen Vector Centrality:</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GB" sz="2000" b="1" dirty="0"/>
              <a:t>Eigenvector centrality</a:t>
            </a:r>
            <a:r>
              <a:rPr lang="en-GB" sz="2000" dirty="0"/>
              <a:t> (also called </a:t>
            </a:r>
            <a:r>
              <a:rPr lang="en-GB" sz="2000" b="1" dirty="0" err="1"/>
              <a:t>eigencentrality</a:t>
            </a:r>
            <a:r>
              <a:rPr lang="en-GB" sz="2000" dirty="0"/>
              <a:t>) is a measure of the influence of a </a:t>
            </a:r>
            <a:r>
              <a:rPr lang="en-GB" sz="2000" dirty="0">
                <a:hlinkClick r:id="rId2" tooltip="Node (networking)"/>
              </a:rPr>
              <a:t>node</a:t>
            </a:r>
            <a:r>
              <a:rPr lang="en-GB" sz="2000" dirty="0"/>
              <a:t> in a </a:t>
            </a:r>
            <a:r>
              <a:rPr lang="en-GB" sz="2000" dirty="0">
                <a:hlinkClick r:id="rId3" tooltip="Network (mathematics)"/>
              </a:rPr>
              <a:t>network</a:t>
            </a:r>
            <a:r>
              <a:rPr lang="en-GB" sz="2000" dirty="0"/>
              <a:t>. </a:t>
            </a:r>
          </a:p>
          <a:p>
            <a:r>
              <a:rPr lang="en-GB" sz="2000" dirty="0"/>
              <a:t>It assigns relative scores to all nodes in the network based on the concept that connections to high-scoring nodes contribute more to the score of the node in question than equal connections to low-scoring nodes</a:t>
            </a:r>
            <a:endParaRPr lang="en-US" dirty="0"/>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164471332"/>
              </p:ext>
            </p:extLst>
          </p:nvPr>
        </p:nvGraphicFramePr>
        <p:xfrm>
          <a:off x="1616106" y="3516489"/>
          <a:ext cx="8959788" cy="1381190"/>
        </p:xfrm>
        <a:graphic>
          <a:graphicData uri="http://schemas.openxmlformats.org/drawingml/2006/table">
            <a:tbl>
              <a:tblPr firstRow="1" bandRow="1">
                <a:tableStyleId>{5C22544A-7EE6-4342-B048-85BDC9FD1C3A}</a:tableStyleId>
              </a:tblPr>
              <a:tblGrid>
                <a:gridCol w="1493298">
                  <a:extLst>
                    <a:ext uri="{9D8B030D-6E8A-4147-A177-3AD203B41FA5}">
                      <a16:colId xmlns="" xmlns:a16="http://schemas.microsoft.com/office/drawing/2014/main" val="20000"/>
                    </a:ext>
                  </a:extLst>
                </a:gridCol>
                <a:gridCol w="1493298">
                  <a:extLst>
                    <a:ext uri="{9D8B030D-6E8A-4147-A177-3AD203B41FA5}">
                      <a16:colId xmlns="" xmlns:a16="http://schemas.microsoft.com/office/drawing/2014/main" val="20001"/>
                    </a:ext>
                  </a:extLst>
                </a:gridCol>
                <a:gridCol w="1493298">
                  <a:extLst>
                    <a:ext uri="{9D8B030D-6E8A-4147-A177-3AD203B41FA5}">
                      <a16:colId xmlns="" xmlns:a16="http://schemas.microsoft.com/office/drawing/2014/main" val="20002"/>
                    </a:ext>
                  </a:extLst>
                </a:gridCol>
                <a:gridCol w="1493298">
                  <a:extLst>
                    <a:ext uri="{9D8B030D-6E8A-4147-A177-3AD203B41FA5}">
                      <a16:colId xmlns="" xmlns:a16="http://schemas.microsoft.com/office/drawing/2014/main" val="20003"/>
                    </a:ext>
                  </a:extLst>
                </a:gridCol>
                <a:gridCol w="1493298">
                  <a:extLst>
                    <a:ext uri="{9D8B030D-6E8A-4147-A177-3AD203B41FA5}">
                      <a16:colId xmlns="" xmlns:a16="http://schemas.microsoft.com/office/drawing/2014/main" val="20004"/>
                    </a:ext>
                  </a:extLst>
                </a:gridCol>
                <a:gridCol w="1493298">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2.889807e-05-1.000000</a:t>
                      </a:r>
                    </a:p>
                  </a:txBody>
                  <a:tcPr>
                    <a:solidFill>
                      <a:schemeClr val="accent6">
                        <a:lumMod val="60000"/>
                        <a:lumOff val="40000"/>
                      </a:schemeClr>
                    </a:solidFill>
                  </a:tcPr>
                </a:tc>
                <a:tc>
                  <a:txBody>
                    <a:bodyPr/>
                    <a:lstStyle/>
                    <a:p>
                      <a:r>
                        <a:rPr lang="en-GB" dirty="0"/>
                        <a:t>8.486762e-07-1.000000</a:t>
                      </a:r>
                    </a:p>
                  </a:txBody>
                  <a:tcPr>
                    <a:solidFill>
                      <a:schemeClr val="accent1">
                        <a:lumMod val="20000"/>
                        <a:lumOff val="80000"/>
                      </a:schemeClr>
                    </a:solidFill>
                  </a:tcPr>
                </a:tc>
                <a:tc>
                  <a:txBody>
                    <a:bodyPr/>
                    <a:lstStyle/>
                    <a:p>
                      <a:r>
                        <a:rPr lang="en-GB" dirty="0"/>
                        <a:t>0.000202756-1.0000000</a:t>
                      </a:r>
                    </a:p>
                  </a:txBody>
                  <a:tcPr>
                    <a:solidFill>
                      <a:schemeClr val="accent6">
                        <a:lumMod val="60000"/>
                        <a:lumOff val="40000"/>
                      </a:schemeClr>
                    </a:solidFill>
                  </a:tcPr>
                </a:tc>
                <a:tc>
                  <a:txBody>
                    <a:bodyPr/>
                    <a:lstStyle/>
                    <a:p>
                      <a:r>
                        <a:rPr lang="en-GB" dirty="0"/>
                        <a:t>1.370524e-06-1.0000000</a:t>
                      </a:r>
                    </a:p>
                  </a:txBody>
                  <a:tcPr>
                    <a:solidFill>
                      <a:schemeClr val="accent6">
                        <a:lumMod val="60000"/>
                        <a:lumOff val="40000"/>
                      </a:schemeClr>
                    </a:solidFill>
                  </a:tcPr>
                </a:tc>
                <a:tc>
                  <a:txBody>
                    <a:bodyPr/>
                    <a:lstStyle/>
                    <a:p>
                      <a:r>
                        <a:rPr lang="en-GB" dirty="0"/>
                        <a:t>0.008849692-1.0000000</a:t>
                      </a:r>
                    </a:p>
                  </a:txBody>
                  <a:tcPr/>
                </a:tc>
                <a:tc>
                  <a:txBody>
                    <a:bodyPr/>
                    <a:lstStyle/>
                    <a:p>
                      <a:r>
                        <a:rPr lang="en-GB" dirty="0"/>
                        <a:t>0.006716513-1.0000000</a:t>
                      </a:r>
                    </a:p>
                  </a:txBody>
                  <a:tcPr/>
                </a:tc>
                <a:extLst>
                  <a:ext uri="{0D108BD9-81ED-4DB2-BD59-A6C34878D82A}">
                    <a16:rowId xmlns="" xmlns:a16="http://schemas.microsoft.com/office/drawing/2014/main" val="10001"/>
                  </a:ext>
                </a:extLst>
              </a:tr>
              <a:tr h="370555">
                <a:tc>
                  <a:txBody>
                    <a:bodyPr/>
                    <a:lstStyle/>
                    <a:p>
                      <a:r>
                        <a:rPr lang="en-IN" dirty="0"/>
                        <a:t>6 Nodes &gt;</a:t>
                      </a:r>
                      <a:r>
                        <a:rPr lang="en-IN" baseline="0" dirty="0"/>
                        <a:t> 0.5</a:t>
                      </a:r>
                      <a:endParaRPr lang="en-GB" dirty="0"/>
                    </a:p>
                  </a:txBody>
                  <a:tcPr>
                    <a:solidFill>
                      <a:schemeClr val="accent6">
                        <a:lumMod val="60000"/>
                        <a:lumOff val="40000"/>
                      </a:schemeClr>
                    </a:solidFill>
                  </a:tcPr>
                </a:tc>
                <a:tc>
                  <a:txBody>
                    <a:bodyPr/>
                    <a:lstStyle/>
                    <a:p>
                      <a:r>
                        <a:rPr lang="en-IN" dirty="0"/>
                        <a:t>6 Nodes &gt;</a:t>
                      </a:r>
                      <a:r>
                        <a:rPr lang="en-IN" baseline="0" dirty="0"/>
                        <a:t> 0.5</a:t>
                      </a:r>
                      <a:endParaRPr lang="en-GB" dirty="0"/>
                    </a:p>
                  </a:txBody>
                  <a:tcPr>
                    <a:solidFill>
                      <a:schemeClr val="accent1">
                        <a:lumMod val="20000"/>
                        <a:lumOff val="80000"/>
                      </a:schemeClr>
                    </a:solidFill>
                  </a:tcPr>
                </a:tc>
                <a:tc>
                  <a:txBody>
                    <a:bodyPr/>
                    <a:lstStyle/>
                    <a:p>
                      <a:r>
                        <a:rPr lang="en-IN" dirty="0"/>
                        <a:t>6 Nodes &gt;</a:t>
                      </a:r>
                      <a:r>
                        <a:rPr lang="en-IN" baseline="0" dirty="0"/>
                        <a:t> 0.5</a:t>
                      </a:r>
                      <a:endParaRPr lang="en-GB" dirty="0"/>
                    </a:p>
                  </a:txBody>
                  <a:tcPr>
                    <a:solidFill>
                      <a:schemeClr val="accent6">
                        <a:lumMod val="60000"/>
                        <a:lumOff val="40000"/>
                      </a:schemeClr>
                    </a:solidFill>
                  </a:tcPr>
                </a:tc>
                <a:tc>
                  <a:txBody>
                    <a:bodyPr/>
                    <a:lstStyle/>
                    <a:p>
                      <a:r>
                        <a:rPr lang="en-IN" dirty="0"/>
                        <a:t>3 Nodes &gt;</a:t>
                      </a:r>
                      <a:r>
                        <a:rPr lang="en-IN" baseline="0" dirty="0"/>
                        <a:t> 0.5</a:t>
                      </a:r>
                      <a:endParaRPr lang="en-GB" dirty="0"/>
                    </a:p>
                  </a:txBody>
                  <a:tcPr>
                    <a:solidFill>
                      <a:schemeClr val="accent6">
                        <a:lumMod val="60000"/>
                        <a:lumOff val="40000"/>
                      </a:schemeClr>
                    </a:solidFill>
                  </a:tcPr>
                </a:tc>
                <a:tc>
                  <a:txBody>
                    <a:bodyPr/>
                    <a:lstStyle/>
                    <a:p>
                      <a:r>
                        <a:rPr lang="en-IN" dirty="0"/>
                        <a:t>8 Nodes &gt;</a:t>
                      </a:r>
                      <a:r>
                        <a:rPr lang="en-IN" baseline="0" dirty="0"/>
                        <a:t> 0.5</a:t>
                      </a:r>
                      <a:endParaRPr lang="en-GB" dirty="0"/>
                    </a:p>
                  </a:txBody>
                  <a:tcPr/>
                </a:tc>
                <a:tc>
                  <a:txBody>
                    <a:bodyPr/>
                    <a:lstStyle/>
                    <a:p>
                      <a:r>
                        <a:rPr lang="en-IN" dirty="0"/>
                        <a:t>8 Nodes &gt;</a:t>
                      </a:r>
                      <a:r>
                        <a:rPr lang="en-IN" baseline="0" dirty="0"/>
                        <a:t> 0.5</a:t>
                      </a:r>
                      <a:endParaRPr lang="en-GB" dirty="0"/>
                    </a:p>
                  </a:txBody>
                  <a:tcPr/>
                </a:tc>
                <a:extLst>
                  <a:ext uri="{0D108BD9-81ED-4DB2-BD59-A6C34878D82A}">
                    <a16:rowId xmlns="" xmlns:a16="http://schemas.microsoft.com/office/drawing/2014/main" val="10002"/>
                  </a:ext>
                </a:extLst>
              </a:tr>
            </a:tbl>
          </a:graphicData>
        </a:graphic>
      </p:graphicFrame>
      <p:sp>
        <p:nvSpPr>
          <p:cNvPr id="5" name="Rectangle 4"/>
          <p:cNvSpPr/>
          <p:nvPr/>
        </p:nvSpPr>
        <p:spPr>
          <a:xfrm>
            <a:off x="838199" y="5289751"/>
            <a:ext cx="6166449" cy="369332"/>
          </a:xfrm>
          <a:prstGeom prst="rect">
            <a:avLst/>
          </a:prstGeom>
        </p:spPr>
        <p:txBody>
          <a:bodyPr wrap="square">
            <a:spAutoFit/>
          </a:bodyPr>
          <a:lstStyle/>
          <a:p>
            <a:pPr marL="285750" indent="-285750">
              <a:buFont typeface="Arial" panose="020B0604020202020204" pitchFamily="34" charset="0"/>
              <a:buChar char="•"/>
            </a:pPr>
            <a:r>
              <a:rPr lang="en-GB" dirty="0"/>
              <a:t>Similarity: </a:t>
            </a:r>
            <a:r>
              <a:rPr lang="de-DE" dirty="0"/>
              <a:t>Graph2 &gt;Graph1 &gt; Graph3</a:t>
            </a:r>
            <a:r>
              <a:rPr lang="en-GB" dirty="0"/>
              <a:t> </a:t>
            </a:r>
            <a:r>
              <a:rPr lang="de-DE" dirty="0"/>
              <a:t>&gt; Graph4 = Graph5 </a:t>
            </a:r>
            <a:endParaRPr lang="en-GB" dirty="0"/>
          </a:p>
        </p:txBody>
      </p:sp>
    </p:spTree>
    <p:extLst>
      <p:ext uri="{BB962C8B-B14F-4D97-AF65-F5344CB8AC3E}">
        <p14:creationId xmlns:p14="http://schemas.microsoft.com/office/powerpoint/2010/main" val="148692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F1C37A-D397-43F5-A832-5E0991EA7349}"/>
              </a:ext>
            </a:extLst>
          </p:cNvPr>
          <p:cNvSpPr>
            <a:spLocks noGrp="1"/>
          </p:cNvSpPr>
          <p:nvPr>
            <p:ph type="title"/>
          </p:nvPr>
        </p:nvSpPr>
        <p:spPr/>
        <p:txBody>
          <a:bodyPr/>
          <a:lstStyle/>
          <a:p>
            <a:r>
              <a:rPr lang="en-US" dirty="0"/>
              <a:t>Closeness Centrality</a:t>
            </a:r>
          </a:p>
        </p:txBody>
      </p:sp>
      <p:sp>
        <p:nvSpPr>
          <p:cNvPr id="3" name="Content Placeholder 2">
            <a:extLst>
              <a:ext uri="{FF2B5EF4-FFF2-40B4-BE49-F238E27FC236}">
                <a16:creationId xmlns="" xmlns:a16="http://schemas.microsoft.com/office/drawing/2014/main" id="{5FEA6262-AB77-468E-B04C-0A737EBB6B8B}"/>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To determine the central nodes in networks, the closeness centrality measure considers the nodes that have the smallest average path length (sequence of relationships) for the nodes that are linked to other nodes.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348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964E3F-25D1-4DAC-8B76-6FAB760DEA89}"/>
              </a:ext>
            </a:extLst>
          </p:cNvPr>
          <p:cNvSpPr>
            <a:spLocks noGrp="1"/>
          </p:cNvSpPr>
          <p:nvPr>
            <p:ph type="title"/>
          </p:nvPr>
        </p:nvSpPr>
        <p:spPr/>
        <p:txBody>
          <a:bodyPr/>
          <a:lstStyle/>
          <a:p>
            <a:r>
              <a:rPr lang="en-US" dirty="0"/>
              <a:t>Closeness Centrality</a:t>
            </a:r>
          </a:p>
        </p:txBody>
      </p:sp>
      <p:pic>
        <p:nvPicPr>
          <p:cNvPr id="5" name="Content Placeholder 4">
            <a:hlinkClick r:id="rId2" action="ppaction://hlinkfile"/>
            <a:extLst>
              <a:ext uri="{FF2B5EF4-FFF2-40B4-BE49-F238E27FC236}">
                <a16:creationId xmlns="" xmlns:a16="http://schemas.microsoft.com/office/drawing/2014/main" id="{217E7CE5-A9F6-49C0-A46A-CE76E1E7415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402" t="19131" b="11374"/>
          <a:stretch/>
        </p:blipFill>
        <p:spPr>
          <a:xfrm>
            <a:off x="1586345" y="1469651"/>
            <a:ext cx="9767455" cy="4712488"/>
          </a:xfrm>
        </p:spPr>
      </p:pic>
    </p:spTree>
    <p:extLst>
      <p:ext uri="{BB962C8B-B14F-4D97-AF65-F5344CB8AC3E}">
        <p14:creationId xmlns:p14="http://schemas.microsoft.com/office/powerpoint/2010/main" val="4139728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F7921F-1F66-45D0-8044-1936485C7AFC}"/>
              </a:ext>
            </a:extLst>
          </p:cNvPr>
          <p:cNvSpPr>
            <a:spLocks noGrp="1"/>
          </p:cNvSpPr>
          <p:nvPr>
            <p:ph type="title"/>
          </p:nvPr>
        </p:nvSpPr>
        <p:spPr/>
        <p:txBody>
          <a:bodyPr/>
          <a:lstStyle/>
          <a:p>
            <a:r>
              <a:rPr lang="en-US" dirty="0"/>
              <a:t>Betweenness</a:t>
            </a:r>
          </a:p>
        </p:txBody>
      </p:sp>
      <p:sp>
        <p:nvSpPr>
          <p:cNvPr id="3" name="Content Placeholder 2">
            <a:extLst>
              <a:ext uri="{FF2B5EF4-FFF2-40B4-BE49-F238E27FC236}">
                <a16:creationId xmlns="" xmlns:a16="http://schemas.microsoft.com/office/drawing/2014/main" id="{2973ED00-4A2F-4A90-8BFE-936EABC4C6A7}"/>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Nodes that occur on many shortest paths between other</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nodes in the graph have a high betweenness centrality score.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360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7114B6-8718-4F9A-83BF-655167AADD16}"/>
              </a:ext>
            </a:extLst>
          </p:cNvPr>
          <p:cNvSpPr>
            <a:spLocks noGrp="1"/>
          </p:cNvSpPr>
          <p:nvPr>
            <p:ph type="title"/>
          </p:nvPr>
        </p:nvSpPr>
        <p:spPr/>
        <p:txBody>
          <a:bodyPr/>
          <a:lstStyle/>
          <a:p>
            <a:r>
              <a:rPr lang="en-US" dirty="0"/>
              <a:t>Betweenness</a:t>
            </a:r>
          </a:p>
        </p:txBody>
      </p:sp>
      <p:pic>
        <p:nvPicPr>
          <p:cNvPr id="5" name="Content Placeholder 4">
            <a:hlinkClick r:id="rId2" action="ppaction://hlinkfile"/>
            <a:extLst>
              <a:ext uri="{FF2B5EF4-FFF2-40B4-BE49-F238E27FC236}">
                <a16:creationId xmlns="" xmlns:a16="http://schemas.microsoft.com/office/drawing/2014/main" id="{DE01B8AE-E027-4E91-9D92-F65F9E55790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818" t="19355" b="12120"/>
          <a:stretch/>
        </p:blipFill>
        <p:spPr>
          <a:xfrm>
            <a:off x="1626941" y="1690688"/>
            <a:ext cx="9852517" cy="4708332"/>
          </a:xfrm>
        </p:spPr>
      </p:pic>
    </p:spTree>
    <p:extLst>
      <p:ext uri="{BB962C8B-B14F-4D97-AF65-F5344CB8AC3E}">
        <p14:creationId xmlns:p14="http://schemas.microsoft.com/office/powerpoint/2010/main" val="2173912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hlinkClick r:id="rId2" action="ppaction://hlinkfile"/>
            <a:extLst>
              <a:ext uri="{FF2B5EF4-FFF2-40B4-BE49-F238E27FC236}">
                <a16:creationId xmlns="" xmlns:a16="http://schemas.microsoft.com/office/drawing/2014/main" id="{4B9A44BB-3633-48B8-B439-3AD36A2366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8965" y="300191"/>
            <a:ext cx="9734070" cy="6257617"/>
          </a:xfrm>
        </p:spPr>
      </p:pic>
      <p:sp>
        <p:nvSpPr>
          <p:cNvPr id="2" name="Title 1">
            <a:extLst>
              <a:ext uri="{FF2B5EF4-FFF2-40B4-BE49-F238E27FC236}">
                <a16:creationId xmlns="" xmlns:a16="http://schemas.microsoft.com/office/drawing/2014/main" id="{0CB29FC7-A20C-4A6F-A445-2BDA8BE1DF9B}"/>
              </a:ext>
            </a:extLst>
          </p:cNvPr>
          <p:cNvSpPr>
            <a:spLocks noGrp="1"/>
          </p:cNvSpPr>
          <p:nvPr>
            <p:ph type="title"/>
          </p:nvPr>
        </p:nvSpPr>
        <p:spPr/>
        <p:txBody>
          <a:bodyPr/>
          <a:lstStyle/>
          <a:p>
            <a:r>
              <a:rPr lang="en-US" dirty="0"/>
              <a:t>Degree</a:t>
            </a:r>
          </a:p>
        </p:txBody>
      </p:sp>
    </p:spTree>
    <p:extLst>
      <p:ext uri="{BB962C8B-B14F-4D97-AF65-F5344CB8AC3E}">
        <p14:creationId xmlns:p14="http://schemas.microsoft.com/office/powerpoint/2010/main" val="1638511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BA7B1A-3312-4126-B6C2-CE3479C31549}"/>
              </a:ext>
            </a:extLst>
          </p:cNvPr>
          <p:cNvSpPr>
            <a:spLocks noGrp="1"/>
          </p:cNvSpPr>
          <p:nvPr>
            <p:ph type="title"/>
          </p:nvPr>
        </p:nvSpPr>
        <p:spPr/>
        <p:txBody>
          <a:bodyPr/>
          <a:lstStyle/>
          <a:p>
            <a:r>
              <a:rPr lang="en-US" dirty="0"/>
              <a:t>Degree Centrality</a:t>
            </a:r>
          </a:p>
        </p:txBody>
      </p:sp>
      <p:sp>
        <p:nvSpPr>
          <p:cNvPr id="3" name="Content Placeholder 2">
            <a:extLst>
              <a:ext uri="{FF2B5EF4-FFF2-40B4-BE49-F238E27FC236}">
                <a16:creationId xmlns="" xmlns:a16="http://schemas.microsoft.com/office/drawing/2014/main" id="{8D65D282-0A60-48E3-947F-5D39FB83E5E2}"/>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Degree centrality considers the node with the highest degree (largest number of</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connections) as the most central node in the network. Degree centrality focuses on</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individual nodes—it simply counts the number of edges that a node has.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1070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hlinkClick r:id="rId2" action="ppaction://hlinkfile"/>
            <a:extLst>
              <a:ext uri="{FF2B5EF4-FFF2-40B4-BE49-F238E27FC236}">
                <a16:creationId xmlns="" xmlns:a16="http://schemas.microsoft.com/office/drawing/2014/main" id="{D9E2CEAA-CFE8-4906-B123-3C6B27DEAF4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8472" y="338446"/>
            <a:ext cx="9615055" cy="6181107"/>
          </a:xfrm>
        </p:spPr>
      </p:pic>
      <p:sp>
        <p:nvSpPr>
          <p:cNvPr id="2" name="Title 1">
            <a:extLst>
              <a:ext uri="{FF2B5EF4-FFF2-40B4-BE49-F238E27FC236}">
                <a16:creationId xmlns="" xmlns:a16="http://schemas.microsoft.com/office/drawing/2014/main" id="{4D025E74-0643-435E-87C2-5F81D0EB8BC3}"/>
              </a:ext>
            </a:extLst>
          </p:cNvPr>
          <p:cNvSpPr>
            <a:spLocks noGrp="1"/>
          </p:cNvSpPr>
          <p:nvPr>
            <p:ph type="title"/>
          </p:nvPr>
        </p:nvSpPr>
        <p:spPr/>
        <p:txBody>
          <a:bodyPr/>
          <a:lstStyle/>
          <a:p>
            <a:r>
              <a:rPr lang="en-US" dirty="0"/>
              <a:t>Degree Centrality</a:t>
            </a:r>
          </a:p>
        </p:txBody>
      </p:sp>
    </p:spTree>
    <p:extLst>
      <p:ext uri="{BB962C8B-B14F-4D97-AF65-F5344CB8AC3E}">
        <p14:creationId xmlns:p14="http://schemas.microsoft.com/office/powerpoint/2010/main" val="2128349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Visualisations</a:t>
            </a:r>
            <a:br>
              <a:rPr lang="en-IN" dirty="0"/>
            </a:br>
            <a:r>
              <a:rPr lang="en-IN" sz="2400" dirty="0"/>
              <a:t>Degree (All)</a:t>
            </a:r>
            <a:r>
              <a:rPr lang="en-IN" dirty="0"/>
              <a:t/>
            </a:r>
            <a:br>
              <a:rPr lang="en-IN" dirty="0"/>
            </a:b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74606" y="1457778"/>
            <a:ext cx="2874562" cy="2484493"/>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4354" y="1457778"/>
            <a:ext cx="3443291" cy="2648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031" y="1085131"/>
            <a:ext cx="3513376" cy="3060313"/>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6980" y="3669386"/>
            <a:ext cx="3438426" cy="301008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0699" y="3495851"/>
            <a:ext cx="3496840" cy="3405957"/>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2832" y="3495851"/>
            <a:ext cx="3293209" cy="3357155"/>
          </a:xfrm>
          <a:prstGeom prst="rect">
            <a:avLst/>
          </a:prstGeom>
        </p:spPr>
      </p:pic>
    </p:spTree>
    <p:extLst>
      <p:ext uri="{BB962C8B-B14F-4D97-AF65-F5344CB8AC3E}">
        <p14:creationId xmlns:p14="http://schemas.microsoft.com/office/powerpoint/2010/main" val="283843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50A98A-F088-46E3-9F6E-A4431C47653D}"/>
              </a:ext>
            </a:extLst>
          </p:cNvPr>
          <p:cNvSpPr>
            <a:spLocks noGrp="1"/>
          </p:cNvSpPr>
          <p:nvPr>
            <p:ph type="title"/>
          </p:nvPr>
        </p:nvSpPr>
        <p:spPr/>
        <p:txBody>
          <a:bodyPr/>
          <a:lstStyle/>
          <a:p>
            <a:r>
              <a:rPr lang="en-US" dirty="0"/>
              <a:t>Mini-Challenge 1 (Overview)</a:t>
            </a:r>
          </a:p>
        </p:txBody>
      </p:sp>
      <p:sp>
        <p:nvSpPr>
          <p:cNvPr id="3" name="Content Placeholder 2">
            <a:extLst>
              <a:ext uri="{FF2B5EF4-FFF2-40B4-BE49-F238E27FC236}">
                <a16:creationId xmlns="" xmlns:a16="http://schemas.microsoft.com/office/drawing/2014/main" id="{5ECCEACC-4CAE-43A6-B046-E3848B129C55}"/>
              </a:ext>
            </a:extLst>
          </p:cNvPr>
          <p:cNvSpPr>
            <a:spLocks noGrp="1"/>
          </p:cNvSpPr>
          <p:nvPr>
            <p:ph idx="1"/>
          </p:nvPr>
        </p:nvSpPr>
        <p:spPr/>
        <p:txBody>
          <a:bodyPr/>
          <a:lstStyle/>
          <a:p>
            <a:r>
              <a:rPr lang="en-US" b="1" dirty="0"/>
              <a:t>One profile </a:t>
            </a:r>
            <a:r>
              <a:rPr lang="en-US" dirty="0"/>
              <a:t>has been identified by CGCS as </a:t>
            </a:r>
            <a:r>
              <a:rPr lang="en-US" b="1" dirty="0"/>
              <a:t>most likely</a:t>
            </a:r>
            <a:r>
              <a:rPr lang="en-US" dirty="0"/>
              <a:t> to resemble the structure of the group responsible for internet outage</a:t>
            </a:r>
          </a:p>
          <a:p>
            <a:r>
              <a:rPr lang="en-US" b="1" dirty="0"/>
              <a:t>Our task</a:t>
            </a:r>
            <a:r>
              <a:rPr lang="en-US" dirty="0"/>
              <a:t> is to identify the </a:t>
            </a:r>
            <a:r>
              <a:rPr lang="en-US" b="1" dirty="0"/>
              <a:t>groups</a:t>
            </a:r>
            <a:r>
              <a:rPr lang="en-US" dirty="0"/>
              <a:t> who </a:t>
            </a:r>
            <a:r>
              <a:rPr lang="en-US" b="1" dirty="0"/>
              <a:t>resemble</a:t>
            </a:r>
            <a:r>
              <a:rPr lang="en-US" dirty="0"/>
              <a:t> the identified profiles</a:t>
            </a:r>
          </a:p>
        </p:txBody>
      </p:sp>
    </p:spTree>
    <p:extLst>
      <p:ext uri="{BB962C8B-B14F-4D97-AF65-F5344CB8AC3E}">
        <p14:creationId xmlns:p14="http://schemas.microsoft.com/office/powerpoint/2010/main" val="42250845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Visualisation</a:t>
            </a:r>
            <a:br>
              <a:rPr lang="en-IN" dirty="0"/>
            </a:br>
            <a:r>
              <a:rPr lang="en-IN" sz="2400" dirty="0" err="1"/>
              <a:t>Betweenness</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1" y="1690689"/>
            <a:ext cx="3155830" cy="2601936"/>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3177" y="1440610"/>
            <a:ext cx="2976113" cy="271077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7675" y="1440610"/>
            <a:ext cx="3554510" cy="2822019"/>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24951" y="4019910"/>
            <a:ext cx="2971912" cy="2545881"/>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13986" y="3777770"/>
            <a:ext cx="2685304" cy="2788021"/>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28436" y="3777770"/>
            <a:ext cx="3025427" cy="2673023"/>
          </a:xfrm>
          <a:prstGeom prst="rect">
            <a:avLst/>
          </a:prstGeom>
        </p:spPr>
      </p:pic>
    </p:spTree>
    <p:extLst>
      <p:ext uri="{BB962C8B-B14F-4D97-AF65-F5344CB8AC3E}">
        <p14:creationId xmlns:p14="http://schemas.microsoft.com/office/powerpoint/2010/main" val="37883897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Visualisation</a:t>
            </a:r>
            <a:br>
              <a:rPr lang="en-IN" dirty="0"/>
            </a:br>
            <a:r>
              <a:rPr lang="en-IN" sz="2400" dirty="0"/>
              <a:t>Eigen Vector</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86656" y="1837428"/>
            <a:ext cx="2313983" cy="200026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63373" y="1297566"/>
            <a:ext cx="2834250" cy="254013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8689" y="1224403"/>
            <a:ext cx="2795436" cy="2493582"/>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86655" y="3972600"/>
            <a:ext cx="2845397" cy="2464698"/>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28996" y="3977049"/>
            <a:ext cx="2934007" cy="2527916"/>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37648" y="3837696"/>
            <a:ext cx="3185148" cy="2799178"/>
          </a:xfrm>
          <a:prstGeom prst="rect">
            <a:avLst/>
          </a:prstGeom>
        </p:spPr>
      </p:pic>
    </p:spTree>
    <p:extLst>
      <p:ext uri="{BB962C8B-B14F-4D97-AF65-F5344CB8AC3E}">
        <p14:creationId xmlns:p14="http://schemas.microsoft.com/office/powerpoint/2010/main" val="912110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08677AC-41CA-4320-A442-3EF3DADB63FD}"/>
              </a:ext>
            </a:extLst>
          </p:cNvPr>
          <p:cNvSpPr>
            <a:spLocks noGrp="1"/>
          </p:cNvSpPr>
          <p:nvPr>
            <p:ph idx="1"/>
          </p:nvPr>
        </p:nvSpPr>
        <p:spPr>
          <a:xfrm>
            <a:off x="838200" y="2673927"/>
            <a:ext cx="10515600" cy="3503036"/>
          </a:xfrm>
        </p:spPr>
        <p:txBody>
          <a:bodyPr>
            <a:normAutofit/>
          </a:bodyPr>
          <a:lstStyle/>
          <a:p>
            <a:pPr marL="0" indent="0">
              <a:buNone/>
            </a:pPr>
            <a:r>
              <a:rPr lang="en-US" sz="3600" dirty="0" err="1">
                <a:latin typeface="Times New Roman" panose="02020603050405020304" pitchFamily="18" charset="0"/>
                <a:cs typeface="Times New Roman" panose="02020603050405020304" pitchFamily="18" charset="0"/>
              </a:rPr>
              <a:t>Gephi</a:t>
            </a:r>
            <a:r>
              <a:rPr lang="en-US" sz="3600" dirty="0">
                <a:latin typeface="Times New Roman" panose="02020603050405020304" pitchFamily="18" charset="0"/>
                <a:cs typeface="Times New Roman" panose="02020603050405020304" pitchFamily="18" charset="0"/>
              </a:rPr>
              <a:t> is an open-source network analysis and visualization software package</a:t>
            </a:r>
          </a:p>
        </p:txBody>
      </p:sp>
      <p:pic>
        <p:nvPicPr>
          <p:cNvPr id="9" name="Picture 8">
            <a:extLst>
              <a:ext uri="{FF2B5EF4-FFF2-40B4-BE49-F238E27FC236}">
                <a16:creationId xmlns="" xmlns:a16="http://schemas.microsoft.com/office/drawing/2014/main" id="{9A917A6B-0399-4135-A978-819412E37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156" y="191438"/>
            <a:ext cx="4819650" cy="1866900"/>
          </a:xfrm>
          <a:prstGeom prst="rect">
            <a:avLst/>
          </a:prstGeom>
        </p:spPr>
      </p:pic>
    </p:spTree>
    <p:extLst>
      <p:ext uri="{BB962C8B-B14F-4D97-AF65-F5344CB8AC3E}">
        <p14:creationId xmlns:p14="http://schemas.microsoft.com/office/powerpoint/2010/main" val="271034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28E181-8FA8-42E6-8815-124E8B7E25FC}"/>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 xmlns:a16="http://schemas.microsoft.com/office/drawing/2014/main" id="{CBE33209-034E-4698-A99E-E10E3685290F}"/>
              </a:ext>
            </a:extLst>
          </p:cNvPr>
          <p:cNvSpPr>
            <a:spLocks noGrp="1"/>
          </p:cNvSpPr>
          <p:nvPr>
            <p:ph idx="1"/>
          </p:nvPr>
        </p:nvSpPr>
        <p:spPr/>
        <p:txBody>
          <a:bodyPr/>
          <a:lstStyle/>
          <a:p>
            <a:r>
              <a:rPr lang="en-US" dirty="0"/>
              <a:t>Literature and keywords</a:t>
            </a:r>
          </a:p>
          <a:p>
            <a:r>
              <a:rPr lang="en-US" dirty="0"/>
              <a:t>Questions were sent to the committee</a:t>
            </a:r>
          </a:p>
          <a:p>
            <a:r>
              <a:rPr lang="en-US" dirty="0"/>
              <a:t>Time based Graph in Very large graph (</a:t>
            </a:r>
            <a:r>
              <a:rPr lang="en-US" dirty="0">
                <a:hlinkClick r:id="rId2" action="ppaction://hlinksldjump"/>
              </a:rPr>
              <a:t>here</a:t>
            </a:r>
            <a:r>
              <a:rPr lang="en-US" dirty="0"/>
              <a:t>)</a:t>
            </a:r>
          </a:p>
          <a:p>
            <a:r>
              <a:rPr lang="en-US" dirty="0"/>
              <a:t>Seeds for question 2:</a:t>
            </a:r>
          </a:p>
          <a:p>
            <a:pPr lvl="1"/>
            <a:r>
              <a:rPr lang="en-US" dirty="0"/>
              <a:t>They are most probably connected to most of the data</a:t>
            </a:r>
          </a:p>
          <a:p>
            <a:pPr lvl="1"/>
            <a:r>
              <a:rPr lang="en-US" dirty="0"/>
              <a:t>Assume they are in a hacker group or</a:t>
            </a:r>
          </a:p>
          <a:p>
            <a:pPr lvl="1"/>
            <a:r>
              <a:rPr lang="en-US" dirty="0"/>
              <a:t>Assume they are a group that could be hackers</a:t>
            </a:r>
          </a:p>
        </p:txBody>
      </p:sp>
    </p:spTree>
    <p:extLst>
      <p:ext uri="{BB962C8B-B14F-4D97-AF65-F5344CB8AC3E}">
        <p14:creationId xmlns:p14="http://schemas.microsoft.com/office/powerpoint/2010/main" val="20610032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4DA608-A780-4BA6-895F-EB5D8D282107}"/>
              </a:ext>
            </a:extLst>
          </p:cNvPr>
          <p:cNvSpPr>
            <a:spLocks noGrp="1"/>
          </p:cNvSpPr>
          <p:nvPr>
            <p:ph type="title"/>
          </p:nvPr>
        </p:nvSpPr>
        <p:spPr/>
        <p:txBody>
          <a:bodyPr/>
          <a:lstStyle/>
          <a:p>
            <a:r>
              <a:rPr lang="en-US" dirty="0"/>
              <a:t>What next</a:t>
            </a:r>
          </a:p>
        </p:txBody>
      </p:sp>
      <p:sp>
        <p:nvSpPr>
          <p:cNvPr id="3" name="Content Placeholder 2">
            <a:extLst>
              <a:ext uri="{FF2B5EF4-FFF2-40B4-BE49-F238E27FC236}">
                <a16:creationId xmlns="" xmlns:a16="http://schemas.microsoft.com/office/drawing/2014/main" id="{86B98148-1047-4058-8B8E-94B3B38E8CF6}"/>
              </a:ext>
            </a:extLst>
          </p:cNvPr>
          <p:cNvSpPr>
            <a:spLocks noGrp="1"/>
          </p:cNvSpPr>
          <p:nvPr>
            <p:ph idx="1"/>
          </p:nvPr>
        </p:nvSpPr>
        <p:spPr/>
        <p:txBody>
          <a:bodyPr/>
          <a:lstStyle/>
          <a:p>
            <a:r>
              <a:rPr lang="en-US" dirty="0"/>
              <a:t>Other similarity measures</a:t>
            </a:r>
          </a:p>
          <a:p>
            <a:r>
              <a:rPr lang="en-US" dirty="0"/>
              <a:t>Parallel coordinates</a:t>
            </a:r>
          </a:p>
          <a:p>
            <a:pPr lvl="1"/>
            <a:r>
              <a:rPr lang="en-US" dirty="0"/>
              <a:t>Extract interesting measures</a:t>
            </a:r>
          </a:p>
          <a:p>
            <a:pPr lvl="1"/>
            <a:r>
              <a:rPr lang="en-US" dirty="0"/>
              <a:t>Comparison</a:t>
            </a:r>
          </a:p>
          <a:p>
            <a:r>
              <a:rPr lang="en-US" dirty="0"/>
              <a:t>Question 2: further analysis of seeds</a:t>
            </a:r>
          </a:p>
          <a:p>
            <a:pPr lvl="1"/>
            <a:r>
              <a:rPr lang="en-US" dirty="0"/>
              <a:t>Use some of the similarity measure as thresholds</a:t>
            </a:r>
          </a:p>
          <a:p>
            <a:pPr lvl="1"/>
            <a:r>
              <a:rPr lang="en-US" dirty="0"/>
              <a:t>Ego graph</a:t>
            </a:r>
          </a:p>
          <a:p>
            <a:r>
              <a:rPr lang="en-US" dirty="0"/>
              <a:t>Analysis based on channels</a:t>
            </a:r>
          </a:p>
          <a:p>
            <a:endParaRPr lang="en-US" dirty="0"/>
          </a:p>
        </p:txBody>
      </p:sp>
    </p:spTree>
    <p:extLst>
      <p:ext uri="{BB962C8B-B14F-4D97-AF65-F5344CB8AC3E}">
        <p14:creationId xmlns:p14="http://schemas.microsoft.com/office/powerpoint/2010/main" val="2757907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Degree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4304438"/>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7.184</a:t>
                      </a:r>
                      <a:endParaRPr lang="en-GB" dirty="0"/>
                    </a:p>
                  </a:txBody>
                  <a:tcPr>
                    <a:solidFill>
                      <a:schemeClr val="accent6">
                        <a:lumMod val="40000"/>
                        <a:lumOff val="60000"/>
                      </a:schemeClr>
                    </a:solidFill>
                  </a:tcPr>
                </a:tc>
                <a:tc>
                  <a:txBody>
                    <a:bodyPr/>
                    <a:lstStyle/>
                    <a:p>
                      <a:r>
                        <a:rPr lang="en-GB" dirty="0" smtClean="0">
                          <a:effectLst/>
                        </a:rPr>
                        <a:t>0.093</a:t>
                      </a:r>
                      <a:endParaRPr lang="en-GB" dirty="0"/>
                    </a:p>
                  </a:txBody>
                  <a:tcPr>
                    <a:solidFill>
                      <a:schemeClr val="accent6">
                        <a:lumMod val="40000"/>
                        <a:lumOff val="60000"/>
                      </a:schemeClr>
                    </a:solidFill>
                  </a:tcPr>
                </a:tc>
                <a:tc>
                  <a:txBody>
                    <a:bodyPr/>
                    <a:lstStyle/>
                    <a:p>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6.195</a:t>
                      </a:r>
                      <a:endParaRPr lang="en-GB" dirty="0"/>
                    </a:p>
                  </a:txBody>
                  <a:tcPr>
                    <a:solidFill>
                      <a:schemeClr val="accent6">
                        <a:lumMod val="60000"/>
                        <a:lumOff val="40000"/>
                      </a:schemeClr>
                    </a:solidFill>
                  </a:tcPr>
                </a:tc>
                <a:tc>
                  <a:txBody>
                    <a:bodyPr/>
                    <a:lstStyle/>
                    <a:p>
                      <a:r>
                        <a:rPr lang="en-GB" dirty="0" smtClean="0">
                          <a:effectLst/>
                        </a:rPr>
                        <a:t>0.594</a:t>
                      </a:r>
                      <a:endParaRPr lang="en-GB" dirty="0"/>
                    </a:p>
                  </a:txBody>
                  <a:tcPr>
                    <a:solidFill>
                      <a:schemeClr val="accent6">
                        <a:lumMod val="60000"/>
                        <a:lumOff val="40000"/>
                      </a:schemeClr>
                    </a:solidFill>
                  </a:tcPr>
                </a:tc>
                <a:tc>
                  <a:txBody>
                    <a:bodyPr/>
                    <a:lstStyle/>
                    <a:p>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11.695</a:t>
                      </a:r>
                      <a:endParaRPr lang="en-GB" dirty="0"/>
                    </a:p>
                  </a:txBody>
                  <a:tcPr/>
                </a:tc>
                <a:tc>
                  <a:txBody>
                    <a:bodyPr/>
                    <a:lstStyle/>
                    <a:p>
                      <a:r>
                        <a:rPr lang="en-GB" dirty="0" smtClean="0">
                          <a:effectLst/>
                        </a:rPr>
                        <a:t>0.002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13.286</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20.927</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40942318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Closeness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34359301"/>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2.173132e-05</a:t>
                      </a:r>
                      <a:endParaRPr lang="en-GB" dirty="0"/>
                    </a:p>
                  </a:txBody>
                  <a:tcPr>
                    <a:solidFill>
                      <a:schemeClr val="accent6">
                        <a:lumMod val="40000"/>
                        <a:lumOff val="60000"/>
                      </a:schemeClr>
                    </a:solidFill>
                  </a:tcPr>
                </a:tc>
                <a:tc>
                  <a:txBody>
                    <a:bodyPr/>
                    <a:lstStyle/>
                    <a:p>
                      <a:r>
                        <a:rPr lang="en-GB" dirty="0" smtClean="0">
                          <a:effectLst/>
                        </a:rPr>
                        <a:t>0.761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GB" dirty="0" smtClean="0"/>
                        <a:t>&gt;</a:t>
                      </a:r>
                      <a:r>
                        <a:rPr lang="en-IN" dirty="0" err="1" smtClean="0"/>
                        <a:t>per.size</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tc>
                <a:tc>
                  <a:txBody>
                    <a:bodyPr/>
                    <a:lstStyle/>
                    <a:p>
                      <a:r>
                        <a:rPr lang="en-GB" dirty="0" smtClean="0">
                          <a:effectLst/>
                        </a:rPr>
                        <a:t>5.922989e-05</a:t>
                      </a:r>
                      <a:endParaRPr lang="en-GB" dirty="0"/>
                    </a:p>
                  </a:txBody>
                  <a:tcPr/>
                </a:tc>
                <a:tc>
                  <a:txBody>
                    <a:bodyPr/>
                    <a:lstStyle/>
                    <a:p>
                      <a:r>
                        <a:rPr lang="en-GB" dirty="0" smtClean="0">
                          <a:effectLst/>
                        </a:rPr>
                        <a:t>0.219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GB"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2.732857e-05</a:t>
                      </a:r>
                      <a:endParaRPr lang="en-GB" dirty="0"/>
                    </a:p>
                  </a:txBody>
                  <a:tcPr>
                    <a:solidFill>
                      <a:schemeClr val="accent6">
                        <a:lumMod val="60000"/>
                        <a:lumOff val="40000"/>
                      </a:schemeClr>
                    </a:solidFill>
                  </a:tcPr>
                </a:tc>
                <a:tc>
                  <a:txBody>
                    <a:bodyPr/>
                    <a:lstStyle/>
                    <a:p>
                      <a:r>
                        <a:rPr lang="en-GB" dirty="0" smtClean="0">
                          <a:effectLst/>
                        </a:rPr>
                        <a:t>0.838</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0.0007895869</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0.0004404841</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31567255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err="1" smtClean="0"/>
              <a:t>Betweenness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8536158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10.886</a:t>
                      </a:r>
                      <a:endParaRPr lang="en-GB" dirty="0"/>
                    </a:p>
                  </a:txBody>
                  <a:tcPr>
                    <a:solidFill>
                      <a:schemeClr val="accent6">
                        <a:lumMod val="40000"/>
                        <a:lumOff val="60000"/>
                      </a:schemeClr>
                    </a:solidFill>
                  </a:tcPr>
                </a:tc>
                <a:tc>
                  <a:txBody>
                    <a:bodyPr/>
                    <a:lstStyle/>
                    <a:p>
                      <a:r>
                        <a:rPr lang="en-GB" dirty="0" smtClean="0">
                          <a:effectLst/>
                        </a:rPr>
                        <a:t>0.833</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tc>
                <a:tc>
                  <a:txBody>
                    <a:bodyPr/>
                    <a:lstStyle/>
                    <a:p>
                      <a:r>
                        <a:rPr lang="en-GB" dirty="0" smtClean="0">
                          <a:effectLst/>
                        </a:rPr>
                        <a:t>12.515</a:t>
                      </a:r>
                      <a:endParaRPr lang="en-GB" dirty="0"/>
                    </a:p>
                  </a:txBody>
                  <a:tcPr/>
                </a:tc>
                <a:tc>
                  <a:txBody>
                    <a:bodyPr/>
                    <a:lstStyle/>
                    <a:p>
                      <a:r>
                        <a:rPr lang="en-GB" dirty="0" smtClean="0">
                          <a:effectLst/>
                        </a:rPr>
                        <a:t>0.577</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7.335</a:t>
                      </a:r>
                      <a:endParaRPr lang="en-GB" dirty="0"/>
                    </a:p>
                  </a:txBody>
                  <a:tcPr>
                    <a:solidFill>
                      <a:schemeClr val="accent6">
                        <a:lumMod val="40000"/>
                        <a:lumOff val="60000"/>
                      </a:schemeClr>
                    </a:solidFill>
                  </a:tcPr>
                </a:tc>
                <a:tc>
                  <a:txBody>
                    <a:bodyPr/>
                    <a:lstStyle/>
                    <a:p>
                      <a:r>
                        <a:rPr lang="en-GB" dirty="0" smtClean="0">
                          <a:effectLst/>
                        </a:rPr>
                        <a:t>0.923</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18.968</a:t>
                      </a:r>
                      <a:endParaRPr lang="en-GB" dirty="0"/>
                    </a:p>
                  </a:txBody>
                  <a:tcPr/>
                </a:tc>
                <a:tc>
                  <a:txBody>
                    <a:bodyPr/>
                    <a:lstStyle/>
                    <a:p>
                      <a:r>
                        <a:rPr lang="en-GB" dirty="0" smtClean="0">
                          <a:effectLst/>
                        </a:rPr>
                        <a:t>0.327</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6">
                        <a:lumMod val="60000"/>
                        <a:lumOff val="40000"/>
                      </a:schemeClr>
                    </a:solidFill>
                  </a:tcPr>
                </a:tc>
                <a:tc>
                  <a:txBody>
                    <a:bodyPr/>
                    <a:lstStyle/>
                    <a:p>
                      <a:r>
                        <a:rPr lang="en-GB" dirty="0" smtClean="0">
                          <a:effectLst/>
                        </a:rPr>
                        <a:t>7.901</a:t>
                      </a:r>
                      <a:endParaRPr lang="en-GB" dirty="0"/>
                    </a:p>
                  </a:txBody>
                  <a:tcPr>
                    <a:solidFill>
                      <a:schemeClr val="accent6">
                        <a:lumMod val="60000"/>
                        <a:lumOff val="40000"/>
                      </a:schemeClr>
                    </a:solidFill>
                  </a:tcPr>
                </a:tc>
                <a:tc>
                  <a:txBody>
                    <a:bodyPr/>
                    <a:lstStyle/>
                    <a:p>
                      <a:r>
                        <a:rPr lang="en-GB" dirty="0" smtClean="0">
                          <a:effectLst/>
                        </a:rPr>
                        <a:t>0.962</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6">
                        <a:lumMod val="60000"/>
                        <a:lumOff val="40000"/>
                      </a:schemeClr>
                    </a:solidFill>
                  </a:tcPr>
                </a:tc>
              </a:tr>
            </a:tbl>
          </a:graphicData>
        </a:graphic>
      </p:graphicFrame>
    </p:spTree>
    <p:extLst>
      <p:ext uri="{BB962C8B-B14F-4D97-AF65-F5344CB8AC3E}">
        <p14:creationId xmlns:p14="http://schemas.microsoft.com/office/powerpoint/2010/main" val="2508035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Eigen Centrality</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2793608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0.071</a:t>
                      </a:r>
                      <a:endParaRPr lang="en-GB" dirty="0"/>
                    </a:p>
                  </a:txBody>
                  <a:tcPr>
                    <a:solidFill>
                      <a:schemeClr val="accent6">
                        <a:lumMod val="40000"/>
                        <a:lumOff val="60000"/>
                      </a:schemeClr>
                    </a:solidFill>
                  </a:tcPr>
                </a:tc>
                <a:tc>
                  <a:txBody>
                    <a:bodyPr/>
                    <a:lstStyle/>
                    <a:p>
                      <a:r>
                        <a:rPr lang="en-GB" dirty="0" smtClean="0">
                          <a:effectLst/>
                        </a:rPr>
                        <a:t>0.136</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tc>
                <a:tc>
                  <a:txBody>
                    <a:bodyPr/>
                    <a:lstStyle/>
                    <a:p>
                      <a:r>
                        <a:rPr lang="en-GB" dirty="0" smtClean="0">
                          <a:effectLst/>
                        </a:rPr>
                        <a:t>0.086</a:t>
                      </a:r>
                      <a:endParaRPr lang="en-GB" dirty="0"/>
                    </a:p>
                  </a:txBody>
                  <a:tcPr/>
                </a:tc>
                <a:tc>
                  <a:txBody>
                    <a:bodyPr/>
                    <a:lstStyle/>
                    <a:p>
                      <a:r>
                        <a:rPr lang="en-GB" dirty="0" smtClean="0">
                          <a:effectLst/>
                        </a:rPr>
                        <a:t>0.045</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0.074</a:t>
                      </a:r>
                      <a:endParaRPr lang="en-GB" dirty="0"/>
                    </a:p>
                  </a:txBody>
                  <a:tcPr>
                    <a:solidFill>
                      <a:schemeClr val="accent6">
                        <a:lumMod val="60000"/>
                        <a:lumOff val="40000"/>
                      </a:schemeClr>
                    </a:solidFill>
                  </a:tcPr>
                </a:tc>
                <a:tc>
                  <a:txBody>
                    <a:bodyPr/>
                    <a:lstStyle/>
                    <a:p>
                      <a:r>
                        <a:rPr lang="en-GB" dirty="0" smtClean="0">
                          <a:effectLst/>
                        </a:rPr>
                        <a:t>0.154</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0.091</a:t>
                      </a:r>
                      <a:endParaRPr lang="en-GB" dirty="0"/>
                    </a:p>
                  </a:txBody>
                  <a:tcPr/>
                </a:tc>
                <a:tc>
                  <a:txBody>
                    <a:bodyPr/>
                    <a:lstStyle/>
                    <a:p>
                      <a:r>
                        <a:rPr lang="en-GB" dirty="0" smtClean="0">
                          <a:effectLst/>
                        </a:rPr>
                        <a:t>0.052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0.060</a:t>
                      </a:r>
                      <a:endParaRPr lang="en-GB" dirty="0"/>
                    </a:p>
                  </a:txBody>
                  <a:tcPr/>
                </a:tc>
                <a:tc>
                  <a:txBody>
                    <a:bodyPr/>
                    <a:lstStyle/>
                    <a:p>
                      <a:r>
                        <a:rPr lang="en-GB" dirty="0" smtClean="0">
                          <a:effectLst/>
                        </a:rPr>
                        <a:t>0.014</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tc>
              </a:tr>
            </a:tbl>
          </a:graphicData>
        </a:graphic>
      </p:graphicFrame>
    </p:spTree>
    <p:extLst>
      <p:ext uri="{BB962C8B-B14F-4D97-AF65-F5344CB8AC3E}">
        <p14:creationId xmlns:p14="http://schemas.microsoft.com/office/powerpoint/2010/main" val="33449868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Page Rank</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4251323"/>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0.00074</a:t>
                      </a:r>
                      <a:endParaRPr lang="en-GB" dirty="0"/>
                    </a:p>
                  </a:txBody>
                  <a:tcPr>
                    <a:solidFill>
                      <a:schemeClr val="accent6">
                        <a:lumMod val="40000"/>
                        <a:lumOff val="60000"/>
                      </a:schemeClr>
                    </a:solidFill>
                  </a:tcPr>
                </a:tc>
                <a:tc>
                  <a:txBody>
                    <a:bodyPr/>
                    <a:lstStyle/>
                    <a:p>
                      <a:r>
                        <a:rPr lang="en-GB" dirty="0" smtClean="0">
                          <a:effectLst/>
                        </a:rPr>
                        <a:t>0.752</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0.00070</a:t>
                      </a:r>
                      <a:endParaRPr lang="en-GB" dirty="0"/>
                    </a:p>
                  </a:txBody>
                  <a:tcPr>
                    <a:solidFill>
                      <a:schemeClr val="accent6">
                        <a:lumMod val="60000"/>
                        <a:lumOff val="40000"/>
                      </a:schemeClr>
                    </a:solidFill>
                  </a:tcPr>
                </a:tc>
                <a:tc>
                  <a:txBody>
                    <a:bodyPr/>
                    <a:lstStyle/>
                    <a:p>
                      <a:r>
                        <a:rPr lang="en-GB" dirty="0" smtClean="0">
                          <a:effectLst/>
                        </a:rPr>
                        <a:t>0.805</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0.00130</a:t>
                      </a:r>
                      <a:endParaRPr lang="en-GB" dirty="0"/>
                    </a:p>
                  </a:txBody>
                  <a:tcPr/>
                </a:tc>
                <a:tc>
                  <a:txBody>
                    <a:bodyPr/>
                    <a:lstStyle/>
                    <a:p>
                      <a:r>
                        <a:rPr lang="en-GB" dirty="0" smtClean="0">
                          <a:effectLst/>
                        </a:rPr>
                        <a:t>0.425</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0.00151</a:t>
                      </a:r>
                      <a:endParaRPr lang="en-GB" dirty="0"/>
                    </a:p>
                  </a:txBody>
                  <a:tcPr/>
                </a:tc>
                <a:tc>
                  <a:txBody>
                    <a:bodyPr/>
                    <a:lstStyle/>
                    <a:p>
                      <a:r>
                        <a:rPr lang="en-GB" dirty="0" smtClean="0">
                          <a:effectLst/>
                        </a:rPr>
                        <a:t>0.032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0.00264</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smtClean="0"/>
                    </a:p>
                  </a:txBody>
                  <a:tcPr/>
                </a:tc>
              </a:tr>
            </a:tbl>
          </a:graphicData>
        </a:graphic>
      </p:graphicFrame>
    </p:spTree>
    <p:extLst>
      <p:ext uri="{BB962C8B-B14F-4D97-AF65-F5344CB8AC3E}">
        <p14:creationId xmlns:p14="http://schemas.microsoft.com/office/powerpoint/2010/main" val="132342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B15AC2-C426-4CE6-BC17-B1080FFB4FA5}"/>
              </a:ext>
            </a:extLst>
          </p:cNvPr>
          <p:cNvSpPr>
            <a:spLocks noGrp="1"/>
          </p:cNvSpPr>
          <p:nvPr>
            <p:ph type="title"/>
          </p:nvPr>
        </p:nvSpPr>
        <p:spPr/>
        <p:txBody>
          <a:bodyPr/>
          <a:lstStyle/>
          <a:p>
            <a:r>
              <a:rPr lang="en-US" dirty="0"/>
              <a:t>Mini-Challenge 1 (Data overview)</a:t>
            </a:r>
          </a:p>
        </p:txBody>
      </p:sp>
      <p:sp>
        <p:nvSpPr>
          <p:cNvPr id="3" name="Content Placeholder 2">
            <a:extLst>
              <a:ext uri="{FF2B5EF4-FFF2-40B4-BE49-F238E27FC236}">
                <a16:creationId xmlns="" xmlns:a16="http://schemas.microsoft.com/office/drawing/2014/main" id="{857CCE95-0F9B-415E-8AFC-0C4025E6D4A0}"/>
              </a:ext>
            </a:extLst>
          </p:cNvPr>
          <p:cNvSpPr>
            <a:spLocks noGrp="1"/>
          </p:cNvSpPr>
          <p:nvPr>
            <p:ph idx="1"/>
          </p:nvPr>
        </p:nvSpPr>
        <p:spPr/>
        <p:txBody>
          <a:bodyPr/>
          <a:lstStyle/>
          <a:p>
            <a:r>
              <a:rPr lang="en-US" dirty="0"/>
              <a:t>A subgraph </a:t>
            </a:r>
            <a:r>
              <a:rPr lang="en-US" b="1" dirty="0"/>
              <a:t>Template</a:t>
            </a:r>
            <a:r>
              <a:rPr lang="en-US" dirty="0"/>
              <a:t> representing the structure of the group </a:t>
            </a:r>
            <a:r>
              <a:rPr lang="en-US" b="1" dirty="0"/>
              <a:t>identified</a:t>
            </a:r>
            <a:r>
              <a:rPr lang="en-US" dirty="0"/>
              <a:t> by CGCS</a:t>
            </a:r>
          </a:p>
          <a:p>
            <a:r>
              <a:rPr lang="en-US" dirty="0"/>
              <a:t>5 </a:t>
            </a:r>
            <a:r>
              <a:rPr lang="en-US" b="1" dirty="0"/>
              <a:t>candidate</a:t>
            </a:r>
            <a:r>
              <a:rPr lang="en-US" dirty="0"/>
              <a:t> subgraphs</a:t>
            </a:r>
          </a:p>
          <a:p>
            <a:r>
              <a:rPr lang="en-US" dirty="0"/>
              <a:t>A very </a:t>
            </a:r>
            <a:r>
              <a:rPr lang="en-US" b="1" dirty="0"/>
              <a:t>large graph </a:t>
            </a:r>
          </a:p>
          <a:p>
            <a:r>
              <a:rPr lang="en-US" dirty="0"/>
              <a:t>A list of 3 </a:t>
            </a:r>
            <a:r>
              <a:rPr lang="en-US" b="1" dirty="0"/>
              <a:t>Seeds</a:t>
            </a:r>
            <a:r>
              <a:rPr lang="en-US" dirty="0"/>
              <a:t>, or IDs that can provide starting points for exploring the large graph.</a:t>
            </a:r>
          </a:p>
        </p:txBody>
      </p:sp>
    </p:spTree>
    <p:extLst>
      <p:ext uri="{BB962C8B-B14F-4D97-AF65-F5344CB8AC3E}">
        <p14:creationId xmlns:p14="http://schemas.microsoft.com/office/powerpoint/2010/main" val="8463178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KNN</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93183849"/>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3.441</a:t>
                      </a:r>
                      <a:endParaRPr lang="en-GB" dirty="0"/>
                    </a:p>
                  </a:txBody>
                  <a:tcPr>
                    <a:solidFill>
                      <a:schemeClr val="accent6">
                        <a:lumMod val="60000"/>
                        <a:lumOff val="40000"/>
                      </a:schemeClr>
                    </a:solidFill>
                  </a:tcPr>
                </a:tc>
                <a:tc>
                  <a:txBody>
                    <a:bodyPr/>
                    <a:lstStyle/>
                    <a:p>
                      <a:r>
                        <a:rPr lang="en-GB" dirty="0" smtClean="0">
                          <a:effectLst/>
                        </a:rPr>
                        <a:t>0.0974</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40000"/>
                        <a:lumOff val="60000"/>
                      </a:schemeClr>
                    </a:solidFill>
                  </a:tcPr>
                </a:tc>
                <a:tc>
                  <a:txBody>
                    <a:bodyPr/>
                    <a:lstStyle/>
                    <a:p>
                      <a:r>
                        <a:rPr lang="en-GB" dirty="0" smtClean="0">
                          <a:effectLst/>
                        </a:rPr>
                        <a:t>4.214</a:t>
                      </a:r>
                      <a:endParaRPr lang="en-GB" dirty="0"/>
                    </a:p>
                  </a:txBody>
                  <a:tcPr>
                    <a:solidFill>
                      <a:schemeClr val="accent6">
                        <a:lumMod val="40000"/>
                        <a:lumOff val="60000"/>
                      </a:schemeClr>
                    </a:solidFill>
                  </a:tcPr>
                </a:tc>
                <a:tc>
                  <a:txBody>
                    <a:bodyPr/>
                    <a:lstStyle/>
                    <a:p>
                      <a:r>
                        <a:rPr lang="en-GB" dirty="0" smtClean="0">
                          <a:effectLst/>
                        </a:rPr>
                        <a:t>0.0030</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5.081</a:t>
                      </a:r>
                      <a:endParaRPr lang="en-GB" dirty="0"/>
                    </a:p>
                  </a:txBody>
                  <a:tcPr>
                    <a:solidFill>
                      <a:schemeClr val="accent6">
                        <a:lumMod val="40000"/>
                        <a:lumOff val="60000"/>
                      </a:schemeClr>
                    </a:solidFill>
                  </a:tcPr>
                </a:tc>
                <a:tc>
                  <a:txBody>
                    <a:bodyPr/>
                    <a:lstStyle/>
                    <a:p>
                      <a:r>
                        <a:rPr lang="en-GB" dirty="0" smtClean="0">
                          <a:effectLst/>
                        </a:rPr>
                        <a:t>0.0035</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5.606</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12.568</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42596953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Hubs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5674115"/>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0.110</a:t>
                      </a:r>
                      <a:endParaRPr lang="en-GB" dirty="0"/>
                    </a:p>
                  </a:txBody>
                  <a:tcPr>
                    <a:solidFill>
                      <a:schemeClr val="accent6">
                        <a:lumMod val="60000"/>
                        <a:lumOff val="40000"/>
                      </a:schemeClr>
                    </a:solidFill>
                  </a:tcPr>
                </a:tc>
                <a:tc>
                  <a:txBody>
                    <a:bodyPr/>
                    <a:lstStyle/>
                    <a:p>
                      <a:r>
                        <a:rPr lang="en-GB" dirty="0" smtClean="0">
                          <a:effectLst/>
                        </a:rPr>
                        <a:t>0.521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1">
                        <a:lumMod val="20000"/>
                        <a:lumOff val="80000"/>
                      </a:schemeClr>
                    </a:solidFill>
                  </a:tcPr>
                </a:tc>
                <a:tc>
                  <a:txBody>
                    <a:bodyPr/>
                    <a:lstStyle/>
                    <a:p>
                      <a:r>
                        <a:rPr lang="en-GB" dirty="0" smtClean="0">
                          <a:effectLst/>
                        </a:rPr>
                        <a:t>0.132</a:t>
                      </a:r>
                      <a:endParaRPr lang="en-GB" dirty="0"/>
                    </a:p>
                  </a:txBody>
                  <a:tcPr>
                    <a:solidFill>
                      <a:schemeClr val="accent1">
                        <a:lumMod val="20000"/>
                        <a:lumOff val="80000"/>
                      </a:schemeClr>
                    </a:solidFill>
                  </a:tcPr>
                </a:tc>
                <a:tc>
                  <a:txBody>
                    <a:bodyPr/>
                    <a:lstStyle/>
                    <a:p>
                      <a:r>
                        <a:rPr lang="en-GB" dirty="0" smtClean="0">
                          <a:effectLst/>
                        </a:rPr>
                        <a:t>0.229</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1">
                        <a:lumMod val="20000"/>
                        <a:lumOff val="8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0.172</a:t>
                      </a:r>
                      <a:endParaRPr lang="en-GB" dirty="0"/>
                    </a:p>
                  </a:txBody>
                  <a:tcPr/>
                </a:tc>
                <a:tc>
                  <a:txBody>
                    <a:bodyPr/>
                    <a:lstStyle/>
                    <a:p>
                      <a:r>
                        <a:rPr lang="en-GB" dirty="0" smtClean="0">
                          <a:effectLst/>
                        </a:rPr>
                        <a:t>0.283</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0.159</a:t>
                      </a:r>
                      <a:endParaRPr lang="en-GB" dirty="0"/>
                    </a:p>
                  </a:txBody>
                  <a:tcPr/>
                </a:tc>
                <a:tc>
                  <a:txBody>
                    <a:bodyPr/>
                    <a:lstStyle/>
                    <a:p>
                      <a:r>
                        <a:rPr lang="en-GB" dirty="0" smtClean="0">
                          <a:effectLst/>
                        </a:rPr>
                        <a:t>0.170</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6">
                        <a:lumMod val="40000"/>
                        <a:lumOff val="60000"/>
                      </a:schemeClr>
                    </a:solidFill>
                  </a:tcPr>
                </a:tc>
                <a:tc>
                  <a:txBody>
                    <a:bodyPr/>
                    <a:lstStyle/>
                    <a:p>
                      <a:r>
                        <a:rPr lang="en-GB" dirty="0" smtClean="0">
                          <a:effectLst/>
                        </a:rPr>
                        <a:t>0.119</a:t>
                      </a:r>
                      <a:endParaRPr lang="en-GB" dirty="0"/>
                    </a:p>
                  </a:txBody>
                  <a:tcPr>
                    <a:solidFill>
                      <a:schemeClr val="accent6">
                        <a:lumMod val="40000"/>
                        <a:lumOff val="60000"/>
                      </a:schemeClr>
                    </a:solidFill>
                  </a:tcPr>
                </a:tc>
                <a:tc>
                  <a:txBody>
                    <a:bodyPr/>
                    <a:lstStyle/>
                    <a:p>
                      <a:r>
                        <a:rPr lang="en-GB" dirty="0" smtClean="0">
                          <a:effectLst/>
                        </a:rPr>
                        <a:t>0.424</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6">
                        <a:lumMod val="40000"/>
                        <a:lumOff val="60000"/>
                      </a:schemeClr>
                    </a:solidFill>
                  </a:tcPr>
                </a:tc>
              </a:tr>
            </a:tbl>
          </a:graphicData>
        </a:graphic>
      </p:graphicFrame>
    </p:spTree>
    <p:extLst>
      <p:ext uri="{BB962C8B-B14F-4D97-AF65-F5344CB8AC3E}">
        <p14:creationId xmlns:p14="http://schemas.microsoft.com/office/powerpoint/2010/main" val="8896992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Authorities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77168973"/>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0.326</a:t>
                      </a:r>
                      <a:endParaRPr lang="en-GB" dirty="0"/>
                    </a:p>
                  </a:txBody>
                  <a:tcPr>
                    <a:solidFill>
                      <a:schemeClr val="accent6">
                        <a:lumMod val="60000"/>
                        <a:lumOff val="40000"/>
                      </a:schemeClr>
                    </a:solidFill>
                  </a:tcPr>
                </a:tc>
                <a:tc>
                  <a:txBody>
                    <a:bodyPr/>
                    <a:lstStyle/>
                    <a:p>
                      <a:r>
                        <a:rPr lang="en-GB" dirty="0" smtClean="0">
                          <a:effectLst/>
                        </a:rPr>
                        <a:t>0.530</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1">
                        <a:lumMod val="20000"/>
                        <a:lumOff val="80000"/>
                      </a:schemeClr>
                    </a:solidFill>
                  </a:tcPr>
                </a:tc>
                <a:tc>
                  <a:txBody>
                    <a:bodyPr/>
                    <a:lstStyle/>
                    <a:p>
                      <a:r>
                        <a:rPr lang="en-GB" dirty="0" smtClean="0">
                          <a:effectLst/>
                        </a:rPr>
                        <a:t>0.319</a:t>
                      </a:r>
                      <a:endParaRPr lang="en-GB" dirty="0"/>
                    </a:p>
                  </a:txBody>
                  <a:tcPr>
                    <a:solidFill>
                      <a:schemeClr val="accent1">
                        <a:lumMod val="20000"/>
                        <a:lumOff val="80000"/>
                      </a:schemeClr>
                    </a:solidFill>
                  </a:tcPr>
                </a:tc>
                <a:tc>
                  <a:txBody>
                    <a:bodyPr/>
                    <a:lstStyle/>
                    <a:p>
                      <a:r>
                        <a:rPr lang="en-GB" dirty="0" smtClean="0">
                          <a:effectLst/>
                        </a:rPr>
                        <a:t>0.232</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1">
                        <a:lumMod val="20000"/>
                        <a:lumOff val="8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0.394</a:t>
                      </a:r>
                      <a:endParaRPr lang="en-GB" dirty="0"/>
                    </a:p>
                  </a:txBody>
                  <a:tcPr/>
                </a:tc>
                <a:tc>
                  <a:txBody>
                    <a:bodyPr/>
                    <a:lstStyle/>
                    <a:p>
                      <a:r>
                        <a:rPr lang="en-GB" dirty="0" smtClean="0">
                          <a:effectLst/>
                        </a:rPr>
                        <a:t>0.278</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0.420</a:t>
                      </a:r>
                      <a:endParaRPr lang="en-GB" dirty="0"/>
                    </a:p>
                  </a:txBody>
                  <a:tcPr/>
                </a:tc>
                <a:tc>
                  <a:txBody>
                    <a:bodyPr/>
                    <a:lstStyle/>
                    <a:p>
                      <a:r>
                        <a:rPr lang="en-GB" dirty="0" smtClean="0">
                          <a:effectLst/>
                        </a:rPr>
                        <a:t>0.180</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6">
                        <a:lumMod val="40000"/>
                        <a:lumOff val="60000"/>
                      </a:schemeClr>
                    </a:solidFill>
                  </a:tcPr>
                </a:tc>
                <a:tc>
                  <a:txBody>
                    <a:bodyPr/>
                    <a:lstStyle/>
                    <a:p>
                      <a:r>
                        <a:rPr lang="en-GB" dirty="0" smtClean="0">
                          <a:effectLst/>
                        </a:rPr>
                        <a:t>0.219</a:t>
                      </a:r>
                      <a:endParaRPr lang="en-GB" dirty="0"/>
                    </a:p>
                  </a:txBody>
                  <a:tcPr>
                    <a:solidFill>
                      <a:schemeClr val="accent6">
                        <a:lumMod val="40000"/>
                        <a:lumOff val="60000"/>
                      </a:schemeClr>
                    </a:solidFill>
                  </a:tcPr>
                </a:tc>
                <a:tc>
                  <a:txBody>
                    <a:bodyPr/>
                    <a:lstStyle/>
                    <a:p>
                      <a:r>
                        <a:rPr lang="en-GB" dirty="0" smtClean="0">
                          <a:effectLst/>
                        </a:rPr>
                        <a:t>0.416</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6">
                        <a:lumMod val="40000"/>
                        <a:lumOff val="60000"/>
                      </a:schemeClr>
                    </a:solidFill>
                  </a:tcPr>
                </a:tc>
              </a:tr>
            </a:tbl>
          </a:graphicData>
        </a:graphic>
      </p:graphicFrame>
    </p:spTree>
    <p:extLst>
      <p:ext uri="{BB962C8B-B14F-4D97-AF65-F5344CB8AC3E}">
        <p14:creationId xmlns:p14="http://schemas.microsoft.com/office/powerpoint/2010/main" val="18156378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Ranking Method for Similarity:</a:t>
            </a:r>
            <a:endParaRPr lang="en-GB" dirty="0"/>
          </a:p>
        </p:txBody>
      </p:sp>
      <p:sp>
        <p:nvSpPr>
          <p:cNvPr id="3" name="Content Placeholder 2"/>
          <p:cNvSpPr>
            <a:spLocks noGrp="1"/>
          </p:cNvSpPr>
          <p:nvPr>
            <p:ph idx="1"/>
          </p:nvPr>
        </p:nvSpPr>
        <p:spPr/>
        <p:txBody>
          <a:bodyPr/>
          <a:lstStyle/>
          <a:p>
            <a:r>
              <a:rPr lang="en-IN" dirty="0" smtClean="0"/>
              <a:t>Normalised Wasserstein Distance (across a measure) -&gt; similarity measure</a:t>
            </a:r>
          </a:p>
          <a:p>
            <a:r>
              <a:rPr lang="en-IN" dirty="0" smtClean="0"/>
              <a:t>p-values from </a:t>
            </a:r>
            <a:r>
              <a:rPr lang="en-IN" dirty="0" err="1" smtClean="0"/>
              <a:t>wasserstein.test</a:t>
            </a:r>
            <a:r>
              <a:rPr lang="en-IN" dirty="0" smtClean="0"/>
              <a:t> (for that measure) -&gt; weights</a:t>
            </a:r>
          </a:p>
          <a:p>
            <a:r>
              <a:rPr lang="en-IN" dirty="0" smtClean="0"/>
              <a:t>Rank, r = summation(sim(g)*w)/summation(w)</a:t>
            </a:r>
          </a:p>
          <a:p>
            <a:pPr marL="0" indent="0">
              <a:buNone/>
            </a:pPr>
            <a:endParaRPr lang="en-GB" dirty="0"/>
          </a:p>
        </p:txBody>
      </p:sp>
    </p:spTree>
    <p:extLst>
      <p:ext uri="{BB962C8B-B14F-4D97-AF65-F5344CB8AC3E}">
        <p14:creationId xmlns:p14="http://schemas.microsoft.com/office/powerpoint/2010/main" val="25770156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02503897"/>
              </p:ext>
            </p:extLst>
          </p:nvPr>
        </p:nvGraphicFramePr>
        <p:xfrm>
          <a:off x="577970" y="730037"/>
          <a:ext cx="4277264" cy="2494280"/>
        </p:xfrm>
        <a:graphic>
          <a:graphicData uri="http://schemas.openxmlformats.org/drawingml/2006/table">
            <a:tbl>
              <a:tblPr firstRow="1" bandRow="1">
                <a:tableStyleId>{5C22544A-7EE6-4342-B048-85BDC9FD1C3A}</a:tableStyleId>
              </a:tblPr>
              <a:tblGrid>
                <a:gridCol w="1769052"/>
                <a:gridCol w="1422691"/>
                <a:gridCol w="1085521"/>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7.184</a:t>
                      </a:r>
                      <a:endParaRPr lang="en-GB" dirty="0"/>
                    </a:p>
                  </a:txBody>
                  <a:tcPr>
                    <a:solidFill>
                      <a:schemeClr val="accent6">
                        <a:lumMod val="40000"/>
                        <a:lumOff val="60000"/>
                      </a:schemeClr>
                    </a:solidFill>
                  </a:tcPr>
                </a:tc>
                <a:tc>
                  <a:txBody>
                    <a:bodyPr/>
                    <a:lstStyle/>
                    <a:p>
                      <a:r>
                        <a:rPr lang="en-GB" dirty="0" smtClean="0">
                          <a:effectLst/>
                        </a:rPr>
                        <a:t>0.093</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6.195</a:t>
                      </a:r>
                      <a:endParaRPr lang="en-GB" dirty="0"/>
                    </a:p>
                  </a:txBody>
                  <a:tcPr>
                    <a:solidFill>
                      <a:schemeClr val="accent6">
                        <a:lumMod val="60000"/>
                        <a:lumOff val="40000"/>
                      </a:schemeClr>
                    </a:solidFill>
                  </a:tcPr>
                </a:tc>
                <a:tc>
                  <a:txBody>
                    <a:bodyPr/>
                    <a:lstStyle/>
                    <a:p>
                      <a:r>
                        <a:rPr lang="en-GB" dirty="0" smtClean="0">
                          <a:effectLst/>
                        </a:rPr>
                        <a:t>0.594</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11.695</a:t>
                      </a:r>
                      <a:endParaRPr lang="en-GB" dirty="0"/>
                    </a:p>
                  </a:txBody>
                  <a:tcPr/>
                </a:tc>
                <a:tc>
                  <a:txBody>
                    <a:bodyPr/>
                    <a:lstStyle/>
                    <a:p>
                      <a:r>
                        <a:rPr lang="en-GB" dirty="0" smtClean="0">
                          <a:effectLst/>
                        </a:rPr>
                        <a:t>0.002</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13.286</a:t>
                      </a:r>
                      <a:endParaRPr lang="en-GB" dirty="0"/>
                    </a:p>
                  </a:txBody>
                  <a:tcPr/>
                </a:tc>
                <a:tc>
                  <a:txBody>
                    <a:bodyPr/>
                    <a:lstStyle/>
                    <a:p>
                      <a:r>
                        <a:rPr lang="en-GB" dirty="0" smtClean="0">
                          <a:effectLst/>
                        </a:rPr>
                        <a:t>0.00009</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20.927</a:t>
                      </a:r>
                      <a:endParaRPr lang="en-GB" dirty="0"/>
                    </a:p>
                  </a:txBody>
                  <a:tcPr/>
                </a:tc>
                <a:tc>
                  <a:txBody>
                    <a:bodyPr/>
                    <a:lstStyle/>
                    <a:p>
                      <a:r>
                        <a:rPr lang="en-GB" dirty="0" smtClean="0">
                          <a:effectLst/>
                        </a:rPr>
                        <a:t>0.00009</a:t>
                      </a:r>
                      <a:endParaRPr lang="en-GB" dirty="0"/>
                    </a:p>
                  </a:txBody>
                  <a:tcPr/>
                </a:tc>
              </a:tr>
            </a:tbl>
          </a:graphicData>
        </a:graphic>
      </p:graphicFrame>
      <p:sp>
        <p:nvSpPr>
          <p:cNvPr id="3" name="TextBox 2"/>
          <p:cNvSpPr txBox="1"/>
          <p:nvPr/>
        </p:nvSpPr>
        <p:spPr>
          <a:xfrm>
            <a:off x="577970" y="336430"/>
            <a:ext cx="3666226" cy="369332"/>
          </a:xfrm>
          <a:prstGeom prst="rect">
            <a:avLst/>
          </a:prstGeom>
          <a:noFill/>
        </p:spPr>
        <p:txBody>
          <a:bodyPr wrap="square" rtlCol="0">
            <a:spAutoFit/>
          </a:bodyPr>
          <a:lstStyle/>
          <a:p>
            <a:r>
              <a:rPr lang="en-IN" dirty="0" smtClean="0"/>
              <a:t>Measurement 1: Degree</a:t>
            </a:r>
            <a:endParaRPr lang="en-GB" dirty="0"/>
          </a:p>
        </p:txBody>
      </p:sp>
      <p:sp>
        <p:nvSpPr>
          <p:cNvPr id="5" name="TextBox 4"/>
          <p:cNvSpPr txBox="1"/>
          <p:nvPr/>
        </p:nvSpPr>
        <p:spPr>
          <a:xfrm>
            <a:off x="6134819" y="360705"/>
            <a:ext cx="3950898" cy="369332"/>
          </a:xfrm>
          <a:prstGeom prst="rect">
            <a:avLst/>
          </a:prstGeom>
          <a:noFill/>
        </p:spPr>
        <p:txBody>
          <a:bodyPr wrap="square" rtlCol="0">
            <a:spAutoFit/>
          </a:bodyPr>
          <a:lstStyle/>
          <a:p>
            <a:r>
              <a:rPr lang="en-IN" dirty="0" smtClean="0"/>
              <a:t>Measurement 2: Eigen Centrality</a:t>
            </a:r>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434289646"/>
              </p:ext>
            </p:extLst>
          </p:nvPr>
        </p:nvGraphicFramePr>
        <p:xfrm>
          <a:off x="6134819" y="705762"/>
          <a:ext cx="4846608" cy="2494280"/>
        </p:xfrm>
        <a:graphic>
          <a:graphicData uri="http://schemas.openxmlformats.org/drawingml/2006/table">
            <a:tbl>
              <a:tblPr firstRow="1" bandRow="1">
                <a:tableStyleId>{5C22544A-7EE6-4342-B048-85BDC9FD1C3A}</a:tableStyleId>
              </a:tblPr>
              <a:tblGrid>
                <a:gridCol w="2004529"/>
                <a:gridCol w="1612065"/>
                <a:gridCol w="1230014"/>
              </a:tblGrid>
              <a:tr h="628245">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0.071</a:t>
                      </a:r>
                      <a:endParaRPr lang="en-GB" dirty="0"/>
                    </a:p>
                  </a:txBody>
                  <a:tcPr>
                    <a:solidFill>
                      <a:schemeClr val="accent6">
                        <a:lumMod val="40000"/>
                        <a:lumOff val="60000"/>
                      </a:schemeClr>
                    </a:solidFill>
                  </a:tcPr>
                </a:tc>
                <a:tc>
                  <a:txBody>
                    <a:bodyPr/>
                    <a:lstStyle/>
                    <a:p>
                      <a:r>
                        <a:rPr lang="en-GB" dirty="0" smtClean="0">
                          <a:effectLst/>
                        </a:rPr>
                        <a:t>0.136</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tc>
                <a:tc>
                  <a:txBody>
                    <a:bodyPr/>
                    <a:lstStyle/>
                    <a:p>
                      <a:r>
                        <a:rPr lang="en-GB" dirty="0" smtClean="0">
                          <a:effectLst/>
                        </a:rPr>
                        <a:t>0.086</a:t>
                      </a:r>
                      <a:endParaRPr lang="en-GB" dirty="0"/>
                    </a:p>
                  </a:txBody>
                  <a:tcPr/>
                </a:tc>
                <a:tc>
                  <a:txBody>
                    <a:bodyPr/>
                    <a:lstStyle/>
                    <a:p>
                      <a:r>
                        <a:rPr lang="en-GB" dirty="0" smtClean="0">
                          <a:effectLst/>
                        </a:rPr>
                        <a:t>0.045</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0.074</a:t>
                      </a:r>
                      <a:endParaRPr lang="en-GB" dirty="0"/>
                    </a:p>
                  </a:txBody>
                  <a:tcPr>
                    <a:solidFill>
                      <a:schemeClr val="accent6">
                        <a:lumMod val="60000"/>
                        <a:lumOff val="40000"/>
                      </a:schemeClr>
                    </a:solidFill>
                  </a:tcPr>
                </a:tc>
                <a:tc>
                  <a:txBody>
                    <a:bodyPr/>
                    <a:lstStyle/>
                    <a:p>
                      <a:r>
                        <a:rPr lang="en-GB" dirty="0" smtClean="0">
                          <a:effectLst/>
                        </a:rPr>
                        <a:t>0.154</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0.091</a:t>
                      </a:r>
                      <a:endParaRPr lang="en-GB" dirty="0"/>
                    </a:p>
                  </a:txBody>
                  <a:tcPr/>
                </a:tc>
                <a:tc>
                  <a:txBody>
                    <a:bodyPr/>
                    <a:lstStyle/>
                    <a:p>
                      <a:r>
                        <a:rPr lang="en-GB" dirty="0" smtClean="0">
                          <a:effectLst/>
                        </a:rPr>
                        <a:t>0.052</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0.060</a:t>
                      </a:r>
                      <a:endParaRPr lang="en-GB" dirty="0"/>
                    </a:p>
                  </a:txBody>
                  <a:tcPr/>
                </a:tc>
                <a:tc>
                  <a:txBody>
                    <a:bodyPr/>
                    <a:lstStyle/>
                    <a:p>
                      <a:r>
                        <a:rPr lang="en-GB" dirty="0" smtClean="0">
                          <a:effectLst/>
                        </a:rPr>
                        <a:t>0.014</a:t>
                      </a:r>
                      <a:endParaRPr lang="en-GB" dirty="0"/>
                    </a:p>
                  </a:txBody>
                  <a:tcPr/>
                </a:tc>
              </a:tr>
            </a:tbl>
          </a:graphicData>
        </a:graphic>
      </p:graphicFrame>
      <p:sp>
        <p:nvSpPr>
          <p:cNvPr id="8" name="TextBox 7"/>
          <p:cNvSpPr txBox="1"/>
          <p:nvPr/>
        </p:nvSpPr>
        <p:spPr>
          <a:xfrm>
            <a:off x="1147313" y="3976777"/>
            <a:ext cx="9583947" cy="2308324"/>
          </a:xfrm>
          <a:prstGeom prst="rect">
            <a:avLst/>
          </a:prstGeom>
          <a:noFill/>
        </p:spPr>
        <p:txBody>
          <a:bodyPr wrap="square" rtlCol="0">
            <a:spAutoFit/>
          </a:bodyPr>
          <a:lstStyle/>
          <a:p>
            <a:r>
              <a:rPr lang="en-IN" dirty="0" smtClean="0"/>
              <a:t>For G1:</a:t>
            </a:r>
          </a:p>
          <a:p>
            <a:r>
              <a:rPr lang="en-IN" dirty="0"/>
              <a:t>s</a:t>
            </a:r>
            <a:r>
              <a:rPr lang="en-IN" dirty="0" smtClean="0"/>
              <a:t>im(G1,degree) = [1-(7.184/20.927)] ; 		 weight(G1, degree) = 0.093</a:t>
            </a:r>
          </a:p>
          <a:p>
            <a:r>
              <a:rPr lang="en-IN" dirty="0"/>
              <a:t>	 </a:t>
            </a:r>
            <a:r>
              <a:rPr lang="en-IN" dirty="0" smtClean="0"/>
              <a:t>          = 0.656</a:t>
            </a:r>
          </a:p>
          <a:p>
            <a:r>
              <a:rPr lang="en-IN" dirty="0" smtClean="0"/>
              <a:t>sim(G1,eigen) </a:t>
            </a:r>
            <a:r>
              <a:rPr lang="en-IN" dirty="0"/>
              <a:t>= [1-</a:t>
            </a:r>
            <a:r>
              <a:rPr lang="en-IN" dirty="0" smtClean="0"/>
              <a:t>(0.071/0.091)] </a:t>
            </a:r>
            <a:r>
              <a:rPr lang="en-IN" dirty="0"/>
              <a:t>;  </a:t>
            </a:r>
            <a:r>
              <a:rPr lang="en-IN" dirty="0" smtClean="0"/>
              <a:t>		 weight(G1</a:t>
            </a:r>
            <a:r>
              <a:rPr lang="en-IN" dirty="0"/>
              <a:t>, </a:t>
            </a:r>
            <a:r>
              <a:rPr lang="en-IN" dirty="0" err="1" smtClean="0"/>
              <a:t>eigen</a:t>
            </a:r>
            <a:r>
              <a:rPr lang="en-IN" dirty="0" smtClean="0"/>
              <a:t>) </a:t>
            </a:r>
            <a:r>
              <a:rPr lang="en-IN" dirty="0"/>
              <a:t>= </a:t>
            </a:r>
            <a:r>
              <a:rPr lang="en-IN" dirty="0" smtClean="0"/>
              <a:t>0.136</a:t>
            </a:r>
          </a:p>
          <a:p>
            <a:r>
              <a:rPr lang="en-IN" dirty="0"/>
              <a:t>	</a:t>
            </a:r>
            <a:r>
              <a:rPr lang="en-IN" dirty="0" smtClean="0"/>
              <a:t>        = 0.219</a:t>
            </a:r>
          </a:p>
          <a:p>
            <a:r>
              <a:rPr lang="en-IN" dirty="0" smtClean="0"/>
              <a:t>Rank(G1) = (0.656*0.093 + 0.219*0.136)/(0.093+0.136)</a:t>
            </a:r>
          </a:p>
          <a:p>
            <a:r>
              <a:rPr lang="en-IN" dirty="0"/>
              <a:t>	</a:t>
            </a:r>
            <a:r>
              <a:rPr lang="en-IN" dirty="0" smtClean="0"/>
              <a:t>= 0.396</a:t>
            </a:r>
          </a:p>
          <a:p>
            <a:r>
              <a:rPr lang="en-IN" b="1" dirty="0" smtClean="0"/>
              <a:t>Hence, higher the value more is the similarity.</a:t>
            </a:r>
            <a:endParaRPr lang="en-IN" b="1" dirty="0"/>
          </a:p>
        </p:txBody>
      </p:sp>
    </p:spTree>
    <p:extLst>
      <p:ext uri="{BB962C8B-B14F-4D97-AF65-F5344CB8AC3E}">
        <p14:creationId xmlns:p14="http://schemas.microsoft.com/office/powerpoint/2010/main" val="2087489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5420755"/>
              </p:ext>
            </p:extLst>
          </p:nvPr>
        </p:nvGraphicFramePr>
        <p:xfrm>
          <a:off x="2438400" y="2187935"/>
          <a:ext cx="7315200" cy="2225040"/>
        </p:xfrm>
        <a:graphic>
          <a:graphicData uri="http://schemas.openxmlformats.org/drawingml/2006/table">
            <a:tbl>
              <a:tblPr firstRow="1" bandRow="1">
                <a:tableStyleId>{5C22544A-7EE6-4342-B048-85BDC9FD1C3A}</a:tableStyleId>
              </a:tblPr>
              <a:tblGrid>
                <a:gridCol w="3657600"/>
                <a:gridCol w="3657600"/>
              </a:tblGrid>
              <a:tr h="370840">
                <a:tc>
                  <a:txBody>
                    <a:bodyPr/>
                    <a:lstStyle/>
                    <a:p>
                      <a:r>
                        <a:rPr lang="en-IN" dirty="0" smtClean="0"/>
                        <a:t>Graph</a:t>
                      </a:r>
                      <a:endParaRPr lang="en-GB" dirty="0"/>
                    </a:p>
                  </a:txBody>
                  <a:tcPr/>
                </a:tc>
                <a:tc>
                  <a:txBody>
                    <a:bodyPr/>
                    <a:lstStyle/>
                    <a:p>
                      <a:r>
                        <a:rPr lang="en-IN" dirty="0" smtClean="0"/>
                        <a:t>Rank</a:t>
                      </a:r>
                      <a:endParaRPr lang="en-GB" dirty="0"/>
                    </a:p>
                  </a:txBody>
                  <a:tcPr/>
                </a:tc>
              </a:tr>
              <a:tr h="370840">
                <a:tc>
                  <a:txBody>
                    <a:bodyPr/>
                    <a:lstStyle/>
                    <a:p>
                      <a:r>
                        <a:rPr lang="en-IN" dirty="0" smtClean="0"/>
                        <a:t>G1</a:t>
                      </a:r>
                      <a:endParaRPr lang="en-GB" dirty="0"/>
                    </a:p>
                  </a:txBody>
                  <a:tcPr/>
                </a:tc>
                <a:tc>
                  <a:txBody>
                    <a:bodyPr/>
                    <a:lstStyle/>
                    <a:p>
                      <a:r>
                        <a:rPr lang="en-IN" dirty="0" smtClean="0"/>
                        <a:t>0.62</a:t>
                      </a:r>
                      <a:endParaRPr lang="en-GB" dirty="0"/>
                    </a:p>
                  </a:txBody>
                  <a:tcPr/>
                </a:tc>
              </a:tr>
              <a:tr h="370840">
                <a:tc>
                  <a:txBody>
                    <a:bodyPr/>
                    <a:lstStyle/>
                    <a:p>
                      <a:r>
                        <a:rPr lang="en-IN" dirty="0" smtClean="0"/>
                        <a:t>G2</a:t>
                      </a:r>
                      <a:endParaRPr lang="en-GB" dirty="0"/>
                    </a:p>
                  </a:txBody>
                  <a:tcPr/>
                </a:tc>
                <a:tc>
                  <a:txBody>
                    <a:bodyPr/>
                    <a:lstStyle/>
                    <a:p>
                      <a:r>
                        <a:rPr lang="en-IN" dirty="0" smtClean="0"/>
                        <a:t>0.64</a:t>
                      </a:r>
                      <a:endParaRPr lang="en-GB" dirty="0"/>
                    </a:p>
                  </a:txBody>
                  <a:tcPr/>
                </a:tc>
              </a:tr>
              <a:tr h="370840">
                <a:tc>
                  <a:txBody>
                    <a:bodyPr/>
                    <a:lstStyle/>
                    <a:p>
                      <a:r>
                        <a:rPr lang="en-IN" dirty="0" smtClean="0"/>
                        <a:t>G3</a:t>
                      </a:r>
                      <a:endParaRPr lang="en-GB" dirty="0"/>
                    </a:p>
                  </a:txBody>
                  <a:tcPr/>
                </a:tc>
                <a:tc>
                  <a:txBody>
                    <a:bodyPr/>
                    <a:lstStyle/>
                    <a:p>
                      <a:r>
                        <a:rPr lang="en-IN" dirty="0" smtClean="0"/>
                        <a:t>0.56</a:t>
                      </a:r>
                      <a:endParaRPr lang="en-GB" dirty="0"/>
                    </a:p>
                  </a:txBody>
                  <a:tcPr/>
                </a:tc>
              </a:tr>
              <a:tr h="370840">
                <a:tc>
                  <a:txBody>
                    <a:bodyPr/>
                    <a:lstStyle/>
                    <a:p>
                      <a:r>
                        <a:rPr lang="en-IN" dirty="0" smtClean="0"/>
                        <a:t>G4</a:t>
                      </a:r>
                      <a:endParaRPr lang="en-GB" dirty="0"/>
                    </a:p>
                  </a:txBody>
                  <a:tcPr/>
                </a:tc>
                <a:tc>
                  <a:txBody>
                    <a:bodyPr/>
                    <a:lstStyle/>
                    <a:p>
                      <a:r>
                        <a:rPr lang="en-IN" dirty="0" smtClean="0"/>
                        <a:t>0.035</a:t>
                      </a:r>
                      <a:endParaRPr lang="en-GB" dirty="0"/>
                    </a:p>
                  </a:txBody>
                  <a:tcPr/>
                </a:tc>
              </a:tr>
              <a:tr h="370840">
                <a:tc>
                  <a:txBody>
                    <a:bodyPr/>
                    <a:lstStyle/>
                    <a:p>
                      <a:r>
                        <a:rPr lang="en-IN" dirty="0" smtClean="0"/>
                        <a:t>G5</a:t>
                      </a:r>
                      <a:endParaRPr lang="en-GB" dirty="0"/>
                    </a:p>
                  </a:txBody>
                  <a:tcPr/>
                </a:tc>
                <a:tc>
                  <a:txBody>
                    <a:bodyPr/>
                    <a:lstStyle/>
                    <a:p>
                      <a:r>
                        <a:rPr lang="en-IN" dirty="0" smtClean="0"/>
                        <a:t>0.49</a:t>
                      </a:r>
                      <a:endParaRPr lang="en-GB" dirty="0"/>
                    </a:p>
                  </a:txBody>
                  <a:tcPr/>
                </a:tc>
              </a:tr>
            </a:tbl>
          </a:graphicData>
        </a:graphic>
      </p:graphicFrame>
    </p:spTree>
    <p:extLst>
      <p:ext uri="{BB962C8B-B14F-4D97-AF65-F5344CB8AC3E}">
        <p14:creationId xmlns:p14="http://schemas.microsoft.com/office/powerpoint/2010/main" val="1660643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Communication Channel</a:t>
            </a:r>
            <a:endParaRPr lang="en-GB" dirty="0"/>
          </a:p>
        </p:txBody>
      </p:sp>
    </p:spTree>
    <p:extLst>
      <p:ext uri="{BB962C8B-B14F-4D97-AF65-F5344CB8AC3E}">
        <p14:creationId xmlns:p14="http://schemas.microsoft.com/office/powerpoint/2010/main" val="33705143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Degree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32512637"/>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34.452</a:t>
                      </a:r>
                      <a:endParaRPr lang="en-GB" dirty="0"/>
                    </a:p>
                  </a:txBody>
                  <a:tcPr>
                    <a:solidFill>
                      <a:schemeClr val="accent6">
                        <a:lumMod val="40000"/>
                        <a:lumOff val="60000"/>
                      </a:schemeClr>
                    </a:solidFill>
                  </a:tcPr>
                </a:tc>
                <a:tc>
                  <a:txBody>
                    <a:bodyPr/>
                    <a:lstStyle/>
                    <a:p>
                      <a:r>
                        <a:rPr lang="en-GB" dirty="0" smtClean="0">
                          <a:effectLst/>
                        </a:rPr>
                        <a:t>0.007</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19.111</a:t>
                      </a:r>
                      <a:endParaRPr lang="en-GB" dirty="0"/>
                    </a:p>
                  </a:txBody>
                  <a:tcPr>
                    <a:solidFill>
                      <a:schemeClr val="accent6">
                        <a:lumMod val="60000"/>
                        <a:lumOff val="40000"/>
                      </a:schemeClr>
                    </a:solidFill>
                  </a:tcPr>
                </a:tc>
                <a:tc>
                  <a:txBody>
                    <a:bodyPr/>
                    <a:lstStyle/>
                    <a:p>
                      <a:r>
                        <a:rPr lang="en-GB" dirty="0" smtClean="0">
                          <a:effectLst/>
                        </a:rPr>
                        <a:t>0.504</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GB"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43.848</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60.799</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60.035</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26612721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Closeness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44247872"/>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1">
                        <a:lumMod val="20000"/>
                        <a:lumOff val="80000"/>
                      </a:schemeClr>
                    </a:solidFill>
                  </a:tcPr>
                </a:tc>
                <a:tc>
                  <a:txBody>
                    <a:bodyPr/>
                    <a:lstStyle/>
                    <a:p>
                      <a:r>
                        <a:rPr lang="en-GB" dirty="0" smtClean="0">
                          <a:effectLst/>
                        </a:rPr>
                        <a:t>0.011</a:t>
                      </a:r>
                      <a:endParaRPr lang="en-GB" dirty="0"/>
                    </a:p>
                  </a:txBody>
                  <a:tcPr>
                    <a:solidFill>
                      <a:schemeClr val="accent1">
                        <a:lumMod val="20000"/>
                        <a:lumOff val="80000"/>
                      </a:schemeClr>
                    </a:solidFill>
                  </a:tcPr>
                </a:tc>
                <a:tc>
                  <a:txBody>
                    <a:bodyPr/>
                    <a:lstStyle/>
                    <a:p>
                      <a:r>
                        <a:rPr lang="en-GB" dirty="0" smtClean="0">
                          <a:effectLst/>
                        </a:rPr>
                        <a:t>0.030</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GB" dirty="0" smtClean="0"/>
                        <a:t>&gt;</a:t>
                      </a:r>
                      <a:r>
                        <a:rPr lang="en-IN" dirty="0" err="1" smtClean="0"/>
                        <a:t>per.size</a:t>
                      </a:r>
                      <a:endParaRPr lang="en-GB" dirty="0"/>
                    </a:p>
                  </a:txBody>
                  <a:tcPr>
                    <a:solidFill>
                      <a:schemeClr val="accent1">
                        <a:lumMod val="20000"/>
                        <a:lumOff val="8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tc>
                <a:tc>
                  <a:txBody>
                    <a:bodyPr/>
                    <a:lstStyle/>
                    <a:p>
                      <a:r>
                        <a:rPr lang="en-GB" dirty="0" smtClean="0">
                          <a:effectLst/>
                        </a:rPr>
                        <a:t>0.016</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GB"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0.011</a:t>
                      </a:r>
                      <a:endParaRPr lang="en-GB" dirty="0"/>
                    </a:p>
                  </a:txBody>
                  <a:tcPr>
                    <a:solidFill>
                      <a:schemeClr val="accent6">
                        <a:lumMod val="40000"/>
                        <a:lumOff val="60000"/>
                      </a:schemeClr>
                    </a:solidFill>
                  </a:tcPr>
                </a:tc>
                <a:tc>
                  <a:txBody>
                    <a:bodyPr/>
                    <a:lstStyle/>
                    <a:p>
                      <a:r>
                        <a:rPr lang="en-GB" dirty="0" smtClean="0">
                          <a:effectLst/>
                        </a:rPr>
                        <a:t>0.077</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0.032</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6">
                        <a:lumMod val="60000"/>
                        <a:lumOff val="40000"/>
                      </a:schemeClr>
                    </a:solidFill>
                  </a:tcPr>
                </a:tc>
                <a:tc>
                  <a:txBody>
                    <a:bodyPr/>
                    <a:lstStyle/>
                    <a:p>
                      <a:r>
                        <a:rPr lang="en-GB" dirty="0" smtClean="0">
                          <a:effectLst/>
                        </a:rPr>
                        <a:t>0.004</a:t>
                      </a:r>
                      <a:endParaRPr lang="en-GB" dirty="0"/>
                    </a:p>
                  </a:txBody>
                  <a:tcPr>
                    <a:solidFill>
                      <a:schemeClr val="accent6">
                        <a:lumMod val="60000"/>
                        <a:lumOff val="40000"/>
                      </a:schemeClr>
                    </a:solidFill>
                  </a:tcPr>
                </a:tc>
                <a:tc>
                  <a:txBody>
                    <a:bodyPr/>
                    <a:lstStyle/>
                    <a:p>
                      <a:r>
                        <a:rPr lang="en-GB" dirty="0" smtClean="0">
                          <a:effectLst/>
                        </a:rPr>
                        <a:t>0.551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solidFill>
                      <a:schemeClr val="accent6">
                        <a:lumMod val="60000"/>
                        <a:lumOff val="40000"/>
                      </a:schemeClr>
                    </a:solidFill>
                  </a:tcPr>
                </a:tc>
              </a:tr>
            </a:tbl>
          </a:graphicData>
        </a:graphic>
      </p:graphicFrame>
    </p:spTree>
    <p:extLst>
      <p:ext uri="{BB962C8B-B14F-4D97-AF65-F5344CB8AC3E}">
        <p14:creationId xmlns:p14="http://schemas.microsoft.com/office/powerpoint/2010/main" val="612087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err="1" smtClean="0"/>
              <a:t>Betweenness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29216695"/>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9.560</a:t>
                      </a:r>
                      <a:endParaRPr lang="en-GB" dirty="0"/>
                    </a:p>
                  </a:txBody>
                  <a:tcPr>
                    <a:solidFill>
                      <a:schemeClr val="accent6">
                        <a:lumMod val="40000"/>
                        <a:lumOff val="60000"/>
                      </a:schemeClr>
                    </a:solidFill>
                  </a:tcPr>
                </a:tc>
                <a:tc>
                  <a:txBody>
                    <a:bodyPr/>
                    <a:lstStyle/>
                    <a:p>
                      <a:r>
                        <a:rPr lang="en-GB" dirty="0" smtClean="0">
                          <a:effectLst/>
                        </a:rPr>
                        <a:t>0.880</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6.976</a:t>
                      </a:r>
                      <a:endParaRPr lang="en-GB" dirty="0"/>
                    </a:p>
                  </a:txBody>
                  <a:tcPr>
                    <a:solidFill>
                      <a:schemeClr val="accent6">
                        <a:lumMod val="60000"/>
                        <a:lumOff val="40000"/>
                      </a:schemeClr>
                    </a:solidFill>
                  </a:tcPr>
                </a:tc>
                <a:tc>
                  <a:txBody>
                    <a:bodyPr/>
                    <a:lstStyle/>
                    <a:p>
                      <a:r>
                        <a:rPr lang="en-GB" dirty="0" smtClean="0">
                          <a:effectLst/>
                        </a:rPr>
                        <a:t>0.961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2.898</a:t>
                      </a:r>
                      <a:endParaRPr lang="en-GB" dirty="0"/>
                    </a:p>
                  </a:txBody>
                  <a:tcPr>
                    <a:solidFill>
                      <a:schemeClr val="accent6">
                        <a:lumMod val="40000"/>
                        <a:lumOff val="60000"/>
                      </a:schemeClr>
                    </a:solidFill>
                  </a:tcPr>
                </a:tc>
                <a:tc>
                  <a:txBody>
                    <a:bodyPr/>
                    <a:lstStyle/>
                    <a:p>
                      <a:r>
                        <a:rPr lang="en-GB" dirty="0" smtClean="0">
                          <a:effectLst/>
                        </a:rPr>
                        <a:t>0.958</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10.980</a:t>
                      </a:r>
                      <a:endParaRPr lang="en-GB" dirty="0"/>
                    </a:p>
                  </a:txBody>
                  <a:tcPr/>
                </a:tc>
                <a:tc>
                  <a:txBody>
                    <a:bodyPr/>
                    <a:lstStyle/>
                    <a:p>
                      <a:r>
                        <a:rPr lang="en-GB" dirty="0" smtClean="0">
                          <a:effectLst/>
                        </a:rPr>
                        <a:t>0.388</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8.647</a:t>
                      </a:r>
                      <a:endParaRPr lang="en-GB" dirty="0"/>
                    </a:p>
                  </a:txBody>
                  <a:tcPr>
                    <a:solidFill>
                      <a:schemeClr val="accent1">
                        <a:lumMod val="20000"/>
                        <a:lumOff val="80000"/>
                      </a:schemeClr>
                    </a:solidFill>
                  </a:tcPr>
                </a:tc>
                <a:tc>
                  <a:txBody>
                    <a:bodyPr/>
                    <a:lstStyle/>
                    <a:p>
                      <a:r>
                        <a:rPr lang="en-GB" dirty="0" smtClean="0">
                          <a:effectLst/>
                        </a:rPr>
                        <a:t>0.278</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673384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2CF469-CEE7-485C-8B48-C84082B3145D}"/>
              </a:ext>
            </a:extLst>
          </p:cNvPr>
          <p:cNvSpPr>
            <a:spLocks noGrp="1"/>
          </p:cNvSpPr>
          <p:nvPr>
            <p:ph type="title"/>
          </p:nvPr>
        </p:nvSpPr>
        <p:spPr/>
        <p:txBody>
          <a:bodyPr/>
          <a:lstStyle/>
          <a:p>
            <a:r>
              <a:rPr lang="en-US" dirty="0"/>
              <a:t>Exploring the data (Overview 1)</a:t>
            </a:r>
          </a:p>
        </p:txBody>
      </p:sp>
      <p:sp>
        <p:nvSpPr>
          <p:cNvPr id="3" name="Content Placeholder 2">
            <a:extLst>
              <a:ext uri="{FF2B5EF4-FFF2-40B4-BE49-F238E27FC236}">
                <a16:creationId xmlns="" xmlns:a16="http://schemas.microsoft.com/office/drawing/2014/main" id="{1261BE96-0868-452D-A1EB-EAFDD3BE44DD}"/>
              </a:ext>
            </a:extLst>
          </p:cNvPr>
          <p:cNvSpPr>
            <a:spLocks noGrp="1"/>
          </p:cNvSpPr>
          <p:nvPr>
            <p:ph idx="1"/>
          </p:nvPr>
        </p:nvSpPr>
        <p:spPr/>
        <p:txBody>
          <a:bodyPr>
            <a:normAutofit/>
          </a:bodyPr>
          <a:lstStyle/>
          <a:p>
            <a:r>
              <a:rPr lang="en-US" b="1" dirty="0"/>
              <a:t>All</a:t>
            </a:r>
            <a:r>
              <a:rPr lang="en-US" dirty="0"/>
              <a:t> graph files contain the following columns:</a:t>
            </a:r>
          </a:p>
          <a:p>
            <a:pPr lvl="1"/>
            <a:r>
              <a:rPr lang="en-US" b="1" dirty="0"/>
              <a:t>Source</a:t>
            </a:r>
            <a:r>
              <a:rPr lang="en-US" dirty="0"/>
              <a:t>: an integer Id of the source of the communication (could have different meanings based on the eType column)</a:t>
            </a:r>
          </a:p>
          <a:p>
            <a:pPr lvl="1"/>
            <a:r>
              <a:rPr lang="en-US" b="1" dirty="0"/>
              <a:t>eType</a:t>
            </a:r>
            <a:r>
              <a:rPr lang="en-US" dirty="0"/>
              <a:t> (edge type): a number between 0 and 6 (inclusive)</a:t>
            </a:r>
          </a:p>
          <a:p>
            <a:pPr lvl="1"/>
            <a:r>
              <a:rPr lang="en-US" b="1" dirty="0"/>
              <a:t>Target</a:t>
            </a:r>
            <a:r>
              <a:rPr lang="en-US" dirty="0"/>
              <a:t>: an integer Id of the source of the communication (could have different meanings based on the eType column)</a:t>
            </a:r>
          </a:p>
          <a:p>
            <a:pPr lvl="1"/>
            <a:r>
              <a:rPr lang="en-US" b="1" dirty="0"/>
              <a:t>Time</a:t>
            </a:r>
            <a:r>
              <a:rPr lang="en-US" dirty="0"/>
              <a:t>: Time is in </a:t>
            </a:r>
            <a:r>
              <a:rPr lang="en-US" u="sng" dirty="0"/>
              <a:t>seconds</a:t>
            </a:r>
            <a:r>
              <a:rPr lang="en-US" dirty="0"/>
              <a:t> from 12:00 AM Jan. 1, 2025, time span related to the cyber event are exactly </a:t>
            </a:r>
            <a:r>
              <a:rPr lang="en-US" u="sng" dirty="0"/>
              <a:t>one year</a:t>
            </a:r>
            <a:r>
              <a:rPr lang="en-US" dirty="0"/>
              <a:t/>
            </a:r>
            <a:br>
              <a:rPr lang="en-US" dirty="0"/>
            </a:br>
            <a:endParaRPr lang="en-US" dirty="0"/>
          </a:p>
        </p:txBody>
      </p:sp>
    </p:spTree>
    <p:extLst>
      <p:ext uri="{BB962C8B-B14F-4D97-AF65-F5344CB8AC3E}">
        <p14:creationId xmlns:p14="http://schemas.microsoft.com/office/powerpoint/2010/main" val="8163069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Eigen Centrality</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6404721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0.175</a:t>
                      </a:r>
                      <a:endParaRPr lang="en-GB" dirty="0"/>
                    </a:p>
                  </a:txBody>
                  <a:tcPr>
                    <a:solidFill>
                      <a:schemeClr val="accent6">
                        <a:lumMod val="40000"/>
                        <a:lumOff val="60000"/>
                      </a:schemeClr>
                    </a:solidFill>
                  </a:tcPr>
                </a:tc>
                <a:tc>
                  <a:txBody>
                    <a:bodyPr/>
                    <a:lstStyle/>
                    <a:p>
                      <a:r>
                        <a:rPr lang="en-GB" dirty="0" smtClean="0">
                          <a:effectLst/>
                        </a:rPr>
                        <a:t>0.106</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tc>
                <a:tc>
                  <a:txBody>
                    <a:bodyPr/>
                    <a:lstStyle/>
                    <a:p>
                      <a:r>
                        <a:rPr lang="en-GB" dirty="0" smtClean="0">
                          <a:effectLst/>
                        </a:rPr>
                        <a:t>0.248</a:t>
                      </a:r>
                      <a:endParaRPr lang="en-GB" dirty="0"/>
                    </a:p>
                  </a:txBody>
                  <a:tcPr/>
                </a:tc>
                <a:tc>
                  <a:txBody>
                    <a:bodyPr/>
                    <a:lstStyle/>
                    <a:p>
                      <a:r>
                        <a:rPr lang="en-GB" dirty="0" smtClean="0">
                          <a:effectLst/>
                        </a:rPr>
                        <a:t>0.010</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0.157</a:t>
                      </a:r>
                      <a:endParaRPr lang="en-GB" dirty="0"/>
                    </a:p>
                  </a:txBody>
                  <a:tcPr>
                    <a:solidFill>
                      <a:schemeClr val="accent6">
                        <a:lumMod val="60000"/>
                        <a:lumOff val="40000"/>
                      </a:schemeClr>
                    </a:solidFill>
                  </a:tcPr>
                </a:tc>
                <a:tc>
                  <a:txBody>
                    <a:bodyPr/>
                    <a:lstStyle/>
                    <a:p>
                      <a:r>
                        <a:rPr lang="en-GB" dirty="0" smtClean="0">
                          <a:effectLst/>
                        </a:rPr>
                        <a:t>0.252</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0.309</a:t>
                      </a:r>
                      <a:endParaRPr lang="en-GB" dirty="0"/>
                    </a:p>
                  </a:txBody>
                  <a:tcPr/>
                </a:tc>
                <a:tc>
                  <a:txBody>
                    <a:bodyPr/>
                    <a:lstStyle/>
                    <a:p>
                      <a:r>
                        <a:rPr lang="en-GB" dirty="0" smtClean="0">
                          <a:effectLst/>
                        </a:rPr>
                        <a:t>0.0004</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0.251</a:t>
                      </a:r>
                      <a:endParaRPr lang="en-GB" dirty="0"/>
                    </a:p>
                  </a:txBody>
                  <a:tcPr/>
                </a:tc>
                <a:tc>
                  <a:txBody>
                    <a:bodyPr/>
                    <a:lstStyle/>
                    <a:p>
                      <a:r>
                        <a:rPr lang="en-GB" dirty="0" smtClean="0">
                          <a:effectLst/>
                        </a:rPr>
                        <a:t>0.061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2322082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Page Rank</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71069161"/>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0.016</a:t>
                      </a:r>
                      <a:endParaRPr lang="en-GB" dirty="0"/>
                    </a:p>
                  </a:txBody>
                  <a:tcPr>
                    <a:solidFill>
                      <a:schemeClr val="accent6">
                        <a:lumMod val="40000"/>
                        <a:lumOff val="60000"/>
                      </a:schemeClr>
                    </a:solidFill>
                  </a:tcPr>
                </a:tc>
                <a:tc>
                  <a:txBody>
                    <a:bodyPr/>
                    <a:lstStyle/>
                    <a:p>
                      <a:r>
                        <a:rPr lang="en-GB" dirty="0" smtClean="0">
                          <a:effectLst/>
                        </a:rPr>
                        <a:t>0.081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0.012</a:t>
                      </a:r>
                      <a:endParaRPr lang="en-GB" dirty="0"/>
                    </a:p>
                  </a:txBody>
                  <a:tcPr>
                    <a:solidFill>
                      <a:schemeClr val="accent6">
                        <a:lumMod val="60000"/>
                        <a:lumOff val="40000"/>
                      </a:schemeClr>
                    </a:solidFill>
                  </a:tcPr>
                </a:tc>
                <a:tc>
                  <a:txBody>
                    <a:bodyPr/>
                    <a:lstStyle/>
                    <a:p>
                      <a:r>
                        <a:rPr lang="en-GB" dirty="0" smtClean="0">
                          <a:effectLst/>
                        </a:rPr>
                        <a:t>0.318</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GB" dirty="0" smtClean="0"/>
                        <a:t>&gt;</a:t>
                      </a:r>
                      <a:r>
                        <a:rPr lang="en-IN" dirty="0" err="1" smtClean="0"/>
                        <a:t>per.loc</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0.020</a:t>
                      </a:r>
                      <a:endParaRPr lang="en-GB" dirty="0"/>
                    </a:p>
                  </a:txBody>
                  <a:tcPr/>
                </a:tc>
                <a:tc>
                  <a:txBody>
                    <a:bodyPr/>
                    <a:lstStyle/>
                    <a:p>
                      <a:r>
                        <a:rPr lang="en-GB" dirty="0" smtClean="0">
                          <a:effectLst/>
                        </a:rPr>
                        <a:t>0.184</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0.035</a:t>
                      </a:r>
                      <a:endParaRPr lang="en-GB" dirty="0"/>
                    </a:p>
                  </a:txBody>
                  <a:tcPr/>
                </a:tc>
                <a:tc>
                  <a:txBody>
                    <a:bodyPr/>
                    <a:lstStyle/>
                    <a:p>
                      <a:r>
                        <a:rPr lang="en-GB" dirty="0" smtClean="0">
                          <a:effectLst/>
                        </a:rPr>
                        <a:t>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0.043</a:t>
                      </a:r>
                      <a:endParaRPr lang="en-GB" dirty="0"/>
                    </a:p>
                  </a:txBody>
                  <a:tcPr/>
                </a:tc>
                <a:tc>
                  <a:txBody>
                    <a:bodyPr/>
                    <a:lstStyle/>
                    <a:p>
                      <a:r>
                        <a:rPr lang="en-GB" dirty="0" smtClean="0">
                          <a:effectLst/>
                        </a:rPr>
                        <a:t>0.015</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18999478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KNN</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79228300"/>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2.625</a:t>
                      </a:r>
                      <a:endParaRPr lang="en-GB" dirty="0"/>
                    </a:p>
                  </a:txBody>
                  <a:tcPr>
                    <a:solidFill>
                      <a:schemeClr val="accent6">
                        <a:lumMod val="40000"/>
                        <a:lumOff val="60000"/>
                      </a:schemeClr>
                    </a:solidFill>
                  </a:tcPr>
                </a:tc>
                <a:tc>
                  <a:txBody>
                    <a:bodyPr/>
                    <a:lstStyle/>
                    <a:p>
                      <a:r>
                        <a:rPr lang="en-GB" dirty="0" smtClean="0">
                          <a:effectLst/>
                        </a:rPr>
                        <a:t>0.091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2.189</a:t>
                      </a:r>
                      <a:endParaRPr lang="en-GB" dirty="0"/>
                    </a:p>
                  </a:txBody>
                  <a:tcPr>
                    <a:solidFill>
                      <a:schemeClr val="accent6">
                        <a:lumMod val="60000"/>
                        <a:lumOff val="40000"/>
                      </a:schemeClr>
                    </a:solidFill>
                  </a:tcPr>
                </a:tc>
                <a:tc>
                  <a:txBody>
                    <a:bodyPr/>
                    <a:lstStyle/>
                    <a:p>
                      <a:r>
                        <a:rPr lang="en-GB" dirty="0" smtClean="0">
                          <a:effectLst/>
                        </a:rPr>
                        <a:t>0.009</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7.345</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3.440</a:t>
                      </a:r>
                      <a:endParaRPr lang="en-GB" dirty="0"/>
                    </a:p>
                  </a:txBody>
                  <a:tcPr/>
                </a:tc>
                <a:tc>
                  <a:txBody>
                    <a:bodyPr/>
                    <a:lstStyle/>
                    <a:p>
                      <a:r>
                        <a:rPr lang="en-GB" dirty="0" smtClean="0">
                          <a:effectLst/>
                        </a:rPr>
                        <a:t>0.054</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GB" dirty="0" smtClean="0"/>
                        <a:t>&gt;</a:t>
                      </a:r>
                      <a:r>
                        <a:rPr lang="en-IN" dirty="0" err="1" smtClean="0"/>
                        <a:t>per.loc</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10.460</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39451527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Hubs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28620993"/>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0.110</a:t>
                      </a:r>
                      <a:endParaRPr lang="en-GB" dirty="0"/>
                    </a:p>
                  </a:txBody>
                  <a:tcPr>
                    <a:solidFill>
                      <a:schemeClr val="accent6">
                        <a:lumMod val="60000"/>
                        <a:lumOff val="40000"/>
                      </a:schemeClr>
                    </a:solidFill>
                  </a:tcPr>
                </a:tc>
                <a:tc>
                  <a:txBody>
                    <a:bodyPr/>
                    <a:lstStyle/>
                    <a:p>
                      <a:r>
                        <a:rPr lang="en-GB" dirty="0" smtClean="0">
                          <a:effectLst/>
                        </a:rPr>
                        <a:t>0.527</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1">
                        <a:lumMod val="20000"/>
                        <a:lumOff val="80000"/>
                      </a:schemeClr>
                    </a:solidFill>
                  </a:tcPr>
                </a:tc>
                <a:tc>
                  <a:txBody>
                    <a:bodyPr/>
                    <a:lstStyle/>
                    <a:p>
                      <a:r>
                        <a:rPr lang="en-GB" dirty="0" smtClean="0">
                          <a:effectLst/>
                        </a:rPr>
                        <a:t>0.132</a:t>
                      </a:r>
                      <a:endParaRPr lang="en-GB" dirty="0"/>
                    </a:p>
                  </a:txBody>
                  <a:tcPr>
                    <a:solidFill>
                      <a:schemeClr val="accent1">
                        <a:lumMod val="20000"/>
                        <a:lumOff val="80000"/>
                      </a:schemeClr>
                    </a:solidFill>
                  </a:tcPr>
                </a:tc>
                <a:tc>
                  <a:txBody>
                    <a:bodyPr/>
                    <a:lstStyle/>
                    <a:p>
                      <a:r>
                        <a:rPr lang="en-GB" dirty="0" smtClean="0">
                          <a:effectLst/>
                        </a:rPr>
                        <a:t>0.235</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1">
                        <a:lumMod val="20000"/>
                        <a:lumOff val="8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0.172</a:t>
                      </a:r>
                      <a:endParaRPr lang="en-GB" dirty="0"/>
                    </a:p>
                  </a:txBody>
                  <a:tcPr/>
                </a:tc>
                <a:tc>
                  <a:txBody>
                    <a:bodyPr/>
                    <a:lstStyle/>
                    <a:p>
                      <a:r>
                        <a:rPr lang="en-GB" dirty="0" smtClean="0">
                          <a:effectLst/>
                        </a:rPr>
                        <a:t>0.277</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0.159</a:t>
                      </a:r>
                      <a:endParaRPr lang="en-GB" dirty="0"/>
                    </a:p>
                  </a:txBody>
                  <a:tcPr/>
                </a:tc>
                <a:tc>
                  <a:txBody>
                    <a:bodyPr/>
                    <a:lstStyle/>
                    <a:p>
                      <a:r>
                        <a:rPr lang="en-GB" dirty="0" smtClean="0">
                          <a:effectLst/>
                        </a:rPr>
                        <a:t>0.172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6">
                        <a:lumMod val="40000"/>
                        <a:lumOff val="60000"/>
                      </a:schemeClr>
                    </a:solidFill>
                  </a:tcPr>
                </a:tc>
                <a:tc>
                  <a:txBody>
                    <a:bodyPr/>
                    <a:lstStyle/>
                    <a:p>
                      <a:r>
                        <a:rPr lang="en-GB" dirty="0" smtClean="0">
                          <a:effectLst/>
                        </a:rPr>
                        <a:t>0.119</a:t>
                      </a:r>
                      <a:endParaRPr lang="en-GB" dirty="0"/>
                    </a:p>
                  </a:txBody>
                  <a:tcPr>
                    <a:solidFill>
                      <a:schemeClr val="accent6">
                        <a:lumMod val="40000"/>
                        <a:lumOff val="60000"/>
                      </a:schemeClr>
                    </a:solidFill>
                  </a:tcPr>
                </a:tc>
                <a:tc>
                  <a:txBody>
                    <a:bodyPr/>
                    <a:lstStyle/>
                    <a:p>
                      <a:r>
                        <a:rPr lang="en-GB" dirty="0" smtClean="0">
                          <a:effectLst/>
                        </a:rPr>
                        <a:t>0.425</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6">
                        <a:lumMod val="40000"/>
                        <a:lumOff val="60000"/>
                      </a:schemeClr>
                    </a:solidFill>
                  </a:tcPr>
                </a:tc>
              </a:tr>
            </a:tbl>
          </a:graphicData>
        </a:graphic>
      </p:graphicFrame>
    </p:spTree>
    <p:extLst>
      <p:ext uri="{BB962C8B-B14F-4D97-AF65-F5344CB8AC3E}">
        <p14:creationId xmlns:p14="http://schemas.microsoft.com/office/powerpoint/2010/main" val="32194626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Authorities</a:t>
            </a:r>
            <a:endParaRPr lang="en-GB"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3444851705"/>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0.326</a:t>
                      </a:r>
                      <a:endParaRPr lang="en-GB" dirty="0"/>
                    </a:p>
                  </a:txBody>
                  <a:tcPr>
                    <a:solidFill>
                      <a:schemeClr val="accent6">
                        <a:lumMod val="60000"/>
                        <a:lumOff val="40000"/>
                      </a:schemeClr>
                    </a:solidFill>
                  </a:tcPr>
                </a:tc>
                <a:tc>
                  <a:txBody>
                    <a:bodyPr/>
                    <a:lstStyle/>
                    <a:p>
                      <a:r>
                        <a:rPr lang="en-GB" dirty="0" smtClean="0">
                          <a:effectLst/>
                        </a:rPr>
                        <a:t>0.002</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per.size</a:t>
                      </a:r>
                      <a:r>
                        <a:rPr lang="en-IN" dirty="0" smtClean="0"/>
                        <a:t>&gt;</a:t>
                      </a:r>
                      <a:r>
                        <a:rPr lang="en-IN" dirty="0" err="1" smtClean="0"/>
                        <a:t>per.shape</a:t>
                      </a:r>
                      <a:r>
                        <a:rPr lang="en-IN" dirty="0" smtClean="0"/>
                        <a:t>&gt;</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0.319</a:t>
                      </a:r>
                      <a:endParaRPr lang="en-GB" dirty="0"/>
                    </a:p>
                  </a:txBody>
                  <a:tcPr>
                    <a:solidFill>
                      <a:schemeClr val="accent6">
                        <a:lumMod val="60000"/>
                        <a:lumOff val="40000"/>
                      </a:schemeClr>
                    </a:solidFill>
                  </a:tcPr>
                </a:tc>
                <a:tc>
                  <a:txBody>
                    <a:bodyPr/>
                    <a:lstStyle/>
                    <a:p>
                      <a:r>
                        <a:rPr lang="en-GB" dirty="0" smtClean="0">
                          <a:effectLst/>
                        </a:rPr>
                        <a:t>0.003</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0.394</a:t>
                      </a:r>
                      <a:endParaRPr lang="en-GB" dirty="0"/>
                    </a:p>
                  </a:txBody>
                  <a:tcPr>
                    <a:solidFill>
                      <a:schemeClr val="accent6">
                        <a:lumMod val="60000"/>
                        <a:lumOff val="40000"/>
                      </a:schemeClr>
                    </a:solidFill>
                  </a:tcPr>
                </a:tc>
                <a:tc>
                  <a:txBody>
                    <a:bodyPr/>
                    <a:lstStyle/>
                    <a:p>
                      <a:r>
                        <a:rPr lang="en-GB" dirty="0" smtClean="0">
                          <a:effectLst/>
                        </a:rPr>
                        <a:t>0.0008</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0.420</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0.219</a:t>
                      </a:r>
                      <a:endParaRPr lang="en-GB" dirty="0"/>
                    </a:p>
                  </a:txBody>
                  <a:tcPr>
                    <a:solidFill>
                      <a:schemeClr val="accent1">
                        <a:lumMod val="20000"/>
                        <a:lumOff val="80000"/>
                      </a:schemeClr>
                    </a:solidFill>
                  </a:tcPr>
                </a:tc>
                <a:tc>
                  <a:txBody>
                    <a:bodyPr/>
                    <a:lstStyle/>
                    <a:p>
                      <a:r>
                        <a:rPr lang="en-GB" dirty="0" smtClean="0">
                          <a:effectLst/>
                        </a:rPr>
                        <a:t>0.083</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4252871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Procurement Channel</a:t>
            </a:r>
            <a:endParaRPr lang="en-GB" dirty="0"/>
          </a:p>
        </p:txBody>
      </p:sp>
    </p:spTree>
    <p:extLst>
      <p:ext uri="{BB962C8B-B14F-4D97-AF65-F5344CB8AC3E}">
        <p14:creationId xmlns:p14="http://schemas.microsoft.com/office/powerpoint/2010/main" val="4147070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Degree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504646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2.666</a:t>
                      </a:r>
                      <a:endParaRPr lang="en-GB" dirty="0"/>
                    </a:p>
                  </a:txBody>
                  <a:tcPr>
                    <a:solidFill>
                      <a:schemeClr val="accent6">
                        <a:lumMod val="40000"/>
                        <a:lumOff val="60000"/>
                      </a:schemeClr>
                    </a:solidFill>
                  </a:tcPr>
                </a:tc>
                <a:tc>
                  <a:txBody>
                    <a:bodyPr/>
                    <a:lstStyle/>
                    <a:p>
                      <a:r>
                        <a:rPr lang="en-GB" dirty="0" smtClean="0">
                          <a:effectLst/>
                        </a:rPr>
                        <a:t>0.592</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40000"/>
                        <a:lumOff val="60000"/>
                      </a:schemeClr>
                    </a:solidFill>
                  </a:tcPr>
                </a:tc>
                <a:tc>
                  <a:txBody>
                    <a:bodyPr/>
                    <a:lstStyle/>
                    <a:p>
                      <a:r>
                        <a:rPr lang="en-GB" dirty="0" smtClean="0">
                          <a:effectLst/>
                        </a:rPr>
                        <a:t>2.666</a:t>
                      </a:r>
                      <a:endParaRPr lang="en-GB" dirty="0"/>
                    </a:p>
                  </a:txBody>
                  <a:tcPr>
                    <a:solidFill>
                      <a:schemeClr val="accent6">
                        <a:lumMod val="40000"/>
                        <a:lumOff val="60000"/>
                      </a:schemeClr>
                    </a:solidFill>
                  </a:tcPr>
                </a:tc>
                <a:tc>
                  <a:txBody>
                    <a:bodyPr/>
                    <a:lstStyle/>
                    <a:p>
                      <a:r>
                        <a:rPr lang="en-GB" dirty="0" smtClean="0">
                          <a:effectLst/>
                        </a:rPr>
                        <a:t>0.597</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4</a:t>
                      </a:r>
                      <a:endParaRPr lang="en-GB" dirty="0"/>
                    </a:p>
                  </a:txBody>
                  <a:tcPr>
                    <a:solidFill>
                      <a:schemeClr val="accent6">
                        <a:lumMod val="60000"/>
                        <a:lumOff val="40000"/>
                      </a:schemeClr>
                    </a:solidFill>
                  </a:tcPr>
                </a:tc>
                <a:tc>
                  <a:txBody>
                    <a:bodyPr/>
                    <a:lstStyle/>
                    <a:p>
                      <a:r>
                        <a:rPr lang="en-GB" dirty="0" smtClean="0">
                          <a:effectLst/>
                        </a:rPr>
                        <a:t>0.609</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9.571</a:t>
                      </a:r>
                      <a:endParaRPr lang="en-GB" dirty="0"/>
                    </a:p>
                  </a:txBody>
                  <a:tcPr/>
                </a:tc>
                <a:tc>
                  <a:txBody>
                    <a:bodyPr/>
                    <a:lstStyle/>
                    <a:p>
                      <a:r>
                        <a:rPr lang="en-GB" dirty="0" smtClean="0">
                          <a:effectLst/>
                        </a:rPr>
                        <a:t>0.024</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GB"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10.222</a:t>
                      </a:r>
                      <a:endParaRPr lang="en-GB" dirty="0"/>
                    </a:p>
                  </a:txBody>
                  <a:tcPr/>
                </a:tc>
                <a:tc>
                  <a:txBody>
                    <a:bodyPr/>
                    <a:lstStyle/>
                    <a:p>
                      <a:r>
                        <a:rPr lang="en-GB" dirty="0" smtClean="0">
                          <a:effectLst/>
                        </a:rPr>
                        <a:t>0.065</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GB" dirty="0" smtClean="0"/>
                        <a:t>&gt;</a:t>
                      </a:r>
                      <a:r>
                        <a:rPr lang="en-IN" dirty="0" err="1" smtClean="0"/>
                        <a:t>per.size</a:t>
                      </a:r>
                      <a:endParaRPr lang="en-GB" dirty="0" smtClean="0"/>
                    </a:p>
                  </a:txBody>
                  <a:tcPr/>
                </a:tc>
              </a:tr>
            </a:tbl>
          </a:graphicData>
        </a:graphic>
      </p:graphicFrame>
    </p:spTree>
    <p:extLst>
      <p:ext uri="{BB962C8B-B14F-4D97-AF65-F5344CB8AC3E}">
        <p14:creationId xmlns:p14="http://schemas.microsoft.com/office/powerpoint/2010/main" val="9817663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Closeness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37447873"/>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0.211</a:t>
                      </a:r>
                      <a:endParaRPr lang="en-GB" dirty="0"/>
                    </a:p>
                  </a:txBody>
                  <a:tcPr/>
                </a:tc>
                <a:tc>
                  <a:txBody>
                    <a:bodyPr/>
                    <a:lstStyle/>
                    <a:p>
                      <a:r>
                        <a:rPr lang="en-GB" dirty="0" smtClean="0">
                          <a:effectLst/>
                        </a:rPr>
                        <a:t>0.001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0.221</a:t>
                      </a:r>
                      <a:endParaRPr lang="en-GB" dirty="0"/>
                    </a:p>
                  </a:txBody>
                  <a:tcPr>
                    <a:solidFill>
                      <a:schemeClr val="accent1">
                        <a:lumMod val="20000"/>
                        <a:lumOff val="80000"/>
                      </a:schemeClr>
                    </a:solidFill>
                  </a:tcPr>
                </a:tc>
                <a:tc>
                  <a:txBody>
                    <a:bodyPr/>
                    <a:lstStyle/>
                    <a:p>
                      <a:r>
                        <a:rPr lang="en-GB" dirty="0" smtClean="0">
                          <a:effectLst/>
                        </a:rPr>
                        <a:t>0.0001</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36496842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err="1" smtClean="0"/>
              <a:t>Betweenness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7672405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0</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a:t>
                      </a:r>
                      <a:endParaRPr lang="en-GB" dirty="0"/>
                    </a:p>
                  </a:txBody>
                  <a:tcPr/>
                </a:tc>
                <a:tc>
                  <a:txBody>
                    <a:bodyPr/>
                    <a:lstStyle/>
                    <a:p>
                      <a:r>
                        <a:rPr lang="en-GB" dirty="0" smtClean="0">
                          <a:effectLst/>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a:t>
                      </a:r>
                      <a:endParaRPr lang="en-GB" dirty="0"/>
                    </a:p>
                  </a:txBody>
                  <a:tcPr>
                    <a:solidFill>
                      <a:schemeClr val="accent1">
                        <a:lumMod val="20000"/>
                        <a:lumOff val="80000"/>
                      </a:schemeClr>
                    </a:solidFill>
                  </a:tcPr>
                </a:tc>
                <a:tc>
                  <a:txBody>
                    <a:bodyPr/>
                    <a:lstStyle/>
                    <a:p>
                      <a:r>
                        <a:rPr lang="en-GB" dirty="0" smtClean="0">
                          <a:effectLst/>
                        </a:rPr>
                        <a:t>1</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19883669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Eigen Centrality</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92462989"/>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1.480e-16</a:t>
                      </a:r>
                      <a:endParaRPr lang="en-GB" dirty="0"/>
                    </a:p>
                  </a:txBody>
                  <a:tcPr>
                    <a:solidFill>
                      <a:schemeClr val="accent6">
                        <a:lumMod val="40000"/>
                        <a:lumOff val="60000"/>
                      </a:schemeClr>
                    </a:solidFill>
                  </a:tcPr>
                </a:tc>
                <a:tc>
                  <a:txBody>
                    <a:bodyPr/>
                    <a:lstStyle/>
                    <a:p>
                      <a:r>
                        <a:rPr lang="en-GB" dirty="0" smtClean="0">
                          <a:effectLst/>
                        </a:rPr>
                        <a:t>0.599</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3.700e-17</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0.475</a:t>
                      </a:r>
                      <a:endParaRPr lang="en-GB" dirty="0"/>
                    </a:p>
                  </a:txBody>
                  <a:tcPr/>
                </a:tc>
                <a:tc>
                  <a:txBody>
                    <a:bodyPr/>
                    <a:lstStyle/>
                    <a:p>
                      <a:r>
                        <a:rPr lang="en-GB" dirty="0" smtClean="0">
                          <a:effectLst/>
                        </a:rPr>
                        <a:t>0.027</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0.657</a:t>
                      </a:r>
                      <a:endParaRPr lang="en-GB" dirty="0"/>
                    </a:p>
                  </a:txBody>
                  <a:tcPr/>
                </a:tc>
                <a:tc>
                  <a:txBody>
                    <a:bodyPr/>
                    <a:lstStyle/>
                    <a:p>
                      <a:r>
                        <a:rPr lang="en-GB" dirty="0" smtClean="0">
                          <a:effectLst/>
                        </a:rPr>
                        <a:t>0.0002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bl>
          </a:graphicData>
        </a:graphic>
      </p:graphicFrame>
    </p:spTree>
    <p:extLst>
      <p:ext uri="{BB962C8B-B14F-4D97-AF65-F5344CB8AC3E}">
        <p14:creationId xmlns:p14="http://schemas.microsoft.com/office/powerpoint/2010/main" val="2661336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7E56EE-22E9-4ED1-B5EC-7F4D19F3357B}"/>
              </a:ext>
            </a:extLst>
          </p:cNvPr>
          <p:cNvSpPr>
            <a:spLocks noGrp="1"/>
          </p:cNvSpPr>
          <p:nvPr>
            <p:ph type="title"/>
          </p:nvPr>
        </p:nvSpPr>
        <p:spPr/>
        <p:txBody>
          <a:bodyPr/>
          <a:lstStyle/>
          <a:p>
            <a:r>
              <a:rPr lang="en-US" dirty="0"/>
              <a:t>Exploring the data (Overview 2)</a:t>
            </a:r>
          </a:p>
        </p:txBody>
      </p:sp>
      <p:sp>
        <p:nvSpPr>
          <p:cNvPr id="3" name="Content Placeholder 2">
            <a:extLst>
              <a:ext uri="{FF2B5EF4-FFF2-40B4-BE49-F238E27FC236}">
                <a16:creationId xmlns="" xmlns:a16="http://schemas.microsoft.com/office/drawing/2014/main" id="{511E5792-09E2-447C-AD1E-24ABC5C74A5B}"/>
              </a:ext>
            </a:extLst>
          </p:cNvPr>
          <p:cNvSpPr>
            <a:spLocks noGrp="1"/>
          </p:cNvSpPr>
          <p:nvPr>
            <p:ph idx="1"/>
          </p:nvPr>
        </p:nvSpPr>
        <p:spPr/>
        <p:txBody>
          <a:bodyPr>
            <a:normAutofit/>
          </a:bodyPr>
          <a:lstStyle/>
          <a:p>
            <a:r>
              <a:rPr lang="en-US" dirty="0"/>
              <a:t>Channels are defined based on the eType column.</a:t>
            </a:r>
          </a:p>
          <a:p>
            <a:r>
              <a:rPr lang="en-US" b="1" dirty="0"/>
              <a:t>Many</a:t>
            </a:r>
            <a:r>
              <a:rPr lang="en-US" dirty="0"/>
              <a:t> of the channels also include:</a:t>
            </a:r>
          </a:p>
          <a:p>
            <a:pPr lvl="1"/>
            <a:r>
              <a:rPr lang="en-US" b="1" dirty="0"/>
              <a:t>Weight</a:t>
            </a:r>
            <a:r>
              <a:rPr lang="en-US" dirty="0"/>
              <a:t>: float values with different meaning based on the channel</a:t>
            </a:r>
            <a:endParaRPr lang="en-US" b="1" dirty="0"/>
          </a:p>
          <a:p>
            <a:pPr lvl="1"/>
            <a:r>
              <a:rPr lang="en-US" b="1" dirty="0" err="1"/>
              <a:t>SourceLocation</a:t>
            </a:r>
            <a:r>
              <a:rPr lang="en-US" dirty="0"/>
              <a:t>: integer values between 0 and 5 representing countries</a:t>
            </a:r>
          </a:p>
          <a:p>
            <a:pPr lvl="1"/>
            <a:r>
              <a:rPr lang="en-US" b="1" dirty="0" err="1"/>
              <a:t>TargetLocation</a:t>
            </a:r>
            <a:r>
              <a:rPr lang="en-US" dirty="0"/>
              <a:t>: integer values between 0 and 5 representing countries</a:t>
            </a:r>
          </a:p>
          <a:p>
            <a:pPr lvl="1"/>
            <a:r>
              <a:rPr lang="en-US" b="1" dirty="0" err="1"/>
              <a:t>SourceLatitude</a:t>
            </a:r>
            <a:r>
              <a:rPr lang="en-US" dirty="0"/>
              <a:t>: latitude locations within the country </a:t>
            </a:r>
          </a:p>
          <a:p>
            <a:pPr lvl="1"/>
            <a:r>
              <a:rPr lang="en-US" b="1" dirty="0" err="1"/>
              <a:t>SourceLongitude</a:t>
            </a:r>
            <a:r>
              <a:rPr lang="en-US" dirty="0"/>
              <a:t>: longitude locations within the country</a:t>
            </a:r>
          </a:p>
          <a:p>
            <a:pPr lvl="1"/>
            <a:r>
              <a:rPr lang="en-US" b="1" dirty="0" err="1"/>
              <a:t>TargetLatitude</a:t>
            </a:r>
            <a:r>
              <a:rPr lang="en-US" dirty="0"/>
              <a:t>: latitude locations within the country</a:t>
            </a:r>
          </a:p>
          <a:p>
            <a:pPr lvl="1"/>
            <a:r>
              <a:rPr lang="en-US" b="1" dirty="0" err="1"/>
              <a:t>TargetLongitude</a:t>
            </a:r>
            <a:r>
              <a:rPr lang="en-US" dirty="0"/>
              <a:t>: longitude locations within the country</a:t>
            </a:r>
          </a:p>
        </p:txBody>
      </p:sp>
    </p:spTree>
    <p:extLst>
      <p:ext uri="{BB962C8B-B14F-4D97-AF65-F5344CB8AC3E}">
        <p14:creationId xmlns:p14="http://schemas.microsoft.com/office/powerpoint/2010/main" val="28543276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Page Rank</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37987609"/>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0</a:t>
                      </a:r>
                      <a:endParaRPr lang="en-GB" dirty="0"/>
                    </a:p>
                  </a:txBody>
                  <a:tcPr/>
                </a:tc>
                <a:tc>
                  <a:txBody>
                    <a:bodyPr/>
                    <a:lstStyle/>
                    <a:p>
                      <a:r>
                        <a:rPr lang="en-GB" dirty="0" smtClean="0">
                          <a:effectLst/>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0.261</a:t>
                      </a:r>
                      <a:endParaRPr lang="en-GB" dirty="0"/>
                    </a:p>
                  </a:txBody>
                  <a:tcPr/>
                </a:tc>
                <a:tc>
                  <a:txBody>
                    <a:bodyPr/>
                    <a:lstStyle/>
                    <a:p>
                      <a:r>
                        <a:rPr lang="en-GB" dirty="0" smtClean="0">
                          <a:effectLst/>
                        </a:rPr>
                        <a:t>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0.311</a:t>
                      </a:r>
                      <a:endParaRPr lang="en-GB" dirty="0"/>
                    </a:p>
                  </a:txBody>
                  <a:tcPr/>
                </a:tc>
                <a:tc>
                  <a:txBody>
                    <a:bodyPr/>
                    <a:lstStyle/>
                    <a:p>
                      <a:r>
                        <a:rPr lang="en-GB" dirty="0" smtClean="0">
                          <a:effectLst/>
                        </a:rPr>
                        <a:t>0.0002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13383399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KNN</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53950627"/>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10.476</a:t>
                      </a:r>
                      <a:endParaRPr lang="en-GB" dirty="0"/>
                    </a:p>
                  </a:txBody>
                  <a:tcPr/>
                </a:tc>
                <a:tc>
                  <a:txBody>
                    <a:bodyPr/>
                    <a:lstStyle/>
                    <a:p>
                      <a:r>
                        <a:rPr lang="en-GB" dirty="0" smtClean="0">
                          <a:effectLst/>
                        </a:rPr>
                        <a:t>0.054</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17.894</a:t>
                      </a:r>
                      <a:endParaRPr lang="en-GB" dirty="0"/>
                    </a:p>
                  </a:txBody>
                  <a:tcPr/>
                </a:tc>
                <a:tc>
                  <a:txBody>
                    <a:bodyPr/>
                    <a:lstStyle/>
                    <a:p>
                      <a:r>
                        <a:rPr lang="en-GB" dirty="0" smtClean="0">
                          <a:effectLst/>
                        </a:rPr>
                        <a:t>0.003</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11263133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Hubs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11767905"/>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5.233e-17</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5.233e-17</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5.233e-17</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0.595</a:t>
                      </a:r>
                      <a:endParaRPr lang="en-GB" dirty="0"/>
                    </a:p>
                  </a:txBody>
                  <a:tcPr/>
                </a:tc>
                <a:tc>
                  <a:txBody>
                    <a:bodyPr/>
                    <a:lstStyle/>
                    <a:p>
                      <a:r>
                        <a:rPr lang="en-GB" dirty="0" smtClean="0">
                          <a:effectLst/>
                        </a:rPr>
                        <a:t>0.061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0.636</a:t>
                      </a:r>
                      <a:endParaRPr lang="en-GB" dirty="0"/>
                    </a:p>
                  </a:txBody>
                  <a:tcPr>
                    <a:solidFill>
                      <a:schemeClr val="accent1">
                        <a:lumMod val="20000"/>
                        <a:lumOff val="80000"/>
                      </a:schemeClr>
                    </a:solidFill>
                  </a:tcPr>
                </a:tc>
                <a:tc>
                  <a:txBody>
                    <a:bodyPr/>
                    <a:lstStyle/>
                    <a:p>
                      <a:r>
                        <a:rPr lang="en-GB" dirty="0" smtClean="0">
                          <a:effectLst/>
                        </a:rPr>
                        <a:t>0.009</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20650477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Authorities</a:t>
            </a:r>
            <a:endParaRPr lang="en-GB"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729544125"/>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7.40e-17</a:t>
                      </a:r>
                      <a:endParaRPr lang="en-GB" dirty="0"/>
                    </a:p>
                  </a:txBody>
                  <a:tcPr>
                    <a:solidFill>
                      <a:schemeClr val="accent6">
                        <a:lumMod val="60000"/>
                        <a:lumOff val="40000"/>
                      </a:schemeClr>
                    </a:solidFill>
                  </a:tcPr>
                </a:tc>
                <a:tc>
                  <a:txBody>
                    <a:bodyPr/>
                    <a:lstStyle/>
                    <a:p>
                      <a:r>
                        <a:rPr lang="en-GB" dirty="0" smtClean="0">
                          <a:effectLst/>
                        </a:rPr>
                        <a:t>0.609</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7.40e-17</a:t>
                      </a:r>
                      <a:endParaRPr lang="en-GB" dirty="0"/>
                    </a:p>
                  </a:txBody>
                  <a:tcPr>
                    <a:solidFill>
                      <a:schemeClr val="accent6">
                        <a:lumMod val="60000"/>
                        <a:lumOff val="40000"/>
                      </a:schemeClr>
                    </a:solidFill>
                  </a:tcPr>
                </a:tc>
                <a:tc>
                  <a:txBody>
                    <a:bodyPr/>
                    <a:lstStyle/>
                    <a:p>
                      <a:r>
                        <a:rPr lang="en-GB" dirty="0" smtClean="0">
                          <a:effectLst/>
                        </a:rPr>
                        <a:t>0.602</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0.327</a:t>
                      </a:r>
                      <a:endParaRPr lang="en-GB" dirty="0"/>
                    </a:p>
                  </a:txBody>
                  <a:tcPr/>
                </a:tc>
                <a:tc>
                  <a:txBody>
                    <a:bodyPr/>
                    <a:lstStyle/>
                    <a:p>
                      <a:r>
                        <a:rPr lang="en-GB" dirty="0" smtClean="0">
                          <a:effectLst/>
                        </a:rPr>
                        <a:t>0.069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0.330</a:t>
                      </a:r>
                      <a:endParaRPr lang="en-GB" dirty="0"/>
                    </a:p>
                  </a:txBody>
                  <a:tcPr>
                    <a:solidFill>
                      <a:schemeClr val="accent1">
                        <a:lumMod val="20000"/>
                        <a:lumOff val="80000"/>
                      </a:schemeClr>
                    </a:solidFill>
                  </a:tcPr>
                </a:tc>
                <a:tc>
                  <a:txBody>
                    <a:bodyPr/>
                    <a:lstStyle/>
                    <a:p>
                      <a:r>
                        <a:rPr lang="en-GB" dirty="0" smtClean="0">
                          <a:effectLst/>
                        </a:rPr>
                        <a:t>0.044</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34705569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Co-Authorship Channel</a:t>
            </a:r>
            <a:endParaRPr lang="en-GB" dirty="0"/>
          </a:p>
        </p:txBody>
      </p:sp>
    </p:spTree>
    <p:extLst>
      <p:ext uri="{BB962C8B-B14F-4D97-AF65-F5344CB8AC3E}">
        <p14:creationId xmlns:p14="http://schemas.microsoft.com/office/powerpoint/2010/main" val="6204261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Degree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31952727"/>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40000"/>
                        <a:lumOff val="60000"/>
                      </a:schemeClr>
                    </a:solidFill>
                  </a:tcPr>
                </a:tc>
                <a:tc>
                  <a:txBody>
                    <a:bodyPr/>
                    <a:lstStyle/>
                    <a:p>
                      <a:r>
                        <a:rPr lang="en-GB" dirty="0" smtClean="0">
                          <a:effectLst/>
                        </a:rPr>
                        <a:t>0.333</a:t>
                      </a:r>
                      <a:endParaRPr lang="en-GB" dirty="0"/>
                    </a:p>
                  </a:txBody>
                  <a:tcPr>
                    <a:solidFill>
                      <a:schemeClr val="accent6">
                        <a:lumMod val="40000"/>
                        <a:lumOff val="60000"/>
                      </a:schemeClr>
                    </a:solidFill>
                  </a:tcPr>
                </a:tc>
                <a:tc>
                  <a:txBody>
                    <a:bodyPr/>
                    <a:lstStyle/>
                    <a:p>
                      <a:r>
                        <a:rPr lang="en-GB" dirty="0" smtClean="0">
                          <a:effectLst/>
                        </a:rPr>
                        <a:t>0.99</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1.428</a:t>
                      </a:r>
                      <a:endParaRPr lang="en-GB" dirty="0"/>
                    </a:p>
                  </a:txBody>
                  <a:tcPr/>
                </a:tc>
                <a:tc>
                  <a:txBody>
                    <a:bodyPr/>
                    <a:lstStyle/>
                    <a:p>
                      <a:r>
                        <a:rPr lang="en-GB" dirty="0" smtClean="0">
                          <a:effectLst/>
                        </a:rPr>
                        <a:t>0.768</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1.266</a:t>
                      </a:r>
                      <a:endParaRPr lang="en-GB" dirty="0"/>
                    </a:p>
                  </a:txBody>
                  <a:tcPr/>
                </a:tc>
                <a:tc>
                  <a:txBody>
                    <a:bodyPr/>
                    <a:lstStyle/>
                    <a:p>
                      <a:r>
                        <a:rPr lang="en-GB" dirty="0" smtClean="0">
                          <a:effectLst/>
                        </a:rPr>
                        <a:t>0.700</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3336103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Closeness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179506"/>
              </p:ext>
            </p:extLst>
          </p:nvPr>
        </p:nvGraphicFramePr>
        <p:xfrm>
          <a:off x="838200" y="1834251"/>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0.710</a:t>
                      </a:r>
                      <a:endParaRPr lang="en-GB" dirty="0"/>
                    </a:p>
                  </a:txBody>
                  <a:tcPr>
                    <a:solidFill>
                      <a:schemeClr val="accent6">
                        <a:lumMod val="60000"/>
                        <a:lumOff val="40000"/>
                      </a:schemeClr>
                    </a:solidFill>
                  </a:tcPr>
                </a:tc>
                <a:tc>
                  <a:txBody>
                    <a:bodyPr/>
                    <a:lstStyle/>
                    <a:p>
                      <a:r>
                        <a:rPr lang="en-GB" dirty="0" smtClean="0">
                          <a:effectLst/>
                        </a:rPr>
                        <a:t>0.037</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0.739</a:t>
                      </a:r>
                      <a:endParaRPr lang="en-GB" dirty="0"/>
                    </a:p>
                  </a:txBody>
                  <a:tcPr/>
                </a:tc>
                <a:tc>
                  <a:txBody>
                    <a:bodyPr/>
                    <a:lstStyle/>
                    <a:p>
                      <a:r>
                        <a:rPr lang="en-GB" dirty="0" smtClean="0">
                          <a:effectLst/>
                        </a:rPr>
                        <a:t>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0.749</a:t>
                      </a:r>
                      <a:endParaRPr lang="en-GB" dirty="0"/>
                    </a:p>
                  </a:txBody>
                  <a:tcPr>
                    <a:solidFill>
                      <a:schemeClr val="accent1">
                        <a:lumMod val="20000"/>
                        <a:lumOff val="80000"/>
                      </a:schemeClr>
                    </a:solidFill>
                  </a:tcPr>
                </a:tc>
                <a:tc>
                  <a:txBody>
                    <a:bodyPr/>
                    <a:lstStyle/>
                    <a:p>
                      <a:r>
                        <a:rPr lang="en-GB" dirty="0" smtClean="0">
                          <a:effectLst/>
                        </a:rPr>
                        <a:t>0.001</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11342514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err="1" smtClean="0"/>
              <a:t>Betweenness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7672405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0</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a:t>
                      </a:r>
                      <a:endParaRPr lang="en-GB" dirty="0"/>
                    </a:p>
                  </a:txBody>
                  <a:tcPr/>
                </a:tc>
                <a:tc>
                  <a:txBody>
                    <a:bodyPr/>
                    <a:lstStyle/>
                    <a:p>
                      <a:r>
                        <a:rPr lang="en-GB" dirty="0" smtClean="0">
                          <a:effectLst/>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a:t>
                      </a:r>
                      <a:endParaRPr lang="en-GB" dirty="0"/>
                    </a:p>
                  </a:txBody>
                  <a:tcPr>
                    <a:solidFill>
                      <a:schemeClr val="accent1">
                        <a:lumMod val="20000"/>
                        <a:lumOff val="80000"/>
                      </a:schemeClr>
                    </a:solidFill>
                  </a:tcPr>
                </a:tc>
                <a:tc>
                  <a:txBody>
                    <a:bodyPr/>
                    <a:lstStyle/>
                    <a:p>
                      <a:r>
                        <a:rPr lang="en-GB" dirty="0" smtClean="0">
                          <a:effectLst/>
                        </a:rPr>
                        <a:t>1</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37204861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Eigen Centrality</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38384598"/>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0.544</a:t>
                      </a:r>
                      <a:endParaRPr lang="en-GB" dirty="0"/>
                    </a:p>
                  </a:txBody>
                  <a:tcPr>
                    <a:solidFill>
                      <a:schemeClr val="accent6">
                        <a:lumMod val="60000"/>
                        <a:lumOff val="40000"/>
                      </a:schemeClr>
                    </a:solidFill>
                  </a:tcPr>
                </a:tc>
                <a:tc>
                  <a:txBody>
                    <a:bodyPr/>
                    <a:lstStyle/>
                    <a:p>
                      <a:r>
                        <a:rPr lang="en-GB" dirty="0" smtClean="0">
                          <a:effectLst/>
                        </a:rPr>
                        <a:t>0.142</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0</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0.671</a:t>
                      </a:r>
                      <a:endParaRPr lang="en-GB" dirty="0"/>
                    </a:p>
                  </a:txBody>
                  <a:tcPr/>
                </a:tc>
                <a:tc>
                  <a:txBody>
                    <a:bodyPr/>
                    <a:lstStyle/>
                    <a:p>
                      <a:r>
                        <a:rPr lang="en-GB" dirty="0" smtClean="0">
                          <a:effectLst/>
                        </a:rPr>
                        <a:t>0.023</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0.852</a:t>
                      </a:r>
                      <a:endParaRPr lang="en-GB" dirty="0"/>
                    </a:p>
                  </a:txBody>
                  <a:tcPr/>
                </a:tc>
                <a:tc>
                  <a:txBody>
                    <a:bodyPr/>
                    <a:lstStyle/>
                    <a:p>
                      <a:r>
                        <a:rPr lang="en-GB" dirty="0" smtClean="0">
                          <a:effectLst/>
                        </a:rPr>
                        <a:t>0.002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35434317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Page Rank</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37623597"/>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0.333</a:t>
                      </a:r>
                      <a:endParaRPr lang="en-GB" dirty="0"/>
                    </a:p>
                  </a:txBody>
                  <a:tcPr>
                    <a:solidFill>
                      <a:schemeClr val="accent6">
                        <a:lumMod val="60000"/>
                        <a:lumOff val="40000"/>
                      </a:schemeClr>
                    </a:solidFill>
                  </a:tcPr>
                </a:tc>
                <a:tc>
                  <a:txBody>
                    <a:bodyPr/>
                    <a:lstStyle/>
                    <a:p>
                      <a:r>
                        <a:rPr lang="en-GB" dirty="0" smtClean="0">
                          <a:effectLst/>
                        </a:rPr>
                        <a:t>0.035</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0</a:t>
                      </a:r>
                      <a:endParaRPr lang="en-GB" dirty="0"/>
                    </a:p>
                  </a:txBody>
                  <a:tcPr/>
                </a:tc>
                <a:tc>
                  <a:txBody>
                    <a:bodyPr/>
                    <a:lstStyle/>
                    <a:p>
                      <a:r>
                        <a:rPr lang="en-GB" dirty="0" smtClean="0">
                          <a:effectLst/>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0.428</a:t>
                      </a:r>
                      <a:endParaRPr lang="en-GB" dirty="0"/>
                    </a:p>
                  </a:txBody>
                  <a:tcPr/>
                </a:tc>
                <a:tc>
                  <a:txBody>
                    <a:bodyPr/>
                    <a:lstStyle/>
                    <a:p>
                      <a:r>
                        <a:rPr lang="en-GB" dirty="0" smtClean="0">
                          <a:effectLst/>
                        </a:rPr>
                        <a:t>0.008</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0.477</a:t>
                      </a:r>
                      <a:endParaRPr lang="en-GB" dirty="0"/>
                    </a:p>
                  </a:txBody>
                  <a:tcPr/>
                </a:tc>
                <a:tc>
                  <a:txBody>
                    <a:bodyPr/>
                    <a:lstStyle/>
                    <a:p>
                      <a:r>
                        <a:rPr lang="en-GB" dirty="0" smtClean="0">
                          <a:effectLst/>
                        </a:rPr>
                        <a:t>0.001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2356039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32211E-8D2D-44F5-A411-D0257B8BBBD4}"/>
              </a:ext>
            </a:extLst>
          </p:cNvPr>
          <p:cNvSpPr>
            <a:spLocks noGrp="1"/>
          </p:cNvSpPr>
          <p:nvPr>
            <p:ph type="title"/>
          </p:nvPr>
        </p:nvSpPr>
        <p:spPr/>
        <p:txBody>
          <a:bodyPr/>
          <a:lstStyle/>
          <a:p>
            <a:r>
              <a:rPr lang="en-US" dirty="0"/>
              <a:t>Exploring the data (Overview 3)</a:t>
            </a:r>
          </a:p>
        </p:txBody>
      </p:sp>
      <p:sp>
        <p:nvSpPr>
          <p:cNvPr id="3" name="Content Placeholder 2">
            <a:extLst>
              <a:ext uri="{FF2B5EF4-FFF2-40B4-BE49-F238E27FC236}">
                <a16:creationId xmlns="" xmlns:a16="http://schemas.microsoft.com/office/drawing/2014/main" id="{CFD2027D-315E-42C2-AA32-D9A5CB2EDA84}"/>
              </a:ext>
            </a:extLst>
          </p:cNvPr>
          <p:cNvSpPr>
            <a:spLocks noGrp="1"/>
          </p:cNvSpPr>
          <p:nvPr>
            <p:ph idx="1"/>
          </p:nvPr>
        </p:nvSpPr>
        <p:spPr/>
        <p:txBody>
          <a:bodyPr>
            <a:normAutofit fontScale="92500" lnSpcReduction="10000"/>
          </a:bodyPr>
          <a:lstStyle/>
          <a:p>
            <a:r>
              <a:rPr lang="en-US" dirty="0"/>
              <a:t>Data types for each column when loading the file:</a:t>
            </a:r>
          </a:p>
          <a:p>
            <a:pPr lvl="1"/>
            <a:r>
              <a:rPr lang="en-US" dirty="0"/>
              <a:t>Source 			int64 </a:t>
            </a:r>
          </a:p>
          <a:p>
            <a:pPr lvl="1"/>
            <a:r>
              <a:rPr lang="en-US" dirty="0"/>
              <a:t>eType 			int64 </a:t>
            </a:r>
          </a:p>
          <a:p>
            <a:pPr lvl="1"/>
            <a:r>
              <a:rPr lang="en-US" dirty="0"/>
              <a:t>Target 			int64 </a:t>
            </a:r>
          </a:p>
          <a:p>
            <a:pPr lvl="1"/>
            <a:r>
              <a:rPr lang="en-US" dirty="0"/>
              <a:t>Time 			int64 </a:t>
            </a:r>
          </a:p>
          <a:p>
            <a:pPr lvl="1"/>
            <a:r>
              <a:rPr lang="en-US" dirty="0"/>
              <a:t>Weight 			float64 </a:t>
            </a:r>
          </a:p>
          <a:p>
            <a:pPr lvl="1"/>
            <a:r>
              <a:rPr lang="en-US" dirty="0" err="1"/>
              <a:t>SourceLocation</a:t>
            </a:r>
            <a:r>
              <a:rPr lang="en-US" dirty="0"/>
              <a:t>		float64 </a:t>
            </a:r>
          </a:p>
          <a:p>
            <a:pPr lvl="1"/>
            <a:r>
              <a:rPr lang="en-US" dirty="0" err="1"/>
              <a:t>TargetLocation</a:t>
            </a:r>
            <a:r>
              <a:rPr lang="en-US" dirty="0"/>
              <a:t> 		float64 </a:t>
            </a:r>
          </a:p>
          <a:p>
            <a:pPr lvl="1"/>
            <a:r>
              <a:rPr lang="en-US" dirty="0" err="1"/>
              <a:t>SourceLatitude</a:t>
            </a:r>
            <a:r>
              <a:rPr lang="en-US" dirty="0"/>
              <a:t> 		float64 </a:t>
            </a:r>
          </a:p>
          <a:p>
            <a:pPr lvl="1"/>
            <a:r>
              <a:rPr lang="en-US" dirty="0" err="1"/>
              <a:t>SourceLongitude</a:t>
            </a:r>
            <a:r>
              <a:rPr lang="en-US" dirty="0"/>
              <a:t> 		float64 </a:t>
            </a:r>
          </a:p>
          <a:p>
            <a:pPr lvl="1"/>
            <a:r>
              <a:rPr lang="en-US" dirty="0" err="1"/>
              <a:t>TargetLatitude</a:t>
            </a:r>
            <a:r>
              <a:rPr lang="en-US" dirty="0"/>
              <a:t> 		float64 </a:t>
            </a:r>
          </a:p>
          <a:p>
            <a:pPr lvl="1"/>
            <a:r>
              <a:rPr lang="en-US" dirty="0" err="1"/>
              <a:t>TargetLongitude</a:t>
            </a:r>
            <a:r>
              <a:rPr lang="en-US" dirty="0"/>
              <a:t> 		float64</a:t>
            </a:r>
          </a:p>
        </p:txBody>
      </p:sp>
    </p:spTree>
    <p:extLst>
      <p:ext uri="{BB962C8B-B14F-4D97-AF65-F5344CB8AC3E}">
        <p14:creationId xmlns:p14="http://schemas.microsoft.com/office/powerpoint/2010/main" val="26767108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KNN</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790532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r>
                        <a:rPr lang="en-GB" dirty="0" smtClean="0">
                          <a:effectLst/>
                        </a:rPr>
                        <a:t>0.462</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11.142</a:t>
                      </a:r>
                      <a:endParaRPr lang="en-GB" dirty="0"/>
                    </a:p>
                  </a:txBody>
                  <a:tcPr/>
                </a:tc>
                <a:tc>
                  <a:txBody>
                    <a:bodyPr/>
                    <a:lstStyle/>
                    <a:p>
                      <a:r>
                        <a:rPr lang="en-GB" dirty="0" smtClean="0">
                          <a:effectLst/>
                        </a:rPr>
                        <a:t>0.029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18.561</a:t>
                      </a:r>
                      <a:endParaRPr lang="en-GB" dirty="0"/>
                    </a:p>
                  </a:txBody>
                  <a:tcPr/>
                </a:tc>
                <a:tc>
                  <a:txBody>
                    <a:bodyPr/>
                    <a:lstStyle/>
                    <a:p>
                      <a:r>
                        <a:rPr lang="en-GB" dirty="0" smtClean="0">
                          <a:effectLst/>
                        </a:rPr>
                        <a:t>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3833288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Hubs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51679042"/>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0.333</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0.428</a:t>
                      </a:r>
                      <a:endParaRPr lang="en-GB" dirty="0"/>
                    </a:p>
                  </a:txBody>
                  <a:tcPr/>
                </a:tc>
                <a:tc>
                  <a:txBody>
                    <a:bodyPr/>
                    <a:lstStyle/>
                    <a:p>
                      <a:r>
                        <a:rPr lang="en-GB" dirty="0" smtClean="0">
                          <a:effectLst/>
                        </a:rPr>
                        <a:t>0.236</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0.469</a:t>
                      </a:r>
                      <a:endParaRPr lang="en-GB" dirty="0"/>
                    </a:p>
                  </a:txBody>
                  <a:tcPr>
                    <a:solidFill>
                      <a:schemeClr val="accent1">
                        <a:lumMod val="20000"/>
                        <a:lumOff val="80000"/>
                      </a:schemeClr>
                    </a:solidFill>
                  </a:tcPr>
                </a:tc>
                <a:tc>
                  <a:txBody>
                    <a:bodyPr/>
                    <a:lstStyle/>
                    <a:p>
                      <a:r>
                        <a:rPr lang="en-GB" dirty="0" smtClean="0">
                          <a:effectLst/>
                        </a:rPr>
                        <a:t>0.083</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42824153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Authorities</a:t>
            </a:r>
            <a:endParaRPr lang="en-GB"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371306376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NA</a:t>
                      </a:r>
                      <a:endParaRPr lang="en-GB" dirty="0"/>
                    </a:p>
                  </a:txBody>
                  <a:tcPr/>
                </a:tc>
                <a:tc>
                  <a:txBody>
                    <a:bodyPr/>
                    <a:lstStyle/>
                    <a:p>
                      <a:r>
                        <a:rPr lang="en-GB" dirty="0" smtClean="0">
                          <a:effectLst/>
                        </a:rPr>
                        <a:t>NA</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NA</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NA</a:t>
                      </a:r>
                      <a:endParaRPr lang="en-GB" dirty="0"/>
                    </a:p>
                  </a:txBody>
                  <a:tcPr>
                    <a:solidFill>
                      <a:schemeClr val="accent1">
                        <a:lumMod val="20000"/>
                        <a:lumOff val="80000"/>
                      </a:schemeClr>
                    </a:solidFill>
                  </a:tcPr>
                </a:tc>
                <a:tc>
                  <a:txBody>
                    <a:bodyPr/>
                    <a:lstStyle/>
                    <a:p>
                      <a:r>
                        <a:rPr lang="en-GB" dirty="0" smtClean="0">
                          <a:effectLst/>
                        </a:rPr>
                        <a:t>NA</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NA</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39670842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Demographic Channel</a:t>
            </a:r>
            <a:endParaRPr lang="en-GB" dirty="0"/>
          </a:p>
        </p:txBody>
      </p:sp>
    </p:spTree>
    <p:extLst>
      <p:ext uri="{BB962C8B-B14F-4D97-AF65-F5344CB8AC3E}">
        <p14:creationId xmlns:p14="http://schemas.microsoft.com/office/powerpoint/2010/main" val="16757989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Degree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27245233"/>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1.954</a:t>
                      </a:r>
                      <a:endParaRPr lang="en-GB" dirty="0"/>
                    </a:p>
                  </a:txBody>
                  <a:tcPr>
                    <a:solidFill>
                      <a:schemeClr val="accent6">
                        <a:lumMod val="40000"/>
                        <a:lumOff val="60000"/>
                      </a:schemeClr>
                    </a:solidFill>
                  </a:tcPr>
                </a:tc>
                <a:tc>
                  <a:txBody>
                    <a:bodyPr/>
                    <a:lstStyle/>
                    <a:p>
                      <a:r>
                        <a:rPr lang="en-GB" dirty="0" smtClean="0">
                          <a:effectLst/>
                        </a:rPr>
                        <a:t>0.273</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40000"/>
                        <a:lumOff val="60000"/>
                      </a:schemeClr>
                    </a:solidFill>
                  </a:tcPr>
                </a:tc>
                <a:tc>
                  <a:txBody>
                    <a:bodyPr/>
                    <a:lstStyle/>
                    <a:p>
                      <a:r>
                        <a:rPr lang="en-GB" dirty="0" smtClean="0">
                          <a:effectLst/>
                        </a:rPr>
                        <a:t>1.987</a:t>
                      </a:r>
                      <a:endParaRPr lang="en-GB" dirty="0"/>
                    </a:p>
                  </a:txBody>
                  <a:tcPr>
                    <a:solidFill>
                      <a:schemeClr val="accent6">
                        <a:lumMod val="40000"/>
                        <a:lumOff val="60000"/>
                      </a:schemeClr>
                    </a:solidFill>
                  </a:tcPr>
                </a:tc>
                <a:tc>
                  <a:txBody>
                    <a:bodyPr/>
                    <a:lstStyle/>
                    <a:p>
                      <a:r>
                        <a:rPr lang="en-GB" dirty="0" smtClean="0">
                          <a:effectLst/>
                        </a:rPr>
                        <a:t>0.298</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2.545</a:t>
                      </a:r>
                      <a:endParaRPr lang="en-GB" dirty="0"/>
                    </a:p>
                  </a:txBody>
                  <a:tcPr>
                    <a:solidFill>
                      <a:schemeClr val="accent6">
                        <a:lumMod val="60000"/>
                        <a:lumOff val="40000"/>
                      </a:schemeClr>
                    </a:solidFill>
                  </a:tcPr>
                </a:tc>
                <a:tc>
                  <a:txBody>
                    <a:bodyPr/>
                    <a:lstStyle/>
                    <a:p>
                      <a:r>
                        <a:rPr lang="en-GB" dirty="0" smtClean="0">
                          <a:effectLst/>
                        </a:rPr>
                        <a:t>0.035</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3.106</a:t>
                      </a:r>
                      <a:endParaRPr lang="en-GB" dirty="0"/>
                    </a:p>
                  </a:txBody>
                  <a:tcPr/>
                </a:tc>
                <a:tc>
                  <a:txBody>
                    <a:bodyPr/>
                    <a:lstStyle/>
                    <a:p>
                      <a:r>
                        <a:rPr lang="en-GB" dirty="0" smtClean="0">
                          <a:effectLst/>
                        </a:rPr>
                        <a:t>0.010</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10.851</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bl>
          </a:graphicData>
        </a:graphic>
      </p:graphicFrame>
    </p:spTree>
    <p:extLst>
      <p:ext uri="{BB962C8B-B14F-4D97-AF65-F5344CB8AC3E}">
        <p14:creationId xmlns:p14="http://schemas.microsoft.com/office/powerpoint/2010/main" val="2955195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Closeness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75892069"/>
              </p:ext>
            </p:extLst>
          </p:nvPr>
        </p:nvGraphicFramePr>
        <p:xfrm>
          <a:off x="838200" y="1834251"/>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0.0001</a:t>
                      </a:r>
                      <a:endParaRPr lang="en-GB" dirty="0"/>
                    </a:p>
                  </a:txBody>
                  <a:tcPr>
                    <a:solidFill>
                      <a:schemeClr val="accent6">
                        <a:lumMod val="60000"/>
                        <a:lumOff val="40000"/>
                      </a:schemeClr>
                    </a:solidFill>
                  </a:tcPr>
                </a:tc>
                <a:tc>
                  <a:txBody>
                    <a:bodyPr/>
                    <a:lstStyle/>
                    <a:p>
                      <a:r>
                        <a:rPr lang="en-GB" dirty="0" smtClean="0">
                          <a:effectLst/>
                        </a:rPr>
                        <a:t>0.055</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0.00009</a:t>
                      </a:r>
                      <a:endParaRPr lang="en-GB" dirty="0"/>
                    </a:p>
                  </a:txBody>
                  <a:tcPr>
                    <a:solidFill>
                      <a:schemeClr val="accent6">
                        <a:lumMod val="60000"/>
                        <a:lumOff val="40000"/>
                      </a:schemeClr>
                    </a:solidFill>
                  </a:tcPr>
                </a:tc>
                <a:tc>
                  <a:txBody>
                    <a:bodyPr/>
                    <a:lstStyle/>
                    <a:p>
                      <a:r>
                        <a:rPr lang="en-GB" dirty="0" smtClean="0">
                          <a:effectLst/>
                        </a:rPr>
                        <a:t>0.053</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0.0001</a:t>
                      </a:r>
                      <a:endParaRPr lang="en-GB" dirty="0"/>
                    </a:p>
                  </a:txBody>
                  <a:tcPr>
                    <a:solidFill>
                      <a:schemeClr val="accent6">
                        <a:lumMod val="60000"/>
                        <a:lumOff val="40000"/>
                      </a:schemeClr>
                    </a:solidFill>
                  </a:tcPr>
                </a:tc>
                <a:tc>
                  <a:txBody>
                    <a:bodyPr/>
                    <a:lstStyle/>
                    <a:p>
                      <a:r>
                        <a:rPr lang="en-GB" dirty="0" smtClean="0">
                          <a:effectLst/>
                        </a:rPr>
                        <a:t>0.054</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0.0002</a:t>
                      </a:r>
                      <a:endParaRPr lang="en-GB" dirty="0"/>
                    </a:p>
                  </a:txBody>
                  <a:tcPr/>
                </a:tc>
                <a:tc>
                  <a:txBody>
                    <a:bodyPr/>
                    <a:lstStyle/>
                    <a:p>
                      <a:r>
                        <a:rPr lang="en-GB" dirty="0" smtClean="0">
                          <a:effectLst/>
                        </a:rPr>
                        <a:t>0.050</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GB" dirty="0" smtClean="0"/>
                        <a:t>&gt;</a:t>
                      </a:r>
                      <a:r>
                        <a:rPr lang="en-IN" dirty="0" err="1" smtClean="0"/>
                        <a:t>per.loc</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0.0008</a:t>
                      </a:r>
                      <a:endParaRPr lang="en-GB" dirty="0"/>
                    </a:p>
                  </a:txBody>
                  <a:tcPr>
                    <a:solidFill>
                      <a:schemeClr val="accent1">
                        <a:lumMod val="20000"/>
                        <a:lumOff val="80000"/>
                      </a:schemeClr>
                    </a:solidFill>
                  </a:tcPr>
                </a:tc>
                <a:tc>
                  <a:txBody>
                    <a:bodyPr/>
                    <a:lstStyle/>
                    <a:p>
                      <a:r>
                        <a:rPr lang="en-GB" dirty="0" smtClean="0">
                          <a:effectLst/>
                        </a:rPr>
                        <a:t>0.009</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40042102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err="1" smtClean="0"/>
              <a:t>Betweenness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65981179"/>
              </p:ext>
            </p:extLst>
          </p:nvPr>
        </p:nvGraphicFramePr>
        <p:xfrm>
          <a:off x="838200" y="1834251"/>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4.170</a:t>
                      </a:r>
                      <a:endParaRPr lang="en-GB" dirty="0"/>
                    </a:p>
                  </a:txBody>
                  <a:tcPr>
                    <a:solidFill>
                      <a:schemeClr val="accent6">
                        <a:lumMod val="40000"/>
                        <a:lumOff val="60000"/>
                      </a:schemeClr>
                    </a:solidFill>
                  </a:tcPr>
                </a:tc>
                <a:tc>
                  <a:txBody>
                    <a:bodyPr/>
                    <a:lstStyle/>
                    <a:p>
                      <a:r>
                        <a:rPr lang="en-GB" dirty="0" smtClean="0">
                          <a:effectLst/>
                        </a:rPr>
                        <a:t>0.861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2.639</a:t>
                      </a:r>
                      <a:endParaRPr lang="en-GB" dirty="0"/>
                    </a:p>
                  </a:txBody>
                  <a:tcPr>
                    <a:solidFill>
                      <a:schemeClr val="accent6">
                        <a:lumMod val="60000"/>
                        <a:lumOff val="40000"/>
                      </a:schemeClr>
                    </a:solidFill>
                  </a:tcPr>
                </a:tc>
                <a:tc>
                  <a:txBody>
                    <a:bodyPr/>
                    <a:lstStyle/>
                    <a:p>
                      <a:r>
                        <a:rPr lang="en-GB" dirty="0" smtClean="0">
                          <a:effectLst/>
                        </a:rPr>
                        <a:t>0.998</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6.976</a:t>
                      </a:r>
                      <a:endParaRPr lang="en-GB" dirty="0"/>
                    </a:p>
                  </a:txBody>
                  <a:tcPr>
                    <a:solidFill>
                      <a:schemeClr val="accent6">
                        <a:lumMod val="40000"/>
                        <a:lumOff val="60000"/>
                      </a:schemeClr>
                    </a:solidFill>
                  </a:tcPr>
                </a:tc>
                <a:tc>
                  <a:txBody>
                    <a:bodyPr/>
                    <a:lstStyle/>
                    <a:p>
                      <a:r>
                        <a:rPr lang="en-GB" dirty="0" smtClean="0">
                          <a:effectLst/>
                        </a:rPr>
                        <a:t>0.906</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5.680</a:t>
                      </a:r>
                      <a:endParaRPr lang="en-GB" dirty="0"/>
                    </a:p>
                  </a:txBody>
                  <a:tcPr/>
                </a:tc>
                <a:tc>
                  <a:txBody>
                    <a:bodyPr/>
                    <a:lstStyle/>
                    <a:p>
                      <a:r>
                        <a:rPr lang="en-GB" dirty="0" smtClean="0">
                          <a:effectLst/>
                        </a:rPr>
                        <a:t>0.947</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8.091</a:t>
                      </a:r>
                      <a:endParaRPr lang="en-GB" dirty="0"/>
                    </a:p>
                  </a:txBody>
                  <a:tcPr>
                    <a:solidFill>
                      <a:schemeClr val="accent1">
                        <a:lumMod val="20000"/>
                        <a:lumOff val="80000"/>
                      </a:schemeClr>
                    </a:solidFill>
                  </a:tcPr>
                </a:tc>
                <a:tc>
                  <a:txBody>
                    <a:bodyPr/>
                    <a:lstStyle/>
                    <a:p>
                      <a:r>
                        <a:rPr lang="en-GB" dirty="0" smtClean="0">
                          <a:effectLst/>
                        </a:rPr>
                        <a:t>0.784</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329537453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Eigen Centrality</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39515358"/>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0.049</a:t>
                      </a:r>
                      <a:endParaRPr lang="en-GB" dirty="0"/>
                    </a:p>
                  </a:txBody>
                  <a:tcPr>
                    <a:solidFill>
                      <a:schemeClr val="accent6">
                        <a:lumMod val="40000"/>
                        <a:lumOff val="60000"/>
                      </a:schemeClr>
                    </a:solidFill>
                  </a:tcPr>
                </a:tc>
                <a:tc>
                  <a:txBody>
                    <a:bodyPr/>
                    <a:lstStyle/>
                    <a:p>
                      <a:r>
                        <a:rPr lang="en-GB" dirty="0" smtClean="0">
                          <a:effectLst/>
                        </a:rPr>
                        <a:t>0.647</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0.039</a:t>
                      </a:r>
                      <a:endParaRPr lang="en-GB" dirty="0"/>
                    </a:p>
                  </a:txBody>
                  <a:tcPr>
                    <a:solidFill>
                      <a:schemeClr val="accent6">
                        <a:lumMod val="60000"/>
                        <a:lumOff val="40000"/>
                      </a:schemeClr>
                    </a:solidFill>
                  </a:tcPr>
                </a:tc>
                <a:tc>
                  <a:txBody>
                    <a:bodyPr/>
                    <a:lstStyle/>
                    <a:p>
                      <a:r>
                        <a:rPr lang="en-GB" dirty="0" smtClean="0">
                          <a:effectLst/>
                        </a:rPr>
                        <a:t>0.762</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0.106</a:t>
                      </a:r>
                      <a:endParaRPr lang="en-GB" dirty="0"/>
                    </a:p>
                  </a:txBody>
                  <a:tcPr>
                    <a:solidFill>
                      <a:schemeClr val="accent6">
                        <a:lumMod val="40000"/>
                        <a:lumOff val="60000"/>
                      </a:schemeClr>
                    </a:solidFill>
                  </a:tcPr>
                </a:tc>
                <a:tc>
                  <a:txBody>
                    <a:bodyPr/>
                    <a:lstStyle/>
                    <a:p>
                      <a:r>
                        <a:rPr lang="en-GB" dirty="0" smtClean="0">
                          <a:effectLst/>
                        </a:rPr>
                        <a:t>0.051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0.075</a:t>
                      </a:r>
                      <a:endParaRPr lang="en-GB" dirty="0"/>
                    </a:p>
                  </a:txBody>
                  <a:tcPr/>
                </a:tc>
                <a:tc>
                  <a:txBody>
                    <a:bodyPr/>
                    <a:lstStyle/>
                    <a:p>
                      <a:r>
                        <a:rPr lang="en-GB" dirty="0" smtClean="0">
                          <a:effectLst/>
                        </a:rPr>
                        <a:t>0.222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0.086</a:t>
                      </a:r>
                      <a:endParaRPr lang="en-GB" dirty="0"/>
                    </a:p>
                  </a:txBody>
                  <a:tcPr/>
                </a:tc>
                <a:tc>
                  <a:txBody>
                    <a:bodyPr/>
                    <a:lstStyle/>
                    <a:p>
                      <a:r>
                        <a:rPr lang="en-GB" dirty="0" smtClean="0">
                          <a:effectLst/>
                        </a:rPr>
                        <a:t>0.092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a:p>
                  </a:txBody>
                  <a:tcPr/>
                </a:tc>
              </a:tr>
            </a:tbl>
          </a:graphicData>
        </a:graphic>
      </p:graphicFrame>
    </p:spTree>
    <p:extLst>
      <p:ext uri="{BB962C8B-B14F-4D97-AF65-F5344CB8AC3E}">
        <p14:creationId xmlns:p14="http://schemas.microsoft.com/office/powerpoint/2010/main" val="23604335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Page Rank</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41292629"/>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0.0016</a:t>
                      </a:r>
                      <a:endParaRPr lang="en-GB" dirty="0"/>
                    </a:p>
                  </a:txBody>
                  <a:tcPr>
                    <a:solidFill>
                      <a:schemeClr val="accent6">
                        <a:lumMod val="40000"/>
                        <a:lumOff val="60000"/>
                      </a:schemeClr>
                    </a:solidFill>
                  </a:tcPr>
                </a:tc>
                <a:tc>
                  <a:txBody>
                    <a:bodyPr/>
                    <a:lstStyle/>
                    <a:p>
                      <a:r>
                        <a:rPr lang="en-GB" dirty="0" smtClean="0">
                          <a:effectLst/>
                        </a:rPr>
                        <a:t>0.424</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0.0013</a:t>
                      </a:r>
                      <a:endParaRPr lang="en-GB" dirty="0"/>
                    </a:p>
                  </a:txBody>
                  <a:tcPr>
                    <a:solidFill>
                      <a:schemeClr val="accent6">
                        <a:lumMod val="60000"/>
                        <a:lumOff val="40000"/>
                      </a:schemeClr>
                    </a:solidFill>
                  </a:tcPr>
                </a:tc>
                <a:tc>
                  <a:txBody>
                    <a:bodyPr/>
                    <a:lstStyle/>
                    <a:p>
                      <a:r>
                        <a:rPr lang="en-GB" dirty="0" smtClean="0">
                          <a:effectLst/>
                        </a:rPr>
                        <a:t>0.564</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0.0028</a:t>
                      </a:r>
                      <a:endParaRPr lang="en-GB" dirty="0"/>
                    </a:p>
                  </a:txBody>
                  <a:tcPr/>
                </a:tc>
                <a:tc>
                  <a:txBody>
                    <a:bodyPr/>
                    <a:lstStyle/>
                    <a:p>
                      <a:r>
                        <a:rPr lang="en-GB" dirty="0" smtClean="0">
                          <a:effectLst/>
                        </a:rPr>
                        <a:t>0.093</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0.0031</a:t>
                      </a:r>
                      <a:endParaRPr lang="en-GB" dirty="0"/>
                    </a:p>
                  </a:txBody>
                  <a:tcPr/>
                </a:tc>
                <a:tc>
                  <a:txBody>
                    <a:bodyPr/>
                    <a:lstStyle/>
                    <a:p>
                      <a:r>
                        <a:rPr lang="en-GB" dirty="0" smtClean="0">
                          <a:effectLst/>
                        </a:rPr>
                        <a:t>0.023</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0.0102</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tc>
              </a:tr>
            </a:tbl>
          </a:graphicData>
        </a:graphic>
      </p:graphicFrame>
    </p:spTree>
    <p:extLst>
      <p:ext uri="{BB962C8B-B14F-4D97-AF65-F5344CB8AC3E}">
        <p14:creationId xmlns:p14="http://schemas.microsoft.com/office/powerpoint/2010/main" val="170414329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KNN</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15318152"/>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3.744</a:t>
                      </a:r>
                      <a:endParaRPr lang="en-GB" dirty="0"/>
                    </a:p>
                  </a:txBody>
                  <a:tcPr>
                    <a:solidFill>
                      <a:schemeClr val="accent6">
                        <a:lumMod val="60000"/>
                        <a:lumOff val="40000"/>
                      </a:schemeClr>
                    </a:solidFill>
                  </a:tcPr>
                </a:tc>
                <a:tc>
                  <a:txBody>
                    <a:bodyPr/>
                    <a:lstStyle/>
                    <a:p>
                      <a:r>
                        <a:rPr lang="en-GB" dirty="0" smtClean="0">
                          <a:effectLst/>
                        </a:rPr>
                        <a:t>0.00059</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3.001</a:t>
                      </a:r>
                      <a:endParaRPr lang="en-GB" dirty="0"/>
                    </a:p>
                  </a:txBody>
                  <a:tcPr>
                    <a:solidFill>
                      <a:schemeClr val="accent6">
                        <a:lumMod val="60000"/>
                        <a:lumOff val="40000"/>
                      </a:schemeClr>
                    </a:solidFill>
                  </a:tcPr>
                </a:tc>
                <a:tc>
                  <a:txBody>
                    <a:bodyPr/>
                    <a:lstStyle/>
                    <a:p>
                      <a:r>
                        <a:rPr lang="en-GB" dirty="0" smtClean="0">
                          <a:effectLst/>
                        </a:rPr>
                        <a:t>0.00670</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3.888</a:t>
                      </a:r>
                      <a:endParaRPr lang="en-GB" dirty="0"/>
                    </a:p>
                  </a:txBody>
                  <a:tcPr>
                    <a:solidFill>
                      <a:schemeClr val="accent6">
                        <a:lumMod val="60000"/>
                        <a:lumOff val="40000"/>
                      </a:schemeClr>
                    </a:solidFill>
                  </a:tcPr>
                </a:tc>
                <a:tc>
                  <a:txBody>
                    <a:bodyPr/>
                    <a:lstStyle/>
                    <a:p>
                      <a:r>
                        <a:rPr lang="en-GB" dirty="0" smtClean="0">
                          <a:effectLst/>
                        </a:rPr>
                        <a:t>0.00009</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5.009</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7.314</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tc>
              </a:tr>
            </a:tbl>
          </a:graphicData>
        </a:graphic>
      </p:graphicFrame>
    </p:spTree>
    <p:extLst>
      <p:ext uri="{BB962C8B-B14F-4D97-AF65-F5344CB8AC3E}">
        <p14:creationId xmlns:p14="http://schemas.microsoft.com/office/powerpoint/2010/main" val="1239195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6DD788-C74C-4208-B6FF-6EAF7C634C08}"/>
              </a:ext>
            </a:extLst>
          </p:cNvPr>
          <p:cNvSpPr>
            <a:spLocks noGrp="1"/>
          </p:cNvSpPr>
          <p:nvPr>
            <p:ph type="title"/>
          </p:nvPr>
        </p:nvSpPr>
        <p:spPr/>
        <p:txBody>
          <a:bodyPr/>
          <a:lstStyle/>
          <a:p>
            <a:r>
              <a:rPr lang="en-US" dirty="0"/>
              <a:t>Exploring the data (Channels)</a:t>
            </a:r>
          </a:p>
        </p:txBody>
      </p:sp>
      <p:sp>
        <p:nvSpPr>
          <p:cNvPr id="3" name="Content Placeholder 2">
            <a:extLst>
              <a:ext uri="{FF2B5EF4-FFF2-40B4-BE49-F238E27FC236}">
                <a16:creationId xmlns="" xmlns:a16="http://schemas.microsoft.com/office/drawing/2014/main" id="{5BDEBC64-4149-4A8E-9F1F-574C502831E1}"/>
              </a:ext>
            </a:extLst>
          </p:cNvPr>
          <p:cNvSpPr>
            <a:spLocks noGrp="1"/>
          </p:cNvSpPr>
          <p:nvPr>
            <p:ph idx="1"/>
          </p:nvPr>
        </p:nvSpPr>
        <p:spPr>
          <a:xfrm>
            <a:off x="838200" y="1825625"/>
            <a:ext cx="10515600" cy="4351338"/>
          </a:xfrm>
        </p:spPr>
        <p:txBody>
          <a:bodyPr>
            <a:normAutofit lnSpcReduction="10000"/>
          </a:bodyPr>
          <a:lstStyle/>
          <a:p>
            <a:r>
              <a:rPr lang="en-IN" dirty="0"/>
              <a:t>The data can be classified into 6 different channels</a:t>
            </a:r>
          </a:p>
          <a:p>
            <a:r>
              <a:rPr lang="en-US" dirty="0"/>
              <a:t>Each channel represents a different kind of transaction between two nodes.</a:t>
            </a:r>
          </a:p>
          <a:p>
            <a:r>
              <a:rPr lang="en-IN" dirty="0"/>
              <a:t>These are the channels: </a:t>
            </a:r>
          </a:p>
          <a:p>
            <a:pPr lvl="1"/>
            <a:r>
              <a:rPr lang="en-IN" dirty="0"/>
              <a:t>Communication</a:t>
            </a:r>
          </a:p>
          <a:p>
            <a:pPr lvl="2"/>
            <a:r>
              <a:rPr lang="en-IN" dirty="0"/>
              <a:t>Email</a:t>
            </a:r>
          </a:p>
          <a:p>
            <a:pPr lvl="2"/>
            <a:r>
              <a:rPr lang="en-IN" dirty="0"/>
              <a:t>Phone</a:t>
            </a:r>
          </a:p>
          <a:p>
            <a:pPr lvl="1"/>
            <a:r>
              <a:rPr lang="en-IN" dirty="0"/>
              <a:t>Procurement</a:t>
            </a:r>
          </a:p>
          <a:p>
            <a:pPr lvl="1"/>
            <a:r>
              <a:rPr lang="en-IN" dirty="0"/>
              <a:t>Co-Authorship</a:t>
            </a:r>
          </a:p>
          <a:p>
            <a:pPr lvl="1"/>
            <a:r>
              <a:rPr lang="en-IN" dirty="0"/>
              <a:t>Demographic</a:t>
            </a:r>
          </a:p>
          <a:p>
            <a:pPr lvl="1"/>
            <a:r>
              <a:rPr lang="en-IN" dirty="0"/>
              <a:t>Travel</a:t>
            </a:r>
          </a:p>
          <a:p>
            <a:endParaRPr lang="en-US" dirty="0"/>
          </a:p>
        </p:txBody>
      </p:sp>
    </p:spTree>
    <p:extLst>
      <p:ext uri="{BB962C8B-B14F-4D97-AF65-F5344CB8AC3E}">
        <p14:creationId xmlns:p14="http://schemas.microsoft.com/office/powerpoint/2010/main" val="317824254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Hubs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15194168"/>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0.049</a:t>
                      </a:r>
                      <a:endParaRPr lang="en-GB" dirty="0"/>
                    </a:p>
                  </a:txBody>
                  <a:tcPr>
                    <a:solidFill>
                      <a:schemeClr val="accent6">
                        <a:lumMod val="60000"/>
                        <a:lumOff val="40000"/>
                      </a:schemeClr>
                    </a:solidFill>
                  </a:tcPr>
                </a:tc>
                <a:tc>
                  <a:txBody>
                    <a:bodyPr/>
                    <a:lstStyle/>
                    <a:p>
                      <a:r>
                        <a:rPr lang="en-GB" dirty="0" smtClean="0">
                          <a:effectLst/>
                        </a:rPr>
                        <a:t>0.565</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GB" dirty="0" smtClean="0"/>
                        <a:t>&gt;</a:t>
                      </a:r>
                      <a:r>
                        <a:rPr lang="en-IN" dirty="0" err="1" smtClean="0"/>
                        <a:t>per.loc</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0.037</a:t>
                      </a:r>
                      <a:endParaRPr lang="en-GB" dirty="0"/>
                    </a:p>
                  </a:txBody>
                  <a:tcPr>
                    <a:solidFill>
                      <a:schemeClr val="accent6">
                        <a:lumMod val="60000"/>
                        <a:lumOff val="40000"/>
                      </a:schemeClr>
                    </a:solidFill>
                  </a:tcPr>
                </a:tc>
                <a:tc>
                  <a:txBody>
                    <a:bodyPr/>
                    <a:lstStyle/>
                    <a:p>
                      <a:r>
                        <a:rPr lang="en-GB" dirty="0" smtClean="0">
                          <a:effectLst/>
                        </a:rPr>
                        <a:t>0.661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r>
                        <a:rPr lang="en-GB" dirty="0" smtClean="0"/>
                        <a:t>&gt;</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0.069</a:t>
                      </a:r>
                      <a:endParaRPr lang="en-GB" dirty="0"/>
                    </a:p>
                  </a:txBody>
                  <a:tcPr>
                    <a:solidFill>
                      <a:schemeClr val="accent6">
                        <a:lumMod val="60000"/>
                        <a:lumOff val="40000"/>
                      </a:schemeClr>
                    </a:solidFill>
                  </a:tcPr>
                </a:tc>
                <a:tc>
                  <a:txBody>
                    <a:bodyPr/>
                    <a:lstStyle/>
                    <a:p>
                      <a:r>
                        <a:rPr lang="en-GB" dirty="0" smtClean="0">
                          <a:effectLst/>
                        </a:rPr>
                        <a:t>0.453</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r>
                        <a:rPr lang="en-GB" dirty="0" smtClean="0"/>
                        <a:t>&gt;</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0.077</a:t>
                      </a:r>
                      <a:endParaRPr lang="en-GB" dirty="0"/>
                    </a:p>
                  </a:txBody>
                  <a:tcPr/>
                </a:tc>
                <a:tc>
                  <a:txBody>
                    <a:bodyPr/>
                    <a:lstStyle/>
                    <a:p>
                      <a:r>
                        <a:rPr lang="en-GB" dirty="0" smtClean="0">
                          <a:effectLst/>
                        </a:rPr>
                        <a:t>0.320</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r>
                        <a:rPr lang="en-GB" dirty="0" smtClean="0"/>
                        <a:t>&gt;</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0.236</a:t>
                      </a:r>
                      <a:endParaRPr lang="en-GB" dirty="0"/>
                    </a:p>
                  </a:txBody>
                  <a:tcPr>
                    <a:solidFill>
                      <a:schemeClr val="accent1">
                        <a:lumMod val="20000"/>
                        <a:lumOff val="80000"/>
                      </a:schemeClr>
                    </a:solidFill>
                  </a:tcPr>
                </a:tc>
                <a:tc>
                  <a:txBody>
                    <a:bodyPr/>
                    <a:lstStyle/>
                    <a:p>
                      <a:r>
                        <a:rPr lang="en-GB" dirty="0" smtClean="0">
                          <a:effectLst/>
                        </a:rPr>
                        <a:t>0.003</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r>
                        <a:rPr lang="en-GB" dirty="0" smtClean="0"/>
                        <a:t>&gt;</a:t>
                      </a:r>
                      <a:endParaRPr lang="en-GB" dirty="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240968244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Authorities</a:t>
            </a:r>
            <a:endParaRPr lang="en-GB"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833526430"/>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0.049</a:t>
                      </a:r>
                      <a:endParaRPr lang="en-GB" dirty="0"/>
                    </a:p>
                  </a:txBody>
                  <a:tcPr>
                    <a:solidFill>
                      <a:schemeClr val="accent6">
                        <a:lumMod val="60000"/>
                        <a:lumOff val="40000"/>
                      </a:schemeClr>
                    </a:solidFill>
                  </a:tcPr>
                </a:tc>
                <a:tc>
                  <a:txBody>
                    <a:bodyPr/>
                    <a:lstStyle/>
                    <a:p>
                      <a:r>
                        <a:rPr lang="en-GB" dirty="0" smtClean="0">
                          <a:effectLst/>
                        </a:rPr>
                        <a:t>0.565</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GB" dirty="0" smtClean="0"/>
                        <a:t>&gt;</a:t>
                      </a:r>
                      <a:r>
                        <a:rPr lang="en-IN" dirty="0" err="1" smtClean="0"/>
                        <a:t>per.loc</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0.037</a:t>
                      </a:r>
                      <a:endParaRPr lang="en-GB" dirty="0"/>
                    </a:p>
                  </a:txBody>
                  <a:tcPr>
                    <a:solidFill>
                      <a:schemeClr val="accent6">
                        <a:lumMod val="60000"/>
                        <a:lumOff val="40000"/>
                      </a:schemeClr>
                    </a:solidFill>
                  </a:tcPr>
                </a:tc>
                <a:tc>
                  <a:txBody>
                    <a:bodyPr/>
                    <a:lstStyle/>
                    <a:p>
                      <a:r>
                        <a:rPr lang="en-GB" dirty="0" smtClean="0">
                          <a:effectLst/>
                        </a:rPr>
                        <a:t>0.661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r>
                        <a:rPr lang="en-GB" dirty="0" smtClean="0"/>
                        <a:t>&gt;</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0.069</a:t>
                      </a:r>
                      <a:endParaRPr lang="en-GB" dirty="0"/>
                    </a:p>
                  </a:txBody>
                  <a:tcPr>
                    <a:solidFill>
                      <a:schemeClr val="accent6">
                        <a:lumMod val="60000"/>
                        <a:lumOff val="40000"/>
                      </a:schemeClr>
                    </a:solidFill>
                  </a:tcPr>
                </a:tc>
                <a:tc>
                  <a:txBody>
                    <a:bodyPr/>
                    <a:lstStyle/>
                    <a:p>
                      <a:r>
                        <a:rPr lang="en-GB" dirty="0" smtClean="0">
                          <a:effectLst/>
                        </a:rPr>
                        <a:t>0.453</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r>
                        <a:rPr lang="en-GB" dirty="0" smtClean="0"/>
                        <a:t>&gt;</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0.077</a:t>
                      </a:r>
                      <a:endParaRPr lang="en-GB" dirty="0"/>
                    </a:p>
                  </a:txBody>
                  <a:tcPr/>
                </a:tc>
                <a:tc>
                  <a:txBody>
                    <a:bodyPr/>
                    <a:lstStyle/>
                    <a:p>
                      <a:r>
                        <a:rPr lang="en-GB" dirty="0" smtClean="0">
                          <a:effectLst/>
                        </a:rPr>
                        <a:t>0.320</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r>
                        <a:rPr lang="en-GB" dirty="0" smtClean="0"/>
                        <a:t>&gt;</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0.236</a:t>
                      </a:r>
                      <a:endParaRPr lang="en-GB" dirty="0"/>
                    </a:p>
                  </a:txBody>
                  <a:tcPr>
                    <a:solidFill>
                      <a:schemeClr val="accent1">
                        <a:lumMod val="20000"/>
                        <a:lumOff val="80000"/>
                      </a:schemeClr>
                    </a:solidFill>
                  </a:tcPr>
                </a:tc>
                <a:tc>
                  <a:txBody>
                    <a:bodyPr/>
                    <a:lstStyle/>
                    <a:p>
                      <a:r>
                        <a:rPr lang="en-GB" dirty="0" smtClean="0">
                          <a:effectLst/>
                        </a:rPr>
                        <a:t>0.003</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r>
                        <a:rPr lang="en-GB" dirty="0" smtClean="0"/>
                        <a:t>&gt;</a:t>
                      </a:r>
                      <a:endParaRPr lang="en-GB" dirty="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15824144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Travel Channel</a:t>
            </a:r>
            <a:endParaRPr lang="en-GB" dirty="0"/>
          </a:p>
        </p:txBody>
      </p:sp>
    </p:spTree>
    <p:extLst>
      <p:ext uri="{BB962C8B-B14F-4D97-AF65-F5344CB8AC3E}">
        <p14:creationId xmlns:p14="http://schemas.microsoft.com/office/powerpoint/2010/main" val="210042133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Degree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55324249"/>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0.832</a:t>
                      </a:r>
                      <a:endParaRPr lang="en-GB" dirty="0"/>
                    </a:p>
                  </a:txBody>
                  <a:tcPr>
                    <a:solidFill>
                      <a:schemeClr val="accent6">
                        <a:lumMod val="40000"/>
                        <a:lumOff val="60000"/>
                      </a:schemeClr>
                    </a:solidFill>
                  </a:tcPr>
                </a:tc>
                <a:tc>
                  <a:txBody>
                    <a:bodyPr/>
                    <a:lstStyle/>
                    <a:p>
                      <a:r>
                        <a:rPr lang="en-GB" dirty="0" smtClean="0">
                          <a:effectLst/>
                        </a:rPr>
                        <a:t>0.660</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40000"/>
                        <a:lumOff val="60000"/>
                      </a:schemeClr>
                    </a:solidFill>
                  </a:tcPr>
                </a:tc>
                <a:tc>
                  <a:txBody>
                    <a:bodyPr/>
                    <a:lstStyle/>
                    <a:p>
                      <a:r>
                        <a:rPr lang="en-GB" dirty="0" smtClean="0">
                          <a:effectLst/>
                        </a:rPr>
                        <a:t>1.298</a:t>
                      </a:r>
                      <a:endParaRPr lang="en-GB" dirty="0"/>
                    </a:p>
                  </a:txBody>
                  <a:tcPr>
                    <a:solidFill>
                      <a:schemeClr val="accent6">
                        <a:lumMod val="40000"/>
                        <a:lumOff val="60000"/>
                      </a:schemeClr>
                    </a:solidFill>
                  </a:tcPr>
                </a:tc>
                <a:tc>
                  <a:txBody>
                    <a:bodyPr/>
                    <a:lstStyle/>
                    <a:p>
                      <a:r>
                        <a:rPr lang="en-GB" dirty="0" smtClean="0">
                          <a:effectLst/>
                        </a:rPr>
                        <a:t>0.277</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1.203</a:t>
                      </a:r>
                      <a:endParaRPr lang="en-GB" dirty="0"/>
                    </a:p>
                  </a:txBody>
                  <a:tcPr>
                    <a:solidFill>
                      <a:schemeClr val="accent6">
                        <a:lumMod val="60000"/>
                        <a:lumOff val="40000"/>
                      </a:schemeClr>
                    </a:solidFill>
                  </a:tcPr>
                </a:tc>
                <a:tc>
                  <a:txBody>
                    <a:bodyPr/>
                    <a:lstStyle/>
                    <a:p>
                      <a:r>
                        <a:rPr lang="en-GB" dirty="0" smtClean="0">
                          <a:effectLst/>
                        </a:rPr>
                        <a:t>0.361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16.181</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15.272</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68373355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Closeness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269669"/>
              </p:ext>
            </p:extLst>
          </p:nvPr>
        </p:nvGraphicFramePr>
        <p:xfrm>
          <a:off x="838200" y="1834251"/>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0.00084</a:t>
                      </a:r>
                      <a:endParaRPr lang="en-GB" dirty="0"/>
                    </a:p>
                  </a:txBody>
                  <a:tcPr>
                    <a:solidFill>
                      <a:schemeClr val="accent6">
                        <a:lumMod val="60000"/>
                        <a:lumOff val="40000"/>
                      </a:schemeClr>
                    </a:solidFill>
                  </a:tcPr>
                </a:tc>
                <a:tc>
                  <a:txBody>
                    <a:bodyPr/>
                    <a:lstStyle/>
                    <a:p>
                      <a:r>
                        <a:rPr lang="en-GB" dirty="0" smtClean="0">
                          <a:effectLst/>
                        </a:rPr>
                        <a:t>0.0001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per.size</a:t>
                      </a:r>
                      <a:r>
                        <a:rPr lang="en-IN" dirty="0" smtClean="0"/>
                        <a:t>&gt;</a:t>
                      </a:r>
                      <a:r>
                        <a:rPr lang="en-IN" dirty="0" err="1" smtClean="0"/>
                        <a:t>per.shape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0.00391</a:t>
                      </a:r>
                      <a:endParaRPr lang="en-GB" dirty="0"/>
                    </a:p>
                  </a:txBody>
                  <a:tcPr>
                    <a:solidFill>
                      <a:schemeClr val="accent6">
                        <a:lumMod val="60000"/>
                        <a:lumOff val="40000"/>
                      </a:schemeClr>
                    </a:solidFill>
                  </a:tcPr>
                </a:tc>
                <a:tc>
                  <a:txBody>
                    <a:bodyPr/>
                    <a:lstStyle/>
                    <a:p>
                      <a:r>
                        <a:rPr lang="en-GB" dirty="0" smtClean="0">
                          <a:effectLst/>
                        </a:rPr>
                        <a:t>0.0001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per.size</a:t>
                      </a:r>
                      <a:r>
                        <a:rPr lang="en-IN" dirty="0" smtClean="0"/>
                        <a:t>&gt;</a:t>
                      </a:r>
                      <a:r>
                        <a:rPr lang="en-IN" dirty="0" err="1" smtClean="0"/>
                        <a:t>per.shape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0.00017</a:t>
                      </a:r>
                      <a:endParaRPr lang="en-GB" dirty="0"/>
                    </a:p>
                  </a:txBody>
                  <a:tcPr>
                    <a:solidFill>
                      <a:schemeClr val="accent6">
                        <a:lumMod val="60000"/>
                        <a:lumOff val="40000"/>
                      </a:schemeClr>
                    </a:solidFill>
                  </a:tcPr>
                </a:tc>
                <a:tc>
                  <a:txBody>
                    <a:bodyPr/>
                    <a:lstStyle/>
                    <a:p>
                      <a:r>
                        <a:rPr lang="en-GB" dirty="0" smtClean="0">
                          <a:effectLst/>
                        </a:rPr>
                        <a:t>0.0166</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GB" dirty="0" smtClean="0"/>
                        <a:t>&gt;</a:t>
                      </a:r>
                      <a:r>
                        <a:rPr lang="en-IN" dirty="0" err="1" smtClean="0"/>
                        <a:t>per.size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0.00895</a:t>
                      </a:r>
                      <a:endParaRPr lang="en-GB" dirty="0"/>
                    </a:p>
                  </a:txBody>
                  <a:tcPr/>
                </a:tc>
                <a:tc>
                  <a:txBody>
                    <a:bodyPr/>
                    <a:lstStyle/>
                    <a:p>
                      <a:r>
                        <a:rPr lang="en-GB" dirty="0" smtClean="0">
                          <a:effectLst/>
                        </a:rPr>
                        <a:t>0.0001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per.size</a:t>
                      </a:r>
                      <a:r>
                        <a:rPr lang="en-IN" dirty="0" smtClean="0"/>
                        <a:t>&gt;</a:t>
                      </a:r>
                      <a:r>
                        <a:rPr lang="en-IN" dirty="0" err="1" smtClean="0"/>
                        <a:t>per.shape</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0.00816</a:t>
                      </a:r>
                      <a:endParaRPr lang="en-GB" dirty="0"/>
                    </a:p>
                  </a:txBody>
                  <a:tcPr>
                    <a:solidFill>
                      <a:schemeClr val="accent1">
                        <a:lumMod val="20000"/>
                        <a:lumOff val="80000"/>
                      </a:schemeClr>
                    </a:solidFill>
                  </a:tcPr>
                </a:tc>
                <a:tc>
                  <a:txBody>
                    <a:bodyPr/>
                    <a:lstStyle/>
                    <a:p>
                      <a:r>
                        <a:rPr lang="en-GB" dirty="0" smtClean="0">
                          <a:effectLst/>
                        </a:rPr>
                        <a:t>0.0001</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per.size</a:t>
                      </a:r>
                      <a:r>
                        <a:rPr lang="en-IN" dirty="0" smtClean="0"/>
                        <a:t>&gt;</a:t>
                      </a:r>
                      <a:r>
                        <a:rPr lang="en-IN" dirty="0" err="1" smtClean="0"/>
                        <a:t>per.shape</a:t>
                      </a:r>
                      <a:endParaRPr lang="en-GB" dirty="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319380376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err="1" smtClean="0"/>
              <a:t>Betweenness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76401455"/>
              </p:ext>
            </p:extLst>
          </p:nvPr>
        </p:nvGraphicFramePr>
        <p:xfrm>
          <a:off x="838200" y="1834251"/>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0</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a:t>
                      </a:r>
                      <a:endParaRPr lang="en-GB" dirty="0"/>
                    </a:p>
                  </a:txBody>
                  <a:tcPr/>
                </a:tc>
                <a:tc>
                  <a:txBody>
                    <a:bodyPr/>
                    <a:lstStyle/>
                    <a:p>
                      <a:r>
                        <a:rPr lang="en-GB" dirty="0" smtClean="0">
                          <a:effectLst/>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a:t>
                      </a:r>
                      <a:endParaRPr lang="en-GB" dirty="0"/>
                    </a:p>
                  </a:txBody>
                  <a:tcPr>
                    <a:solidFill>
                      <a:schemeClr val="accent1">
                        <a:lumMod val="20000"/>
                        <a:lumOff val="80000"/>
                      </a:schemeClr>
                    </a:solidFill>
                  </a:tcPr>
                </a:tc>
                <a:tc>
                  <a:txBody>
                    <a:bodyPr/>
                    <a:lstStyle/>
                    <a:p>
                      <a:r>
                        <a:rPr lang="en-GB" dirty="0" smtClean="0">
                          <a:effectLst/>
                        </a:rPr>
                        <a:t>1</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10484570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Eigen Centrality</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90590545"/>
              </p:ext>
            </p:extLst>
          </p:nvPr>
        </p:nvGraphicFramePr>
        <p:xfrm>
          <a:off x="838200" y="1834251"/>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0.056</a:t>
                      </a:r>
                      <a:endParaRPr lang="en-GB" dirty="0"/>
                    </a:p>
                  </a:txBody>
                  <a:tcPr>
                    <a:solidFill>
                      <a:schemeClr val="accent6">
                        <a:lumMod val="40000"/>
                        <a:lumOff val="60000"/>
                      </a:schemeClr>
                    </a:solidFill>
                  </a:tcPr>
                </a:tc>
                <a:tc>
                  <a:txBody>
                    <a:bodyPr/>
                    <a:lstStyle/>
                    <a:p>
                      <a:r>
                        <a:rPr lang="en-GB" dirty="0" smtClean="0">
                          <a:effectLst/>
                        </a:rPr>
                        <a:t>0.798</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0.164</a:t>
                      </a:r>
                      <a:endParaRPr lang="en-GB" dirty="0"/>
                    </a:p>
                  </a:txBody>
                  <a:tcPr>
                    <a:solidFill>
                      <a:schemeClr val="accent6">
                        <a:lumMod val="60000"/>
                        <a:lumOff val="40000"/>
                      </a:schemeClr>
                    </a:solidFill>
                  </a:tcPr>
                </a:tc>
                <a:tc>
                  <a:txBody>
                    <a:bodyPr/>
                    <a:lstStyle/>
                    <a:p>
                      <a:r>
                        <a:rPr lang="en-GB" dirty="0" smtClean="0">
                          <a:effectLst/>
                        </a:rPr>
                        <a:t>0.043</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0.072</a:t>
                      </a:r>
                      <a:endParaRPr lang="en-GB" dirty="0"/>
                    </a:p>
                  </a:txBody>
                  <a:tcPr>
                    <a:solidFill>
                      <a:schemeClr val="accent6">
                        <a:lumMod val="40000"/>
                        <a:lumOff val="60000"/>
                      </a:schemeClr>
                    </a:solidFill>
                  </a:tcPr>
                </a:tc>
                <a:tc>
                  <a:txBody>
                    <a:bodyPr/>
                    <a:lstStyle/>
                    <a:p>
                      <a:r>
                        <a:rPr lang="en-GB" dirty="0" smtClean="0">
                          <a:effectLst/>
                        </a:rPr>
                        <a:t>0.579</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0.171</a:t>
                      </a:r>
                      <a:endParaRPr lang="en-GB" dirty="0"/>
                    </a:p>
                  </a:txBody>
                  <a:tcPr/>
                </a:tc>
                <a:tc>
                  <a:txBody>
                    <a:bodyPr/>
                    <a:lstStyle/>
                    <a:p>
                      <a:r>
                        <a:rPr lang="en-GB" dirty="0" smtClean="0">
                          <a:effectLst/>
                        </a:rPr>
                        <a:t>0.045</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0.174</a:t>
                      </a:r>
                      <a:endParaRPr lang="en-GB" dirty="0"/>
                    </a:p>
                  </a:txBody>
                  <a:tcPr/>
                </a:tc>
                <a:tc>
                  <a:txBody>
                    <a:bodyPr/>
                    <a:lstStyle/>
                    <a:p>
                      <a:r>
                        <a:rPr lang="en-GB" dirty="0" smtClean="0">
                          <a:effectLst/>
                        </a:rPr>
                        <a:t>0.052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tc>
              </a:tr>
            </a:tbl>
          </a:graphicData>
        </a:graphic>
      </p:graphicFrame>
    </p:spTree>
    <p:extLst>
      <p:ext uri="{BB962C8B-B14F-4D97-AF65-F5344CB8AC3E}">
        <p14:creationId xmlns:p14="http://schemas.microsoft.com/office/powerpoint/2010/main" val="78733541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Page Rank</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0442109"/>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0.007</a:t>
                      </a:r>
                      <a:endParaRPr lang="en-GB" dirty="0"/>
                    </a:p>
                  </a:txBody>
                  <a:tcPr>
                    <a:solidFill>
                      <a:schemeClr val="accent6">
                        <a:lumMod val="40000"/>
                        <a:lumOff val="60000"/>
                      </a:schemeClr>
                    </a:solidFill>
                  </a:tcPr>
                </a:tc>
                <a:tc>
                  <a:txBody>
                    <a:bodyPr/>
                    <a:lstStyle/>
                    <a:p>
                      <a:r>
                        <a:rPr lang="en-GB" dirty="0" smtClean="0">
                          <a:effectLst/>
                        </a:rPr>
                        <a:t>0.880</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0.025</a:t>
                      </a:r>
                      <a:endParaRPr lang="en-GB" dirty="0"/>
                    </a:p>
                  </a:txBody>
                  <a:tcPr>
                    <a:solidFill>
                      <a:schemeClr val="accent6">
                        <a:lumMod val="60000"/>
                        <a:lumOff val="40000"/>
                      </a:schemeClr>
                    </a:solidFill>
                  </a:tcPr>
                </a:tc>
                <a:tc>
                  <a:txBody>
                    <a:bodyPr/>
                    <a:lstStyle/>
                    <a:p>
                      <a:r>
                        <a:rPr lang="en-GB" dirty="0" smtClean="0">
                          <a:effectLst/>
                        </a:rPr>
                        <a:t>0.203</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0.004</a:t>
                      </a:r>
                      <a:endParaRPr lang="en-GB" dirty="0"/>
                    </a:p>
                  </a:txBody>
                  <a:tcPr/>
                </a:tc>
                <a:tc>
                  <a:txBody>
                    <a:bodyPr/>
                    <a:lstStyle/>
                    <a:p>
                      <a:r>
                        <a:rPr lang="en-GB" dirty="0" smtClean="0">
                          <a:effectLst/>
                        </a:rPr>
                        <a:t>0.980</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0.045</a:t>
                      </a:r>
                      <a:endParaRPr lang="en-GB" dirty="0"/>
                    </a:p>
                  </a:txBody>
                  <a:tcPr/>
                </a:tc>
                <a:tc>
                  <a:txBody>
                    <a:bodyPr/>
                    <a:lstStyle/>
                    <a:p>
                      <a:r>
                        <a:rPr lang="en-GB" dirty="0" smtClean="0">
                          <a:effectLst/>
                        </a:rPr>
                        <a:t>0.003</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0.045</a:t>
                      </a:r>
                      <a:endParaRPr lang="en-GB" dirty="0"/>
                    </a:p>
                  </a:txBody>
                  <a:tcPr/>
                </a:tc>
                <a:tc>
                  <a:txBody>
                    <a:bodyPr/>
                    <a:lstStyle/>
                    <a:p>
                      <a:r>
                        <a:rPr lang="en-GB" dirty="0" smtClean="0">
                          <a:effectLst/>
                        </a:rPr>
                        <a:t>0.005</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tc>
              </a:tr>
            </a:tbl>
          </a:graphicData>
        </a:graphic>
      </p:graphicFrame>
    </p:spTree>
    <p:extLst>
      <p:ext uri="{BB962C8B-B14F-4D97-AF65-F5344CB8AC3E}">
        <p14:creationId xmlns:p14="http://schemas.microsoft.com/office/powerpoint/2010/main" val="34265879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KNN</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821700"/>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1.963</a:t>
                      </a:r>
                      <a:endParaRPr lang="en-GB" dirty="0"/>
                    </a:p>
                  </a:txBody>
                  <a:tcPr>
                    <a:solidFill>
                      <a:schemeClr val="accent6">
                        <a:lumMod val="60000"/>
                        <a:lumOff val="40000"/>
                      </a:schemeClr>
                    </a:solidFill>
                  </a:tcPr>
                </a:tc>
                <a:tc>
                  <a:txBody>
                    <a:bodyPr/>
                    <a:lstStyle/>
                    <a:p>
                      <a:r>
                        <a:rPr lang="en-GB" dirty="0" smtClean="0">
                          <a:effectLst/>
                        </a:rPr>
                        <a:t>0.016</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2.173</a:t>
                      </a:r>
                      <a:endParaRPr lang="en-GB" dirty="0"/>
                    </a:p>
                  </a:txBody>
                  <a:tcPr>
                    <a:solidFill>
                      <a:schemeClr val="accent6">
                        <a:lumMod val="60000"/>
                        <a:lumOff val="40000"/>
                      </a:schemeClr>
                    </a:solidFill>
                  </a:tcPr>
                </a:tc>
                <a:tc>
                  <a:txBody>
                    <a:bodyPr/>
                    <a:lstStyle/>
                    <a:p>
                      <a:r>
                        <a:rPr lang="en-GB" dirty="0" smtClean="0">
                          <a:effectLst/>
                        </a:rPr>
                        <a:t>0.022</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1.766</a:t>
                      </a:r>
                      <a:endParaRPr lang="en-GB" dirty="0"/>
                    </a:p>
                  </a:txBody>
                  <a:tcPr>
                    <a:solidFill>
                      <a:schemeClr val="accent6">
                        <a:lumMod val="60000"/>
                        <a:lumOff val="40000"/>
                      </a:schemeClr>
                    </a:solidFill>
                  </a:tcPr>
                </a:tc>
                <a:tc>
                  <a:txBody>
                    <a:bodyPr/>
                    <a:lstStyle/>
                    <a:p>
                      <a:r>
                        <a:rPr lang="en-GB" dirty="0" smtClean="0">
                          <a:effectLst/>
                        </a:rPr>
                        <a:t>0.055</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3.878</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4.607</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tc>
              </a:tr>
            </a:tbl>
          </a:graphicData>
        </a:graphic>
      </p:graphicFrame>
    </p:spTree>
    <p:extLst>
      <p:ext uri="{BB962C8B-B14F-4D97-AF65-F5344CB8AC3E}">
        <p14:creationId xmlns:p14="http://schemas.microsoft.com/office/powerpoint/2010/main" val="425577227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Hubs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8599221"/>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0.106</a:t>
                      </a:r>
                      <a:endParaRPr lang="en-GB" dirty="0"/>
                    </a:p>
                  </a:txBody>
                  <a:tcPr>
                    <a:solidFill>
                      <a:schemeClr val="accent6">
                        <a:lumMod val="60000"/>
                        <a:lumOff val="40000"/>
                      </a:schemeClr>
                    </a:solidFill>
                  </a:tcPr>
                </a:tc>
                <a:tc>
                  <a:txBody>
                    <a:bodyPr/>
                    <a:lstStyle/>
                    <a:p>
                      <a:r>
                        <a:rPr lang="en-GB" dirty="0" smtClean="0">
                          <a:effectLst/>
                        </a:rPr>
                        <a:t>0.557</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r>
                        <a:rPr lang="en-GB" dirty="0" smtClean="0"/>
                        <a:t>&gt;</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0.136</a:t>
                      </a:r>
                      <a:endParaRPr lang="en-GB" dirty="0"/>
                    </a:p>
                  </a:txBody>
                  <a:tcPr>
                    <a:solidFill>
                      <a:schemeClr val="accent6">
                        <a:lumMod val="60000"/>
                        <a:lumOff val="40000"/>
                      </a:schemeClr>
                    </a:solidFill>
                  </a:tcPr>
                </a:tc>
                <a:tc>
                  <a:txBody>
                    <a:bodyPr/>
                    <a:lstStyle/>
                    <a:p>
                      <a:r>
                        <a:rPr lang="en-GB" dirty="0" smtClean="0">
                          <a:effectLst/>
                        </a:rPr>
                        <a:t>0.335</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r>
                        <a:rPr lang="en-GB" dirty="0" smtClean="0"/>
                        <a:t>&gt;</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0.150</a:t>
                      </a:r>
                      <a:endParaRPr lang="en-GB" dirty="0"/>
                    </a:p>
                  </a:txBody>
                  <a:tcPr>
                    <a:solidFill>
                      <a:schemeClr val="accent6">
                        <a:lumMod val="60000"/>
                        <a:lumOff val="40000"/>
                      </a:schemeClr>
                    </a:solidFill>
                  </a:tcPr>
                </a:tc>
                <a:tc>
                  <a:txBody>
                    <a:bodyPr/>
                    <a:lstStyle/>
                    <a:p>
                      <a:r>
                        <a:rPr lang="en-GB" dirty="0" smtClean="0">
                          <a:effectLst/>
                        </a:rPr>
                        <a:t>0.275</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r>
                        <a:rPr lang="en-GB" dirty="0" smtClean="0"/>
                        <a:t>&gt;</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0.293</a:t>
                      </a:r>
                      <a:endParaRPr lang="en-GB" dirty="0"/>
                    </a:p>
                  </a:txBody>
                  <a:tcPr/>
                </a:tc>
                <a:tc>
                  <a:txBody>
                    <a:bodyPr/>
                    <a:lstStyle/>
                    <a:p>
                      <a:r>
                        <a:rPr lang="en-GB" dirty="0" smtClean="0">
                          <a:effectLst/>
                        </a:rPr>
                        <a:t>0.082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r>
                        <a:rPr lang="en-GB" dirty="0" smtClean="0"/>
                        <a:t>&gt;</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0.244</a:t>
                      </a:r>
                      <a:endParaRPr lang="en-GB" dirty="0"/>
                    </a:p>
                  </a:txBody>
                  <a:tcPr>
                    <a:solidFill>
                      <a:schemeClr val="accent1">
                        <a:lumMod val="20000"/>
                        <a:lumOff val="80000"/>
                      </a:schemeClr>
                    </a:solidFill>
                  </a:tcPr>
                </a:tc>
                <a:tc>
                  <a:txBody>
                    <a:bodyPr/>
                    <a:lstStyle/>
                    <a:p>
                      <a:r>
                        <a:rPr lang="en-GB" dirty="0" smtClean="0">
                          <a:effectLst/>
                        </a:rPr>
                        <a:t>0.151</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r>
                        <a:rPr lang="en-GB" dirty="0" smtClean="0"/>
                        <a:t>&gt;</a:t>
                      </a:r>
                      <a:endParaRPr lang="en-GB" dirty="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1629006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2923</TotalTime>
  <Words>3828</Words>
  <Application>Microsoft Office PowerPoint</Application>
  <PresentationFormat>Widescreen</PresentationFormat>
  <Paragraphs>1798</Paragraphs>
  <Slides>101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101</vt:i4>
      </vt:variant>
    </vt:vector>
  </HeadingPairs>
  <TitlesOfParts>
    <vt:vector size="107" baseType="lpstr">
      <vt:lpstr>Arial</vt:lpstr>
      <vt:lpstr>Calibri</vt:lpstr>
      <vt:lpstr>Calibri Light</vt:lpstr>
      <vt:lpstr>Courier New</vt:lpstr>
      <vt:lpstr>Times New Roman</vt:lpstr>
      <vt:lpstr>Office Theme</vt:lpstr>
      <vt:lpstr>PowerPoint Presentation</vt:lpstr>
      <vt:lpstr>Agenda</vt:lpstr>
      <vt:lpstr>Problem Overview</vt:lpstr>
      <vt:lpstr>Mini-Challenge 1 (Overview)</vt:lpstr>
      <vt:lpstr>Mini-Challenge 1 (Data overview)</vt:lpstr>
      <vt:lpstr>Exploring the data (Overview 1)</vt:lpstr>
      <vt:lpstr>Exploring the data (Overview 2)</vt:lpstr>
      <vt:lpstr>Exploring the data (Overview 3)</vt:lpstr>
      <vt:lpstr>Exploring the data (Channels)</vt:lpstr>
      <vt:lpstr>Exploring the data (Channels)</vt:lpstr>
      <vt:lpstr>Exploring the data (Node)</vt:lpstr>
      <vt:lpstr>Exploring the data (Edge)</vt:lpstr>
      <vt:lpstr>Connection between nodes and edges:</vt:lpstr>
      <vt:lpstr>Exploring the data (Template)</vt:lpstr>
      <vt:lpstr>Question 1</vt:lpstr>
      <vt:lpstr>Question 1 files</vt:lpstr>
      <vt:lpstr>Question 1 files comparison based on data distribution on eType</vt:lpstr>
      <vt:lpstr>Question 2</vt:lpstr>
      <vt:lpstr>Seeds</vt:lpstr>
      <vt:lpstr>Very large Graph (1)</vt:lpstr>
      <vt:lpstr>Very large Graph (2)</vt:lpstr>
      <vt:lpstr>Very large Graph (3)</vt:lpstr>
      <vt:lpstr>Very large Graph (4) Co-Authorship</vt:lpstr>
      <vt:lpstr>Similarity Measures</vt:lpstr>
      <vt:lpstr>Connection Analysis Density</vt:lpstr>
      <vt:lpstr>Connection Analysis Average Path Length</vt:lpstr>
      <vt:lpstr>Connection Analysis Cluster Coefficient (Transitivity)</vt:lpstr>
      <vt:lpstr>Position Analysis Degrees:</vt:lpstr>
      <vt:lpstr>Position Analysis Closeness:</vt:lpstr>
      <vt:lpstr>Position Analysis Betweenness:</vt:lpstr>
      <vt:lpstr>Position Analysis Eigen Vector Centrality:</vt:lpstr>
      <vt:lpstr>Closeness Centrality</vt:lpstr>
      <vt:lpstr>Closeness Centrality</vt:lpstr>
      <vt:lpstr>Betweenness</vt:lpstr>
      <vt:lpstr>Betweenness</vt:lpstr>
      <vt:lpstr>Degree</vt:lpstr>
      <vt:lpstr>Degree Centrality</vt:lpstr>
      <vt:lpstr>Degree Centrality</vt:lpstr>
      <vt:lpstr>Visualisations Degree (All) </vt:lpstr>
      <vt:lpstr>Visualisation Betweenness</vt:lpstr>
      <vt:lpstr>Visualisation Eigen Vector</vt:lpstr>
      <vt:lpstr>PowerPoint Presentation</vt:lpstr>
      <vt:lpstr>Discussion</vt:lpstr>
      <vt:lpstr>What next</vt:lpstr>
      <vt:lpstr>Wasserstein Metric Degree</vt:lpstr>
      <vt:lpstr>Wasserstein Metric Closeness</vt:lpstr>
      <vt:lpstr>Wasserstein Metric Betweenness</vt:lpstr>
      <vt:lpstr>Wasserstein Metric Eigen Centrality</vt:lpstr>
      <vt:lpstr>Wasserstein Metric Page Rank</vt:lpstr>
      <vt:lpstr>Wasserstein Metric KNN</vt:lpstr>
      <vt:lpstr>Wasserstein Metric Hubs</vt:lpstr>
      <vt:lpstr>Wasserstein Metric Authorities</vt:lpstr>
      <vt:lpstr>Ranking Method for Similarity:</vt:lpstr>
      <vt:lpstr>PowerPoint Presentation</vt:lpstr>
      <vt:lpstr>Results:</vt:lpstr>
      <vt:lpstr>Communication Channel</vt:lpstr>
      <vt:lpstr>Wasserstein Metric Degree</vt:lpstr>
      <vt:lpstr>Wasserstein Metric Closeness</vt:lpstr>
      <vt:lpstr>Wasserstein Metric Betweenness</vt:lpstr>
      <vt:lpstr>Wasserstein Metric Eigen Centrality</vt:lpstr>
      <vt:lpstr>Wasserstein Metric Page Rank</vt:lpstr>
      <vt:lpstr>Wasserstein Metric KNN</vt:lpstr>
      <vt:lpstr>Wasserstein Metric Hubs</vt:lpstr>
      <vt:lpstr>Wasserstein Metric Authorities</vt:lpstr>
      <vt:lpstr>Procurement Channel</vt:lpstr>
      <vt:lpstr>Wasserstein Metric Degree</vt:lpstr>
      <vt:lpstr>Wasserstein Metric Closeness</vt:lpstr>
      <vt:lpstr>Wasserstein Metric Betweenness</vt:lpstr>
      <vt:lpstr>Wasserstein Metric Eigen Centrality</vt:lpstr>
      <vt:lpstr>Wasserstein Metric Page Rank</vt:lpstr>
      <vt:lpstr>Wasserstein Metric KNN</vt:lpstr>
      <vt:lpstr>Wasserstein Metric Hubs</vt:lpstr>
      <vt:lpstr>Wasserstein Metric Authorities</vt:lpstr>
      <vt:lpstr>Co-Authorship Channel</vt:lpstr>
      <vt:lpstr>Wasserstein Metric Degree</vt:lpstr>
      <vt:lpstr>Wasserstein Metric Closeness</vt:lpstr>
      <vt:lpstr>Wasserstein Metric Betweenness</vt:lpstr>
      <vt:lpstr>Wasserstein Metric Eigen Centrality</vt:lpstr>
      <vt:lpstr>Wasserstein Metric Page Rank</vt:lpstr>
      <vt:lpstr>Wasserstein Metric KNN</vt:lpstr>
      <vt:lpstr>Wasserstein Metric Hubs</vt:lpstr>
      <vt:lpstr>Wasserstein Metric Authorities</vt:lpstr>
      <vt:lpstr>Demographic Channel</vt:lpstr>
      <vt:lpstr>Wasserstein Metric Degree</vt:lpstr>
      <vt:lpstr>Wasserstein Metric Closeness</vt:lpstr>
      <vt:lpstr>Wasserstein Metric Betweenness</vt:lpstr>
      <vt:lpstr>Wasserstein Metric Eigen Centrality</vt:lpstr>
      <vt:lpstr>Wasserstein Metric Page Rank</vt:lpstr>
      <vt:lpstr>Wasserstein Metric KNN</vt:lpstr>
      <vt:lpstr>Wasserstein Metric Hubs</vt:lpstr>
      <vt:lpstr>Wasserstein Metric Authorities</vt:lpstr>
      <vt:lpstr>Travel Channel</vt:lpstr>
      <vt:lpstr>Wasserstein Metric Degree</vt:lpstr>
      <vt:lpstr>Wasserstein Metric Closeness</vt:lpstr>
      <vt:lpstr>Wasserstein Metric Betweenness</vt:lpstr>
      <vt:lpstr>Wasserstein Metric Eigen Centrality</vt:lpstr>
      <vt:lpstr>Wasserstein Metric Page Rank</vt:lpstr>
      <vt:lpstr>Wasserstein Metric KNN</vt:lpstr>
      <vt:lpstr>Wasserstein Metric Hubs</vt:lpstr>
      <vt:lpstr>Wasserstein Metric Authorities</vt:lpstr>
      <vt:lpstr>Thank you for your time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Behnam Beladi</dc:creator>
  <cp:lastModifiedBy>Atrayee Neog</cp:lastModifiedBy>
  <cp:revision>208</cp:revision>
  <dcterms:created xsi:type="dcterms:W3CDTF">2020-04-21T09:35:12Z</dcterms:created>
  <dcterms:modified xsi:type="dcterms:W3CDTF">2020-05-26T21:32:07Z</dcterms:modified>
</cp:coreProperties>
</file>