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2" r:id="rId6"/>
    <p:sldId id="263" r:id="rId7"/>
    <p:sldId id="264" r:id="rId8"/>
    <p:sldId id="266" r:id="rId9"/>
    <p:sldId id="265" r:id="rId10"/>
    <p:sldId id="261"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lstStyle/>
          <a:p>
            <a:r>
              <a:rPr lang="en-US" dirty="0"/>
              <a:t>Edge list graph with the same format as the large graph data (CSV)</a:t>
            </a:r>
          </a:p>
          <a:p>
            <a:r>
              <a:rPr lang="en-US" dirty="0"/>
              <a:t>Was built by CGCS to represent suspicious activity associated with the hack </a:t>
            </a:r>
          </a:p>
          <a:p>
            <a:endParaRPr lang="en-US" dirty="0"/>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 </a:t>
            </a:r>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Please limit your answer to seven images and 500 words.</a:t>
            </a:r>
          </a:p>
          <a:p>
            <a:pPr marL="514350" indent="-514350">
              <a:buFont typeface="+mj-lt"/>
              <a:buAutoNum type="alphaLcParenR"/>
            </a:pPr>
            <a:r>
              <a:rPr lang="en-US" dirty="0"/>
              <a:t>Which key parts of the best match help discriminate it from the other potential matches? Please limit your answer to five images and 300 words.</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4228957566"/>
              </p:ext>
            </p:extLst>
          </p:nvPr>
        </p:nvGraphicFramePr>
        <p:xfrm>
          <a:off x="1278384" y="2865856"/>
          <a:ext cx="10918719" cy="2865120"/>
        </p:xfrm>
        <a:graphic>
          <a:graphicData uri="http://schemas.openxmlformats.org/drawingml/2006/table">
            <a:tbl>
              <a:tblPr firstRow="1" bandRow="1">
                <a:tableStyleId>{5C22544A-7EE6-4342-B048-85BDC9FD1C3A}</a:tableStyleId>
              </a:tblPr>
              <a:tblGrid>
                <a:gridCol w="1995615">
                  <a:extLst>
                    <a:ext uri="{9D8B030D-6E8A-4147-A177-3AD203B41FA5}">
                      <a16:colId xmlns:a16="http://schemas.microsoft.com/office/drawing/2014/main" val="4214309962"/>
                    </a:ext>
                  </a:extLst>
                </a:gridCol>
                <a:gridCol w="1039126">
                  <a:extLst>
                    <a:ext uri="{9D8B030D-6E8A-4147-A177-3AD203B41FA5}">
                      <a16:colId xmlns:a16="http://schemas.microsoft.com/office/drawing/2014/main" val="1220333688"/>
                    </a:ext>
                  </a:extLst>
                </a:gridCol>
                <a:gridCol w="1039126">
                  <a:extLst>
                    <a:ext uri="{9D8B030D-6E8A-4147-A177-3AD203B41FA5}">
                      <a16:colId xmlns:a16="http://schemas.microsoft.com/office/drawing/2014/main" val="2480967799"/>
                    </a:ext>
                  </a:extLst>
                </a:gridCol>
                <a:gridCol w="1039126">
                  <a:extLst>
                    <a:ext uri="{9D8B030D-6E8A-4147-A177-3AD203B41FA5}">
                      <a16:colId xmlns:a16="http://schemas.microsoft.com/office/drawing/2014/main" val="4190340588"/>
                    </a:ext>
                  </a:extLst>
                </a:gridCol>
                <a:gridCol w="1437170">
                  <a:extLst>
                    <a:ext uri="{9D8B030D-6E8A-4147-A177-3AD203B41FA5}">
                      <a16:colId xmlns:a16="http://schemas.microsoft.com/office/drawing/2014/main" val="1164797993"/>
                    </a:ext>
                  </a:extLst>
                </a:gridCol>
                <a:gridCol w="1251178">
                  <a:extLst>
                    <a:ext uri="{9D8B030D-6E8A-4147-A177-3AD203B41FA5}">
                      <a16:colId xmlns:a16="http://schemas.microsoft.com/office/drawing/2014/main" val="3823161395"/>
                    </a:ext>
                  </a:extLst>
                </a:gridCol>
                <a:gridCol w="1039126">
                  <a:extLst>
                    <a:ext uri="{9D8B030D-6E8A-4147-A177-3AD203B41FA5}">
                      <a16:colId xmlns:a16="http://schemas.microsoft.com/office/drawing/2014/main" val="3316443882"/>
                    </a:ext>
                  </a:extLst>
                </a:gridCol>
                <a:gridCol w="1039126">
                  <a:extLst>
                    <a:ext uri="{9D8B030D-6E8A-4147-A177-3AD203B41FA5}">
                      <a16:colId xmlns:a16="http://schemas.microsoft.com/office/drawing/2014/main" val="281413111"/>
                    </a:ext>
                  </a:extLst>
                </a:gridCol>
                <a:gridCol w="1039126">
                  <a:extLst>
                    <a:ext uri="{9D8B030D-6E8A-4147-A177-3AD203B41FA5}">
                      <a16:colId xmlns:a16="http://schemas.microsoft.com/office/drawing/2014/main" val="2572223220"/>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a:t>
                      </a:r>
                      <a:r>
                        <a:rPr lang="en-US" dirty="0" err="1"/>
                        <a:t>uniqueNodes</a:t>
                      </a:r>
                      <a:endParaRPr lang="en-US" dirty="0"/>
                    </a:p>
                  </a:txBody>
                  <a:tcPr/>
                </a:tc>
                <a:tc>
                  <a:txBody>
                    <a:bodyPr/>
                    <a:lstStyle/>
                    <a:p>
                      <a:r>
                        <a:rPr lang="en-US" dirty="0"/>
                        <a:t>#</a:t>
                      </a:r>
                      <a:r>
                        <a:rPr lang="en-US" dirty="0" err="1"/>
                        <a:t>locationInfo</a:t>
                      </a:r>
                      <a:endParaRPr lang="en-US" dirty="0"/>
                    </a:p>
                  </a:txBody>
                  <a:tcPr/>
                </a:tc>
                <a:tc>
                  <a:txBody>
                    <a:bodyPr/>
                    <a:lstStyle/>
                    <a:p>
                      <a:r>
                        <a:rPr lang="en-US" dirty="0"/>
                        <a:t>#longitude, Latitude</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r>
                        <a:rPr lang="en-US" sz="1800" b="0" i="0" kern="1200" dirty="0">
                          <a:solidFill>
                            <a:schemeClr val="dk1"/>
                          </a:solidFill>
                          <a:effectLst/>
                          <a:latin typeface="+mn-lt"/>
                          <a:ea typeface="+mn-ea"/>
                          <a:cs typeface="+mn-cs"/>
                        </a:rPr>
                        <a:t>1216</a:t>
                      </a:r>
                      <a:endParaRPr lang="en-US" dirty="0"/>
                    </a:p>
                  </a:txBody>
                  <a:tcPr/>
                </a:tc>
                <a:tc>
                  <a:txBody>
                    <a:bodyPr/>
                    <a:lstStyle/>
                    <a:p>
                      <a:r>
                        <a:rPr lang="en-US" dirty="0"/>
                        <a:t>93</a:t>
                      </a:r>
                    </a:p>
                  </a:txBody>
                  <a:tcPr/>
                </a:tc>
                <a:tc>
                  <a:txBody>
                    <a:bodyPr/>
                    <a:lstStyle/>
                    <a:p>
                      <a:r>
                        <a:rPr lang="en-US" sz="1800" b="0" i="0" kern="1200" dirty="0">
                          <a:solidFill>
                            <a:schemeClr val="dk1"/>
                          </a:solidFill>
                          <a:effectLst/>
                          <a:latin typeface="+mn-lt"/>
                          <a:ea typeface="+mn-ea"/>
                          <a:cs typeface="+mn-cs"/>
                        </a:rPr>
                        <a:t>168</a:t>
                      </a:r>
                      <a:endParaRPr lang="en-US" dirty="0"/>
                    </a:p>
                  </a:txBody>
                  <a:tcPr/>
                </a:tc>
                <a:tc>
                  <a:txBody>
                    <a:bodyPr/>
                    <a:lstStyle/>
                    <a:p>
                      <a:r>
                        <a:rPr lang="en-US" dirty="0"/>
                        <a:t>168</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r>
                        <a:rPr lang="en-US" sz="1800" b="0" i="0" kern="1200" dirty="0">
                          <a:solidFill>
                            <a:schemeClr val="dk1"/>
                          </a:solidFill>
                          <a:effectLst/>
                          <a:latin typeface="+mn-lt"/>
                          <a:ea typeface="+mn-ea"/>
                          <a:cs typeface="+mn-cs"/>
                        </a:rPr>
                        <a:t>1300</a:t>
                      </a:r>
                      <a:endParaRPr lang="en-US" dirty="0"/>
                    </a:p>
                  </a:txBody>
                  <a:tcPr/>
                </a:tc>
                <a:tc>
                  <a:txBody>
                    <a:bodyPr/>
                    <a:lstStyle/>
                    <a:p>
                      <a:r>
                        <a:rPr lang="en-US" dirty="0"/>
                        <a:t>87</a:t>
                      </a:r>
                    </a:p>
                  </a:txBody>
                  <a:tcPr/>
                </a:tc>
                <a:tc>
                  <a:txBody>
                    <a:bodyPr/>
                    <a:lstStyle/>
                    <a:p>
                      <a:pPr algn="l" fontAlgn="ctr"/>
                      <a:r>
                        <a:rPr lang="en-US" dirty="0">
                          <a:effectLst/>
                        </a:rPr>
                        <a:t>201</a:t>
                      </a:r>
                    </a:p>
                  </a:txBody>
                  <a:tcPr marL="30480" marR="30480" marT="30480" marB="30480" anchor="ctr"/>
                </a:tc>
                <a:tc>
                  <a:txBody>
                    <a:bodyPr/>
                    <a:lstStyle/>
                    <a:p>
                      <a:r>
                        <a:rPr lang="en-US" dirty="0"/>
                        <a:t>201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r>
                        <a:rPr lang="en-US" sz="1800" b="0" i="0" kern="1200" dirty="0">
                          <a:solidFill>
                            <a:schemeClr val="dk1"/>
                          </a:solidFill>
                          <a:effectLst/>
                          <a:latin typeface="+mn-lt"/>
                          <a:ea typeface="+mn-ea"/>
                          <a:cs typeface="+mn-cs"/>
                        </a:rPr>
                        <a:t>729</a:t>
                      </a:r>
                      <a:endParaRPr lang="en-US" dirty="0"/>
                    </a:p>
                  </a:txBody>
                  <a:tcPr/>
                </a:tc>
                <a:tc>
                  <a:txBody>
                    <a:bodyPr/>
                    <a:lstStyle/>
                    <a:p>
                      <a:r>
                        <a:rPr lang="en-US" dirty="0"/>
                        <a:t>79</a:t>
                      </a:r>
                    </a:p>
                  </a:txBody>
                  <a:tcPr/>
                </a:tc>
                <a:tc>
                  <a:txBody>
                    <a:bodyPr/>
                    <a:lstStyle/>
                    <a:p>
                      <a:r>
                        <a:rPr lang="en-US" dirty="0"/>
                        <a:t>88</a:t>
                      </a:r>
                    </a:p>
                  </a:txBody>
                  <a:tcPr/>
                </a:tc>
                <a:tc>
                  <a:txBody>
                    <a:bodyPr/>
                    <a:lstStyle/>
                    <a:p>
                      <a:r>
                        <a:rPr lang="en-US" dirty="0"/>
                        <a:t>88</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r>
                        <a:rPr lang="en-US" sz="1800" b="0" i="0" kern="1200" dirty="0">
                          <a:solidFill>
                            <a:schemeClr val="dk1"/>
                          </a:solidFill>
                          <a:effectLst/>
                          <a:latin typeface="+mn-lt"/>
                          <a:ea typeface="+mn-ea"/>
                          <a:cs typeface="+mn-cs"/>
                        </a:rPr>
                        <a:t>732</a:t>
                      </a:r>
                      <a:endParaRPr lang="en-US" dirty="0"/>
                    </a:p>
                  </a:txBody>
                  <a:tcPr/>
                </a:tc>
                <a:tc>
                  <a:txBody>
                    <a:bodyPr/>
                    <a:lstStyle/>
                    <a:p>
                      <a:r>
                        <a:rPr lang="en-US" dirty="0"/>
                        <a:t>87</a:t>
                      </a:r>
                    </a:p>
                  </a:txBody>
                  <a:tcPr/>
                </a:tc>
                <a:tc>
                  <a:txBody>
                    <a:bodyPr/>
                    <a:lstStyle/>
                    <a:p>
                      <a:r>
                        <a:rPr lang="en-US" dirty="0"/>
                        <a:t>176</a:t>
                      </a:r>
                    </a:p>
                  </a:txBody>
                  <a:tcPr/>
                </a:tc>
                <a:tc>
                  <a:txBody>
                    <a:bodyPr/>
                    <a:lstStyle/>
                    <a:p>
                      <a:r>
                        <a:rPr lang="en-US" dirty="0"/>
                        <a:t>176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r>
                        <a:rPr lang="en-US" sz="1800" b="0" i="0" kern="1200" dirty="0">
                          <a:solidFill>
                            <a:schemeClr val="dk1"/>
                          </a:solidFill>
                          <a:effectLst/>
                          <a:latin typeface="+mn-lt"/>
                          <a:ea typeface="+mn-ea"/>
                          <a:cs typeface="+mn-cs"/>
                        </a:rPr>
                        <a:t>395</a:t>
                      </a:r>
                      <a:endParaRPr lang="en-US" dirty="0"/>
                    </a:p>
                  </a:txBody>
                  <a:tcPr/>
                </a:tc>
                <a:tc>
                  <a:txBody>
                    <a:bodyPr/>
                    <a:lstStyle/>
                    <a:p>
                      <a:r>
                        <a:rPr lang="en-US" dirty="0"/>
                        <a:t>86</a:t>
                      </a:r>
                    </a:p>
                  </a:txBody>
                  <a:tcPr/>
                </a:tc>
                <a:tc>
                  <a:txBody>
                    <a:bodyPr/>
                    <a:lstStyle/>
                    <a:p>
                      <a:r>
                        <a:rPr lang="en-US" dirty="0"/>
                        <a:t>124</a:t>
                      </a:r>
                    </a:p>
                  </a:txBody>
                  <a:tcPr/>
                </a:tc>
                <a:tc>
                  <a:txBody>
                    <a:bodyPr/>
                    <a:lstStyle/>
                    <a:p>
                      <a:r>
                        <a:rPr lang="en-US"/>
                        <a:t>124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r>
                        <a:rPr lang="en-US" sz="1800" b="0" i="0" kern="1200" dirty="0">
                          <a:solidFill>
                            <a:schemeClr val="dk1"/>
                          </a:solidFill>
                          <a:effectLst/>
                          <a:latin typeface="+mn-lt"/>
                          <a:ea typeface="+mn-ea"/>
                          <a:cs typeface="+mn-cs"/>
                        </a:rPr>
                        <a:t>1325</a:t>
                      </a:r>
                      <a:endParaRPr lang="en-US" dirty="0"/>
                    </a:p>
                  </a:txBody>
                  <a:tcPr/>
                </a:tc>
                <a:tc>
                  <a:txBody>
                    <a:bodyPr/>
                    <a:lstStyle/>
                    <a:p>
                      <a:r>
                        <a:rPr lang="en-US" dirty="0"/>
                        <a:t>88</a:t>
                      </a:r>
                    </a:p>
                  </a:txBody>
                  <a:tcPr/>
                </a:tc>
                <a:tc>
                  <a:txBody>
                    <a:bodyPr/>
                    <a:lstStyle/>
                    <a:p>
                      <a:r>
                        <a:rPr lang="en-US" dirty="0"/>
                        <a:t>301</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a:t>
            </a:r>
            <a:r>
              <a:rPr lang="en-US" dirty="0" err="1"/>
              <a:t>eType</a:t>
            </a:r>
            <a:r>
              <a:rPr lang="en-US" dirty="0"/>
              <a:t> column)</a:t>
            </a:r>
          </a:p>
          <a:p>
            <a:pPr lvl="1"/>
            <a:r>
              <a:rPr lang="en-US" b="1" dirty="0" err="1"/>
              <a:t>eType</a:t>
            </a:r>
            <a:r>
              <a:rPr lang="en-US" dirty="0"/>
              <a:t> (edge type): a number between 0 and 6 (inclusive)</a:t>
            </a:r>
          </a:p>
          <a:p>
            <a:pPr lvl="1"/>
            <a:r>
              <a:rPr lang="en-US" b="1" dirty="0"/>
              <a:t>Target</a:t>
            </a:r>
            <a:r>
              <a:rPr lang="en-US" dirty="0"/>
              <a:t>: an integer Id of the source of the communication (could have different meanings based on the </a:t>
            </a:r>
            <a:r>
              <a:rPr lang="en-US" dirty="0" err="1"/>
              <a:t>eType</a:t>
            </a:r>
            <a:r>
              <a:rPr lang="en-US" dirty="0"/>
              <a:t>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a:t>
            </a:r>
            <a:r>
              <a:rPr lang="en-US" dirty="0" err="1"/>
              <a:t>eType</a:t>
            </a:r>
            <a:r>
              <a:rPr lang="en-US" dirty="0"/>
              <a:t>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a:t>
            </a:r>
          </a:p>
          <a:p>
            <a:pPr lvl="1"/>
            <a:r>
              <a:rPr lang="en-US" dirty="0"/>
              <a:t>Source 			int64 </a:t>
            </a:r>
          </a:p>
          <a:p>
            <a:pPr lvl="1"/>
            <a:r>
              <a:rPr lang="en-US" dirty="0" err="1"/>
              <a:t>eType</a:t>
            </a:r>
            <a:r>
              <a:rPr lang="en-US" dirty="0"/>
              <a:t>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p:txBody>
          <a:bodyPr/>
          <a:lstStyle/>
          <a:p>
            <a:r>
              <a:rPr lang="en-IN" dirty="0">
                <a:solidFill>
                  <a:srgbClr val="FF0000"/>
                </a:solidFill>
              </a:rPr>
              <a:t>??? Add explanation</a:t>
            </a:r>
          </a:p>
          <a:p>
            <a:r>
              <a:rPr lang="en-IN" dirty="0"/>
              <a:t>There are 5 different channels: </a:t>
            </a:r>
          </a:p>
          <a:p>
            <a:pPr lvl="1"/>
            <a:r>
              <a:rPr lang="en-IN" dirty="0"/>
              <a:t>Communication</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20000"/>
          </a:bodyPr>
          <a:lstStyle/>
          <a:p>
            <a:r>
              <a:rPr lang="en-US" dirty="0">
                <a:solidFill>
                  <a:srgbClr val="FF0000"/>
                </a:solidFill>
              </a:rPr>
              <a:t>??? More info? Check the </a:t>
            </a:r>
            <a:r>
              <a:rPr lang="en-US" dirty="0" err="1">
                <a:solidFill>
                  <a:srgbClr val="FF0000"/>
                </a:solidFill>
              </a:rPr>
              <a:t>eTypes</a:t>
            </a:r>
            <a:r>
              <a:rPr lang="en-US" dirty="0">
                <a:solidFill>
                  <a:srgbClr val="FF0000"/>
                </a:solidFill>
              </a:rPr>
              <a:t>!</a:t>
            </a:r>
          </a:p>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a:t>
            </a:r>
            <a:r>
              <a:rPr lang="en-US" dirty="0" err="1"/>
              <a:t>eType</a:t>
            </a:r>
            <a:r>
              <a:rPr lang="en-US" dirty="0"/>
              <a:t> =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a:t>
            </a:r>
            <a:r>
              <a:rPr lang="en-US" dirty="0" err="1"/>
              <a:t>eType</a:t>
            </a:r>
            <a:r>
              <a:rPr lang="en-US" dirty="0"/>
              <a:t>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a:t>
            </a:r>
            <a:r>
              <a:rPr lang="en-US" dirty="0" err="1"/>
              <a:t>eType</a:t>
            </a:r>
            <a:r>
              <a:rPr lang="en-US" dirty="0"/>
              <a:t>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a:t>
            </a:r>
            <a:r>
              <a:rPr lang="en-US" dirty="0" err="1"/>
              <a:t>eType</a:t>
            </a:r>
            <a:r>
              <a:rPr lang="en-US" dirty="0"/>
              <a:t> = 6</a:t>
            </a:r>
          </a:p>
        </p:txBody>
      </p:sp>
    </p:spTree>
    <p:extLst>
      <p:ext uri="{BB962C8B-B14F-4D97-AF65-F5344CB8AC3E}">
        <p14:creationId xmlns:p14="http://schemas.microsoft.com/office/powerpoint/2010/main" val="3210034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766</Words>
  <Application>Microsoft Office PowerPoint</Application>
  <PresentationFormat>Widescreen</PresentationFormat>
  <Paragraphs>130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(Node)</vt:lpstr>
      <vt:lpstr>Exploring the data (Template)</vt:lpstr>
      <vt:lpstr>Question 1</vt:lpstr>
      <vt:lpstr>Question 1 files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34</cp:revision>
  <dcterms:created xsi:type="dcterms:W3CDTF">2020-04-21T09:35:12Z</dcterms:created>
  <dcterms:modified xsi:type="dcterms:W3CDTF">2020-04-27T17:08:33Z</dcterms:modified>
</cp:coreProperties>
</file>