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71" r:id="rId11"/>
    <p:sldId id="261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CED"/>
    <a:srgbClr val="944585"/>
    <a:srgbClr val="FF00CD"/>
    <a:srgbClr val="00CC7A"/>
    <a:srgbClr val="B2FF00"/>
    <a:srgbClr val="FF0000"/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0697-F87F-457B-8AAE-B94DA4E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(Edge)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E290-D32B-4DAA-873D-D3C16AA2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list graph with the same format as the large graph data (.csv)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r>
              <a:rPr lang="en-US" dirty="0"/>
              <a:t>It is a reference pattern for looking for the suspicious activities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File name: CGCS-Template.csv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The co-authorship channel is replaced by -99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visual analytics, compare the template subgraph with the potential matches provided. Show where the two graphs agree and disagree. Use your tool to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five candidate subgraphs to the provided template. Show where the two graphs agree and disagree. Which subgraph matches the template the best?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Which key parts of the best match help discriminate it from the other potential matches?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48B-31CF-4E4C-B83F-C763D13A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2334-8D4D-4C56-9995-8E3DB7EF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Candidate Subgraphs: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90BE0-6F6C-4744-A3FE-6D197D34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10443"/>
              </p:ext>
            </p:extLst>
          </p:nvPr>
        </p:nvGraphicFramePr>
        <p:xfrm>
          <a:off x="949912" y="2865856"/>
          <a:ext cx="1121640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00">
                  <a:extLst>
                    <a:ext uri="{9D8B030D-6E8A-4147-A177-3AD203B41FA5}">
                      <a16:colId xmlns:a16="http://schemas.microsoft.com/office/drawing/2014/main" val="421430996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1220333688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480967799"/>
                    </a:ext>
                  </a:extLst>
                </a:gridCol>
                <a:gridCol w="1060029">
                  <a:extLst>
                    <a:ext uri="{9D8B030D-6E8A-4147-A177-3AD203B41FA5}">
                      <a16:colId xmlns:a16="http://schemas.microsoft.com/office/drawing/2014/main" val="4190340588"/>
                    </a:ext>
                  </a:extLst>
                </a:gridCol>
                <a:gridCol w="1884926">
                  <a:extLst>
                    <a:ext uri="{9D8B030D-6E8A-4147-A177-3AD203B41FA5}">
                      <a16:colId xmlns:a16="http://schemas.microsoft.com/office/drawing/2014/main" val="1164797993"/>
                    </a:ext>
                  </a:extLst>
                </a:gridCol>
                <a:gridCol w="1225839">
                  <a:extLst>
                    <a:ext uri="{9D8B030D-6E8A-4147-A177-3AD203B41FA5}">
                      <a16:colId xmlns:a16="http://schemas.microsoft.com/office/drawing/2014/main" val="3823161395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331644388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81413111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572223220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#location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#longitude, 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201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Q1-Graph4.csv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Q1-Graph5.csv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CGCS-Template.csv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6F0-7DB3-4852-B506-FABDF529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 comparison based on data distribution on eType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90AA2E-03DD-4D73-A6DA-97E6BD920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77986"/>
              </p:ext>
            </p:extLst>
          </p:nvPr>
        </p:nvGraphicFramePr>
        <p:xfrm>
          <a:off x="733550" y="1807868"/>
          <a:ext cx="4859384" cy="2559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6069">
                  <a:extLst>
                    <a:ext uri="{9D8B030D-6E8A-4147-A177-3AD203B41FA5}">
                      <a16:colId xmlns:a16="http://schemas.microsoft.com/office/drawing/2014/main" val="2280984329"/>
                    </a:ext>
                  </a:extLst>
                </a:gridCol>
                <a:gridCol w="582233">
                  <a:extLst>
                    <a:ext uri="{9D8B030D-6E8A-4147-A177-3AD203B41FA5}">
                      <a16:colId xmlns:a16="http://schemas.microsoft.com/office/drawing/2014/main" val="2131263198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097013496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987665690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828808762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204906864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984915671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1162398049"/>
                    </a:ext>
                  </a:extLst>
                </a:gridCol>
                <a:gridCol w="498726">
                  <a:extLst>
                    <a:ext uri="{9D8B030D-6E8A-4147-A177-3AD203B41FA5}">
                      <a16:colId xmlns:a16="http://schemas.microsoft.com/office/drawing/2014/main" val="3673277767"/>
                    </a:ext>
                  </a:extLst>
                </a:gridCol>
              </a:tblGrid>
              <a:tr h="47138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#eT0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#eT6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21520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846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81719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177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95977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519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29196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494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115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15363"/>
                  </a:ext>
                </a:extLst>
              </a:tr>
              <a:tr h="323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203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311"/>
                  </a:ext>
                </a:extLst>
              </a:tr>
              <a:tr h="471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1325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314</a:t>
                      </a:r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249</a:t>
                      </a:r>
                    </a:p>
                  </a:txBody>
                  <a:tcPr>
                    <a:solidFill>
                      <a:srgbClr val="B2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FF0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solidFill>
                      <a:srgbClr val="9445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AFEC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691</a:t>
                      </a:r>
                    </a:p>
                  </a:txBody>
                  <a:tcPr>
                    <a:solidFill>
                      <a:srgbClr val="001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</a:t>
                      </a:r>
                    </a:p>
                  </a:txBody>
                  <a:tcPr>
                    <a:solidFill>
                      <a:srgbClr val="00CC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3942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C1CE06-DC1B-42E7-B1D7-16BC958A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69" y="1690688"/>
            <a:ext cx="4460257" cy="4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eType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 when loading the file: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/>
              <a:t>eType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data can be classified into 6 different channels</a:t>
            </a:r>
          </a:p>
          <a:p>
            <a:r>
              <a:rPr lang="en-US" dirty="0"/>
              <a:t>Each channel represents a different kind of transaction between two nodes.</a:t>
            </a:r>
          </a:p>
          <a:p>
            <a:r>
              <a:rPr lang="en-IN" dirty="0"/>
              <a:t>These are the channels: </a:t>
            </a:r>
          </a:p>
          <a:p>
            <a:pPr lvl="1"/>
            <a:r>
              <a:rPr lang="en-IN" dirty="0"/>
              <a:t>Communication</a:t>
            </a:r>
          </a:p>
          <a:p>
            <a:pPr lvl="2"/>
            <a:r>
              <a:rPr lang="en-IN" dirty="0"/>
              <a:t>Email</a:t>
            </a:r>
          </a:p>
          <a:p>
            <a:pPr lvl="2"/>
            <a:r>
              <a:rPr lang="en-IN" dirty="0"/>
              <a:t>Phone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channels(all </a:t>
            </a:r>
            <a:r>
              <a:rPr lang="en-US" dirty="0" err="1"/>
              <a:t>eTypes</a:t>
            </a:r>
            <a:r>
              <a:rPr lang="en-US" dirty="0"/>
              <a:t>),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eType = 2,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eType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eType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eType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880</Words>
  <Application>Microsoft Office PowerPoint</Application>
  <PresentationFormat>Widescreen</PresentationFormat>
  <Paragraphs>199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(Node)</vt:lpstr>
      <vt:lpstr>Exploring the data (Edge)</vt:lpstr>
      <vt:lpstr>Exploring the data (Template)</vt:lpstr>
      <vt:lpstr>Question 1</vt:lpstr>
      <vt:lpstr>Question 1 files</vt:lpstr>
      <vt:lpstr>Question 1 files comparison based on data distribution on eType</vt:lpstr>
      <vt:lpstr>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50</cp:revision>
  <dcterms:created xsi:type="dcterms:W3CDTF">2020-04-21T09:35:12Z</dcterms:created>
  <dcterms:modified xsi:type="dcterms:W3CDTF">2020-04-27T21:40:44Z</dcterms:modified>
</cp:coreProperties>
</file>