
<file path=[Content_Types].xml><?xml version="1.0" encoding="utf-8"?>
<Types xmlns="http://schemas.openxmlformats.org/package/2006/content-types">
  <Default Extension="mp3" ContentType="audio/mpe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notesMasterIdLst>
    <p:notesMasterId r:id="rId10"/>
  </p:notesMasterIdLst>
  <p:handoutMasterIdLst>
    <p:handoutMasterId r:id="rId11"/>
  </p:handoutMasterIdLst>
  <p:sldIdLst>
    <p:sldId id="256" r:id="rId3"/>
    <p:sldId id="383" r:id="rId4"/>
    <p:sldId id="260" r:id="rId5"/>
    <p:sldId id="261" r:id="rId6"/>
    <p:sldId id="262" r:id="rId7"/>
    <p:sldId id="263" r:id="rId8"/>
    <p:sldId id="275" r:id="rId9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97CE"/>
    <a:srgbClr val="A0B4DC"/>
    <a:srgbClr val="6A89C8"/>
    <a:srgbClr val="A3B6DD"/>
    <a:srgbClr val="77CBC3"/>
    <a:srgbClr val="C9EAE7"/>
    <a:srgbClr val="C4EE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7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DC59B0B-017F-43D0-812A-CBBDD44277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C7E221-E668-4B96-B469-26F6E45337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9A7DF-269A-4832-9D40-5BAB407942BB}" type="datetimeFigureOut">
              <a:rPr lang="zh-CN" altLang="en-US" smtClean="0"/>
              <a:t>2021/06/06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A8ECB8-893A-474B-80E7-09AA3D3703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9CAE13-64F5-4E01-951C-411AA5AC76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EF65F-6E1C-4631-91AE-ED5E5A508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649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8B72A-D5E4-4447-8430-AECFF569E1BA}" type="datetimeFigureOut">
              <a:rPr lang="zh-CN" altLang="en-US" smtClean="0"/>
              <a:t>2021/06/06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475EC-E70E-49C3-AB21-D4422D60F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71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027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112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617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0591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045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027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715C-60D8-4442-95C1-470452B8606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6782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936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 txBox="1"/>
          <p:nvPr userDrawn="1"/>
        </p:nvSpPr>
        <p:spPr>
          <a:xfrm>
            <a:off x="5807968" y="6406249"/>
            <a:ext cx="576064" cy="28812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E90B88-C309-4CD3-A6BC-57E9541D5A57}" type="slidenum">
              <a:rPr lang="zh-CN" altLang="en-US" sz="1067" smtClean="0"/>
              <a:t>‹#›</a:t>
            </a:fld>
            <a:endParaRPr lang="zh-CN" altLang="en-US" sz="1067" dirty="0"/>
          </a:p>
        </p:txBody>
      </p:sp>
    </p:spTree>
    <p:extLst>
      <p:ext uri="{BB962C8B-B14F-4D97-AF65-F5344CB8AC3E}">
        <p14:creationId xmlns:p14="http://schemas.microsoft.com/office/powerpoint/2010/main" val="37540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595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3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63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bg>
      <p:bgPr>
        <a:solidFill>
          <a:schemeClr val="bg1">
            <a:lumMod val="95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>
            <a:extLst>
              <a:ext uri="{FF2B5EF4-FFF2-40B4-BE49-F238E27FC236}">
                <a16:creationId xmlns:a16="http://schemas.microsoft.com/office/drawing/2014/main" id="{AE829356-1BCC-4E5E-A678-7E16715EAE99}"/>
              </a:ext>
            </a:extLst>
          </p:cNvPr>
          <p:cNvSpPr/>
          <p:nvPr userDrawn="1"/>
        </p:nvSpPr>
        <p:spPr>
          <a:xfrm rot="10800000">
            <a:off x="276224" y="368756"/>
            <a:ext cx="392555" cy="350705"/>
          </a:xfrm>
          <a:prstGeom prst="parallelogram">
            <a:avLst>
              <a:gd name="adj" fmla="val 65230"/>
            </a:avLst>
          </a:prstGeom>
          <a:solidFill>
            <a:srgbClr val="6A89C8">
              <a:alpha val="63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ED284022-0DD9-47B7-88BF-ED1E0D2B950B}"/>
              </a:ext>
            </a:extLst>
          </p:cNvPr>
          <p:cNvSpPr/>
          <p:nvPr userDrawn="1"/>
        </p:nvSpPr>
        <p:spPr>
          <a:xfrm rot="10800000">
            <a:off x="66674" y="368756"/>
            <a:ext cx="392555" cy="350705"/>
          </a:xfrm>
          <a:prstGeom prst="parallelogram">
            <a:avLst>
              <a:gd name="adj" fmla="val 65230"/>
            </a:avLst>
          </a:prstGeom>
          <a:solidFill>
            <a:srgbClr val="6A89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33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862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800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0" r:id="rId4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32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179" indent="-357179" algn="just" defTabSz="914377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20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79" indent="-357179" algn="just" defTabSz="914377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/>
          <p:cNvGrpSpPr/>
          <p:nvPr/>
        </p:nvGrpSpPr>
        <p:grpSpPr>
          <a:xfrm>
            <a:off x="583905" y="1222752"/>
            <a:ext cx="6121076" cy="3079105"/>
            <a:chOff x="583905" y="1222752"/>
            <a:chExt cx="6121076" cy="3079105"/>
          </a:xfrm>
        </p:grpSpPr>
        <p:sp>
          <p:nvSpPr>
            <p:cNvPr id="71" name="文本框 70"/>
            <p:cNvSpPr txBox="1"/>
            <p:nvPr/>
          </p:nvSpPr>
          <p:spPr>
            <a:xfrm>
              <a:off x="583905" y="1222752"/>
              <a:ext cx="232439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rgbClr val="7C97CE"/>
                  </a:solidFill>
                  <a:cs typeface="+mn-ea"/>
                  <a:sym typeface="+mn-lt"/>
                </a:rPr>
                <a:t>2020</a:t>
              </a:r>
              <a:endParaRPr lang="zh-CN" altLang="en-US" sz="6000" dirty="0">
                <a:solidFill>
                  <a:srgbClr val="7C97CE"/>
                </a:solidFill>
                <a:cs typeface="+mn-ea"/>
                <a:sym typeface="+mn-lt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485970" y="2403745"/>
              <a:ext cx="4493538" cy="8309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48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大数据怎么存？</a:t>
              </a:r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792716" y="2254103"/>
              <a:ext cx="5780568" cy="0"/>
            </a:xfrm>
            <a:prstGeom prst="line">
              <a:avLst/>
            </a:prstGeom>
            <a:ln>
              <a:solidFill>
                <a:srgbClr val="C0C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792716" y="3732619"/>
              <a:ext cx="5780568" cy="0"/>
            </a:xfrm>
            <a:prstGeom prst="line">
              <a:avLst/>
            </a:prstGeom>
            <a:ln>
              <a:solidFill>
                <a:srgbClr val="C0C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/>
            <p:cNvSpPr txBox="1"/>
            <p:nvPr/>
          </p:nvSpPr>
          <p:spPr>
            <a:xfrm>
              <a:off x="668371" y="3901747"/>
              <a:ext cx="198003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汇报人：叶劲辉</a:t>
              </a: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760495" y="3188160"/>
              <a:ext cx="5944486" cy="4694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4155737" y="3901747"/>
              <a:ext cx="212109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日期：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2021.06.06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FC4D1BA5-41D7-4C79-9D5B-65C4CC0FE2D2}"/>
              </a:ext>
            </a:extLst>
          </p:cNvPr>
          <p:cNvSpPr/>
          <p:nvPr/>
        </p:nvSpPr>
        <p:spPr>
          <a:xfrm rot="8097871">
            <a:off x="5368236" y="5915812"/>
            <a:ext cx="1914102" cy="1901468"/>
          </a:xfrm>
          <a:prstGeom prst="rtTriangle">
            <a:avLst/>
          </a:prstGeom>
          <a:solidFill>
            <a:srgbClr val="A0B4DC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16B274BC-4B2A-4815-A855-36441ADA0A20}"/>
              </a:ext>
            </a:extLst>
          </p:cNvPr>
          <p:cNvSpPr/>
          <p:nvPr/>
        </p:nvSpPr>
        <p:spPr>
          <a:xfrm rot="8097871">
            <a:off x="3052035" y="5790052"/>
            <a:ext cx="2152988" cy="2152988"/>
          </a:xfrm>
          <a:prstGeom prst="rtTriangle">
            <a:avLst/>
          </a:prstGeom>
          <a:solidFill>
            <a:srgbClr val="7C97CE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直角三角形 12">
            <a:extLst>
              <a:ext uri="{FF2B5EF4-FFF2-40B4-BE49-F238E27FC236}">
                <a16:creationId xmlns:a16="http://schemas.microsoft.com/office/drawing/2014/main" id="{2923F84C-CF96-4C6D-A5E2-1B4F4FB14A6E}"/>
              </a:ext>
            </a:extLst>
          </p:cNvPr>
          <p:cNvSpPr/>
          <p:nvPr/>
        </p:nvSpPr>
        <p:spPr>
          <a:xfrm rot="8097871">
            <a:off x="7457374" y="4772451"/>
            <a:ext cx="4188187" cy="4188187"/>
          </a:xfrm>
          <a:prstGeom prst="rtTriangle">
            <a:avLst/>
          </a:prstGeom>
          <a:solidFill>
            <a:srgbClr val="6A89C8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8688F938-0D90-40CC-8FA4-7EE77EE8E137}"/>
              </a:ext>
            </a:extLst>
          </p:cNvPr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7C97CE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直角三角形 14">
            <a:extLst>
              <a:ext uri="{FF2B5EF4-FFF2-40B4-BE49-F238E27FC236}">
                <a16:creationId xmlns:a16="http://schemas.microsoft.com/office/drawing/2014/main" id="{BED8876F-DE85-4098-BEC8-E7E61D17B2AB}"/>
              </a:ext>
            </a:extLst>
          </p:cNvPr>
          <p:cNvSpPr/>
          <p:nvPr/>
        </p:nvSpPr>
        <p:spPr>
          <a:xfrm rot="18895550">
            <a:off x="1049607" y="-524891"/>
            <a:ext cx="1049781" cy="1049781"/>
          </a:xfrm>
          <a:prstGeom prst="rtTriangle">
            <a:avLst/>
          </a:prstGeom>
          <a:solidFill>
            <a:srgbClr val="6A89C8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BCCCD749-DBB8-4A1D-8B66-04BBB8A003A7}"/>
              </a:ext>
            </a:extLst>
          </p:cNvPr>
          <p:cNvSpPr/>
          <p:nvPr/>
        </p:nvSpPr>
        <p:spPr>
          <a:xfrm rot="2697871">
            <a:off x="7490672" y="1617183"/>
            <a:ext cx="605179" cy="605179"/>
          </a:xfrm>
          <a:prstGeom prst="rtTriangle">
            <a:avLst/>
          </a:prstGeom>
          <a:solidFill>
            <a:srgbClr val="A3B6DD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4658df03-5cc5-4379-a4f3-cc6d2eb22a2a">
            <a:hlinkClick r:id="" action="ppaction://media"/>
            <a:extLst>
              <a:ext uri="{FF2B5EF4-FFF2-40B4-BE49-F238E27FC236}">
                <a16:creationId xmlns:a16="http://schemas.microsoft.com/office/drawing/2014/main" id="{6C927DAF-358D-4E81-B61E-2E4CD2B88D6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904875" y="-4191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2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40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直角三角形 46">
            <a:extLst>
              <a:ext uri="{FF2B5EF4-FFF2-40B4-BE49-F238E27FC236}">
                <a16:creationId xmlns:a16="http://schemas.microsoft.com/office/drawing/2014/main" id="{1AB88D4D-0B88-4A72-A1C9-51A04F951A28}"/>
              </a:ext>
            </a:extLst>
          </p:cNvPr>
          <p:cNvSpPr/>
          <p:nvPr/>
        </p:nvSpPr>
        <p:spPr>
          <a:xfrm rot="18895550">
            <a:off x="4932676" y="-1163273"/>
            <a:ext cx="2326545" cy="2326545"/>
          </a:xfrm>
          <a:prstGeom prst="rtTriangle">
            <a:avLst/>
          </a:prstGeom>
          <a:solidFill>
            <a:srgbClr val="6A89C8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37775" y="-58365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目  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298886" y="625030"/>
            <a:ext cx="1413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直角三角形 31">
            <a:extLst>
              <a:ext uri="{FF2B5EF4-FFF2-40B4-BE49-F238E27FC236}">
                <a16:creationId xmlns:a16="http://schemas.microsoft.com/office/drawing/2014/main" id="{B3FEA7FD-8A93-45D6-B8DF-10666662C28A}"/>
              </a:ext>
            </a:extLst>
          </p:cNvPr>
          <p:cNvSpPr/>
          <p:nvPr/>
        </p:nvSpPr>
        <p:spPr>
          <a:xfrm rot="8097871">
            <a:off x="4280297" y="5907266"/>
            <a:ext cx="1914102" cy="1901468"/>
          </a:xfrm>
          <a:prstGeom prst="rtTriangle">
            <a:avLst/>
          </a:prstGeom>
          <a:solidFill>
            <a:srgbClr val="A3B6DD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直角三角形 39">
            <a:extLst>
              <a:ext uri="{FF2B5EF4-FFF2-40B4-BE49-F238E27FC236}">
                <a16:creationId xmlns:a16="http://schemas.microsoft.com/office/drawing/2014/main" id="{C5085ADF-C007-4FA0-B838-F03C3072B910}"/>
              </a:ext>
            </a:extLst>
          </p:cNvPr>
          <p:cNvSpPr/>
          <p:nvPr/>
        </p:nvSpPr>
        <p:spPr>
          <a:xfrm rot="8097871">
            <a:off x="5725266" y="5167263"/>
            <a:ext cx="3381473" cy="3381473"/>
          </a:xfrm>
          <a:prstGeom prst="rtTriangle">
            <a:avLst/>
          </a:prstGeom>
          <a:solidFill>
            <a:srgbClr val="7C97CE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5EA8196-9C65-4043-A0CE-F940DC5460C8}"/>
              </a:ext>
            </a:extLst>
          </p:cNvPr>
          <p:cNvSpPr txBox="1"/>
          <p:nvPr/>
        </p:nvSpPr>
        <p:spPr>
          <a:xfrm>
            <a:off x="1034190" y="1818497"/>
            <a:ext cx="2162772" cy="993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1</a:t>
            </a: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、需求分析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1F48F47-5089-4ADC-94E2-C5FF6AA2BF4E}"/>
              </a:ext>
            </a:extLst>
          </p:cNvPr>
          <p:cNvSpPr txBox="1"/>
          <p:nvPr/>
        </p:nvSpPr>
        <p:spPr>
          <a:xfrm>
            <a:off x="3756483" y="1818497"/>
            <a:ext cx="2162772" cy="993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2</a:t>
            </a: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、概要设计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83AA9EA-41A4-4166-BF08-D25D5C6041BE}"/>
              </a:ext>
            </a:extLst>
          </p:cNvPr>
          <p:cNvSpPr txBox="1"/>
          <p:nvPr/>
        </p:nvSpPr>
        <p:spPr>
          <a:xfrm>
            <a:off x="7467600" y="1818496"/>
            <a:ext cx="2162772" cy="993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3</a:t>
            </a: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、关键思想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B2979E4-B55F-4296-8880-9374EF8862F9}"/>
              </a:ext>
            </a:extLst>
          </p:cNvPr>
          <p:cNvSpPr txBox="1"/>
          <p:nvPr/>
        </p:nvSpPr>
        <p:spPr>
          <a:xfrm>
            <a:off x="2384883" y="3148631"/>
            <a:ext cx="2162772" cy="993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4</a:t>
            </a: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、框架简介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1BE48FD-9973-4D9F-82DE-CDE2B6DB2DF4}"/>
              </a:ext>
            </a:extLst>
          </p:cNvPr>
          <p:cNvSpPr txBox="1"/>
          <p:nvPr/>
        </p:nvSpPr>
        <p:spPr>
          <a:xfrm>
            <a:off x="6096000" y="3148630"/>
            <a:ext cx="2162772" cy="993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5</a:t>
            </a: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、使用说明</a:t>
            </a:r>
          </a:p>
        </p:txBody>
      </p:sp>
      <p:sp>
        <p:nvSpPr>
          <p:cNvPr id="33" name="直角三角形 32">
            <a:extLst>
              <a:ext uri="{FF2B5EF4-FFF2-40B4-BE49-F238E27FC236}">
                <a16:creationId xmlns:a16="http://schemas.microsoft.com/office/drawing/2014/main" id="{A99548FA-DDEF-4472-A413-DA217780CAFC}"/>
              </a:ext>
            </a:extLst>
          </p:cNvPr>
          <p:cNvSpPr/>
          <p:nvPr/>
        </p:nvSpPr>
        <p:spPr>
          <a:xfrm rot="8097871">
            <a:off x="3085261" y="5781506"/>
            <a:ext cx="2152988" cy="2152988"/>
          </a:xfrm>
          <a:prstGeom prst="rtTriangle">
            <a:avLst/>
          </a:prstGeom>
          <a:solidFill>
            <a:srgbClr val="6A89C8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353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3967355" y="3545529"/>
            <a:ext cx="2611908" cy="2495879"/>
            <a:chOff x="3065829" y="2668267"/>
            <a:chExt cx="1872107" cy="1761728"/>
          </a:xfrm>
        </p:grpSpPr>
        <p:sp>
          <p:nvSpPr>
            <p:cNvPr id="80" name="椭圆 79"/>
            <p:cNvSpPr/>
            <p:nvPr/>
          </p:nvSpPr>
          <p:spPr>
            <a:xfrm>
              <a:off x="3115072" y="2668267"/>
              <a:ext cx="1761728" cy="176172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zh-CN" altLang="en-US" sz="1867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4442509" y="2761135"/>
              <a:ext cx="119507" cy="119507"/>
            </a:xfrm>
            <a:prstGeom prst="ellipse">
              <a:avLst/>
            </a:prstGeom>
            <a:solidFill>
              <a:srgbClr val="6A89C8"/>
            </a:solidFill>
            <a:ln>
              <a:solidFill>
                <a:srgbClr val="6A89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zh-CN" altLang="en-US" sz="1867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3439209" y="2761135"/>
              <a:ext cx="119507" cy="119507"/>
            </a:xfrm>
            <a:prstGeom prst="ellipse">
              <a:avLst/>
            </a:prstGeom>
            <a:solidFill>
              <a:srgbClr val="6A89C8"/>
            </a:solidFill>
            <a:ln>
              <a:solidFill>
                <a:srgbClr val="6A89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zh-CN" altLang="en-US" sz="1867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065829" y="3492655"/>
              <a:ext cx="119507" cy="119507"/>
            </a:xfrm>
            <a:prstGeom prst="ellipse">
              <a:avLst/>
            </a:prstGeom>
            <a:solidFill>
              <a:srgbClr val="6A89C8"/>
            </a:solidFill>
            <a:ln>
              <a:solidFill>
                <a:srgbClr val="6A89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zh-CN" altLang="en-US" sz="1867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818429" y="3492655"/>
              <a:ext cx="119507" cy="119507"/>
            </a:xfrm>
            <a:prstGeom prst="ellipse">
              <a:avLst/>
            </a:prstGeom>
            <a:solidFill>
              <a:srgbClr val="6A89C8"/>
            </a:solidFill>
            <a:ln>
              <a:solidFill>
                <a:srgbClr val="6A89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zh-CN" altLang="en-US" sz="1867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4442509" y="4224175"/>
              <a:ext cx="119507" cy="119507"/>
            </a:xfrm>
            <a:prstGeom prst="ellipse">
              <a:avLst/>
            </a:prstGeom>
            <a:solidFill>
              <a:srgbClr val="6A89C8"/>
            </a:solidFill>
            <a:ln>
              <a:solidFill>
                <a:srgbClr val="6A89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zh-CN" altLang="en-US" sz="1867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3439209" y="4201315"/>
              <a:ext cx="119507" cy="119507"/>
            </a:xfrm>
            <a:prstGeom prst="ellipse">
              <a:avLst/>
            </a:prstGeom>
            <a:solidFill>
              <a:srgbClr val="6A89C8"/>
            </a:solidFill>
            <a:ln>
              <a:solidFill>
                <a:srgbClr val="6A89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zh-CN" altLang="en-US" sz="1867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3269293" y="2943616"/>
              <a:ext cx="1465545" cy="1202499"/>
              <a:chOff x="3269293" y="2943616"/>
              <a:chExt cx="1465545" cy="1202499"/>
            </a:xfrm>
          </p:grpSpPr>
          <p:sp>
            <p:nvSpPr>
              <p:cNvPr id="88" name="任意多边形 87"/>
              <p:cNvSpPr/>
              <p:nvPr/>
            </p:nvSpPr>
            <p:spPr>
              <a:xfrm>
                <a:off x="4008329" y="2956142"/>
                <a:ext cx="425885" cy="588724"/>
              </a:xfrm>
              <a:custGeom>
                <a:avLst/>
                <a:gdLst>
                  <a:gd name="connsiteX0" fmla="*/ 0 w 425885"/>
                  <a:gd name="connsiteY0" fmla="*/ 588724 h 588724"/>
                  <a:gd name="connsiteX1" fmla="*/ 425885 w 425885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88724">
                    <a:moveTo>
                      <a:pt x="0" y="588724"/>
                    </a:moveTo>
                    <a:lnTo>
                      <a:pt x="425885" y="0"/>
                    </a:lnTo>
                  </a:path>
                </a:pathLst>
              </a:custGeom>
              <a:noFill/>
              <a:ln w="38100">
                <a:solidFill>
                  <a:schemeClr val="bg1">
                    <a:lumMod val="50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89"/>
                <a:endParaRPr lang="zh-CN" altLang="en-US" sz="1867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9" name="任意多边形 88"/>
              <p:cNvSpPr/>
              <p:nvPr/>
            </p:nvSpPr>
            <p:spPr>
              <a:xfrm>
                <a:off x="3995803" y="3544866"/>
                <a:ext cx="739035" cy="0"/>
              </a:xfrm>
              <a:custGeom>
                <a:avLst/>
                <a:gdLst>
                  <a:gd name="connsiteX0" fmla="*/ 0 w 739035"/>
                  <a:gd name="connsiteY0" fmla="*/ 0 h 0"/>
                  <a:gd name="connsiteX1" fmla="*/ 739035 w 73903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9035">
                    <a:moveTo>
                      <a:pt x="0" y="0"/>
                    </a:moveTo>
                    <a:lnTo>
                      <a:pt x="739035" y="0"/>
                    </a:lnTo>
                  </a:path>
                </a:pathLst>
              </a:custGeom>
              <a:noFill/>
              <a:ln w="38100">
                <a:solidFill>
                  <a:schemeClr val="bg1">
                    <a:lumMod val="50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89"/>
                <a:endParaRPr lang="zh-CN" altLang="en-US" sz="1867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0" name="任意多边形 89"/>
              <p:cNvSpPr/>
              <p:nvPr/>
            </p:nvSpPr>
            <p:spPr>
              <a:xfrm>
                <a:off x="3594970" y="2943616"/>
                <a:ext cx="413359" cy="588724"/>
              </a:xfrm>
              <a:custGeom>
                <a:avLst/>
                <a:gdLst>
                  <a:gd name="connsiteX0" fmla="*/ 413359 w 413359"/>
                  <a:gd name="connsiteY0" fmla="*/ 588724 h 588724"/>
                  <a:gd name="connsiteX1" fmla="*/ 0 w 413359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59" h="588724">
                    <a:moveTo>
                      <a:pt x="413359" y="588724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bg1">
                    <a:lumMod val="50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89"/>
                <a:endParaRPr lang="zh-CN" altLang="en-US" sz="1867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3269293" y="3557392"/>
                <a:ext cx="726510" cy="0"/>
              </a:xfrm>
              <a:custGeom>
                <a:avLst/>
                <a:gdLst>
                  <a:gd name="connsiteX0" fmla="*/ 726510 w 726510"/>
                  <a:gd name="connsiteY0" fmla="*/ 0 h 0"/>
                  <a:gd name="connsiteX1" fmla="*/ 0 w 72651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510">
                    <a:moveTo>
                      <a:pt x="72651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bg1">
                    <a:lumMod val="50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89"/>
                <a:endParaRPr lang="zh-CN" altLang="en-US" sz="1867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2" name="任意多边形 91"/>
              <p:cNvSpPr/>
              <p:nvPr/>
            </p:nvSpPr>
            <p:spPr>
              <a:xfrm>
                <a:off x="3582444" y="3569918"/>
                <a:ext cx="425885" cy="576197"/>
              </a:xfrm>
              <a:custGeom>
                <a:avLst/>
                <a:gdLst>
                  <a:gd name="connsiteX0" fmla="*/ 425885 w 425885"/>
                  <a:gd name="connsiteY0" fmla="*/ 0 h 576197"/>
                  <a:gd name="connsiteX1" fmla="*/ 0 w 425885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76197">
                    <a:moveTo>
                      <a:pt x="425885" y="0"/>
                    </a:moveTo>
                    <a:lnTo>
                      <a:pt x="0" y="576197"/>
                    </a:lnTo>
                  </a:path>
                </a:pathLst>
              </a:custGeom>
              <a:noFill/>
              <a:ln w="38100">
                <a:solidFill>
                  <a:schemeClr val="bg1">
                    <a:lumMod val="50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89"/>
                <a:endParaRPr lang="zh-CN" altLang="en-US" sz="1867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3" name="任意多边形 92"/>
              <p:cNvSpPr/>
              <p:nvPr/>
            </p:nvSpPr>
            <p:spPr>
              <a:xfrm>
                <a:off x="4020855" y="3569918"/>
                <a:ext cx="388307" cy="576197"/>
              </a:xfrm>
              <a:custGeom>
                <a:avLst/>
                <a:gdLst>
                  <a:gd name="connsiteX0" fmla="*/ 0 w 388307"/>
                  <a:gd name="connsiteY0" fmla="*/ 0 h 576197"/>
                  <a:gd name="connsiteX1" fmla="*/ 388307 w 388307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8307" h="576197">
                    <a:moveTo>
                      <a:pt x="0" y="0"/>
                    </a:moveTo>
                    <a:lnTo>
                      <a:pt x="388307" y="576197"/>
                    </a:lnTo>
                  </a:path>
                </a:pathLst>
              </a:custGeom>
              <a:noFill/>
              <a:ln w="38100">
                <a:solidFill>
                  <a:schemeClr val="bg1">
                    <a:lumMod val="50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89"/>
                <a:endParaRPr lang="zh-CN" altLang="en-US" sz="1867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7" name="组合 96"/>
          <p:cNvGrpSpPr/>
          <p:nvPr/>
        </p:nvGrpSpPr>
        <p:grpSpPr>
          <a:xfrm>
            <a:off x="4611997" y="4130367"/>
            <a:ext cx="1306025" cy="1326200"/>
            <a:chOff x="3254772" y="2872916"/>
            <a:chExt cx="936104" cy="936104"/>
          </a:xfrm>
          <a:solidFill>
            <a:srgbClr val="6A89C8"/>
          </a:solidFill>
        </p:grpSpPr>
        <p:sp>
          <p:nvSpPr>
            <p:cNvPr id="98" name="椭圆 97"/>
            <p:cNvSpPr/>
            <p:nvPr/>
          </p:nvSpPr>
          <p:spPr>
            <a:xfrm>
              <a:off x="3254772" y="2872916"/>
              <a:ext cx="936104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zh-CN" altLang="en-US" sz="1867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469764" y="3187079"/>
              <a:ext cx="554032" cy="28241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457189"/>
              <a:r>
                <a:rPr lang="zh-CN" altLang="en-US" sz="2000" dirty="0">
                  <a:solidFill>
                    <a:prstClr val="white"/>
                  </a:solidFill>
                  <a:cs typeface="+mn-ea"/>
                  <a:sym typeface="+mn-lt"/>
                </a:rPr>
                <a:t>标题</a:t>
              </a:r>
              <a:r>
                <a:rPr lang="en-US" altLang="zh-CN" sz="2000" dirty="0">
                  <a:solidFill>
                    <a:prstClr val="white"/>
                  </a:solidFill>
                  <a:cs typeface="+mn-ea"/>
                  <a:sym typeface="+mn-lt"/>
                </a:rPr>
                <a:t> </a:t>
              </a:r>
              <a:endParaRPr lang="zh-CN" altLang="en-US" sz="20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985389" y="4114136"/>
            <a:ext cx="4067308" cy="2162377"/>
            <a:chOff x="789157" y="3505487"/>
            <a:chExt cx="1985951" cy="2361919"/>
          </a:xfrm>
        </p:grpSpPr>
        <p:sp>
          <p:nvSpPr>
            <p:cNvPr id="101" name="TextBox 100"/>
            <p:cNvSpPr txBox="1"/>
            <p:nvPr/>
          </p:nvSpPr>
          <p:spPr>
            <a:xfrm>
              <a:off x="789157" y="3505487"/>
              <a:ext cx="1235369" cy="282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189"/>
              <a:r>
                <a:rPr lang="zh-CN" altLang="en-US" sz="2000" dirty="0">
                  <a:solidFill>
                    <a:prstClr val="black">
                      <a:lumMod val="85000"/>
                      <a:lumOff val="15000"/>
                    </a:prstClr>
                  </a:solidFill>
                  <a:cs typeface="+mn-ea"/>
                  <a:sym typeface="+mn-lt"/>
                </a:rPr>
                <a:t>非功能性需求</a:t>
              </a:r>
            </a:p>
          </p:txBody>
        </p:sp>
        <p:sp>
          <p:nvSpPr>
            <p:cNvPr id="102" name="矩形 101"/>
            <p:cNvSpPr/>
            <p:nvPr/>
          </p:nvSpPr>
          <p:spPr>
            <a:xfrm>
              <a:off x="812496" y="3800586"/>
              <a:ext cx="1962612" cy="20668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189">
                <a:lnSpc>
                  <a:spcPts val="2804"/>
                </a:lnSpc>
              </a:pPr>
              <a:r>
                <a:rPr lang="en-US" altLang="zh-CN" sz="1600" dirty="0">
                  <a:solidFill>
                    <a:prstClr val="black">
                      <a:lumMod val="85000"/>
                      <a:lumOff val="15000"/>
                    </a:prstClr>
                  </a:solidFill>
                  <a:cs typeface="+mn-ea"/>
                  <a:sym typeface="+mn-lt"/>
                </a:rPr>
                <a:t>3. </a:t>
              </a:r>
              <a:r>
                <a:rPr lang="zh-CN" altLang="en-US" sz="1600" dirty="0">
                  <a:solidFill>
                    <a:prstClr val="black">
                      <a:lumMod val="85000"/>
                      <a:lumOff val="15000"/>
                    </a:prstClr>
                  </a:solidFill>
                  <a:cs typeface="+mn-ea"/>
                  <a:sym typeface="+mn-lt"/>
                </a:rPr>
                <a:t>当文件超过</a:t>
              </a:r>
              <a:r>
                <a:rPr lang="en-US" altLang="zh-CN" sz="1600" dirty="0">
                  <a:solidFill>
                    <a:prstClr val="black">
                      <a:lumMod val="85000"/>
                      <a:lumOff val="15000"/>
                    </a:prstClr>
                  </a:solidFill>
                  <a:cs typeface="+mn-ea"/>
                  <a:sym typeface="+mn-lt"/>
                </a:rPr>
                <a:t>20MB</a:t>
              </a:r>
              <a:r>
                <a:rPr lang="zh-CN" altLang="en-US" sz="1600" dirty="0">
                  <a:solidFill>
                    <a:prstClr val="black">
                      <a:lumMod val="85000"/>
                      <a:lumOff val="15000"/>
                    </a:prstClr>
                  </a:solidFill>
                  <a:cs typeface="+mn-ea"/>
                  <a:sym typeface="+mn-lt"/>
                </a:rPr>
                <a:t>时</a:t>
              </a:r>
              <a:r>
                <a:rPr lang="en-US" altLang="zh-CN" sz="1600" dirty="0">
                  <a:solidFill>
                    <a:prstClr val="black">
                      <a:lumMod val="85000"/>
                      <a:lumOff val="15000"/>
                    </a:prstClr>
                  </a:solidFill>
                  <a:cs typeface="+mn-ea"/>
                  <a:sym typeface="+mn-lt"/>
                </a:rPr>
                <a:t>, </a:t>
              </a:r>
              <a:r>
                <a:rPr lang="zh-CN" altLang="en-US" sz="1600" dirty="0">
                  <a:solidFill>
                    <a:prstClr val="black">
                      <a:lumMod val="85000"/>
                      <a:lumOff val="15000"/>
                    </a:prstClr>
                  </a:solidFill>
                  <a:cs typeface="+mn-ea"/>
                  <a:sym typeface="+mn-lt"/>
                </a:rPr>
                <a:t>使用分块上传</a:t>
              </a:r>
            </a:p>
            <a:p>
              <a:pPr defTabSz="457189">
                <a:lnSpc>
                  <a:spcPts val="2804"/>
                </a:lnSpc>
              </a:pPr>
              <a:r>
                <a:rPr lang="en-US" altLang="zh-CN" sz="1600" dirty="0">
                  <a:solidFill>
                    <a:prstClr val="black">
                      <a:lumMod val="85000"/>
                      <a:lumOff val="15000"/>
                    </a:prstClr>
                  </a:solidFill>
                  <a:cs typeface="+mn-ea"/>
                  <a:sym typeface="+mn-lt"/>
                </a:rPr>
                <a:t>4. </a:t>
              </a:r>
              <a:r>
                <a:rPr lang="zh-CN" altLang="en-US" sz="1600" dirty="0">
                  <a:solidFill>
                    <a:prstClr val="black">
                      <a:lumMod val="85000"/>
                      <a:lumOff val="15000"/>
                    </a:prstClr>
                  </a:solidFill>
                  <a:cs typeface="+mn-ea"/>
                  <a:sym typeface="+mn-lt"/>
                </a:rPr>
                <a:t>大文件传输中断时，选择性重传缺失块</a:t>
              </a:r>
            </a:p>
            <a:p>
              <a:pPr defTabSz="457189">
                <a:lnSpc>
                  <a:spcPts val="2804"/>
                </a:lnSpc>
              </a:pPr>
              <a:r>
                <a:rPr lang="en-US" altLang="zh-CN" sz="1600" dirty="0">
                  <a:solidFill>
                    <a:prstClr val="black">
                      <a:lumMod val="85000"/>
                      <a:lumOff val="15000"/>
                    </a:prstClr>
                  </a:solidFill>
                  <a:cs typeface="+mn-ea"/>
                  <a:sym typeface="+mn-lt"/>
                </a:rPr>
                <a:t>5. </a:t>
              </a:r>
              <a:r>
                <a:rPr lang="zh-CN" altLang="en-US" sz="1600" dirty="0">
                  <a:solidFill>
                    <a:prstClr val="black">
                      <a:lumMod val="85000"/>
                      <a:lumOff val="15000"/>
                    </a:prstClr>
                  </a:solidFill>
                  <a:cs typeface="+mn-ea"/>
                  <a:sym typeface="+mn-lt"/>
                </a:rPr>
                <a:t>使用多线程分块上传、下载大文件</a:t>
              </a:r>
            </a:p>
            <a:p>
              <a:pPr defTabSz="457189">
                <a:lnSpc>
                  <a:spcPts val="2804"/>
                </a:lnSpc>
              </a:pPr>
              <a:r>
                <a:rPr lang="en-US" altLang="zh-CN" sz="1600" dirty="0">
                  <a:solidFill>
                    <a:prstClr val="black">
                      <a:lumMod val="85000"/>
                      <a:lumOff val="15000"/>
                    </a:prstClr>
                  </a:solidFill>
                  <a:cs typeface="+mn-ea"/>
                  <a:sym typeface="+mn-lt"/>
                </a:rPr>
                <a:t>6 </a:t>
              </a:r>
              <a:r>
                <a:rPr lang="zh-CN" altLang="en-US" sz="1600" dirty="0">
                  <a:solidFill>
                    <a:prstClr val="black">
                      <a:lumMod val="85000"/>
                      <a:lumOff val="15000"/>
                    </a:prstClr>
                  </a:solidFill>
                  <a:cs typeface="+mn-ea"/>
                  <a:sym typeface="+mn-lt"/>
                </a:rPr>
                <a:t>为变化的文件不需要重新传输</a:t>
              </a: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933706" y="4127575"/>
            <a:ext cx="2738177" cy="1178306"/>
            <a:chOff x="891718" y="3514973"/>
            <a:chExt cx="1962612" cy="831712"/>
          </a:xfrm>
        </p:grpSpPr>
        <p:sp>
          <p:nvSpPr>
            <p:cNvPr id="104" name="TextBox 103"/>
            <p:cNvSpPr txBox="1"/>
            <p:nvPr/>
          </p:nvSpPr>
          <p:spPr>
            <a:xfrm>
              <a:off x="891718" y="3514973"/>
              <a:ext cx="1051534" cy="282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189"/>
              <a:r>
                <a:rPr lang="zh-CN" altLang="en-US" sz="2000" dirty="0">
                  <a:solidFill>
                    <a:prstClr val="black">
                      <a:lumMod val="85000"/>
                      <a:lumOff val="15000"/>
                    </a:prstClr>
                  </a:solidFill>
                  <a:cs typeface="+mn-ea"/>
                  <a:sym typeface="+mn-lt"/>
                </a:rPr>
                <a:t>功能性需求</a:t>
              </a:r>
            </a:p>
          </p:txBody>
        </p:sp>
        <p:sp>
          <p:nvSpPr>
            <p:cNvPr id="105" name="矩形 104"/>
            <p:cNvSpPr/>
            <p:nvPr/>
          </p:nvSpPr>
          <p:spPr>
            <a:xfrm>
              <a:off x="891718" y="3800585"/>
              <a:ext cx="1962612" cy="546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189">
                <a:lnSpc>
                  <a:spcPts val="2804"/>
                </a:lnSpc>
              </a:pPr>
              <a:r>
                <a:rPr lang="en-US" altLang="zh-CN" sz="1600" dirty="0">
                  <a:solidFill>
                    <a:prstClr val="black">
                      <a:lumMod val="85000"/>
                      <a:lumOff val="15000"/>
                    </a:prstClr>
                  </a:solidFill>
                  <a:cs typeface="+mn-ea"/>
                  <a:sym typeface="+mn-lt"/>
                </a:rPr>
                <a:t>1. </a:t>
              </a:r>
              <a:r>
                <a:rPr lang="zh-CN" altLang="en-US" sz="1600" dirty="0">
                  <a:solidFill>
                    <a:prstClr val="black">
                      <a:lumMod val="85000"/>
                      <a:lumOff val="15000"/>
                    </a:prstClr>
                  </a:solidFill>
                  <a:cs typeface="+mn-ea"/>
                  <a:sym typeface="+mn-lt"/>
                </a:rPr>
                <a:t>远端文件同步到本地</a:t>
              </a:r>
            </a:p>
            <a:p>
              <a:pPr defTabSz="457189">
                <a:lnSpc>
                  <a:spcPts val="2804"/>
                </a:lnSpc>
              </a:pPr>
              <a:r>
                <a:rPr lang="en-US" altLang="zh-CN" sz="1600" dirty="0">
                  <a:solidFill>
                    <a:prstClr val="black">
                      <a:lumMod val="85000"/>
                      <a:lumOff val="15000"/>
                    </a:prstClr>
                  </a:solidFill>
                  <a:cs typeface="+mn-ea"/>
                  <a:sym typeface="+mn-lt"/>
                </a:rPr>
                <a:t>2. </a:t>
              </a:r>
              <a:r>
                <a:rPr lang="zh-CN" altLang="en-US" sz="1600" dirty="0">
                  <a:solidFill>
                    <a:prstClr val="black">
                      <a:lumMod val="85000"/>
                      <a:lumOff val="15000"/>
                    </a:prstClr>
                  </a:solidFill>
                  <a:cs typeface="+mn-ea"/>
                  <a:sym typeface="+mn-lt"/>
                </a:rPr>
                <a:t>本地文件同步到远端</a:t>
              </a:r>
            </a:p>
          </p:txBody>
        </p:sp>
      </p:grpSp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634918" y="237124"/>
            <a:ext cx="1887690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457189">
              <a:buNone/>
            </a:pPr>
            <a:r>
              <a:rPr kumimoji="1"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需求分析</a:t>
            </a:r>
            <a:endParaRPr lang="zh-CN" altLang="en-US" b="1" dirty="0">
              <a:solidFill>
                <a:srgbClr val="7C97C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A018FBA-2D84-4DCC-927D-72E1F8CB2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52" y="903210"/>
            <a:ext cx="7689246" cy="23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634918" y="237124"/>
            <a:ext cx="1958222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457189">
              <a:buNone/>
            </a:pPr>
            <a:r>
              <a:rPr lang="zh-CN" altLang="en-US" b="1" dirty="0">
                <a:solidFill>
                  <a:srgbClr val="7C97CE"/>
                </a:solidFill>
                <a:latin typeface="+mn-lt"/>
                <a:ea typeface="+mn-ea"/>
                <a:cs typeface="+mn-ea"/>
                <a:sym typeface="+mn-lt"/>
              </a:rPr>
              <a:t>概要设计</a:t>
            </a:r>
          </a:p>
        </p:txBody>
      </p:sp>
      <p:sp>
        <p:nvSpPr>
          <p:cNvPr id="17" name="箭头3"/>
          <p:cNvSpPr>
            <a:spLocks/>
          </p:cNvSpPr>
          <p:nvPr/>
        </p:nvSpPr>
        <p:spPr bwMode="gray">
          <a:xfrm flipV="1">
            <a:off x="2042467" y="3852890"/>
            <a:ext cx="1093019" cy="1520708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82824" tIns="41411" rIns="82824" bIns="41411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endParaRPr lang="zh-CN" altLang="en-US" sz="120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8" name="箭头2"/>
          <p:cNvSpPr>
            <a:spLocks/>
          </p:cNvSpPr>
          <p:nvPr/>
        </p:nvSpPr>
        <p:spPr bwMode="gray">
          <a:xfrm rot="16200000">
            <a:off x="2330482" y="3220017"/>
            <a:ext cx="324863" cy="1299204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82824" tIns="41411" rIns="82824" bIns="41411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endParaRPr lang="zh-CN" altLang="en-US" sz="120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9" name="箭头1"/>
          <p:cNvSpPr>
            <a:spLocks/>
          </p:cNvSpPr>
          <p:nvPr/>
        </p:nvSpPr>
        <p:spPr bwMode="gray">
          <a:xfrm>
            <a:off x="2035439" y="2191679"/>
            <a:ext cx="1093019" cy="1761588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82824" tIns="41411" rIns="82824" bIns="41411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endParaRPr lang="zh-CN" altLang="en-US" sz="120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0" name="文本1"/>
          <p:cNvSpPr>
            <a:spLocks noChangeArrowheads="1"/>
          </p:cNvSpPr>
          <p:nvPr/>
        </p:nvSpPr>
        <p:spPr bwMode="gray">
          <a:xfrm>
            <a:off x="4504357" y="1802941"/>
            <a:ext cx="5912124" cy="1195991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rgbClr val="6A89C8"/>
            </a:solidFill>
            <a:prstDash val="solid"/>
          </a:ln>
          <a:effectLst/>
        </p:spPr>
        <p:txBody>
          <a:bodyPr lIns="82824" tIns="41411" rIns="82824" bIns="414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负责远端文件同步到本地事务，内部实现： 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download_file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()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作为内部下载的逻辑控制；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multipartdownload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()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实现分块下载；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recover_downloaded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()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实现断点续传。</a:t>
            </a:r>
            <a:endParaRPr lang="zh-CN" altLang="zh-CN" sz="16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1" name="标题1"/>
          <p:cNvSpPr>
            <a:spLocks noChangeArrowheads="1"/>
          </p:cNvSpPr>
          <p:nvPr/>
        </p:nvSpPr>
        <p:spPr bwMode="gray">
          <a:xfrm>
            <a:off x="3261751" y="1796820"/>
            <a:ext cx="1242605" cy="1202113"/>
          </a:xfrm>
          <a:prstGeom prst="roundRect">
            <a:avLst>
              <a:gd name="adj" fmla="val 11921"/>
            </a:avLst>
          </a:prstGeom>
          <a:solidFill>
            <a:srgbClr val="6A89C8"/>
          </a:solidFill>
          <a:ln w="25400" cap="flat" cmpd="sng" algn="ctr">
            <a:noFill/>
            <a:prstDash val="solid"/>
          </a:ln>
          <a:effectLst/>
        </p:spPr>
        <p:txBody>
          <a:bodyPr lIns="82824" tIns="41411" rIns="82824" bIns="414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dirty="0">
                <a:solidFill>
                  <a:sysClr val="window" lastClr="FFFFFF">
                    <a:lumMod val="95000"/>
                  </a:sysClr>
                </a:solidFill>
                <a:cs typeface="+mn-ea"/>
                <a:sym typeface="+mn-lt"/>
              </a:rPr>
              <a:t>Downloader</a:t>
            </a:r>
            <a:endParaRPr lang="zh-CN" altLang="zh-CN" sz="1400" b="1" dirty="0">
              <a:solidFill>
                <a:sysClr val="window" lastClr="FFFFFF">
                  <a:lumMod val="95000"/>
                </a:sysClr>
              </a:solidFill>
              <a:cs typeface="+mn-ea"/>
              <a:sym typeface="+mn-lt"/>
            </a:endParaRPr>
          </a:p>
        </p:txBody>
      </p:sp>
      <p:sp>
        <p:nvSpPr>
          <p:cNvPr id="22" name="文本2"/>
          <p:cNvSpPr>
            <a:spLocks noChangeArrowheads="1"/>
          </p:cNvSpPr>
          <p:nvPr/>
        </p:nvSpPr>
        <p:spPr bwMode="gray">
          <a:xfrm>
            <a:off x="4504357" y="3256318"/>
            <a:ext cx="5912124" cy="1192036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rgbClr val="6A89C8"/>
            </a:solidFill>
            <a:prstDash val="solid"/>
          </a:ln>
          <a:effectLst/>
        </p:spPr>
        <p:txBody>
          <a:bodyPr lIns="82824" tIns="41411" rIns="82824" bIns="414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负责本地文件同步到远端事务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,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内部实现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upload_folder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()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函数用于扶着同步逻辑；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delete_exfiles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()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负责删除远端文件；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uploadfiles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()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负责上传文件到远端；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multipart_upload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()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实现大文件分块上传；</a:t>
            </a:r>
            <a:r>
              <a:rPr lang="en-US" altLang="zh-CN" sz="1600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recover_upload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()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用于中断续传</a:t>
            </a:r>
            <a:endParaRPr lang="zh-CN" altLang="zh-CN" sz="16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3" name="标题2"/>
          <p:cNvSpPr>
            <a:spLocks noChangeArrowheads="1"/>
          </p:cNvSpPr>
          <p:nvPr/>
        </p:nvSpPr>
        <p:spPr bwMode="gray">
          <a:xfrm>
            <a:off x="3261751" y="3256318"/>
            <a:ext cx="1242607" cy="1192036"/>
          </a:xfrm>
          <a:prstGeom prst="roundRect">
            <a:avLst>
              <a:gd name="adj" fmla="val 11921"/>
            </a:avLst>
          </a:prstGeom>
          <a:solidFill>
            <a:srgbClr val="6A89C8"/>
          </a:solidFill>
          <a:ln w="25400" cap="flat" cmpd="sng" algn="ctr">
            <a:noFill/>
            <a:prstDash val="solid"/>
          </a:ln>
          <a:effectLst/>
        </p:spPr>
        <p:txBody>
          <a:bodyPr lIns="82824" tIns="41411" rIns="82824" bIns="414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dirty="0">
                <a:solidFill>
                  <a:sysClr val="window" lastClr="FFFFFF">
                    <a:lumMod val="95000"/>
                  </a:sysClr>
                </a:solidFill>
                <a:cs typeface="+mn-ea"/>
                <a:sym typeface="+mn-lt"/>
              </a:rPr>
              <a:t>Uploader</a:t>
            </a:r>
            <a:endParaRPr lang="zh-CN" altLang="zh-CN" sz="1400" b="1" dirty="0">
              <a:solidFill>
                <a:sysClr val="window" lastClr="FFFFFF">
                  <a:lumMod val="95000"/>
                </a:sysClr>
              </a:solidFill>
              <a:cs typeface="+mn-ea"/>
              <a:sym typeface="+mn-lt"/>
            </a:endParaRPr>
          </a:p>
        </p:txBody>
      </p:sp>
      <p:sp>
        <p:nvSpPr>
          <p:cNvPr id="24" name="文本3"/>
          <p:cNvSpPr>
            <a:spLocks noChangeArrowheads="1"/>
          </p:cNvSpPr>
          <p:nvPr/>
        </p:nvSpPr>
        <p:spPr bwMode="ltGray">
          <a:xfrm>
            <a:off x="4504357" y="4697390"/>
            <a:ext cx="5912124" cy="1181401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rgbClr val="6A89C8"/>
            </a:solidFill>
            <a:prstDash val="solid"/>
          </a:ln>
          <a:effectLst/>
        </p:spPr>
        <p:txBody>
          <a:bodyPr lIns="82824" tIns="41411" rIns="82824" bIns="414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ym typeface="+mn-lt"/>
              </a:rPr>
              <a:t>和用户的交互控制逻辑</a:t>
            </a:r>
            <a:endParaRPr lang="zh-CN" altLang="zh-CN" sz="16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5" name="标题3"/>
          <p:cNvSpPr>
            <a:spLocks noChangeArrowheads="1"/>
          </p:cNvSpPr>
          <p:nvPr/>
        </p:nvSpPr>
        <p:spPr bwMode="gray">
          <a:xfrm>
            <a:off x="3261751" y="4697390"/>
            <a:ext cx="1242605" cy="1181401"/>
          </a:xfrm>
          <a:prstGeom prst="roundRect">
            <a:avLst>
              <a:gd name="adj" fmla="val 11921"/>
            </a:avLst>
          </a:prstGeom>
          <a:solidFill>
            <a:srgbClr val="6A89C8"/>
          </a:solidFill>
          <a:ln w="25400" cap="flat" cmpd="sng" algn="ctr">
            <a:noFill/>
            <a:prstDash val="solid"/>
          </a:ln>
          <a:effectLst/>
        </p:spPr>
        <p:txBody>
          <a:bodyPr lIns="82824" tIns="41411" rIns="82824" bIns="414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dirty="0">
                <a:solidFill>
                  <a:sysClr val="window" lastClr="FFFFFF">
                    <a:lumMod val="95000"/>
                  </a:sysClr>
                </a:solidFill>
                <a:cs typeface="+mn-ea"/>
                <a:sym typeface="+mn-lt"/>
              </a:rPr>
              <a:t>Main</a:t>
            </a:r>
            <a:r>
              <a:rPr lang="en-US" altLang="zh-CN" sz="1200" b="1" dirty="0">
                <a:solidFill>
                  <a:sysClr val="window" lastClr="FFFFFF">
                    <a:lumMod val="95000"/>
                  </a:sysClr>
                </a:solidFill>
                <a:cs typeface="+mn-ea"/>
                <a:sym typeface="+mn-lt"/>
              </a:rPr>
              <a:t>()</a:t>
            </a:r>
            <a:endParaRPr lang="zh-CN" altLang="zh-CN" sz="1867" b="1" dirty="0">
              <a:solidFill>
                <a:sysClr val="window" lastClr="FFFFFF">
                  <a:lumMod val="95000"/>
                </a:sysClr>
              </a:solidFill>
              <a:cs typeface="+mn-ea"/>
              <a:sym typeface="+mn-lt"/>
            </a:endParaRPr>
          </a:p>
        </p:txBody>
      </p:sp>
      <p:sp>
        <p:nvSpPr>
          <p:cNvPr id="26" name="Oval 19"/>
          <p:cNvSpPr>
            <a:spLocks noChangeArrowheads="1"/>
          </p:cNvSpPr>
          <p:nvPr/>
        </p:nvSpPr>
        <p:spPr bwMode="auto">
          <a:xfrm>
            <a:off x="1482571" y="3256318"/>
            <a:ext cx="1190548" cy="1192036"/>
          </a:xfrm>
          <a:prstGeom prst="ellipse">
            <a:avLst/>
          </a:prstGeom>
          <a:solidFill>
            <a:srgbClr val="6A89C8"/>
          </a:solidFill>
          <a:ln w="9525">
            <a:noFill/>
            <a:round/>
            <a:headEnd/>
            <a:tailEnd/>
          </a:ln>
          <a:effectLst/>
        </p:spPr>
        <p:txBody>
          <a:bodyPr lIns="82824" tIns="41411" rIns="82824" bIns="41411" anchor="ctr"/>
          <a:lstStyle/>
          <a:p>
            <a:pPr algn="ctr" defTabSz="457189">
              <a:lnSpc>
                <a:spcPct val="120000"/>
              </a:lnSpc>
              <a:defRPr/>
            </a:pPr>
            <a:r>
              <a:rPr lang="zh-CN" altLang="en-US" sz="2533" b="1" kern="0" dirty="0">
                <a:solidFill>
                  <a:prstClr val="white"/>
                </a:solidFill>
                <a:cs typeface="+mn-ea"/>
                <a:sym typeface="+mn-lt"/>
              </a:rPr>
              <a:t>研究意义</a:t>
            </a:r>
          </a:p>
        </p:txBody>
      </p:sp>
    </p:spTree>
    <p:extLst>
      <p:ext uri="{BB962C8B-B14F-4D97-AF65-F5344CB8AC3E}">
        <p14:creationId xmlns:p14="http://schemas.microsoft.com/office/powerpoint/2010/main" val="157940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46"/>
          <p:cNvSpPr>
            <a:spLocks noChangeArrowheads="1"/>
          </p:cNvSpPr>
          <p:nvPr/>
        </p:nvSpPr>
        <p:spPr bwMode="auto">
          <a:xfrm>
            <a:off x="634918" y="237124"/>
            <a:ext cx="1887690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457189">
              <a:buNone/>
            </a:pPr>
            <a:r>
              <a:rPr kumimoji="1"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关键思想</a:t>
            </a:r>
            <a:endParaRPr lang="zh-CN" altLang="en-US" b="1" dirty="0">
              <a:solidFill>
                <a:srgbClr val="7C97C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915218" y="1785930"/>
            <a:ext cx="7685313" cy="465118"/>
            <a:chOff x="3002037" y="1465798"/>
            <a:chExt cx="7067433" cy="369332"/>
          </a:xfrm>
          <a:solidFill>
            <a:schemeClr val="accent2">
              <a:lumMod val="75000"/>
            </a:schemeClr>
          </a:solidFill>
        </p:grpSpPr>
        <p:sp>
          <p:nvSpPr>
            <p:cNvPr id="14" name="矩形 13"/>
            <p:cNvSpPr/>
            <p:nvPr/>
          </p:nvSpPr>
          <p:spPr bwMode="auto">
            <a:xfrm>
              <a:off x="3002037" y="1465798"/>
              <a:ext cx="7067433" cy="369332"/>
            </a:xfrm>
            <a:prstGeom prst="rect">
              <a:avLst/>
            </a:prstGeom>
            <a:solidFill>
              <a:srgbClr val="7C97C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457189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133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33223" y="1474123"/>
              <a:ext cx="5688633" cy="333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89"/>
              <a:r>
                <a:rPr lang="zh-CN" altLang="en-US" sz="2133" dirty="0">
                  <a:solidFill>
                    <a:srgbClr val="F8F8F8"/>
                  </a:solidFill>
                  <a:cs typeface="+mn-ea"/>
                  <a:sym typeface="+mn-lt"/>
                </a:rPr>
                <a:t>分片上传可以分为三个步骤：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915218" y="4050356"/>
            <a:ext cx="7685313" cy="465119"/>
            <a:chOff x="3002037" y="3922395"/>
            <a:chExt cx="7067433" cy="369332"/>
          </a:xfrm>
          <a:solidFill>
            <a:schemeClr val="accent2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 bwMode="auto">
            <a:xfrm>
              <a:off x="3002037" y="3922395"/>
              <a:ext cx="7067433" cy="369332"/>
            </a:xfrm>
            <a:prstGeom prst="rect">
              <a:avLst/>
            </a:prstGeom>
            <a:solidFill>
              <a:srgbClr val="7C97C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457189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133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23808" y="3939647"/>
              <a:ext cx="4085844" cy="333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89"/>
              <a:r>
                <a:rPr lang="zh-CN" altLang="zh-CN" sz="2133" dirty="0">
                  <a:solidFill>
                    <a:srgbClr val="F8F8F8"/>
                  </a:solidFill>
                  <a:cs typeface="+mn-ea"/>
                </a:rPr>
                <a:t>下载断点续传的过程大致如下：</a:t>
              </a:r>
              <a:endParaRPr lang="zh-CN" altLang="en-US" sz="2133" dirty="0">
                <a:solidFill>
                  <a:srgbClr val="F8F8F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15219" y="2494940"/>
            <a:ext cx="7685312" cy="92333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zh-CN" dirty="0"/>
              <a:t>初始化（</a:t>
            </a:r>
            <a:r>
              <a:rPr lang="en-US" altLang="zh-CN" dirty="0" err="1"/>
              <a:t>createMultipartUpload</a:t>
            </a:r>
            <a:r>
              <a:rPr lang="zh-CN" altLang="zh-CN" dirty="0"/>
              <a:t>）：获得</a:t>
            </a:r>
            <a:r>
              <a:rPr lang="en-US" altLang="zh-CN" dirty="0"/>
              <a:t>Upload ID</a:t>
            </a:r>
            <a:br>
              <a:rPr lang="en-US" altLang="zh-CN" dirty="0"/>
            </a:br>
            <a:r>
              <a:rPr lang="en-US" altLang="zh-CN" dirty="0"/>
              <a:t>2. </a:t>
            </a:r>
            <a:r>
              <a:rPr lang="zh-CN" altLang="zh-CN" dirty="0"/>
              <a:t>上传分片（</a:t>
            </a:r>
            <a:r>
              <a:rPr lang="en-US" altLang="zh-CN" dirty="0" err="1"/>
              <a:t>uploadPart</a:t>
            </a:r>
            <a:r>
              <a:rPr lang="zh-CN" altLang="zh-CN" dirty="0"/>
              <a:t>）：这一步可以并发进行</a:t>
            </a:r>
            <a:br>
              <a:rPr lang="en-US" altLang="zh-CN" dirty="0"/>
            </a:br>
            <a:r>
              <a:rPr lang="en-US" altLang="zh-CN" dirty="0"/>
              <a:t>3. </a:t>
            </a:r>
            <a:r>
              <a:rPr lang="zh-CN" altLang="zh-CN" dirty="0"/>
              <a:t>完成上传（</a:t>
            </a:r>
            <a:r>
              <a:rPr lang="en-US" altLang="zh-CN" dirty="0" err="1"/>
              <a:t>completeMultipartUpload</a:t>
            </a:r>
            <a:r>
              <a:rPr lang="zh-CN" altLang="zh-CN" dirty="0"/>
              <a:t>）：合并分片，生成文件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15219" y="4723057"/>
            <a:ext cx="7835639" cy="123386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zh-CN" dirty="0"/>
              <a:t>在本地创建一个临时文件，文件名由原始文件名加上一个随机的后缀组成；</a:t>
            </a:r>
            <a:br>
              <a:rPr lang="en-US" altLang="zh-CN" dirty="0"/>
            </a:br>
            <a:r>
              <a:rPr lang="en-US" altLang="zh-CN" dirty="0"/>
              <a:t>2. </a:t>
            </a:r>
            <a:r>
              <a:rPr lang="zh-CN" altLang="zh-CN" dirty="0"/>
              <a:t>通过指定</a:t>
            </a:r>
            <a:r>
              <a:rPr lang="en-US" altLang="zh-CN" dirty="0"/>
              <a:t>HTTP</a:t>
            </a:r>
            <a:r>
              <a:rPr lang="zh-CN" altLang="zh-CN" dirty="0"/>
              <a:t>请求的 </a:t>
            </a:r>
            <a:r>
              <a:rPr lang="en-US" altLang="zh-CN" dirty="0"/>
              <a:t>Range </a:t>
            </a:r>
            <a:r>
              <a:rPr lang="zh-CN" altLang="zh-CN" dirty="0"/>
              <a:t>头，按照范围读取对象存储服务器上的文件，并写入到临时文件里相应的位置；</a:t>
            </a:r>
            <a:br>
              <a:rPr lang="en-US" altLang="zh-CN" dirty="0"/>
            </a:br>
            <a:r>
              <a:rPr lang="en-US" altLang="zh-CN" dirty="0"/>
              <a:t>3. </a:t>
            </a:r>
            <a:r>
              <a:rPr lang="zh-CN" altLang="zh-CN" dirty="0"/>
              <a:t>下载完成之后，把临时文件重名为目标文件。</a:t>
            </a:r>
          </a:p>
        </p:txBody>
      </p:sp>
      <p:sp>
        <p:nvSpPr>
          <p:cNvPr id="23" name="等腰三角形 2"/>
          <p:cNvSpPr/>
          <p:nvPr/>
        </p:nvSpPr>
        <p:spPr bwMode="auto">
          <a:xfrm rot="2747878">
            <a:off x="1396483" y="1729450"/>
            <a:ext cx="1323028" cy="1530812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rgbClr val="7C97CE"/>
          </a:solidFill>
          <a:ln>
            <a:noFill/>
          </a:ln>
        </p:spPr>
        <p:txBody>
          <a:bodyPr wrap="none" lIns="91440" tIns="45720" rIns="91440" bIns="45720" anchor="ctr"/>
          <a:lstStyle/>
          <a:p>
            <a:pPr algn="ctr" defTabSz="457189"/>
            <a:endParaRPr lang="zh-CN" altLang="en-US" sz="1467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51062" y="2317796"/>
            <a:ext cx="858447" cy="49234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defTabSz="457189"/>
            <a:r>
              <a:rPr lang="zh-CN" altLang="en-US" sz="2667" b="1" dirty="0">
                <a:latin typeface="+mn-lt"/>
                <a:ea typeface="+mn-ea"/>
                <a:cs typeface="+mn-ea"/>
                <a:sym typeface="+mn-lt"/>
              </a:rPr>
              <a:t>分块上传</a:t>
            </a:r>
          </a:p>
        </p:txBody>
      </p:sp>
      <p:sp>
        <p:nvSpPr>
          <p:cNvPr id="25" name="等腰三角形 2"/>
          <p:cNvSpPr/>
          <p:nvPr/>
        </p:nvSpPr>
        <p:spPr bwMode="auto">
          <a:xfrm rot="3036074">
            <a:off x="1396482" y="4055973"/>
            <a:ext cx="1323031" cy="1530816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none" lIns="91440" tIns="45720" rIns="91440" bIns="45720" anchor="ctr"/>
          <a:lstStyle/>
          <a:p>
            <a:pPr algn="ctr" defTabSz="457189"/>
            <a:endParaRPr lang="zh-CN" altLang="en-US" sz="1467" kern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61666" y="4636055"/>
            <a:ext cx="858447" cy="49234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defTabSz="457189"/>
            <a:r>
              <a:rPr lang="zh-CN" altLang="en-US" sz="2667" b="1" dirty="0">
                <a:latin typeface="+mn-lt"/>
                <a:ea typeface="+mn-ea"/>
                <a:cs typeface="+mn-ea"/>
                <a:sym typeface="+mn-lt"/>
              </a:rPr>
              <a:t>断点续传</a:t>
            </a:r>
          </a:p>
        </p:txBody>
      </p:sp>
    </p:spTree>
    <p:extLst>
      <p:ext uri="{BB962C8B-B14F-4D97-AF65-F5344CB8AC3E}">
        <p14:creationId xmlns:p14="http://schemas.microsoft.com/office/powerpoint/2010/main" val="36373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983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983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2" grpId="0"/>
      <p:bldP spid="23" grpId="0" animBg="1"/>
      <p:bldP spid="24" grpId="0"/>
      <p:bldP spid="25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634918" y="237124"/>
            <a:ext cx="1887690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457189">
              <a:buNone/>
            </a:pPr>
            <a:r>
              <a:rPr lang="zh-CN" altLang="en-US" b="1" dirty="0">
                <a:solidFill>
                  <a:srgbClr val="7C97CE"/>
                </a:solidFill>
                <a:latin typeface="+mn-lt"/>
                <a:ea typeface="+mn-ea"/>
                <a:cs typeface="+mn-ea"/>
                <a:sym typeface="+mn-lt"/>
              </a:rPr>
              <a:t>框架介绍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0DC215-925C-4A92-B925-E27C6CCD235C}"/>
              </a:ext>
            </a:extLst>
          </p:cNvPr>
          <p:cNvSpPr/>
          <p:nvPr/>
        </p:nvSpPr>
        <p:spPr>
          <a:xfrm>
            <a:off x="142043" y="1035316"/>
            <a:ext cx="110882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程序启动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根据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config.txt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的配置信息，建立本地文件和远端桶的连接关系，并初始化</a:t>
            </a:r>
          </a:p>
          <a:p>
            <a:pPr lvl="2" algn="just"/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Uploader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Downloader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事务类。</a:t>
            </a:r>
          </a:p>
          <a:p>
            <a:pPr lvl="2" algn="just"/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程序提供两个简约指令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download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upload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，用于启动远端文件同步到本地和本地文件同步到远端事务，整体的大文件分块传输和断点续传内部制动处理。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Download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介绍：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s3_client.list_objects(Bucket=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bucket_name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获取远端的所有文件的元数据信息，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对比每个文件的本地文件的状态情况，决定是否需要下载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对于下载的文件大于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20M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的情况，启动分块下载，并启用多线程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每个分块下载前，先查询本地是否有缓存，对比信息后，决定是否重新下载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处理所有分块后检查，本地缓存文件的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summary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信息，查看是否所有分块就位。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merge_multipart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，将本地缓存分块合并为源文件。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Uploader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介绍：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get_all_url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获取本地的所有文件的元数据信息，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对比每个文件的远程文件的状态情况，决定是否需要上传，或者删除远程文件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对于上传的文件大于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20M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的情况，启动分块上传，并启用多线程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每个分块上传前，先查询远端是否有缓存，对比信息后，决定是否重新上传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处理所有分块前检查，远端缓存文件的状态信息，重传缺失分块。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complete_multipart_upload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，将远程缓存分块合并为源文件。</a:t>
            </a:r>
          </a:p>
        </p:txBody>
      </p:sp>
    </p:spTree>
    <p:extLst>
      <p:ext uri="{BB962C8B-B14F-4D97-AF65-F5344CB8AC3E}">
        <p14:creationId xmlns:p14="http://schemas.microsoft.com/office/powerpoint/2010/main" val="29269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2637794" y="1587735"/>
            <a:ext cx="1004399" cy="1004399"/>
          </a:xfrm>
          <a:prstGeom prst="ellipse">
            <a:avLst/>
          </a:prstGeom>
          <a:solidFill>
            <a:srgbClr val="7C9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457189"/>
            <a:r>
              <a:rPr lang="en-US" altLang="zh-CN" sz="3600" b="1" dirty="0">
                <a:solidFill>
                  <a:prstClr val="white"/>
                </a:solidFill>
                <a:cs typeface="+mn-ea"/>
                <a:sym typeface="+mn-lt"/>
              </a:rPr>
              <a:t>A</a:t>
            </a:r>
            <a:endParaRPr lang="zh-HK" altLang="en-US" sz="36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42194" y="3356749"/>
            <a:ext cx="1004399" cy="1004399"/>
          </a:xfrm>
          <a:prstGeom prst="ellipse">
            <a:avLst/>
          </a:prstGeom>
          <a:solidFill>
            <a:srgbClr val="7C9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457189"/>
            <a:r>
              <a:rPr lang="en-US" altLang="zh-CN" sz="3600" b="1" dirty="0">
                <a:solidFill>
                  <a:prstClr val="white"/>
                </a:solidFill>
                <a:cs typeface="+mn-ea"/>
                <a:sym typeface="+mn-lt"/>
              </a:rPr>
              <a:t>B</a:t>
            </a:r>
            <a:endParaRPr lang="zh-HK" altLang="en-US" sz="36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37794" y="4977345"/>
            <a:ext cx="1004399" cy="1004399"/>
          </a:xfrm>
          <a:prstGeom prst="ellipse">
            <a:avLst/>
          </a:prstGeom>
          <a:solidFill>
            <a:srgbClr val="7C9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457189"/>
            <a:r>
              <a:rPr lang="en-US" altLang="zh-CN" sz="3600" b="1" dirty="0">
                <a:solidFill>
                  <a:prstClr val="white"/>
                </a:solidFill>
                <a:cs typeface="+mn-ea"/>
                <a:sym typeface="+mn-lt"/>
              </a:rPr>
              <a:t>C</a:t>
            </a:r>
            <a:endParaRPr lang="zh-HK" altLang="en-US" sz="36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598053" y="2456194"/>
            <a:ext cx="888520" cy="527559"/>
          </a:xfrm>
          <a:prstGeom prst="line">
            <a:avLst/>
          </a:prstGeom>
          <a:ln w="28575">
            <a:solidFill>
              <a:srgbClr val="7C9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818691" y="3858947"/>
            <a:ext cx="1596560" cy="0"/>
          </a:xfrm>
          <a:prstGeom prst="line">
            <a:avLst/>
          </a:prstGeom>
          <a:ln w="28575">
            <a:solidFill>
              <a:srgbClr val="7C9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562019" y="4723543"/>
            <a:ext cx="960589" cy="507148"/>
          </a:xfrm>
          <a:prstGeom prst="line">
            <a:avLst/>
          </a:prstGeom>
          <a:ln w="28575">
            <a:solidFill>
              <a:srgbClr val="7C9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4012557" y="1921713"/>
            <a:ext cx="6088665" cy="741146"/>
            <a:chOff x="4012556" y="1375083"/>
            <a:chExt cx="5516462" cy="741147"/>
          </a:xfrm>
        </p:grpSpPr>
        <p:sp>
          <p:nvSpPr>
            <p:cNvPr id="12" name="矩形 11"/>
            <p:cNvSpPr/>
            <p:nvPr/>
          </p:nvSpPr>
          <p:spPr>
            <a:xfrm>
              <a:off x="4012556" y="1729714"/>
              <a:ext cx="5516462" cy="386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189">
                <a:lnSpc>
                  <a:spcPct val="130000"/>
                </a:lnSpc>
              </a:pPr>
              <a:endPara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13" name="文本框 42"/>
            <p:cNvSpPr txBox="1"/>
            <p:nvPr/>
          </p:nvSpPr>
          <p:spPr>
            <a:xfrm>
              <a:off x="4012556" y="1375083"/>
              <a:ext cx="2374014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89"/>
              <a:r>
                <a:rPr lang="en-US" altLang="zh-CN" sz="1867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A </a:t>
              </a:r>
              <a:r>
                <a:rPr lang="zh-CN" altLang="en-US" sz="1867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配置</a:t>
              </a:r>
              <a:r>
                <a:rPr lang="en-US" altLang="zh-CN" sz="1867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config</a:t>
              </a:r>
              <a:r>
                <a:rPr lang="zh-CN" altLang="en-US" sz="1867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文件内容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873534" y="3661643"/>
            <a:ext cx="6088665" cy="741146"/>
            <a:chOff x="4873534" y="3109566"/>
            <a:chExt cx="5516462" cy="741145"/>
          </a:xfrm>
        </p:grpSpPr>
        <p:sp>
          <p:nvSpPr>
            <p:cNvPr id="14" name="矩形 13"/>
            <p:cNvSpPr/>
            <p:nvPr/>
          </p:nvSpPr>
          <p:spPr>
            <a:xfrm>
              <a:off x="4873534" y="3464195"/>
              <a:ext cx="5516462" cy="386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189">
                <a:lnSpc>
                  <a:spcPct val="130000"/>
                </a:lnSpc>
              </a:pPr>
              <a:endPara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15" name="文本框 44"/>
            <p:cNvSpPr txBox="1"/>
            <p:nvPr/>
          </p:nvSpPr>
          <p:spPr>
            <a:xfrm>
              <a:off x="4873534" y="3109566"/>
              <a:ext cx="2374014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89"/>
              <a:r>
                <a:rPr lang="en-US" altLang="zh-CN" sz="1867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B </a:t>
              </a:r>
              <a:r>
                <a:rPr lang="zh-CN" altLang="en-US" sz="1867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启动程序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012556" y="5329794"/>
            <a:ext cx="6088666" cy="741145"/>
            <a:chOff x="4012555" y="5002205"/>
            <a:chExt cx="5516463" cy="741146"/>
          </a:xfrm>
        </p:grpSpPr>
        <p:sp>
          <p:nvSpPr>
            <p:cNvPr id="16" name="矩形 15"/>
            <p:cNvSpPr/>
            <p:nvPr/>
          </p:nvSpPr>
          <p:spPr>
            <a:xfrm>
              <a:off x="4012556" y="5356835"/>
              <a:ext cx="5516462" cy="386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189">
                <a:lnSpc>
                  <a:spcPct val="130000"/>
                </a:lnSpc>
              </a:pPr>
              <a:endPara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46"/>
            <p:cNvSpPr txBox="1"/>
            <p:nvPr/>
          </p:nvSpPr>
          <p:spPr>
            <a:xfrm>
              <a:off x="4012555" y="5002205"/>
              <a:ext cx="3281827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89"/>
              <a:r>
                <a:rPr lang="en-US" altLang="zh-CN" sz="1867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C </a:t>
              </a:r>
              <a:r>
                <a:rPr lang="zh-CN" altLang="en-US" sz="1867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按需求控制台输入指令</a:t>
              </a: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604"/>
          <a:stretch/>
        </p:blipFill>
        <p:spPr>
          <a:xfrm>
            <a:off x="1" y="2158068"/>
            <a:ext cx="1623327" cy="3158577"/>
          </a:xfrm>
          <a:prstGeom prst="rect">
            <a:avLst/>
          </a:prstGeom>
        </p:spPr>
      </p:pic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634918" y="237124"/>
            <a:ext cx="1887690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457189">
              <a:buNone/>
            </a:pPr>
            <a:r>
              <a:rPr lang="zh-CN" altLang="en-US" b="1" dirty="0">
                <a:solidFill>
                  <a:srgbClr val="7C97CE"/>
                </a:solidFill>
                <a:latin typeface="+mn-lt"/>
                <a:ea typeface="+mn-ea"/>
                <a:cs typeface="+mn-ea"/>
                <a:sym typeface="+mn-lt"/>
              </a:rPr>
              <a:t>使用说明</a:t>
            </a:r>
          </a:p>
        </p:txBody>
      </p:sp>
    </p:spTree>
    <p:extLst>
      <p:ext uri="{BB962C8B-B14F-4D97-AF65-F5344CB8AC3E}">
        <p14:creationId xmlns:p14="http://schemas.microsoft.com/office/powerpoint/2010/main" val="187850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C8ED1AE-89D2-47EA-95F9-8628F0294DF5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绿色简约毕业论文答辩开题报告PPT模板"/>
</p:tagLst>
</file>

<file path=ppt/theme/theme1.xml><?xml version="1.0" encoding="utf-8"?>
<a:theme xmlns:a="http://schemas.openxmlformats.org/drawingml/2006/main" name="自定义设计方案">
  <a:themeElements>
    <a:clrScheme name="自定义 2">
      <a:dk1>
        <a:sysClr val="windowText" lastClr="000000"/>
      </a:dk1>
      <a:lt1>
        <a:sysClr val="window" lastClr="FFFFFF"/>
      </a:lt1>
      <a:dk2>
        <a:srgbClr val="9DE3D7"/>
      </a:dk2>
      <a:lt2>
        <a:srgbClr val="E7E6E6"/>
      </a:lt2>
      <a:accent1>
        <a:srgbClr val="77CBC3"/>
      </a:accent1>
      <a:accent2>
        <a:srgbClr val="9DE3D7"/>
      </a:accent2>
      <a:accent3>
        <a:srgbClr val="77CBC3"/>
      </a:accent3>
      <a:accent4>
        <a:srgbClr val="9DE3D7"/>
      </a:accent4>
      <a:accent5>
        <a:srgbClr val="77CBC3"/>
      </a:accent5>
      <a:accent6>
        <a:srgbClr val="9DE3D7"/>
      </a:accent6>
      <a:hlink>
        <a:srgbClr val="77CBC3"/>
      </a:hlink>
      <a:folHlink>
        <a:srgbClr val="9DE3D7"/>
      </a:folHlink>
    </a:clrScheme>
    <a:fontScheme name="sksnooub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530A99PPBG">
  <a:themeElements>
    <a:clrScheme name="自定义 95">
      <a:dk1>
        <a:sysClr val="windowText" lastClr="000000"/>
      </a:dk1>
      <a:lt1>
        <a:sysClr val="window" lastClr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sksnooub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683</Words>
  <Application>Microsoft Office PowerPoint</Application>
  <PresentationFormat>宽屏</PresentationFormat>
  <Paragraphs>70</Paragraphs>
  <Slides>7</Slides>
  <Notes>7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等线</vt:lpstr>
      <vt:lpstr>宋体</vt:lpstr>
      <vt:lpstr>微软雅黑</vt:lpstr>
      <vt:lpstr>幼圆</vt:lpstr>
      <vt:lpstr>字魂105号-简雅黑</vt:lpstr>
      <vt:lpstr>Arial</vt:lpstr>
      <vt:lpstr>Arial Black</vt:lpstr>
      <vt:lpstr>Calibri</vt:lpstr>
      <vt:lpstr>Times New Roman</vt:lpstr>
      <vt:lpstr>Wingdings 2</vt:lpstr>
      <vt:lpstr>自定义设计方案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素材来源网站当图网-www.99ppt.com</dc:title>
  <dc:subject>素材来源网站当图网-www.99ppt.com</dc:subject>
  <dc:creator>素材来源网站当图网-www.99ppt.com</dc:creator>
  <dc:description>素材来源网站当图网-www.99ppt.com</dc:description>
  <cp:lastModifiedBy>叶 劲辉</cp:lastModifiedBy>
  <cp:revision>44</cp:revision>
  <dcterms:created xsi:type="dcterms:W3CDTF">2017-05-11T08:14:27Z</dcterms:created>
  <dcterms:modified xsi:type="dcterms:W3CDTF">2021-06-06T03:40:53Z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A09F084E-AD41-489F-8076-AA5BE3082BCA}" pid="100">
    <vt:ui4>5</vt:ui4>
  </property>
  <property fmtid="{64440492-4C8B-11D1-8B70-080036B11A03}" pid="11">
    <vt:lpwstr>素材来源网站当图网-www.99ppt.com</vt:lpwstr>
  </property>
</Properties>
</file>