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1" r:id="rId3"/>
    <p:sldId id="262" r:id="rId4"/>
    <p:sldId id="264" r:id="rId5"/>
    <p:sldId id="263" r:id="rId6"/>
    <p:sldId id="265" r:id="rId7"/>
    <p:sldId id="266" r:id="rId8"/>
    <p:sldId id="267" r:id="rId9"/>
    <p:sldId id="268" r:id="rId10"/>
    <p:sldId id="269" r:id="rId11"/>
    <p:sldId id="270" r:id="rId12"/>
    <p:sldId id="272" r:id="rId13"/>
    <p:sldId id="273" r:id="rId14"/>
    <p:sldId id="274" r:id="rId15"/>
    <p:sldId id="257" r:id="rId16"/>
    <p:sldId id="258" r:id="rId17"/>
    <p:sldId id="275" r:id="rId18"/>
    <p:sldId id="259" r:id="rId19"/>
    <p:sldId id="26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582"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E5898E-62AF-4330-BF3A-DA7FF45FC75F}" type="datetimeFigureOut">
              <a:rPr lang="en-US" smtClean="0"/>
              <a:pPr/>
              <a:t>8/11/2016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E6CBED-6CA7-4BF7-811B-FC68C322ACD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CC96AC5-D7D1-493E-BC2C-0B10A7A5C83D}" type="slidenum">
              <a:rPr lang="en-US" smtClean="0"/>
              <a:pPr/>
              <a:t>14</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DE8311-30D3-45AD-A6BC-4D85E048C411}"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9EEAC-2711-457C-8DCD-D81589A13BC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E8311-30D3-45AD-A6BC-4D85E048C411}"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9EEAC-2711-457C-8DCD-D81589A13BC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E8311-30D3-45AD-A6BC-4D85E048C411}"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9EEAC-2711-457C-8DCD-D81589A13BC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639762"/>
          </a:xfrm>
        </p:spPr>
        <p:txBody>
          <a:bodyPr>
            <a:normAutofit/>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57200" y="1143000"/>
            <a:ext cx="8305800" cy="4983163"/>
          </a:xfrm>
        </p:spPr>
        <p:txBody>
          <a:bodyPr/>
          <a:lstStyle>
            <a:lvl1pPr algn="just">
              <a:defRPr sz="2200"/>
            </a:lvl1pPr>
            <a:lvl2pPr algn="just">
              <a:defRPr sz="2200"/>
            </a:lvl2pPr>
            <a:lvl3pPr algn="just">
              <a:defRPr sz="2000"/>
            </a:lvl3pPr>
            <a:lvl4pPr algn="just">
              <a:defRPr sz="2000"/>
            </a:lvl4pPr>
            <a:lvl5pPr algn="ju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FDE8311-30D3-45AD-A6BC-4D85E048C411}"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9EEAC-2711-457C-8DCD-D81589A13BC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DE8311-30D3-45AD-A6BC-4D85E048C411}"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9EEAC-2711-457C-8DCD-D81589A13BC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DE8311-30D3-45AD-A6BC-4D85E048C411}" type="datetimeFigureOut">
              <a:rPr lang="en-US" smtClean="0"/>
              <a:pPr/>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9EEAC-2711-457C-8DCD-D81589A13BC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DE8311-30D3-45AD-A6BC-4D85E048C411}" type="datetimeFigureOut">
              <a:rPr lang="en-US" smtClean="0"/>
              <a:pPr/>
              <a:t>8/11/2016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59EEAC-2711-457C-8DCD-D81589A13BC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DE8311-30D3-45AD-A6BC-4D85E048C411}" type="datetimeFigureOut">
              <a:rPr lang="en-US" smtClean="0"/>
              <a:pPr/>
              <a:t>8/11/2016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9EEAC-2711-457C-8DCD-D81589A13BC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DE8311-30D3-45AD-A6BC-4D85E048C411}" type="datetimeFigureOut">
              <a:rPr lang="en-US" smtClean="0"/>
              <a:pPr/>
              <a:t>8/11/2016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59EEAC-2711-457C-8DCD-D81589A13BC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DE8311-30D3-45AD-A6BC-4D85E048C411}" type="datetimeFigureOut">
              <a:rPr lang="en-US" smtClean="0"/>
              <a:pPr/>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9EEAC-2711-457C-8DCD-D81589A13BC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DE8311-30D3-45AD-A6BC-4D85E048C411}" type="datetimeFigureOut">
              <a:rPr lang="en-US" smtClean="0"/>
              <a:pPr/>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9EEAC-2711-457C-8DCD-D81589A13BC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94456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71600"/>
            <a:ext cx="8229600" cy="4754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E8311-30D3-45AD-A6BC-4D85E048C411}" type="datetimeFigureOut">
              <a:rPr lang="en-US" smtClean="0"/>
              <a:pPr/>
              <a:t>8/11/2016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59EEAC-2711-457C-8DCD-D81589A13BC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just" defTabSz="914400"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742950" indent="-285750" algn="just" defTabSz="914400" rtl="0" eaLnBrk="1" latinLnBrk="0" hangingPunct="1">
        <a:spcBef>
          <a:spcPct val="20000"/>
        </a:spcBef>
        <a:buFont typeface="Arial" pitchFamily="34" charset="0"/>
        <a:buChar char="–"/>
        <a:defRPr sz="2200" kern="1200">
          <a:solidFill>
            <a:schemeClr val="tx1"/>
          </a:solidFill>
          <a:latin typeface="+mn-lt"/>
          <a:ea typeface="+mn-ea"/>
          <a:cs typeface="+mn-cs"/>
        </a:defRPr>
      </a:lvl2pPr>
      <a:lvl3pPr marL="1143000" indent="-228600" algn="just"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just"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just"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000" dirty="0" smtClean="0"/>
              <a:t>Object as a Universal Super Class and</a:t>
            </a:r>
            <a:br>
              <a:rPr lang="en-US" sz="4000" dirty="0" smtClean="0"/>
            </a:br>
            <a:r>
              <a:rPr lang="en-US" sz="4000" dirty="0" smtClean="0"/>
              <a:t>Wrapper Classes</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general contract of hashCode</a:t>
            </a:r>
            <a:endParaRPr lang="en-US" dirty="0"/>
          </a:p>
        </p:txBody>
      </p:sp>
      <p:sp>
        <p:nvSpPr>
          <p:cNvPr id="3" name="Content Placeholder 2"/>
          <p:cNvSpPr>
            <a:spLocks noGrp="1"/>
          </p:cNvSpPr>
          <p:nvPr>
            <p:ph idx="1"/>
          </p:nvPr>
        </p:nvSpPr>
        <p:spPr/>
        <p:txBody>
          <a:bodyPr>
            <a:normAutofit/>
          </a:bodyPr>
          <a:lstStyle/>
          <a:p>
            <a:r>
              <a:rPr lang="en-US" dirty="0" smtClean="0"/>
              <a:t>Whenever it is invoked on the same object more than once during an execution of a Java application, the hashCode method must consistently return the same integer, provided no information used in equals comparisons on the object is modified. </a:t>
            </a:r>
          </a:p>
          <a:p>
            <a:pPr lvl="1"/>
            <a:r>
              <a:rPr lang="en-US" dirty="0" smtClean="0"/>
              <a:t>This integer need not remain consistent from one execution of an application to another execution of the same application.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general contract of hashCode</a:t>
            </a:r>
            <a:endParaRPr lang="en-US" dirty="0"/>
          </a:p>
        </p:txBody>
      </p:sp>
      <p:sp>
        <p:nvSpPr>
          <p:cNvPr id="3" name="Content Placeholder 2"/>
          <p:cNvSpPr>
            <a:spLocks noGrp="1"/>
          </p:cNvSpPr>
          <p:nvPr>
            <p:ph idx="1"/>
          </p:nvPr>
        </p:nvSpPr>
        <p:spPr/>
        <p:txBody>
          <a:bodyPr>
            <a:normAutofit/>
          </a:bodyPr>
          <a:lstStyle/>
          <a:p>
            <a:r>
              <a:rPr lang="en-US" dirty="0" smtClean="0"/>
              <a:t>If two objects are equal according to the equals(Object) method, then calling the hashCode method on each of the two objects must produce the same integer result. </a:t>
            </a:r>
          </a:p>
          <a:p>
            <a:r>
              <a:rPr lang="en-US" dirty="0" smtClean="0"/>
              <a:t>It is not required that if two objects are unequal according to the equals(</a:t>
            </a:r>
            <a:r>
              <a:rPr lang="en-US" dirty="0" err="1" smtClean="0"/>
              <a:t>java.lang.Object</a:t>
            </a:r>
            <a:r>
              <a:rPr lang="en-US" dirty="0" smtClean="0"/>
              <a:t>) method, then calling the hashCode method on each of the two objects must produce distinct integer results.</a:t>
            </a:r>
          </a:p>
          <a:p>
            <a:pPr lvl="1">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dirty="0" smtClean="0"/>
              <a:t>The toString Method</a:t>
            </a:r>
            <a:endParaRPr lang="en-US" dirty="0"/>
          </a:p>
        </p:txBody>
      </p:sp>
      <p:sp>
        <p:nvSpPr>
          <p:cNvPr id="9219" name="Content Placeholder 2"/>
          <p:cNvSpPr>
            <a:spLocks noGrp="1"/>
          </p:cNvSpPr>
          <p:nvPr>
            <p:ph idx="1"/>
          </p:nvPr>
        </p:nvSpPr>
        <p:spPr/>
        <p:txBody>
          <a:bodyPr/>
          <a:lstStyle/>
          <a:p>
            <a:pPr algn="just"/>
            <a:r>
              <a:rPr lang="en-US" dirty="0" smtClean="0"/>
              <a:t>Object's toString method returns a String representation of the object. </a:t>
            </a:r>
          </a:p>
          <a:p>
            <a:pPr algn="just"/>
            <a:r>
              <a:rPr lang="en-US" dirty="0" smtClean="0"/>
              <a:t>You can use toString to display an object.</a:t>
            </a:r>
          </a:p>
          <a:p>
            <a:pPr lvl="1" algn="just"/>
            <a:r>
              <a:rPr lang="en-US" dirty="0" smtClean="0"/>
              <a:t>For example, you could display a String representation of the current Thread like this:</a:t>
            </a:r>
          </a:p>
          <a:p>
            <a:pPr lvl="1" algn="just"/>
            <a:r>
              <a:rPr lang="en-US" dirty="0" smtClean="0"/>
              <a:t>System.out.println(</a:t>
            </a:r>
            <a:r>
              <a:rPr lang="en-US" dirty="0" err="1" smtClean="0"/>
              <a:t>Thread.currentThread</a:t>
            </a:r>
            <a:r>
              <a:rPr lang="en-US" dirty="0" smtClean="0"/>
              <a:t>().toString());</a:t>
            </a:r>
          </a:p>
          <a:p>
            <a:pPr algn="just"/>
            <a:r>
              <a:rPr lang="en-US" dirty="0" smtClean="0"/>
              <a:t>The String representation for an object is entirely dependent on the object.</a:t>
            </a:r>
          </a:p>
          <a:p>
            <a:pPr algn="just"/>
            <a:r>
              <a:rPr lang="en-US" dirty="0" smtClean="0"/>
              <a:t>The String representation of an Integer object is the integer value displayed as text.</a:t>
            </a:r>
          </a:p>
          <a:p>
            <a:pPr algn="just"/>
            <a:r>
              <a:rPr lang="en-US" dirty="0" smtClean="0"/>
              <a:t>The toString method is very useful for debugging and you should override this method in all your classes.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639763"/>
          </a:xfrm>
        </p:spPr>
        <p:txBody>
          <a:bodyPr/>
          <a:lstStyle/>
          <a:p>
            <a:pPr algn="ctr">
              <a:defRPr/>
            </a:pPr>
            <a:r>
              <a:rPr lang="en-US" dirty="0" smtClean="0"/>
              <a:t>Con’t</a:t>
            </a:r>
            <a:endParaRPr lang="en-US" dirty="0"/>
          </a:p>
        </p:txBody>
      </p:sp>
      <p:sp>
        <p:nvSpPr>
          <p:cNvPr id="10243" name="Content Placeholder 2"/>
          <p:cNvSpPr>
            <a:spLocks noGrp="1"/>
          </p:cNvSpPr>
          <p:nvPr>
            <p:ph idx="1"/>
          </p:nvPr>
        </p:nvSpPr>
        <p:spPr>
          <a:xfrm>
            <a:off x="457200" y="762000"/>
            <a:ext cx="7620000" cy="5334000"/>
          </a:xfrm>
        </p:spPr>
        <p:txBody>
          <a:bodyPr>
            <a:normAutofit lnSpcReduction="10000"/>
          </a:bodyPr>
          <a:lstStyle/>
          <a:p>
            <a:pPr algn="just"/>
            <a:r>
              <a:rPr lang="en-US" dirty="0" smtClean="0"/>
              <a:t>The toString method of the Point class returns a string:</a:t>
            </a:r>
          </a:p>
          <a:p>
            <a:pPr lvl="1" algn="just"/>
            <a:r>
              <a:rPr lang="en-US" dirty="0" err="1" smtClean="0"/>
              <a:t>java.awt.Point</a:t>
            </a:r>
            <a:r>
              <a:rPr lang="en-US" dirty="0" smtClean="0"/>
              <a:t>[x=10,y=20] </a:t>
            </a:r>
          </a:p>
          <a:p>
            <a:pPr lvl="1" algn="just">
              <a:buFont typeface="Arial" charset="0"/>
              <a:buNone/>
            </a:pPr>
            <a:r>
              <a:rPr lang="en-US" dirty="0" smtClean="0"/>
              <a:t>Class Employee {</a:t>
            </a:r>
          </a:p>
          <a:p>
            <a:pPr lvl="2">
              <a:buFont typeface="Arial" charset="0"/>
              <a:buNone/>
            </a:pPr>
            <a:r>
              <a:rPr lang="en-US" dirty="0" smtClean="0"/>
              <a:t>public String toString() {</a:t>
            </a:r>
          </a:p>
          <a:p>
            <a:pPr lvl="3">
              <a:buFont typeface="Arial" charset="0"/>
              <a:buNone/>
            </a:pPr>
            <a:r>
              <a:rPr lang="en-US" dirty="0" smtClean="0"/>
              <a:t>return </a:t>
            </a:r>
            <a:r>
              <a:rPr lang="en-US" dirty="0" err="1" smtClean="0"/>
              <a:t>getClass</a:t>
            </a:r>
            <a:r>
              <a:rPr lang="en-US" dirty="0" smtClean="0"/>
              <a:t>().</a:t>
            </a:r>
            <a:r>
              <a:rPr lang="en-US" dirty="0" err="1" smtClean="0"/>
              <a:t>getName</a:t>
            </a:r>
            <a:r>
              <a:rPr lang="en-US" dirty="0" smtClean="0"/>
              <a:t>() + "[name=" + name + ",salary=" + salary + ",</a:t>
            </a:r>
            <a:r>
              <a:rPr lang="en-US" dirty="0" err="1" smtClean="0"/>
              <a:t>hireDay</a:t>
            </a:r>
            <a:r>
              <a:rPr lang="en-US" dirty="0" smtClean="0"/>
              <a:t>=" + </a:t>
            </a:r>
            <a:r>
              <a:rPr lang="en-US" dirty="0" err="1" smtClean="0"/>
              <a:t>hireDay</a:t>
            </a:r>
            <a:r>
              <a:rPr lang="en-US" dirty="0" smtClean="0"/>
              <a:t> + “]”;</a:t>
            </a:r>
          </a:p>
          <a:p>
            <a:pPr lvl="2">
              <a:buFont typeface="Arial" charset="0"/>
              <a:buNone/>
            </a:pPr>
            <a:r>
              <a:rPr lang="en-US" dirty="0" smtClean="0"/>
              <a:t>   }</a:t>
            </a:r>
          </a:p>
          <a:p>
            <a:pPr lvl="1" algn="just">
              <a:buFont typeface="Arial" charset="0"/>
              <a:buNone/>
            </a:pPr>
            <a:r>
              <a:rPr lang="en-US" dirty="0" smtClean="0"/>
              <a:t>}</a:t>
            </a:r>
          </a:p>
          <a:p>
            <a:pPr lvl="1" algn="just">
              <a:buFont typeface="Arial" charset="0"/>
              <a:buNone/>
            </a:pPr>
            <a:r>
              <a:rPr lang="en-US" dirty="0" smtClean="0"/>
              <a:t>class Manager extends Employee {</a:t>
            </a:r>
          </a:p>
          <a:p>
            <a:pPr lvl="2">
              <a:buFont typeface="Arial" charset="0"/>
              <a:buNone/>
            </a:pPr>
            <a:r>
              <a:rPr lang="en-US" dirty="0" smtClean="0"/>
              <a:t> public String toString() {</a:t>
            </a:r>
          </a:p>
          <a:p>
            <a:pPr lvl="2">
              <a:buFont typeface="Arial" charset="0"/>
              <a:buNone/>
            </a:pPr>
            <a:r>
              <a:rPr lang="en-US" dirty="0" smtClean="0"/>
              <a:t>	return </a:t>
            </a:r>
            <a:r>
              <a:rPr lang="en-US" dirty="0" err="1" smtClean="0"/>
              <a:t>super.toString</a:t>
            </a:r>
            <a:r>
              <a:rPr lang="en-US" dirty="0" smtClean="0"/>
              <a:t>() + "[bonus=" + bonus + "]"; </a:t>
            </a:r>
          </a:p>
          <a:p>
            <a:pPr lvl="2">
              <a:buFont typeface="Arial" charset="0"/>
              <a:buNone/>
            </a:pPr>
            <a:r>
              <a:rPr lang="en-US" dirty="0" smtClean="0"/>
              <a:t> }</a:t>
            </a:r>
            <a:endParaRPr lang="en-US" dirty="0" smtClean="0"/>
          </a:p>
          <a:p>
            <a:pPr lvl="1" algn="just">
              <a:buFont typeface="Arial" charset="0"/>
              <a:buNone/>
            </a:pPr>
            <a:r>
              <a:rPr lang="en-US" dirty="0" smtClean="0"/>
              <a:t>}  </a:t>
            </a:r>
          </a:p>
          <a:p>
            <a:pPr lvl="1" algn="just">
              <a:buFont typeface="Arial" charset="0"/>
              <a:buNone/>
            </a:pPr>
            <a:r>
              <a:rPr lang="en-US" b="1" dirty="0" smtClean="0"/>
              <a:t>Output: </a:t>
            </a:r>
            <a:r>
              <a:rPr lang="en-US" dirty="0" smtClean="0"/>
              <a:t>Manager object will be printed as</a:t>
            </a:r>
          </a:p>
          <a:p>
            <a:pPr lvl="1" algn="just">
              <a:buFont typeface="Arial" charset="0"/>
              <a:buNone/>
            </a:pPr>
            <a:r>
              <a:rPr lang="en-US" dirty="0" smtClean="0"/>
              <a:t> Manager[name=...,salary=...,</a:t>
            </a:r>
            <a:r>
              <a:rPr lang="en-US" dirty="0" err="1" smtClean="0"/>
              <a:t>hireDay</a:t>
            </a:r>
            <a:r>
              <a:rPr lang="en-US" dirty="0" smtClean="0"/>
              <a:t>=...][bonus=...]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dirty="0" smtClean="0"/>
              <a:t>Con’t</a:t>
            </a:r>
            <a:endParaRPr lang="en-US" dirty="0"/>
          </a:p>
        </p:txBody>
      </p:sp>
      <p:sp>
        <p:nvSpPr>
          <p:cNvPr id="11267" name="Content Placeholder 2"/>
          <p:cNvSpPr>
            <a:spLocks noGrp="1"/>
          </p:cNvSpPr>
          <p:nvPr>
            <p:ph idx="1"/>
          </p:nvPr>
        </p:nvSpPr>
        <p:spPr>
          <a:xfrm>
            <a:off x="457200" y="838200"/>
            <a:ext cx="8077200" cy="5562600"/>
          </a:xfrm>
        </p:spPr>
        <p:txBody>
          <a:bodyPr/>
          <a:lstStyle/>
          <a:p>
            <a:pPr algn="just"/>
            <a:r>
              <a:rPr lang="en-US" dirty="0" smtClean="0"/>
              <a:t>Whenever an object is concatenated with a string by the "+" operator, the Java compiler automatically invokes the toString method to obtain a string representation of the object.</a:t>
            </a:r>
          </a:p>
          <a:p>
            <a:pPr algn="just"/>
            <a:r>
              <a:rPr lang="en-US" dirty="0" smtClean="0"/>
              <a:t>Example: </a:t>
            </a:r>
          </a:p>
          <a:p>
            <a:pPr lvl="1" algn="just"/>
            <a:r>
              <a:rPr lang="en-US" dirty="0" smtClean="0"/>
              <a:t>Point p = new Point(10, 20); </a:t>
            </a:r>
          </a:p>
          <a:p>
            <a:pPr lvl="1" algn="just"/>
            <a:r>
              <a:rPr lang="en-US" dirty="0" smtClean="0"/>
              <a:t>String message = "The current position is " + p; </a:t>
            </a:r>
          </a:p>
          <a:p>
            <a:pPr lvl="1" algn="just">
              <a:buFont typeface="Arial" charset="0"/>
              <a:buNone/>
            </a:pPr>
            <a:r>
              <a:rPr lang="en-US" dirty="0" smtClean="0"/>
              <a:t>    // automatically invokes </a:t>
            </a:r>
            <a:r>
              <a:rPr lang="en-US" dirty="0" err="1" smtClean="0"/>
              <a:t>p.toString</a:t>
            </a:r>
            <a:r>
              <a:rPr lang="en-US" dirty="0" smtClean="0"/>
              <a:t>() </a:t>
            </a:r>
          </a:p>
          <a:p>
            <a:pPr lvl="1" algn="just">
              <a:buFont typeface="Arial" charset="0"/>
              <a:buNone/>
            </a:pPr>
            <a:endParaRPr lang="en-US" dirty="0" smtClean="0"/>
          </a:p>
          <a:p>
            <a:pPr algn="just"/>
            <a:r>
              <a:rPr lang="en-US" dirty="0" err="1" smtClean="0"/>
              <a:t>x.toString</a:t>
            </a:r>
            <a:r>
              <a:rPr lang="en-US" dirty="0" smtClean="0"/>
              <a:t>(), you can write "" + x</a:t>
            </a:r>
          </a:p>
          <a:p>
            <a:pPr lvl="1" algn="just"/>
            <a:r>
              <a:rPr lang="en-US" dirty="0" smtClean="0"/>
              <a:t>x can be of primitive type.</a:t>
            </a:r>
          </a:p>
          <a:p>
            <a:pPr algn="just"/>
            <a:r>
              <a:rPr lang="en-US" dirty="0" smtClean="0"/>
              <a:t>If x is any object and you call</a:t>
            </a:r>
          </a:p>
          <a:p>
            <a:pPr lvl="1" algn="just"/>
            <a:r>
              <a:rPr lang="en-US" dirty="0" smtClean="0"/>
              <a:t>System.out.println(x); </a:t>
            </a:r>
          </a:p>
          <a:p>
            <a:pPr lvl="1" algn="just"/>
            <a:r>
              <a:rPr lang="en-US" dirty="0" smtClean="0"/>
              <a:t>calls </a:t>
            </a:r>
            <a:r>
              <a:rPr lang="en-US" dirty="0" err="1" smtClean="0"/>
              <a:t>x.toString</a:t>
            </a:r>
            <a:r>
              <a:rPr lang="en-US" dirty="0" smtClean="0"/>
              <a:t>() and prints the resulting string.</a:t>
            </a:r>
            <a:br>
              <a:rPr lang="en-US" dirty="0" smtClean="0"/>
            </a:br>
            <a:endParaRPr lang="en-US" dirty="0" smtClean="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dirty="0" smtClean="0"/>
              <a:t>Wrapper Classes</a:t>
            </a:r>
            <a:endParaRPr lang="en-US" dirty="0"/>
          </a:p>
        </p:txBody>
      </p:sp>
      <p:sp>
        <p:nvSpPr>
          <p:cNvPr id="3" name="Content Placeholder 2"/>
          <p:cNvSpPr>
            <a:spLocks noGrp="1"/>
          </p:cNvSpPr>
          <p:nvPr>
            <p:ph idx="1"/>
          </p:nvPr>
        </p:nvSpPr>
        <p:spPr>
          <a:xfrm>
            <a:off x="457200" y="1066800"/>
            <a:ext cx="8305800" cy="5059363"/>
          </a:xfrm>
        </p:spPr>
        <p:txBody>
          <a:bodyPr/>
          <a:lstStyle/>
          <a:p>
            <a:r>
              <a:rPr lang="en-US" b="1" dirty="0" smtClean="0"/>
              <a:t>Wrapper class in java</a:t>
            </a:r>
            <a:r>
              <a:rPr lang="en-US" dirty="0" smtClean="0"/>
              <a:t> provides the mechanism </a:t>
            </a:r>
            <a:r>
              <a:rPr lang="en-US" i="1" dirty="0" smtClean="0"/>
              <a:t>to convert primitive into object and object into primitive</a:t>
            </a:r>
            <a:r>
              <a:rPr lang="en-US" dirty="0" smtClean="0"/>
              <a:t>.</a:t>
            </a:r>
          </a:p>
          <a:p>
            <a:r>
              <a:rPr lang="en-US" dirty="0" smtClean="0"/>
              <a:t>Since J2SE 5.0, </a:t>
            </a:r>
            <a:r>
              <a:rPr lang="en-US" b="1" dirty="0" smtClean="0"/>
              <a:t>autoboxing</a:t>
            </a:r>
            <a:r>
              <a:rPr lang="en-US" dirty="0" smtClean="0"/>
              <a:t> and </a:t>
            </a:r>
            <a:r>
              <a:rPr lang="en-US" b="1" dirty="0" smtClean="0"/>
              <a:t>unboxing</a:t>
            </a:r>
            <a:r>
              <a:rPr lang="en-US" dirty="0" smtClean="0"/>
              <a:t> feature converts primitive into object and object into primitive automatically. </a:t>
            </a:r>
          </a:p>
          <a:p>
            <a:r>
              <a:rPr lang="en-US" dirty="0" smtClean="0"/>
              <a:t>The automatic conversion of primitive into object is known </a:t>
            </a:r>
            <a:r>
              <a:rPr lang="en-US" dirty="0" smtClean="0"/>
              <a:t>as autoboxing </a:t>
            </a:r>
            <a:r>
              <a:rPr lang="en-US" dirty="0" smtClean="0"/>
              <a:t>and vice-versa unboxing.</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Wrapper Classes</a:t>
            </a:r>
            <a:endParaRPr lang="en-US" dirty="0"/>
          </a:p>
        </p:txBody>
      </p:sp>
      <p:sp>
        <p:nvSpPr>
          <p:cNvPr id="3" name="Content Placeholder 2"/>
          <p:cNvSpPr>
            <a:spLocks noGrp="1"/>
          </p:cNvSpPr>
          <p:nvPr>
            <p:ph idx="1"/>
          </p:nvPr>
        </p:nvSpPr>
        <p:spPr>
          <a:xfrm>
            <a:off x="457200" y="1143001"/>
            <a:ext cx="8001000" cy="533400"/>
          </a:xfrm>
        </p:spPr>
        <p:txBody>
          <a:bodyPr/>
          <a:lstStyle/>
          <a:p>
            <a:r>
              <a:rPr lang="en-US" dirty="0" smtClean="0"/>
              <a:t>The list of eight wrapper classes are given below:</a:t>
            </a:r>
            <a:endParaRPr lang="en-US" dirty="0"/>
          </a:p>
        </p:txBody>
      </p:sp>
      <p:pic>
        <p:nvPicPr>
          <p:cNvPr id="1028" name="Picture 4"/>
          <p:cNvPicPr>
            <a:picLocks noChangeAspect="1" noChangeArrowheads="1"/>
          </p:cNvPicPr>
          <p:nvPr/>
        </p:nvPicPr>
        <p:blipFill>
          <a:blip r:embed="rId2"/>
          <a:srcRect/>
          <a:stretch>
            <a:fillRect/>
          </a:stretch>
        </p:blipFill>
        <p:spPr bwMode="auto">
          <a:xfrm>
            <a:off x="2133600" y="1971674"/>
            <a:ext cx="4114800" cy="452423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Wrapper </a:t>
            </a:r>
            <a:r>
              <a:rPr lang="en-US" dirty="0" smtClean="0"/>
              <a:t>class hierarchy </a:t>
            </a:r>
            <a:endParaRPr lang="en-US" dirty="0"/>
          </a:p>
        </p:txBody>
      </p:sp>
      <p:pic>
        <p:nvPicPr>
          <p:cNvPr id="1026" name="Picture 2"/>
          <p:cNvPicPr>
            <a:picLocks noChangeAspect="1" noChangeArrowheads="1"/>
          </p:cNvPicPr>
          <p:nvPr/>
        </p:nvPicPr>
        <p:blipFill>
          <a:blip r:embed="rId2"/>
          <a:srcRect/>
          <a:stretch>
            <a:fillRect/>
          </a:stretch>
        </p:blipFill>
        <p:spPr bwMode="auto">
          <a:xfrm>
            <a:off x="1219200" y="1295400"/>
            <a:ext cx="6180405" cy="410973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Wrapper class Example: Primitive to Wrapper</a:t>
            </a:r>
            <a:endParaRPr lang="en-US" dirty="0"/>
          </a:p>
        </p:txBody>
      </p:sp>
      <p:sp>
        <p:nvSpPr>
          <p:cNvPr id="3" name="Content Placeholder 2"/>
          <p:cNvSpPr>
            <a:spLocks noGrp="1"/>
          </p:cNvSpPr>
          <p:nvPr>
            <p:ph idx="1"/>
          </p:nvPr>
        </p:nvSpPr>
        <p:spPr/>
        <p:txBody>
          <a:bodyPr/>
          <a:lstStyle/>
          <a:p>
            <a:r>
              <a:rPr lang="en-US" dirty="0" smtClean="0"/>
              <a:t>public class WrapperExample1{  </a:t>
            </a:r>
          </a:p>
          <a:p>
            <a:pPr lvl="2">
              <a:buNone/>
            </a:pPr>
            <a:r>
              <a:rPr lang="en-US" dirty="0" smtClean="0"/>
              <a:t>public static void main(String </a:t>
            </a:r>
            <a:r>
              <a:rPr lang="en-US" dirty="0" err="1" smtClean="0"/>
              <a:t>args</a:t>
            </a:r>
            <a:r>
              <a:rPr lang="en-US" dirty="0" smtClean="0"/>
              <a:t>[]){  </a:t>
            </a:r>
          </a:p>
          <a:p>
            <a:pPr lvl="2">
              <a:buNone/>
            </a:pPr>
            <a:r>
              <a:rPr lang="en-US" dirty="0" smtClean="0"/>
              <a:t>//Converting int into Integer  </a:t>
            </a:r>
          </a:p>
          <a:p>
            <a:pPr lvl="2">
              <a:buNone/>
            </a:pPr>
            <a:r>
              <a:rPr lang="en-US" dirty="0" smtClean="0"/>
              <a:t>int a=20;  </a:t>
            </a:r>
          </a:p>
          <a:p>
            <a:pPr lvl="2">
              <a:buNone/>
            </a:pPr>
            <a:r>
              <a:rPr lang="en-US" dirty="0" smtClean="0"/>
              <a:t>Integer i=Integer.valueOf (</a:t>
            </a:r>
            <a:r>
              <a:rPr lang="en-US" smtClean="0"/>
              <a:t>a); //</a:t>
            </a:r>
            <a:r>
              <a:rPr lang="en-US" dirty="0" smtClean="0"/>
              <a:t>converting int into Integer  </a:t>
            </a:r>
          </a:p>
          <a:p>
            <a:pPr lvl="2">
              <a:buNone/>
            </a:pPr>
            <a:r>
              <a:rPr lang="en-US" dirty="0" smtClean="0"/>
              <a:t>//autoboxing, now compiler will write Integer.valueOf (a) internally  </a:t>
            </a:r>
          </a:p>
          <a:p>
            <a:pPr lvl="2">
              <a:buNone/>
            </a:pPr>
            <a:r>
              <a:rPr lang="en-US" dirty="0" smtClean="0"/>
              <a:t>Integer j=a;</a:t>
            </a:r>
          </a:p>
          <a:p>
            <a:pPr lvl="2">
              <a:buNone/>
            </a:pPr>
            <a:r>
              <a:rPr lang="en-US" dirty="0" smtClean="0"/>
              <a:t>  System.out.println (a+" "+i+" "+j);  </a:t>
            </a:r>
          </a:p>
          <a:p>
            <a:pPr lvl="2">
              <a:buNone/>
            </a:pPr>
            <a:r>
              <a:rPr lang="en-US" dirty="0" smtClean="0"/>
              <a:t>}</a:t>
            </a:r>
          </a:p>
          <a:p>
            <a:pPr lvl="1">
              <a:buNone/>
            </a:pPr>
            <a:r>
              <a:rPr lang="en-US" dirty="0" smtClean="0"/>
              <a:t>}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Wrapper class Example: Wrapper to Primitive</a:t>
            </a:r>
            <a:endParaRPr lang="en-US" dirty="0"/>
          </a:p>
        </p:txBody>
      </p:sp>
      <p:sp>
        <p:nvSpPr>
          <p:cNvPr id="3" name="Content Placeholder 2"/>
          <p:cNvSpPr>
            <a:spLocks noGrp="1"/>
          </p:cNvSpPr>
          <p:nvPr>
            <p:ph idx="1"/>
          </p:nvPr>
        </p:nvSpPr>
        <p:spPr/>
        <p:txBody>
          <a:bodyPr/>
          <a:lstStyle/>
          <a:p>
            <a:r>
              <a:rPr lang="en-US" dirty="0" smtClean="0"/>
              <a:t>public class WrapperExample2{    </a:t>
            </a:r>
          </a:p>
          <a:p>
            <a:pPr lvl="1">
              <a:buNone/>
            </a:pPr>
            <a:r>
              <a:rPr lang="en-US" dirty="0" smtClean="0"/>
              <a:t>public static void main(String </a:t>
            </a:r>
            <a:r>
              <a:rPr lang="en-US" dirty="0" err="1" smtClean="0"/>
              <a:t>args</a:t>
            </a:r>
            <a:r>
              <a:rPr lang="en-US" dirty="0" smtClean="0"/>
              <a:t>[]){    </a:t>
            </a:r>
          </a:p>
          <a:p>
            <a:pPr lvl="2">
              <a:buNone/>
            </a:pPr>
            <a:r>
              <a:rPr lang="en-US" dirty="0" smtClean="0"/>
              <a:t>//Converting Integer to int    </a:t>
            </a:r>
          </a:p>
          <a:p>
            <a:pPr lvl="2">
              <a:buNone/>
            </a:pPr>
            <a:r>
              <a:rPr lang="en-US" dirty="0" smtClean="0"/>
              <a:t>Integer a=new Integer(3);    </a:t>
            </a:r>
          </a:p>
          <a:p>
            <a:pPr lvl="2">
              <a:buNone/>
            </a:pPr>
            <a:r>
              <a:rPr lang="en-US" dirty="0" smtClean="0"/>
              <a:t>int i=</a:t>
            </a:r>
            <a:r>
              <a:rPr lang="en-US" dirty="0" err="1" smtClean="0"/>
              <a:t>a.intValue</a:t>
            </a:r>
            <a:r>
              <a:rPr lang="en-US" dirty="0" smtClean="0"/>
              <a:t>();//converting Integer to int  </a:t>
            </a:r>
          </a:p>
          <a:p>
            <a:pPr lvl="2">
              <a:buNone/>
            </a:pPr>
            <a:r>
              <a:rPr lang="en-US" dirty="0" smtClean="0"/>
              <a:t>//unboxing, now compiler will write </a:t>
            </a:r>
            <a:r>
              <a:rPr lang="en-US" dirty="0" err="1" smtClean="0"/>
              <a:t>a.intValue</a:t>
            </a:r>
            <a:r>
              <a:rPr lang="en-US" dirty="0" smtClean="0"/>
              <a:t>() internally    </a:t>
            </a:r>
          </a:p>
          <a:p>
            <a:pPr lvl="2">
              <a:buNone/>
            </a:pPr>
            <a:r>
              <a:rPr lang="en-US" dirty="0" smtClean="0"/>
              <a:t>int j=a;</a:t>
            </a:r>
          </a:p>
          <a:p>
            <a:pPr lvl="2">
              <a:buNone/>
            </a:pPr>
            <a:r>
              <a:rPr lang="en-US" dirty="0" smtClean="0"/>
              <a:t>System.out.println(a+" "+i+" "+j);    </a:t>
            </a:r>
          </a:p>
          <a:p>
            <a:pPr lvl="1">
              <a:buNone/>
            </a:pPr>
            <a:r>
              <a:rPr lang="en-US" dirty="0" smtClean="0"/>
              <a:t>}</a:t>
            </a:r>
          </a:p>
          <a:p>
            <a:pPr>
              <a:buNone/>
            </a:pPr>
            <a:r>
              <a:rPr lang="en-US" dirty="0" smtClean="0"/>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 class</a:t>
            </a:r>
            <a:endParaRPr lang="en-US" dirty="0"/>
          </a:p>
        </p:txBody>
      </p:sp>
      <p:sp>
        <p:nvSpPr>
          <p:cNvPr id="3" name="Content Placeholder 2"/>
          <p:cNvSpPr>
            <a:spLocks noGrp="1"/>
          </p:cNvSpPr>
          <p:nvPr>
            <p:ph idx="1"/>
          </p:nvPr>
        </p:nvSpPr>
        <p:spPr/>
        <p:txBody>
          <a:bodyPr/>
          <a:lstStyle/>
          <a:p>
            <a:r>
              <a:rPr lang="en-US" dirty="0" smtClean="0"/>
              <a:t>Object is a universal superclass in java</a:t>
            </a:r>
          </a:p>
          <a:p>
            <a:r>
              <a:rPr lang="en-US" dirty="0" smtClean="0"/>
              <a:t>The </a:t>
            </a:r>
            <a:r>
              <a:rPr lang="en-US" b="1" dirty="0" smtClean="0"/>
              <a:t>Object class</a:t>
            </a:r>
            <a:r>
              <a:rPr lang="en-US" dirty="0" smtClean="0"/>
              <a:t> is the parent class of all the classes in java by default. In other words, it is the topmost class of java.</a:t>
            </a:r>
          </a:p>
          <a:p>
            <a:r>
              <a:rPr lang="en-US" dirty="0" smtClean="0"/>
              <a:t>The Object class is beneficial if you want to refer any object whose type you don't know. </a:t>
            </a:r>
          </a:p>
          <a:p>
            <a:pPr lvl="1"/>
            <a:r>
              <a:rPr lang="en-US" dirty="0" smtClean="0"/>
              <a:t>Notice that parent class reference variable can refer the child class object, </a:t>
            </a:r>
            <a:r>
              <a:rPr lang="en-US" dirty="0" smtClean="0"/>
              <a:t>known </a:t>
            </a:r>
            <a:r>
              <a:rPr lang="en-US" dirty="0" smtClean="0"/>
              <a:t>as upcasting.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 class</a:t>
            </a:r>
            <a:endParaRPr lang="en-US" dirty="0"/>
          </a:p>
        </p:txBody>
      </p:sp>
      <p:sp>
        <p:nvSpPr>
          <p:cNvPr id="3" name="Content Placeholder 2"/>
          <p:cNvSpPr>
            <a:spLocks noGrp="1"/>
          </p:cNvSpPr>
          <p:nvPr>
            <p:ph idx="1"/>
          </p:nvPr>
        </p:nvSpPr>
        <p:spPr/>
        <p:txBody>
          <a:bodyPr/>
          <a:lstStyle/>
          <a:p>
            <a:r>
              <a:rPr lang="en-US" dirty="0" smtClean="0"/>
              <a:t>E.g., there is getObject() method that returns an object but it can be of any type like Employee, Student etc, we can use Object class reference to refer that object. For example:</a:t>
            </a:r>
          </a:p>
          <a:p>
            <a:r>
              <a:rPr lang="en-US" dirty="0" smtClean="0"/>
              <a:t>Object </a:t>
            </a:r>
            <a:r>
              <a:rPr lang="en-US" dirty="0" err="1" smtClean="0"/>
              <a:t>obj</a:t>
            </a:r>
            <a:r>
              <a:rPr lang="en-US" dirty="0" smtClean="0"/>
              <a:t> = getObject();</a:t>
            </a:r>
          </a:p>
          <a:p>
            <a:pPr lvl="1"/>
            <a:r>
              <a:rPr lang="en-US" dirty="0" smtClean="0"/>
              <a:t>we  don't </a:t>
            </a:r>
            <a:r>
              <a:rPr lang="en-US" dirty="0" smtClean="0"/>
              <a:t>know what</a:t>
            </a:r>
            <a:r>
              <a:rPr lang="en-US" dirty="0" smtClean="0"/>
              <a:t> object would be returned from this </a:t>
            </a:r>
            <a:r>
              <a:rPr lang="en-US" dirty="0" smtClean="0"/>
              <a:t>method</a:t>
            </a:r>
            <a:endParaRPr lang="en-US" dirty="0" smtClean="0"/>
          </a:p>
          <a:p>
            <a:r>
              <a:rPr lang="en-US" dirty="0" smtClean="0"/>
              <a:t>The Object class provides some common behaviors to all the objects such as object can be compared, object can be cloned, object can be notified etc.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Of course, a variable of type Object is only useful as a generic holder for arbitrary values. </a:t>
            </a:r>
            <a:endParaRPr lang="en-US" dirty="0" smtClean="0"/>
          </a:p>
          <a:p>
            <a:r>
              <a:rPr lang="en-US" dirty="0" smtClean="0"/>
              <a:t>If </a:t>
            </a:r>
            <a:r>
              <a:rPr lang="en-US" dirty="0"/>
              <a:t>you have some knowledge about the original type and then apply a cast:</a:t>
            </a:r>
          </a:p>
          <a:p>
            <a:r>
              <a:rPr lang="en-US" dirty="0"/>
              <a:t>	Employee e = (Employee) </a:t>
            </a:r>
            <a:r>
              <a:rPr lang="en-US" dirty="0" err="1"/>
              <a:t>obj</a:t>
            </a:r>
            <a:r>
              <a:rPr lang="en-US" dirty="0"/>
              <a:t>;</a:t>
            </a:r>
          </a:p>
          <a:p>
            <a:r>
              <a:rPr lang="en-US" dirty="0"/>
              <a:t>Only primitive types (numbers, characters, and </a:t>
            </a:r>
            <a:r>
              <a:rPr lang="en-US" dirty="0" smtClean="0"/>
              <a:t>Boolean </a:t>
            </a:r>
            <a:r>
              <a:rPr lang="en-US" dirty="0"/>
              <a:t>values) are not objects.</a:t>
            </a:r>
          </a:p>
          <a:p>
            <a:r>
              <a:rPr lang="en-US" dirty="0"/>
              <a:t>All array types no matter whether they are arrays of objects or arrays of primitive types, are class types that extent the object class.</a:t>
            </a: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304800" y="0"/>
            <a:ext cx="8382000" cy="6858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java.lang.Object</a:t>
            </a:r>
            <a:endParaRPr lang="en-US" dirty="0"/>
          </a:p>
        </p:txBody>
      </p:sp>
      <p:sp>
        <p:nvSpPr>
          <p:cNvPr id="3" name="Content Placeholder 2"/>
          <p:cNvSpPr>
            <a:spLocks noGrp="1"/>
          </p:cNvSpPr>
          <p:nvPr>
            <p:ph idx="1"/>
          </p:nvPr>
        </p:nvSpPr>
        <p:spPr/>
        <p:txBody>
          <a:bodyPr/>
          <a:lstStyle/>
          <a:p>
            <a:r>
              <a:rPr lang="en-US" dirty="0" smtClean="0"/>
              <a:t>The Java super class </a:t>
            </a:r>
            <a:r>
              <a:rPr lang="en-US" b="1" dirty="0" smtClean="0"/>
              <a:t>java.lang.Object</a:t>
            </a:r>
            <a:r>
              <a:rPr lang="en-US" dirty="0" smtClean="0"/>
              <a:t> has two very important methods defined in it. They are - </a:t>
            </a:r>
          </a:p>
          <a:p>
            <a:pPr lvl="1"/>
            <a:r>
              <a:rPr lang="en-US" dirty="0" smtClean="0"/>
              <a:t>public </a:t>
            </a:r>
            <a:r>
              <a:rPr lang="en-US" dirty="0" err="1" smtClean="0"/>
              <a:t>boolean</a:t>
            </a:r>
            <a:r>
              <a:rPr lang="en-US" dirty="0" smtClean="0"/>
              <a:t> equals(Object </a:t>
            </a:r>
            <a:r>
              <a:rPr lang="en-US" dirty="0" err="1" smtClean="0"/>
              <a:t>obj</a:t>
            </a:r>
            <a:r>
              <a:rPr lang="en-US" dirty="0" smtClean="0"/>
              <a:t>) </a:t>
            </a:r>
          </a:p>
          <a:p>
            <a:pPr lvl="1"/>
            <a:r>
              <a:rPr lang="en-US" dirty="0" smtClean="0"/>
              <a:t>public int hashCode() </a:t>
            </a:r>
          </a:p>
          <a:p>
            <a:r>
              <a:rPr lang="en-US" sz="2000" dirty="0" smtClean="0"/>
              <a:t>The equals() </a:t>
            </a:r>
            <a:r>
              <a:rPr lang="en-US" sz="2000" dirty="0" smtClean="0"/>
              <a:t>method checks if some other object passed to it as an argument is </a:t>
            </a:r>
            <a:r>
              <a:rPr lang="en-US" sz="2000" i="1" dirty="0" smtClean="0"/>
              <a:t>equal</a:t>
            </a:r>
            <a:r>
              <a:rPr lang="en-US" sz="2000" dirty="0" smtClean="0"/>
              <a:t> to the object on which this method is invoked.</a:t>
            </a:r>
          </a:p>
          <a:p>
            <a:r>
              <a:rPr lang="en-US" sz="2000" dirty="0" smtClean="0"/>
              <a:t>The default implementation of this method in Object class simply checks if two object references x and y refer to the same object. </a:t>
            </a:r>
          </a:p>
          <a:p>
            <a:pPr lvl="1"/>
            <a:r>
              <a:rPr lang="en-US" sz="2000" dirty="0" smtClean="0"/>
              <a:t>i.e. It checks if x == y.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public Boolean equals(Object </a:t>
            </a:r>
            <a:r>
              <a:rPr lang="en-US" dirty="0" err="1" smtClean="0"/>
              <a:t>obj</a:t>
            </a:r>
            <a:r>
              <a:rPr lang="en-US" dirty="0" smtClean="0"/>
              <a:t>)</a:t>
            </a:r>
            <a:endParaRPr lang="en-US" dirty="0"/>
          </a:p>
        </p:txBody>
      </p:sp>
      <p:sp>
        <p:nvSpPr>
          <p:cNvPr id="3" name="Content Placeholder 2"/>
          <p:cNvSpPr>
            <a:spLocks noGrp="1"/>
          </p:cNvSpPr>
          <p:nvPr>
            <p:ph idx="1"/>
          </p:nvPr>
        </p:nvSpPr>
        <p:spPr>
          <a:xfrm>
            <a:off x="381000" y="1066800"/>
            <a:ext cx="8534400" cy="5059363"/>
          </a:xfrm>
        </p:spPr>
        <p:txBody>
          <a:bodyPr>
            <a:normAutofit/>
          </a:bodyPr>
          <a:lstStyle/>
          <a:p>
            <a:r>
              <a:rPr lang="en-US" sz="2000" dirty="0" smtClean="0"/>
              <a:t>Object class has no data members that define its state, So, it simply performs shallow comparison.</a:t>
            </a:r>
          </a:p>
          <a:p>
            <a:r>
              <a:rPr lang="en-US" sz="2000" dirty="0" smtClean="0"/>
              <a:t>However, the classes providing their own implementations of the equals method are supposed to perform a "deep comparison"; </a:t>
            </a:r>
          </a:p>
          <a:p>
            <a:pPr lvl="1"/>
            <a:r>
              <a:rPr lang="en-US" sz="2000" dirty="0" smtClean="0"/>
              <a:t>by actually comparing the relevant data members. </a:t>
            </a:r>
          </a:p>
          <a:p>
            <a:r>
              <a:rPr lang="en-US" sz="2000" dirty="0" smtClean="0"/>
              <a:t>The equals method for class Object implements the most discriminating possible equivalence relation on objects; </a:t>
            </a:r>
          </a:p>
          <a:p>
            <a:pPr lvl="1"/>
            <a:r>
              <a:rPr lang="en-US" sz="2000" dirty="0" smtClean="0"/>
              <a:t>that is, for any reference values x and y, this method returns true if and only if x and y refer to the same object.</a:t>
            </a:r>
            <a:endParaRPr lang="en-US" sz="2000" dirty="0"/>
          </a:p>
          <a:p>
            <a:pPr lvl="1"/>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382000" cy="792162"/>
          </a:xfrm>
        </p:spPr>
        <p:txBody>
          <a:bodyPr>
            <a:normAutofit fontScale="90000"/>
          </a:bodyPr>
          <a:lstStyle/>
          <a:p>
            <a:r>
              <a:rPr lang="en-US" dirty="0" smtClean="0"/>
              <a:t>What JDK 1.4 API documentation says about the equals method?</a:t>
            </a:r>
            <a:endParaRPr lang="en-US" dirty="0"/>
          </a:p>
        </p:txBody>
      </p:sp>
      <p:sp>
        <p:nvSpPr>
          <p:cNvPr id="3" name="Content Placeholder 2"/>
          <p:cNvSpPr>
            <a:spLocks noGrp="1"/>
          </p:cNvSpPr>
          <p:nvPr>
            <p:ph idx="1"/>
          </p:nvPr>
        </p:nvSpPr>
        <p:spPr>
          <a:xfrm>
            <a:off x="457200" y="1447800"/>
            <a:ext cx="8305800" cy="4678363"/>
          </a:xfrm>
        </p:spPr>
        <p:txBody>
          <a:bodyPr>
            <a:normAutofit lnSpcReduction="10000"/>
          </a:bodyPr>
          <a:lstStyle/>
          <a:p>
            <a:r>
              <a:rPr lang="en-US" dirty="0" smtClean="0"/>
              <a:t>The equals method implements an equivalence relation: It is </a:t>
            </a:r>
            <a:r>
              <a:rPr lang="en-US" b="1" dirty="0" smtClean="0"/>
              <a:t>reflexive</a:t>
            </a:r>
            <a:r>
              <a:rPr lang="en-US" dirty="0" smtClean="0"/>
              <a:t>: for any reference value x, x.equals (x) should return true. </a:t>
            </a:r>
          </a:p>
          <a:p>
            <a:r>
              <a:rPr lang="en-US" dirty="0" smtClean="0"/>
              <a:t>It is </a:t>
            </a:r>
            <a:r>
              <a:rPr lang="en-US" b="1" dirty="0" smtClean="0"/>
              <a:t>symmetric</a:t>
            </a:r>
            <a:r>
              <a:rPr lang="en-US" dirty="0" smtClean="0"/>
              <a:t>: for any reference values x and y, x.equals(y) should return true if and only if y.equals (x) returns true. </a:t>
            </a:r>
          </a:p>
          <a:p>
            <a:r>
              <a:rPr lang="en-US" dirty="0" smtClean="0"/>
              <a:t>It is </a:t>
            </a:r>
            <a:r>
              <a:rPr lang="en-US" b="1" dirty="0" smtClean="0"/>
              <a:t>transitive</a:t>
            </a:r>
            <a:r>
              <a:rPr lang="en-US" dirty="0" smtClean="0"/>
              <a:t>: for any reference values x, y, and z, if x.equals(y) returns true and y.equals (z) returns true, then x.equals (z) should return true. </a:t>
            </a:r>
          </a:p>
          <a:p>
            <a:r>
              <a:rPr lang="en-US" dirty="0" smtClean="0"/>
              <a:t>It is </a:t>
            </a:r>
            <a:r>
              <a:rPr lang="en-US" b="1" dirty="0" smtClean="0"/>
              <a:t>consistent</a:t>
            </a:r>
            <a:r>
              <a:rPr lang="en-US" dirty="0" smtClean="0"/>
              <a:t>: for any reference values x and y, multiple invocations of x.equals (y) consistently return true or consistently return false, provided no information used in equals comparisons on the object is modified. </a:t>
            </a:r>
          </a:p>
          <a:p>
            <a:r>
              <a:rPr lang="en-US" dirty="0" smtClean="0"/>
              <a:t>For any non-null reference value x, x.equals (null) should return false.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public int hashCode()</a:t>
            </a:r>
            <a:endParaRPr lang="en-US" dirty="0"/>
          </a:p>
        </p:txBody>
      </p:sp>
      <p:sp>
        <p:nvSpPr>
          <p:cNvPr id="3" name="Content Placeholder 2"/>
          <p:cNvSpPr>
            <a:spLocks noGrp="1"/>
          </p:cNvSpPr>
          <p:nvPr>
            <p:ph idx="1"/>
          </p:nvPr>
        </p:nvSpPr>
        <p:spPr/>
        <p:txBody>
          <a:bodyPr/>
          <a:lstStyle/>
          <a:p>
            <a:r>
              <a:rPr lang="en-US" dirty="0" smtClean="0"/>
              <a:t>This method returns the hash code value for the object on which this method is invoked. </a:t>
            </a:r>
          </a:p>
          <a:p>
            <a:r>
              <a:rPr lang="en-US" dirty="0" smtClean="0"/>
              <a:t>It returns the hash code value as an integer and is supported for the benefit of hashing based collection classes such as </a:t>
            </a:r>
            <a:r>
              <a:rPr lang="en-US" dirty="0" err="1" smtClean="0"/>
              <a:t>Hashtable</a:t>
            </a:r>
            <a:r>
              <a:rPr lang="en-US" dirty="0" smtClean="0"/>
              <a:t>, </a:t>
            </a:r>
            <a:r>
              <a:rPr lang="en-US" dirty="0" err="1" smtClean="0"/>
              <a:t>HashMap</a:t>
            </a:r>
            <a:r>
              <a:rPr lang="en-US" dirty="0" smtClean="0"/>
              <a:t>, </a:t>
            </a:r>
            <a:r>
              <a:rPr lang="en-US" dirty="0" err="1" smtClean="0"/>
              <a:t>HashSet</a:t>
            </a:r>
            <a:r>
              <a:rPr lang="en-US" dirty="0" smtClean="0"/>
              <a:t> etc. </a:t>
            </a:r>
          </a:p>
          <a:p>
            <a:r>
              <a:rPr lang="en-US" dirty="0" smtClean="0"/>
              <a:t>This method must be overridden in every class that overrides the equals method.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1228</TotalTime>
  <Words>1024</Words>
  <Application>Microsoft Office PowerPoint</Application>
  <PresentationFormat>On-screen Show (4:3)</PresentationFormat>
  <Paragraphs>111</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Object as a Universal Super Class and Wrapper Classes</vt:lpstr>
      <vt:lpstr>Object class</vt:lpstr>
      <vt:lpstr>Object class</vt:lpstr>
      <vt:lpstr>Con’t</vt:lpstr>
      <vt:lpstr>Slide 5</vt:lpstr>
      <vt:lpstr>java.lang.Object</vt:lpstr>
      <vt:lpstr>public Boolean equals(Object obj)</vt:lpstr>
      <vt:lpstr>What JDK 1.4 API documentation says about the equals method?</vt:lpstr>
      <vt:lpstr>public int hashCode()</vt:lpstr>
      <vt:lpstr>The general contract of hashCode</vt:lpstr>
      <vt:lpstr>The general contract of hashCode</vt:lpstr>
      <vt:lpstr>The toString Method</vt:lpstr>
      <vt:lpstr>Con’t</vt:lpstr>
      <vt:lpstr>Con’t</vt:lpstr>
      <vt:lpstr>Wrapper Classes</vt:lpstr>
      <vt:lpstr>Wrapper Classes</vt:lpstr>
      <vt:lpstr>Wrapper class hierarchy </vt:lpstr>
      <vt:lpstr>Wrapper class Example: Primitive to Wrapper</vt:lpstr>
      <vt:lpstr>Wrapper class Example: Wrapper to Primitive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Wrapper Classes</dc:title>
  <dc:creator>owner</dc:creator>
  <cp:lastModifiedBy>owner</cp:lastModifiedBy>
  <cp:revision>67</cp:revision>
  <dcterms:created xsi:type="dcterms:W3CDTF">2016-08-11T08:51:13Z</dcterms:created>
  <dcterms:modified xsi:type="dcterms:W3CDTF">2016-08-12T05:22:18Z</dcterms:modified>
</cp:coreProperties>
</file>