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72"/>
  </p:notes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1" autoAdjust="0"/>
    <p:restoredTop sz="86491" autoAdjust="0"/>
  </p:normalViewPr>
  <p:slideViewPr>
    <p:cSldViewPr>
      <p:cViewPr varScale="1">
        <p:scale>
          <a:sx n="64" d="100"/>
          <a:sy n="64" d="100"/>
        </p:scale>
        <p:origin x="-876" y="-132"/>
      </p:cViewPr>
      <p:guideLst>
        <p:guide orient="horz" pos="2160"/>
        <p:guide pos="2880"/>
      </p:guideLst>
    </p:cSldViewPr>
  </p:slideViewPr>
  <p:outlineViewPr>
    <p:cViewPr>
      <p:scale>
        <a:sx n="33" d="100"/>
        <a:sy n="33" d="100"/>
      </p:scale>
      <p:origin x="0" y="2620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D3FFE8-77D2-46A9-BECE-FDC27C651972}" type="datetimeFigureOut">
              <a:rPr lang="en-IN" smtClean="0"/>
              <a:pPr/>
              <a:t>9/18/2012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0C78C9-1C6C-4032-831F-CA8B1C81326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40C78C9-1C6C-4032-831F-CA8B1C813266}" type="slidenum">
              <a:rPr lang="en-IN" smtClean="0"/>
              <a:pPr/>
              <a:t>11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Rectangle 1"/>
          <p:cNvSpPr>
            <a:spLocks noGrp="1" noRot="1" noChangeAspect="1" noChangeArrowheads="1" noTextEdit="1"/>
          </p:cNvSpPr>
          <p:nvPr>
            <p:ph type="sldImg"/>
          </p:nvPr>
        </p:nvSpPr>
        <p:spPr bwMode="auto">
          <a:xfrm>
            <a:off x="1108075" y="762000"/>
            <a:ext cx="4672013" cy="3503613"/>
          </a:xfrm>
          <a:prstGeom prst="rect">
            <a:avLst/>
          </a:prstGeom>
          <a:solidFill>
            <a:srgbClr val="FFFFFF"/>
          </a:solidFill>
          <a:ln>
            <a:solidFill>
              <a:srgbClr val="000000"/>
            </a:solidFill>
            <a:miter lim="800000"/>
            <a:headEnd/>
            <a:tailEnd/>
          </a:ln>
        </p:spPr>
      </p:sp>
      <p:sp>
        <p:nvSpPr>
          <p:cNvPr id="33794" name="Text Box 2"/>
          <p:cNvSpPr txBox="1">
            <a:spLocks noGrp="1" noChangeArrowheads="1"/>
          </p:cNvSpPr>
          <p:nvPr>
            <p:ph type="body" idx="1"/>
          </p:nvPr>
        </p:nvSpPr>
        <p:spPr bwMode="auto">
          <a:xfrm>
            <a:off x="914400" y="4343400"/>
            <a:ext cx="5027613" cy="1187450"/>
          </a:xfrm>
          <a:prstGeom prst="rect">
            <a:avLst/>
          </a:prstGeom>
          <a:noFill/>
          <a:ln>
            <a:miter lim="800000"/>
            <a:headEnd/>
            <a:tailEnd/>
          </a:ln>
        </p:spPr>
        <p:txBody>
          <a:bodyPr lIns="92160" tIns="46080" rIns="92160" bIns="46080">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Many GUI applications require users to input data within TextFields, TextAreas, dropdown boxes, etc.  However, presenting the user with an series of TextFields without any description would provide a great deal of confusion to the user.  All GUI systems allow for the addition of Labels to the interface which provide textual information which aids in the description of the interface itself.</a:t>
            </a:r>
          </a:p>
        </p:txBody>
      </p:sp>
      <p:sp>
        <p:nvSpPr>
          <p:cNvPr id="33795" name="Freeform 3"/>
          <p:cNvSpPr>
            <a:spLocks noChangeArrowheads="1"/>
          </p:cNvSpPr>
          <p:nvPr/>
        </p:nvSpPr>
        <p:spPr bwMode="auto">
          <a:xfrm>
            <a:off x="381000" y="762000"/>
            <a:ext cx="6127750" cy="3506788"/>
          </a:xfrm>
          <a:custGeom>
            <a:avLst/>
            <a:gdLst/>
            <a:ahLst/>
            <a:cxnLst>
              <a:cxn ang="0">
                <a:pos x="15331" y="0"/>
              </a:cxn>
              <a:cxn ang="0">
                <a:pos x="15645" y="17"/>
              </a:cxn>
              <a:cxn ang="0">
                <a:pos x="15968" y="84"/>
              </a:cxn>
              <a:cxn ang="0">
                <a:pos x="16281" y="163"/>
              </a:cxn>
              <a:cxn ang="0">
                <a:pos x="16536" y="280"/>
              </a:cxn>
              <a:cxn ang="0">
                <a:pos x="16752" y="426"/>
              </a:cxn>
              <a:cxn ang="0">
                <a:pos x="16889" y="611"/>
              </a:cxn>
              <a:cxn ang="0">
                <a:pos x="16997" y="790"/>
              </a:cxn>
              <a:cxn ang="0">
                <a:pos x="17026" y="975"/>
              </a:cxn>
              <a:cxn ang="0">
                <a:pos x="17026" y="8770"/>
              </a:cxn>
              <a:cxn ang="0">
                <a:pos x="16997" y="8955"/>
              </a:cxn>
              <a:cxn ang="0">
                <a:pos x="16889" y="9134"/>
              </a:cxn>
              <a:cxn ang="0">
                <a:pos x="16752" y="9314"/>
              </a:cxn>
              <a:cxn ang="0">
                <a:pos x="16536" y="9459"/>
              </a:cxn>
              <a:cxn ang="0">
                <a:pos x="16281" y="9582"/>
              </a:cxn>
              <a:cxn ang="0">
                <a:pos x="15968" y="9661"/>
              </a:cxn>
              <a:cxn ang="0">
                <a:pos x="15645" y="9723"/>
              </a:cxn>
              <a:cxn ang="0">
                <a:pos x="15331" y="9745"/>
              </a:cxn>
              <a:cxn ang="0">
                <a:pos x="1705" y="9745"/>
              </a:cxn>
              <a:cxn ang="0">
                <a:pos x="1381" y="9723"/>
              </a:cxn>
              <a:cxn ang="0">
                <a:pos x="1058" y="9661"/>
              </a:cxn>
              <a:cxn ang="0">
                <a:pos x="745" y="9582"/>
              </a:cxn>
              <a:cxn ang="0">
                <a:pos x="490" y="9459"/>
              </a:cxn>
              <a:cxn ang="0">
                <a:pos x="284" y="9314"/>
              </a:cxn>
              <a:cxn ang="0">
                <a:pos x="137" y="9134"/>
              </a:cxn>
              <a:cxn ang="0">
                <a:pos x="29" y="8955"/>
              </a:cxn>
              <a:cxn ang="0">
                <a:pos x="0" y="8770"/>
              </a:cxn>
              <a:cxn ang="0">
                <a:pos x="0" y="975"/>
              </a:cxn>
              <a:cxn ang="0">
                <a:pos x="29" y="790"/>
              </a:cxn>
              <a:cxn ang="0">
                <a:pos x="137" y="611"/>
              </a:cxn>
              <a:cxn ang="0">
                <a:pos x="284" y="426"/>
              </a:cxn>
              <a:cxn ang="0">
                <a:pos x="490" y="280"/>
              </a:cxn>
              <a:cxn ang="0">
                <a:pos x="745" y="163"/>
              </a:cxn>
              <a:cxn ang="0">
                <a:pos x="1058" y="84"/>
              </a:cxn>
              <a:cxn ang="0">
                <a:pos x="1381" y="17"/>
              </a:cxn>
              <a:cxn ang="0">
                <a:pos x="1705" y="0"/>
              </a:cxn>
              <a:cxn ang="0">
                <a:pos x="15331" y="0"/>
              </a:cxn>
            </a:cxnLst>
            <a:rect l="0" t="0" r="r" b="b"/>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Rectangle 1"/>
          <p:cNvSpPr>
            <a:spLocks noGrp="1" noRot="1" noChangeAspect="1" noChangeArrowheads="1" noTextEdit="1"/>
          </p:cNvSpPr>
          <p:nvPr>
            <p:ph type="sldImg"/>
          </p:nvPr>
        </p:nvSpPr>
        <p:spPr bwMode="auto">
          <a:xfrm>
            <a:off x="1109663" y="762000"/>
            <a:ext cx="4670425" cy="3503613"/>
          </a:xfrm>
          <a:prstGeom prst="rect">
            <a:avLst/>
          </a:prstGeom>
          <a:solidFill>
            <a:srgbClr val="FFFFFF"/>
          </a:solidFill>
          <a:ln>
            <a:solidFill>
              <a:srgbClr val="000000"/>
            </a:solidFill>
            <a:miter lim="800000"/>
            <a:headEnd/>
            <a:tailEnd/>
          </a:ln>
        </p:spPr>
      </p:sp>
      <p:sp>
        <p:nvSpPr>
          <p:cNvPr id="34818" name="Text Box 2"/>
          <p:cNvSpPr txBox="1">
            <a:spLocks noGrp="1" noChangeArrowheads="1"/>
          </p:cNvSpPr>
          <p:nvPr>
            <p:ph type="body" idx="1"/>
          </p:nvPr>
        </p:nvSpPr>
        <p:spPr bwMode="auto">
          <a:xfrm>
            <a:off x="914400" y="4343400"/>
            <a:ext cx="5027613" cy="4113213"/>
          </a:xfrm>
          <a:prstGeom prst="rect">
            <a:avLst/>
          </a:prstGeom>
          <a:noFill/>
          <a:ln>
            <a:miter lim="800000"/>
            <a:headEnd/>
            <a:tailEnd/>
          </a:ln>
        </p:spPr>
        <p:txBody>
          <a:bodyPr lIns="92160" tIns="46080" rIns="92160" bIns="46080">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The List class comes under many names in different GUI systems.  Lists provide a list of strings (which is scrollable space the strings take up exceeds the allotted screen real estate) which can be selected by the user.  The programmer may allow the user to select multiple strings within the list.  </a:t>
            </a:r>
          </a:p>
        </p:txBody>
      </p:sp>
      <p:sp>
        <p:nvSpPr>
          <p:cNvPr id="34819" name="Freeform 3"/>
          <p:cNvSpPr>
            <a:spLocks noChangeArrowheads="1"/>
          </p:cNvSpPr>
          <p:nvPr/>
        </p:nvSpPr>
        <p:spPr bwMode="auto">
          <a:xfrm>
            <a:off x="381000" y="762000"/>
            <a:ext cx="6127750" cy="3506788"/>
          </a:xfrm>
          <a:custGeom>
            <a:avLst/>
            <a:gdLst/>
            <a:ahLst/>
            <a:cxnLst>
              <a:cxn ang="0">
                <a:pos x="15331" y="0"/>
              </a:cxn>
              <a:cxn ang="0">
                <a:pos x="15645" y="17"/>
              </a:cxn>
              <a:cxn ang="0">
                <a:pos x="15968" y="84"/>
              </a:cxn>
              <a:cxn ang="0">
                <a:pos x="16281" y="163"/>
              </a:cxn>
              <a:cxn ang="0">
                <a:pos x="16536" y="280"/>
              </a:cxn>
              <a:cxn ang="0">
                <a:pos x="16752" y="426"/>
              </a:cxn>
              <a:cxn ang="0">
                <a:pos x="16889" y="611"/>
              </a:cxn>
              <a:cxn ang="0">
                <a:pos x="16997" y="790"/>
              </a:cxn>
              <a:cxn ang="0">
                <a:pos x="17026" y="975"/>
              </a:cxn>
              <a:cxn ang="0">
                <a:pos x="17026" y="8770"/>
              </a:cxn>
              <a:cxn ang="0">
                <a:pos x="16997" y="8955"/>
              </a:cxn>
              <a:cxn ang="0">
                <a:pos x="16889" y="9134"/>
              </a:cxn>
              <a:cxn ang="0">
                <a:pos x="16752" y="9314"/>
              </a:cxn>
              <a:cxn ang="0">
                <a:pos x="16536" y="9459"/>
              </a:cxn>
              <a:cxn ang="0">
                <a:pos x="16281" y="9582"/>
              </a:cxn>
              <a:cxn ang="0">
                <a:pos x="15968" y="9661"/>
              </a:cxn>
              <a:cxn ang="0">
                <a:pos x="15645" y="9723"/>
              </a:cxn>
              <a:cxn ang="0">
                <a:pos x="15331" y="9745"/>
              </a:cxn>
              <a:cxn ang="0">
                <a:pos x="1705" y="9745"/>
              </a:cxn>
              <a:cxn ang="0">
                <a:pos x="1381" y="9723"/>
              </a:cxn>
              <a:cxn ang="0">
                <a:pos x="1058" y="9661"/>
              </a:cxn>
              <a:cxn ang="0">
                <a:pos x="745" y="9582"/>
              </a:cxn>
              <a:cxn ang="0">
                <a:pos x="490" y="9459"/>
              </a:cxn>
              <a:cxn ang="0">
                <a:pos x="284" y="9314"/>
              </a:cxn>
              <a:cxn ang="0">
                <a:pos x="137" y="9134"/>
              </a:cxn>
              <a:cxn ang="0">
                <a:pos x="29" y="8955"/>
              </a:cxn>
              <a:cxn ang="0">
                <a:pos x="0" y="8770"/>
              </a:cxn>
              <a:cxn ang="0">
                <a:pos x="0" y="975"/>
              </a:cxn>
              <a:cxn ang="0">
                <a:pos x="29" y="790"/>
              </a:cxn>
              <a:cxn ang="0">
                <a:pos x="137" y="611"/>
              </a:cxn>
              <a:cxn ang="0">
                <a:pos x="284" y="426"/>
              </a:cxn>
              <a:cxn ang="0">
                <a:pos x="490" y="280"/>
              </a:cxn>
              <a:cxn ang="0">
                <a:pos x="745" y="163"/>
              </a:cxn>
              <a:cxn ang="0">
                <a:pos x="1058" y="84"/>
              </a:cxn>
              <a:cxn ang="0">
                <a:pos x="1381" y="17"/>
              </a:cxn>
              <a:cxn ang="0">
                <a:pos x="1705" y="0"/>
              </a:cxn>
              <a:cxn ang="0">
                <a:pos x="15331" y="0"/>
              </a:cxn>
            </a:cxnLst>
            <a:rect l="0" t="0" r="r" b="b"/>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1" name="Rectangle 1"/>
          <p:cNvSpPr>
            <a:spLocks noGrp="1" noRot="1" noChangeAspect="1" noChangeArrowheads="1" noTextEdit="1"/>
          </p:cNvSpPr>
          <p:nvPr>
            <p:ph type="sldImg"/>
          </p:nvPr>
        </p:nvSpPr>
        <p:spPr bwMode="auto">
          <a:xfrm>
            <a:off x="1098550" y="762000"/>
            <a:ext cx="4672013" cy="3503613"/>
          </a:xfrm>
          <a:prstGeom prst="rect">
            <a:avLst/>
          </a:prstGeom>
          <a:solidFill>
            <a:srgbClr val="FFFFFF"/>
          </a:solidFill>
          <a:ln>
            <a:solidFill>
              <a:srgbClr val="000000"/>
            </a:solidFill>
            <a:miter lim="800000"/>
            <a:headEnd/>
            <a:tailEnd/>
          </a:ln>
        </p:spPr>
      </p:sp>
      <p:sp>
        <p:nvSpPr>
          <p:cNvPr id="35842" name="Text Box 2"/>
          <p:cNvSpPr txBox="1">
            <a:spLocks noGrp="1" noChangeArrowheads="1"/>
          </p:cNvSpPr>
          <p:nvPr>
            <p:ph type="body" idx="1"/>
          </p:nvPr>
        </p:nvSpPr>
        <p:spPr bwMode="auto">
          <a:xfrm>
            <a:off x="914400" y="4343400"/>
            <a:ext cx="5027613" cy="2257425"/>
          </a:xfrm>
          <a:prstGeom prst="rect">
            <a:avLst/>
          </a:prstGeom>
          <a:noFill/>
          <a:ln>
            <a:miter lim="800000"/>
            <a:headEnd/>
            <a:tailEnd/>
          </a:ln>
        </p:spPr>
        <p:txBody>
          <a:bodyPr lIns="92160" tIns="46080" rIns="92160" bIns="46080">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Checkboxes allow for yes/no selections by the user.  Each checkbox maintains an internal state indicating whether it is selected or not.  If it is selected, it will display itself in such a manner as to indicate it is selected.  The state of a checkbox can be queried through the getState method.</a:t>
            </a:r>
          </a:p>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p>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Multiple checkboxes will all behave independently of one another meaning each one can be individually checked or unchecked.  However, if a group of checkboxes are associated with a CheckBoxGroup object, then only one of the checkboxes can be selected at any one time.  It is through the use of CheckBoxGroup that the AWT provides </a:t>
            </a:r>
            <a:r>
              <a:rPr lang="en-GB">
                <a:latin typeface="StarBats" charset="0"/>
              </a:rPr>
              <a:t></a:t>
            </a:r>
            <a:r>
              <a:rPr lang="en-GB"/>
              <a:t>RadioButton</a:t>
            </a:r>
            <a:r>
              <a:rPr lang="en-GB">
                <a:latin typeface="StarBats" charset="0"/>
              </a:rPr>
              <a:t></a:t>
            </a:r>
            <a:r>
              <a:rPr lang="en-GB"/>
              <a:t> functionality.</a:t>
            </a:r>
          </a:p>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p>
        </p:txBody>
      </p:sp>
      <p:sp>
        <p:nvSpPr>
          <p:cNvPr id="35843" name="Freeform 3"/>
          <p:cNvSpPr>
            <a:spLocks noChangeArrowheads="1"/>
          </p:cNvSpPr>
          <p:nvPr/>
        </p:nvSpPr>
        <p:spPr bwMode="auto">
          <a:xfrm>
            <a:off x="381000" y="762000"/>
            <a:ext cx="6127750" cy="3506788"/>
          </a:xfrm>
          <a:custGeom>
            <a:avLst/>
            <a:gdLst/>
            <a:ahLst/>
            <a:cxnLst>
              <a:cxn ang="0">
                <a:pos x="15331" y="0"/>
              </a:cxn>
              <a:cxn ang="0">
                <a:pos x="15645" y="17"/>
              </a:cxn>
              <a:cxn ang="0">
                <a:pos x="15968" y="84"/>
              </a:cxn>
              <a:cxn ang="0">
                <a:pos x="16281" y="163"/>
              </a:cxn>
              <a:cxn ang="0">
                <a:pos x="16536" y="280"/>
              </a:cxn>
              <a:cxn ang="0">
                <a:pos x="16752" y="426"/>
              </a:cxn>
              <a:cxn ang="0">
                <a:pos x="16889" y="611"/>
              </a:cxn>
              <a:cxn ang="0">
                <a:pos x="16997" y="790"/>
              </a:cxn>
              <a:cxn ang="0">
                <a:pos x="17026" y="975"/>
              </a:cxn>
              <a:cxn ang="0">
                <a:pos x="17026" y="8770"/>
              </a:cxn>
              <a:cxn ang="0">
                <a:pos x="16997" y="8955"/>
              </a:cxn>
              <a:cxn ang="0">
                <a:pos x="16889" y="9134"/>
              </a:cxn>
              <a:cxn ang="0">
                <a:pos x="16752" y="9314"/>
              </a:cxn>
              <a:cxn ang="0">
                <a:pos x="16536" y="9459"/>
              </a:cxn>
              <a:cxn ang="0">
                <a:pos x="16281" y="9582"/>
              </a:cxn>
              <a:cxn ang="0">
                <a:pos x="15968" y="9661"/>
              </a:cxn>
              <a:cxn ang="0">
                <a:pos x="15645" y="9723"/>
              </a:cxn>
              <a:cxn ang="0">
                <a:pos x="15331" y="9745"/>
              </a:cxn>
              <a:cxn ang="0">
                <a:pos x="1705" y="9745"/>
              </a:cxn>
              <a:cxn ang="0">
                <a:pos x="1381" y="9723"/>
              </a:cxn>
              <a:cxn ang="0">
                <a:pos x="1058" y="9661"/>
              </a:cxn>
              <a:cxn ang="0">
                <a:pos x="745" y="9582"/>
              </a:cxn>
              <a:cxn ang="0">
                <a:pos x="490" y="9459"/>
              </a:cxn>
              <a:cxn ang="0">
                <a:pos x="284" y="9314"/>
              </a:cxn>
              <a:cxn ang="0">
                <a:pos x="137" y="9134"/>
              </a:cxn>
              <a:cxn ang="0">
                <a:pos x="29" y="8955"/>
              </a:cxn>
              <a:cxn ang="0">
                <a:pos x="0" y="8770"/>
              </a:cxn>
              <a:cxn ang="0">
                <a:pos x="0" y="975"/>
              </a:cxn>
              <a:cxn ang="0">
                <a:pos x="29" y="790"/>
              </a:cxn>
              <a:cxn ang="0">
                <a:pos x="137" y="611"/>
              </a:cxn>
              <a:cxn ang="0">
                <a:pos x="284" y="426"/>
              </a:cxn>
              <a:cxn ang="0">
                <a:pos x="490" y="280"/>
              </a:cxn>
              <a:cxn ang="0">
                <a:pos x="745" y="163"/>
              </a:cxn>
              <a:cxn ang="0">
                <a:pos x="1058" y="84"/>
              </a:cxn>
              <a:cxn ang="0">
                <a:pos x="1381" y="17"/>
              </a:cxn>
              <a:cxn ang="0">
                <a:pos x="1705" y="0"/>
              </a:cxn>
              <a:cxn ang="0">
                <a:pos x="15331" y="0"/>
              </a:cxn>
            </a:cxnLst>
            <a:rect l="0" t="0" r="r" b="b"/>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Rectangle 1"/>
          <p:cNvSpPr>
            <a:spLocks noGrp="1" noRot="1" noChangeAspect="1" noChangeArrowheads="1" noTextEdit="1"/>
          </p:cNvSpPr>
          <p:nvPr>
            <p:ph type="sldImg"/>
          </p:nvPr>
        </p:nvSpPr>
        <p:spPr bwMode="auto">
          <a:xfrm>
            <a:off x="1109663" y="762000"/>
            <a:ext cx="4670425" cy="3503613"/>
          </a:xfrm>
          <a:prstGeom prst="rect">
            <a:avLst/>
          </a:prstGeom>
          <a:solidFill>
            <a:srgbClr val="FFFFFF"/>
          </a:solidFill>
          <a:ln>
            <a:solidFill>
              <a:srgbClr val="000000"/>
            </a:solidFill>
            <a:miter lim="800000"/>
            <a:headEnd/>
            <a:tailEnd/>
          </a:ln>
        </p:spPr>
      </p:sp>
      <p:sp>
        <p:nvSpPr>
          <p:cNvPr id="36866" name="Text Box 2"/>
          <p:cNvSpPr txBox="1">
            <a:spLocks noGrp="1" noChangeArrowheads="1"/>
          </p:cNvSpPr>
          <p:nvPr>
            <p:ph type="body" idx="1"/>
          </p:nvPr>
        </p:nvSpPr>
        <p:spPr bwMode="auto">
          <a:xfrm>
            <a:off x="914400" y="4343400"/>
            <a:ext cx="5027613" cy="4113213"/>
          </a:xfrm>
          <a:prstGeom prst="rect">
            <a:avLst/>
          </a:prstGeom>
          <a:noFill/>
          <a:ln>
            <a:miter lim="800000"/>
            <a:headEnd/>
            <a:tailEnd/>
          </a:ln>
        </p:spPr>
        <p:txBody>
          <a:bodyPr lIns="92160" tIns="46080" rIns="92160" bIns="46080">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This class provides a list of strings to choose from (just like a list does) but the list is not displayed to the user at all times.  Instead, the user must click the Choice to reveal the list.  Once revealed, the user may select one of the items within the list.  The currently selected item is displayed.</a:t>
            </a:r>
          </a:p>
        </p:txBody>
      </p:sp>
      <p:sp>
        <p:nvSpPr>
          <p:cNvPr id="36867" name="Freeform 3"/>
          <p:cNvSpPr>
            <a:spLocks noChangeArrowheads="1"/>
          </p:cNvSpPr>
          <p:nvPr/>
        </p:nvSpPr>
        <p:spPr bwMode="auto">
          <a:xfrm>
            <a:off x="381000" y="762000"/>
            <a:ext cx="6127750" cy="3506788"/>
          </a:xfrm>
          <a:custGeom>
            <a:avLst/>
            <a:gdLst/>
            <a:ahLst/>
            <a:cxnLst>
              <a:cxn ang="0">
                <a:pos x="15331" y="0"/>
              </a:cxn>
              <a:cxn ang="0">
                <a:pos x="15645" y="17"/>
              </a:cxn>
              <a:cxn ang="0">
                <a:pos x="15968" y="84"/>
              </a:cxn>
              <a:cxn ang="0">
                <a:pos x="16281" y="163"/>
              </a:cxn>
              <a:cxn ang="0">
                <a:pos x="16536" y="280"/>
              </a:cxn>
              <a:cxn ang="0">
                <a:pos x="16752" y="426"/>
              </a:cxn>
              <a:cxn ang="0">
                <a:pos x="16889" y="611"/>
              </a:cxn>
              <a:cxn ang="0">
                <a:pos x="16997" y="790"/>
              </a:cxn>
              <a:cxn ang="0">
                <a:pos x="17026" y="975"/>
              </a:cxn>
              <a:cxn ang="0">
                <a:pos x="17026" y="8770"/>
              </a:cxn>
              <a:cxn ang="0">
                <a:pos x="16997" y="8955"/>
              </a:cxn>
              <a:cxn ang="0">
                <a:pos x="16889" y="9134"/>
              </a:cxn>
              <a:cxn ang="0">
                <a:pos x="16752" y="9314"/>
              </a:cxn>
              <a:cxn ang="0">
                <a:pos x="16536" y="9459"/>
              </a:cxn>
              <a:cxn ang="0">
                <a:pos x="16281" y="9582"/>
              </a:cxn>
              <a:cxn ang="0">
                <a:pos x="15968" y="9661"/>
              </a:cxn>
              <a:cxn ang="0">
                <a:pos x="15645" y="9723"/>
              </a:cxn>
              <a:cxn ang="0">
                <a:pos x="15331" y="9745"/>
              </a:cxn>
              <a:cxn ang="0">
                <a:pos x="1705" y="9745"/>
              </a:cxn>
              <a:cxn ang="0">
                <a:pos x="1381" y="9723"/>
              </a:cxn>
              <a:cxn ang="0">
                <a:pos x="1058" y="9661"/>
              </a:cxn>
              <a:cxn ang="0">
                <a:pos x="745" y="9582"/>
              </a:cxn>
              <a:cxn ang="0">
                <a:pos x="490" y="9459"/>
              </a:cxn>
              <a:cxn ang="0">
                <a:pos x="284" y="9314"/>
              </a:cxn>
              <a:cxn ang="0">
                <a:pos x="137" y="9134"/>
              </a:cxn>
              <a:cxn ang="0">
                <a:pos x="29" y="8955"/>
              </a:cxn>
              <a:cxn ang="0">
                <a:pos x="0" y="8770"/>
              </a:cxn>
              <a:cxn ang="0">
                <a:pos x="0" y="975"/>
              </a:cxn>
              <a:cxn ang="0">
                <a:pos x="29" y="790"/>
              </a:cxn>
              <a:cxn ang="0">
                <a:pos x="137" y="611"/>
              </a:cxn>
              <a:cxn ang="0">
                <a:pos x="284" y="426"/>
              </a:cxn>
              <a:cxn ang="0">
                <a:pos x="490" y="280"/>
              </a:cxn>
              <a:cxn ang="0">
                <a:pos x="745" y="163"/>
              </a:cxn>
              <a:cxn ang="0">
                <a:pos x="1058" y="84"/>
              </a:cxn>
              <a:cxn ang="0">
                <a:pos x="1381" y="17"/>
              </a:cxn>
              <a:cxn ang="0">
                <a:pos x="1705" y="0"/>
              </a:cxn>
              <a:cxn ang="0">
                <a:pos x="15331" y="0"/>
              </a:cxn>
            </a:cxnLst>
            <a:rect l="0" t="0" r="r" b="b"/>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Rectangle 1"/>
          <p:cNvSpPr>
            <a:spLocks noGrp="1" noRot="1" noChangeAspect="1" noChangeArrowheads="1" noTextEdit="1"/>
          </p:cNvSpPr>
          <p:nvPr>
            <p:ph type="sldImg"/>
          </p:nvPr>
        </p:nvSpPr>
        <p:spPr bwMode="auto">
          <a:xfrm>
            <a:off x="1109663" y="762000"/>
            <a:ext cx="4670425" cy="3503613"/>
          </a:xfrm>
          <a:prstGeom prst="rect">
            <a:avLst/>
          </a:prstGeom>
          <a:solidFill>
            <a:srgbClr val="FFFFFF"/>
          </a:solidFill>
          <a:ln>
            <a:solidFill>
              <a:srgbClr val="000000"/>
            </a:solidFill>
            <a:miter lim="800000"/>
            <a:headEnd/>
            <a:tailEnd/>
          </a:ln>
        </p:spPr>
      </p:sp>
      <p:sp>
        <p:nvSpPr>
          <p:cNvPr id="37890" name="Text Box 2"/>
          <p:cNvSpPr txBox="1">
            <a:spLocks noGrp="1" noChangeArrowheads="1"/>
          </p:cNvSpPr>
          <p:nvPr>
            <p:ph type="body" idx="1"/>
          </p:nvPr>
        </p:nvSpPr>
        <p:spPr bwMode="auto">
          <a:xfrm>
            <a:off x="914400" y="4343400"/>
            <a:ext cx="5027613" cy="822325"/>
          </a:xfrm>
          <a:prstGeom prst="rect">
            <a:avLst/>
          </a:prstGeom>
          <a:noFill/>
          <a:ln>
            <a:miter lim="800000"/>
            <a:headEnd/>
            <a:tailEnd/>
          </a:ln>
        </p:spPr>
        <p:txBody>
          <a:bodyPr lIns="92160" tIns="46080" rIns="92160" bIns="46080">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A TextField provides the user with a location that he/she may input a single line of text.  Most TextFields are used in conjunction with a Label.  The text provided by the label should describe the purpose (and thus, the expected input for) the TextField.</a:t>
            </a:r>
          </a:p>
        </p:txBody>
      </p:sp>
      <p:sp>
        <p:nvSpPr>
          <p:cNvPr id="37891" name="Freeform 3"/>
          <p:cNvSpPr>
            <a:spLocks noChangeArrowheads="1"/>
          </p:cNvSpPr>
          <p:nvPr/>
        </p:nvSpPr>
        <p:spPr bwMode="auto">
          <a:xfrm>
            <a:off x="381000" y="762000"/>
            <a:ext cx="6127750" cy="3506788"/>
          </a:xfrm>
          <a:custGeom>
            <a:avLst/>
            <a:gdLst/>
            <a:ahLst/>
            <a:cxnLst>
              <a:cxn ang="0">
                <a:pos x="15331" y="0"/>
              </a:cxn>
              <a:cxn ang="0">
                <a:pos x="15645" y="17"/>
              </a:cxn>
              <a:cxn ang="0">
                <a:pos x="15968" y="84"/>
              </a:cxn>
              <a:cxn ang="0">
                <a:pos x="16281" y="163"/>
              </a:cxn>
              <a:cxn ang="0">
                <a:pos x="16536" y="280"/>
              </a:cxn>
              <a:cxn ang="0">
                <a:pos x="16752" y="426"/>
              </a:cxn>
              <a:cxn ang="0">
                <a:pos x="16889" y="611"/>
              </a:cxn>
              <a:cxn ang="0">
                <a:pos x="16997" y="790"/>
              </a:cxn>
              <a:cxn ang="0">
                <a:pos x="17026" y="975"/>
              </a:cxn>
              <a:cxn ang="0">
                <a:pos x="17026" y="8770"/>
              </a:cxn>
              <a:cxn ang="0">
                <a:pos x="16997" y="8955"/>
              </a:cxn>
              <a:cxn ang="0">
                <a:pos x="16889" y="9134"/>
              </a:cxn>
              <a:cxn ang="0">
                <a:pos x="16752" y="9314"/>
              </a:cxn>
              <a:cxn ang="0">
                <a:pos x="16536" y="9459"/>
              </a:cxn>
              <a:cxn ang="0">
                <a:pos x="16281" y="9582"/>
              </a:cxn>
              <a:cxn ang="0">
                <a:pos x="15968" y="9661"/>
              </a:cxn>
              <a:cxn ang="0">
                <a:pos x="15645" y="9723"/>
              </a:cxn>
              <a:cxn ang="0">
                <a:pos x="15331" y="9745"/>
              </a:cxn>
              <a:cxn ang="0">
                <a:pos x="1705" y="9745"/>
              </a:cxn>
              <a:cxn ang="0">
                <a:pos x="1381" y="9723"/>
              </a:cxn>
              <a:cxn ang="0">
                <a:pos x="1058" y="9661"/>
              </a:cxn>
              <a:cxn ang="0">
                <a:pos x="745" y="9582"/>
              </a:cxn>
              <a:cxn ang="0">
                <a:pos x="490" y="9459"/>
              </a:cxn>
              <a:cxn ang="0">
                <a:pos x="284" y="9314"/>
              </a:cxn>
              <a:cxn ang="0">
                <a:pos x="137" y="9134"/>
              </a:cxn>
              <a:cxn ang="0">
                <a:pos x="29" y="8955"/>
              </a:cxn>
              <a:cxn ang="0">
                <a:pos x="0" y="8770"/>
              </a:cxn>
              <a:cxn ang="0">
                <a:pos x="0" y="975"/>
              </a:cxn>
              <a:cxn ang="0">
                <a:pos x="29" y="790"/>
              </a:cxn>
              <a:cxn ang="0">
                <a:pos x="137" y="611"/>
              </a:cxn>
              <a:cxn ang="0">
                <a:pos x="284" y="426"/>
              </a:cxn>
              <a:cxn ang="0">
                <a:pos x="490" y="280"/>
              </a:cxn>
              <a:cxn ang="0">
                <a:pos x="745" y="163"/>
              </a:cxn>
              <a:cxn ang="0">
                <a:pos x="1058" y="84"/>
              </a:cxn>
              <a:cxn ang="0">
                <a:pos x="1381" y="17"/>
              </a:cxn>
              <a:cxn ang="0">
                <a:pos x="1705" y="0"/>
              </a:cxn>
              <a:cxn ang="0">
                <a:pos x="15331" y="0"/>
              </a:cxn>
            </a:cxnLst>
            <a:rect l="0" t="0" r="r" b="b"/>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Rectangle 1"/>
          <p:cNvSpPr>
            <a:spLocks noGrp="1" noRot="1" noChangeAspect="1" noChangeArrowheads="1" noTextEdit="1"/>
          </p:cNvSpPr>
          <p:nvPr>
            <p:ph type="sldImg"/>
          </p:nvPr>
        </p:nvSpPr>
        <p:spPr bwMode="auto">
          <a:xfrm>
            <a:off x="1104900" y="741363"/>
            <a:ext cx="4670425" cy="3503612"/>
          </a:xfrm>
          <a:prstGeom prst="rect">
            <a:avLst/>
          </a:prstGeom>
          <a:solidFill>
            <a:srgbClr val="FFFFFF"/>
          </a:solidFill>
          <a:ln>
            <a:solidFill>
              <a:srgbClr val="000000"/>
            </a:solidFill>
            <a:miter lim="800000"/>
            <a:headEnd/>
            <a:tailEnd/>
          </a:ln>
        </p:spPr>
      </p:sp>
      <p:sp>
        <p:nvSpPr>
          <p:cNvPr id="38914" name="Text Box 2"/>
          <p:cNvSpPr txBox="1">
            <a:spLocks noGrp="1" noChangeArrowheads="1"/>
          </p:cNvSpPr>
          <p:nvPr>
            <p:ph type="body" idx="1"/>
          </p:nvPr>
        </p:nvSpPr>
        <p:spPr bwMode="auto">
          <a:xfrm>
            <a:off x="914400" y="4343400"/>
            <a:ext cx="5027613" cy="457200"/>
          </a:xfrm>
          <a:prstGeom prst="rect">
            <a:avLst/>
          </a:prstGeom>
          <a:noFill/>
          <a:ln>
            <a:miter lim="800000"/>
            <a:headEnd/>
            <a:tailEnd/>
          </a:ln>
        </p:spPr>
        <p:txBody>
          <a:bodyPr lIns="92160" tIns="46080" rIns="92160" bIns="46080">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If the user is to input multiple lines of text, a TextArea is used instead of a TextField.  </a:t>
            </a:r>
          </a:p>
        </p:txBody>
      </p:sp>
      <p:sp>
        <p:nvSpPr>
          <p:cNvPr id="38915" name="Freeform 3"/>
          <p:cNvSpPr>
            <a:spLocks noChangeArrowheads="1"/>
          </p:cNvSpPr>
          <p:nvPr/>
        </p:nvSpPr>
        <p:spPr bwMode="auto">
          <a:xfrm>
            <a:off x="381000" y="762000"/>
            <a:ext cx="6127750" cy="3506788"/>
          </a:xfrm>
          <a:custGeom>
            <a:avLst/>
            <a:gdLst/>
            <a:ahLst/>
            <a:cxnLst>
              <a:cxn ang="0">
                <a:pos x="15331" y="0"/>
              </a:cxn>
              <a:cxn ang="0">
                <a:pos x="15645" y="17"/>
              </a:cxn>
              <a:cxn ang="0">
                <a:pos x="15968" y="84"/>
              </a:cxn>
              <a:cxn ang="0">
                <a:pos x="16281" y="163"/>
              </a:cxn>
              <a:cxn ang="0">
                <a:pos x="16536" y="280"/>
              </a:cxn>
              <a:cxn ang="0">
                <a:pos x="16752" y="426"/>
              </a:cxn>
              <a:cxn ang="0">
                <a:pos x="16889" y="611"/>
              </a:cxn>
              <a:cxn ang="0">
                <a:pos x="16997" y="790"/>
              </a:cxn>
              <a:cxn ang="0">
                <a:pos x="17026" y="975"/>
              </a:cxn>
              <a:cxn ang="0">
                <a:pos x="17026" y="8770"/>
              </a:cxn>
              <a:cxn ang="0">
                <a:pos x="16997" y="8955"/>
              </a:cxn>
              <a:cxn ang="0">
                <a:pos x="16889" y="9134"/>
              </a:cxn>
              <a:cxn ang="0">
                <a:pos x="16752" y="9314"/>
              </a:cxn>
              <a:cxn ang="0">
                <a:pos x="16536" y="9459"/>
              </a:cxn>
              <a:cxn ang="0">
                <a:pos x="16281" y="9582"/>
              </a:cxn>
              <a:cxn ang="0">
                <a:pos x="15968" y="9661"/>
              </a:cxn>
              <a:cxn ang="0">
                <a:pos x="15645" y="9723"/>
              </a:cxn>
              <a:cxn ang="0">
                <a:pos x="15331" y="9745"/>
              </a:cxn>
              <a:cxn ang="0">
                <a:pos x="1705" y="9745"/>
              </a:cxn>
              <a:cxn ang="0">
                <a:pos x="1381" y="9723"/>
              </a:cxn>
              <a:cxn ang="0">
                <a:pos x="1058" y="9661"/>
              </a:cxn>
              <a:cxn ang="0">
                <a:pos x="745" y="9582"/>
              </a:cxn>
              <a:cxn ang="0">
                <a:pos x="490" y="9459"/>
              </a:cxn>
              <a:cxn ang="0">
                <a:pos x="284" y="9314"/>
              </a:cxn>
              <a:cxn ang="0">
                <a:pos x="137" y="9134"/>
              </a:cxn>
              <a:cxn ang="0">
                <a:pos x="29" y="8955"/>
              </a:cxn>
              <a:cxn ang="0">
                <a:pos x="0" y="8770"/>
              </a:cxn>
              <a:cxn ang="0">
                <a:pos x="0" y="975"/>
              </a:cxn>
              <a:cxn ang="0">
                <a:pos x="29" y="790"/>
              </a:cxn>
              <a:cxn ang="0">
                <a:pos x="137" y="611"/>
              </a:cxn>
              <a:cxn ang="0">
                <a:pos x="284" y="426"/>
              </a:cxn>
              <a:cxn ang="0">
                <a:pos x="490" y="280"/>
              </a:cxn>
              <a:cxn ang="0">
                <a:pos x="745" y="163"/>
              </a:cxn>
              <a:cxn ang="0">
                <a:pos x="1058" y="84"/>
              </a:cxn>
              <a:cxn ang="0">
                <a:pos x="1381" y="17"/>
              </a:cxn>
              <a:cxn ang="0">
                <a:pos x="1705" y="0"/>
              </a:cxn>
              <a:cxn ang="0">
                <a:pos x="15331" y="0"/>
              </a:cxn>
            </a:cxnLst>
            <a:rect l="0" t="0" r="r" b="b"/>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40C78C9-1C6C-4032-831F-CA8B1C813266}" type="slidenum">
              <a:rPr lang="en-IN" smtClean="0"/>
              <a:pPr/>
              <a:t>20</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Rectangle 1"/>
          <p:cNvSpPr>
            <a:spLocks noGrp="1" noRot="1" noChangeAspect="1" noChangeArrowheads="1" noTextEdit="1"/>
          </p:cNvSpPr>
          <p:nvPr>
            <p:ph type="sldImg"/>
          </p:nvPr>
        </p:nvSpPr>
        <p:spPr bwMode="auto">
          <a:xfrm>
            <a:off x="1098550" y="762000"/>
            <a:ext cx="4672013" cy="3503613"/>
          </a:xfrm>
          <a:prstGeom prst="rect">
            <a:avLst/>
          </a:prstGeom>
          <a:solidFill>
            <a:srgbClr val="FFFFFF"/>
          </a:solidFill>
          <a:ln>
            <a:solidFill>
              <a:srgbClr val="000000"/>
            </a:solidFill>
            <a:miter lim="800000"/>
            <a:headEnd/>
            <a:tailEnd/>
          </a:ln>
        </p:spPr>
      </p:sp>
      <p:sp>
        <p:nvSpPr>
          <p:cNvPr id="26626" name="Rectangle 2"/>
          <p:cNvSpPr txBox="1">
            <a:spLocks noGrp="1" noChangeArrowheads="1"/>
          </p:cNvSpPr>
          <p:nvPr>
            <p:ph type="body" idx="1"/>
          </p:nvPr>
        </p:nvSpPr>
        <p:spPr bwMode="auto">
          <a:xfrm>
            <a:off x="914400" y="4343400"/>
            <a:ext cx="5027613" cy="4114800"/>
          </a:xfrm>
          <a:prstGeom prst="rect">
            <a:avLst/>
          </a:prstGeom>
          <a:noFill/>
          <a:ln>
            <a:miter lim="800000"/>
            <a:headEnd/>
            <a:tailEnd/>
          </a:ln>
        </p:spPr>
        <p:txBody>
          <a:bodyPr lIns="0" tIns="0" rIns="0" bIns="0">
            <a:spAutoFit/>
          </a:bodyPr>
          <a:lstStyle/>
          <a:p>
            <a:endParaRPr lang="en-US"/>
          </a:p>
        </p:txBody>
      </p:sp>
      <p:sp>
        <p:nvSpPr>
          <p:cNvPr id="26627" name="Freeform 3"/>
          <p:cNvSpPr>
            <a:spLocks noChangeArrowheads="1"/>
          </p:cNvSpPr>
          <p:nvPr/>
        </p:nvSpPr>
        <p:spPr bwMode="auto">
          <a:xfrm>
            <a:off x="381000" y="762000"/>
            <a:ext cx="6127750" cy="3506788"/>
          </a:xfrm>
          <a:custGeom>
            <a:avLst/>
            <a:gdLst/>
            <a:ahLst/>
            <a:cxnLst>
              <a:cxn ang="0">
                <a:pos x="15331" y="0"/>
              </a:cxn>
              <a:cxn ang="0">
                <a:pos x="15645" y="17"/>
              </a:cxn>
              <a:cxn ang="0">
                <a:pos x="15968" y="84"/>
              </a:cxn>
              <a:cxn ang="0">
                <a:pos x="16281" y="163"/>
              </a:cxn>
              <a:cxn ang="0">
                <a:pos x="16536" y="280"/>
              </a:cxn>
              <a:cxn ang="0">
                <a:pos x="16752" y="426"/>
              </a:cxn>
              <a:cxn ang="0">
                <a:pos x="16889" y="611"/>
              </a:cxn>
              <a:cxn ang="0">
                <a:pos x="16997" y="790"/>
              </a:cxn>
              <a:cxn ang="0">
                <a:pos x="17026" y="975"/>
              </a:cxn>
              <a:cxn ang="0">
                <a:pos x="17026" y="8770"/>
              </a:cxn>
              <a:cxn ang="0">
                <a:pos x="16997" y="8955"/>
              </a:cxn>
              <a:cxn ang="0">
                <a:pos x="16889" y="9134"/>
              </a:cxn>
              <a:cxn ang="0">
                <a:pos x="16752" y="9314"/>
              </a:cxn>
              <a:cxn ang="0">
                <a:pos x="16536" y="9459"/>
              </a:cxn>
              <a:cxn ang="0">
                <a:pos x="16281" y="9582"/>
              </a:cxn>
              <a:cxn ang="0">
                <a:pos x="15968" y="9661"/>
              </a:cxn>
              <a:cxn ang="0">
                <a:pos x="15645" y="9723"/>
              </a:cxn>
              <a:cxn ang="0">
                <a:pos x="15331" y="9745"/>
              </a:cxn>
              <a:cxn ang="0">
                <a:pos x="1705" y="9745"/>
              </a:cxn>
              <a:cxn ang="0">
                <a:pos x="1381" y="9723"/>
              </a:cxn>
              <a:cxn ang="0">
                <a:pos x="1058" y="9661"/>
              </a:cxn>
              <a:cxn ang="0">
                <a:pos x="745" y="9582"/>
              </a:cxn>
              <a:cxn ang="0">
                <a:pos x="490" y="9459"/>
              </a:cxn>
              <a:cxn ang="0">
                <a:pos x="284" y="9314"/>
              </a:cxn>
              <a:cxn ang="0">
                <a:pos x="137" y="9134"/>
              </a:cxn>
              <a:cxn ang="0">
                <a:pos x="29" y="8955"/>
              </a:cxn>
              <a:cxn ang="0">
                <a:pos x="0" y="8770"/>
              </a:cxn>
              <a:cxn ang="0">
                <a:pos x="0" y="975"/>
              </a:cxn>
              <a:cxn ang="0">
                <a:pos x="29" y="790"/>
              </a:cxn>
              <a:cxn ang="0">
                <a:pos x="137" y="611"/>
              </a:cxn>
              <a:cxn ang="0">
                <a:pos x="284" y="426"/>
              </a:cxn>
              <a:cxn ang="0">
                <a:pos x="490" y="280"/>
              </a:cxn>
              <a:cxn ang="0">
                <a:pos x="745" y="163"/>
              </a:cxn>
              <a:cxn ang="0">
                <a:pos x="1058" y="84"/>
              </a:cxn>
              <a:cxn ang="0">
                <a:pos x="1381" y="17"/>
              </a:cxn>
              <a:cxn ang="0">
                <a:pos x="1705" y="0"/>
              </a:cxn>
              <a:cxn ang="0">
                <a:pos x="15331" y="0"/>
              </a:cxn>
            </a:cxnLst>
            <a:rect l="0" t="0" r="r" b="b"/>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9" name="Rectangle 1"/>
          <p:cNvSpPr>
            <a:spLocks noGrp="1" noRot="1" noChangeAspect="1" noChangeArrowheads="1" noTextEdit="1"/>
          </p:cNvSpPr>
          <p:nvPr>
            <p:ph type="sldImg"/>
          </p:nvPr>
        </p:nvSpPr>
        <p:spPr bwMode="auto">
          <a:xfrm>
            <a:off x="1109663" y="762000"/>
            <a:ext cx="4670425" cy="3503613"/>
          </a:xfrm>
          <a:prstGeom prst="rect">
            <a:avLst/>
          </a:prstGeom>
          <a:solidFill>
            <a:srgbClr val="FFFFFF"/>
          </a:solidFill>
          <a:ln>
            <a:solidFill>
              <a:srgbClr val="000000"/>
            </a:solidFill>
            <a:miter lim="800000"/>
            <a:headEnd/>
            <a:tailEnd/>
          </a:ln>
        </p:spPr>
      </p:sp>
      <p:sp>
        <p:nvSpPr>
          <p:cNvPr id="27650" name="Text Box 2"/>
          <p:cNvSpPr txBox="1">
            <a:spLocks noGrp="1" noChangeArrowheads="1"/>
          </p:cNvSpPr>
          <p:nvPr>
            <p:ph type="body" idx="1"/>
          </p:nvPr>
        </p:nvSpPr>
        <p:spPr bwMode="auto">
          <a:xfrm>
            <a:off x="914400" y="4343400"/>
            <a:ext cx="5027613" cy="639763"/>
          </a:xfrm>
          <a:prstGeom prst="rect">
            <a:avLst/>
          </a:prstGeom>
          <a:noFill/>
          <a:ln>
            <a:miter lim="800000"/>
            <a:headEnd/>
            <a:tailEnd/>
          </a:ln>
        </p:spPr>
        <p:txBody>
          <a:bodyPr lIns="92160" tIns="46080" rIns="92160" bIns="46080">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This slide shows the hierarchy of classes which will be covered in this chapter.  If you check the Java API documentation, you will note that there are many more classes in the java.awt package.</a:t>
            </a:r>
          </a:p>
        </p:txBody>
      </p:sp>
      <p:sp>
        <p:nvSpPr>
          <p:cNvPr id="27651" name="Freeform 3"/>
          <p:cNvSpPr>
            <a:spLocks noChangeArrowheads="1"/>
          </p:cNvSpPr>
          <p:nvPr/>
        </p:nvSpPr>
        <p:spPr bwMode="auto">
          <a:xfrm>
            <a:off x="381000" y="762000"/>
            <a:ext cx="6127750" cy="3506788"/>
          </a:xfrm>
          <a:custGeom>
            <a:avLst/>
            <a:gdLst/>
            <a:ahLst/>
            <a:cxnLst>
              <a:cxn ang="0">
                <a:pos x="15331" y="0"/>
              </a:cxn>
              <a:cxn ang="0">
                <a:pos x="15645" y="17"/>
              </a:cxn>
              <a:cxn ang="0">
                <a:pos x="15968" y="84"/>
              </a:cxn>
              <a:cxn ang="0">
                <a:pos x="16281" y="163"/>
              </a:cxn>
              <a:cxn ang="0">
                <a:pos x="16536" y="280"/>
              </a:cxn>
              <a:cxn ang="0">
                <a:pos x="16752" y="426"/>
              </a:cxn>
              <a:cxn ang="0">
                <a:pos x="16889" y="611"/>
              </a:cxn>
              <a:cxn ang="0">
                <a:pos x="16997" y="790"/>
              </a:cxn>
              <a:cxn ang="0">
                <a:pos x="17026" y="975"/>
              </a:cxn>
              <a:cxn ang="0">
                <a:pos x="17026" y="8770"/>
              </a:cxn>
              <a:cxn ang="0">
                <a:pos x="16997" y="8955"/>
              </a:cxn>
              <a:cxn ang="0">
                <a:pos x="16889" y="9134"/>
              </a:cxn>
              <a:cxn ang="0">
                <a:pos x="16752" y="9314"/>
              </a:cxn>
              <a:cxn ang="0">
                <a:pos x="16536" y="9459"/>
              </a:cxn>
              <a:cxn ang="0">
                <a:pos x="16281" y="9582"/>
              </a:cxn>
              <a:cxn ang="0">
                <a:pos x="15968" y="9661"/>
              </a:cxn>
              <a:cxn ang="0">
                <a:pos x="15645" y="9723"/>
              </a:cxn>
              <a:cxn ang="0">
                <a:pos x="15331" y="9745"/>
              </a:cxn>
              <a:cxn ang="0">
                <a:pos x="1705" y="9745"/>
              </a:cxn>
              <a:cxn ang="0">
                <a:pos x="1381" y="9723"/>
              </a:cxn>
              <a:cxn ang="0">
                <a:pos x="1058" y="9661"/>
              </a:cxn>
              <a:cxn ang="0">
                <a:pos x="745" y="9582"/>
              </a:cxn>
              <a:cxn ang="0">
                <a:pos x="490" y="9459"/>
              </a:cxn>
              <a:cxn ang="0">
                <a:pos x="284" y="9314"/>
              </a:cxn>
              <a:cxn ang="0">
                <a:pos x="137" y="9134"/>
              </a:cxn>
              <a:cxn ang="0">
                <a:pos x="29" y="8955"/>
              </a:cxn>
              <a:cxn ang="0">
                <a:pos x="0" y="8770"/>
              </a:cxn>
              <a:cxn ang="0">
                <a:pos x="0" y="975"/>
              </a:cxn>
              <a:cxn ang="0">
                <a:pos x="29" y="790"/>
              </a:cxn>
              <a:cxn ang="0">
                <a:pos x="137" y="611"/>
              </a:cxn>
              <a:cxn ang="0">
                <a:pos x="284" y="426"/>
              </a:cxn>
              <a:cxn ang="0">
                <a:pos x="490" y="280"/>
              </a:cxn>
              <a:cxn ang="0">
                <a:pos x="745" y="163"/>
              </a:cxn>
              <a:cxn ang="0">
                <a:pos x="1058" y="84"/>
              </a:cxn>
              <a:cxn ang="0">
                <a:pos x="1381" y="17"/>
              </a:cxn>
              <a:cxn ang="0">
                <a:pos x="1705" y="0"/>
              </a:cxn>
              <a:cxn ang="0">
                <a:pos x="15331" y="0"/>
              </a:cxn>
            </a:cxnLst>
            <a:rect l="0" t="0" r="r" b="b"/>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p:cNvSpPr>
            <a:spLocks noGrp="1" noRot="1" noChangeAspect="1" noChangeArrowheads="1" noTextEdit="1"/>
          </p:cNvSpPr>
          <p:nvPr>
            <p:ph type="sldImg"/>
          </p:nvPr>
        </p:nvSpPr>
        <p:spPr bwMode="auto">
          <a:xfrm>
            <a:off x="1114425" y="762000"/>
            <a:ext cx="4672013" cy="3503613"/>
          </a:xfrm>
          <a:prstGeom prst="rect">
            <a:avLst/>
          </a:prstGeom>
          <a:solidFill>
            <a:srgbClr val="FFFFFF"/>
          </a:solidFill>
          <a:ln>
            <a:solidFill>
              <a:srgbClr val="000000"/>
            </a:solidFill>
            <a:miter lim="800000"/>
            <a:headEnd/>
            <a:tailEnd/>
          </a:ln>
        </p:spPr>
      </p:sp>
      <p:sp>
        <p:nvSpPr>
          <p:cNvPr id="28674" name="Text Box 2"/>
          <p:cNvSpPr txBox="1">
            <a:spLocks noGrp="1" noChangeArrowheads="1"/>
          </p:cNvSpPr>
          <p:nvPr>
            <p:ph type="body" idx="1"/>
          </p:nvPr>
        </p:nvSpPr>
        <p:spPr bwMode="auto">
          <a:xfrm>
            <a:off x="914400" y="4343400"/>
            <a:ext cx="5027613" cy="4113213"/>
          </a:xfrm>
          <a:prstGeom prst="rect">
            <a:avLst/>
          </a:prstGeom>
          <a:noFill/>
          <a:ln>
            <a:miter lim="800000"/>
            <a:headEnd/>
            <a:tailEnd/>
          </a:ln>
        </p:spPr>
        <p:txBody>
          <a:bodyPr lIns="92160" tIns="46080" rIns="92160" bIns="46080">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The Component class contains the common features to all items which can be displayed in a GUI.  Often, these items are called </a:t>
            </a:r>
            <a:r>
              <a:rPr lang="en-GB">
                <a:latin typeface="StarBats" charset="0"/>
              </a:rPr>
              <a:t></a:t>
            </a:r>
            <a:r>
              <a:rPr lang="en-GB"/>
              <a:t>widgets</a:t>
            </a:r>
            <a:r>
              <a:rPr lang="en-GB">
                <a:latin typeface="StarBats" charset="0"/>
              </a:rPr>
              <a:t></a:t>
            </a:r>
            <a:r>
              <a:rPr lang="en-GB"/>
              <a:t>.  In the AWT, all widgets are components and, as such, inherit all the data and methods of the Component class.</a:t>
            </a:r>
          </a:p>
        </p:txBody>
      </p:sp>
      <p:sp>
        <p:nvSpPr>
          <p:cNvPr id="28675" name="Freeform 3"/>
          <p:cNvSpPr>
            <a:spLocks noChangeArrowheads="1"/>
          </p:cNvSpPr>
          <p:nvPr/>
        </p:nvSpPr>
        <p:spPr bwMode="auto">
          <a:xfrm>
            <a:off x="381000" y="762000"/>
            <a:ext cx="6127750" cy="3506788"/>
          </a:xfrm>
          <a:custGeom>
            <a:avLst/>
            <a:gdLst/>
            <a:ahLst/>
            <a:cxnLst>
              <a:cxn ang="0">
                <a:pos x="15331" y="0"/>
              </a:cxn>
              <a:cxn ang="0">
                <a:pos x="15645" y="17"/>
              </a:cxn>
              <a:cxn ang="0">
                <a:pos x="15968" y="84"/>
              </a:cxn>
              <a:cxn ang="0">
                <a:pos x="16281" y="163"/>
              </a:cxn>
              <a:cxn ang="0">
                <a:pos x="16536" y="280"/>
              </a:cxn>
              <a:cxn ang="0">
                <a:pos x="16752" y="426"/>
              </a:cxn>
              <a:cxn ang="0">
                <a:pos x="16889" y="611"/>
              </a:cxn>
              <a:cxn ang="0">
                <a:pos x="16997" y="790"/>
              </a:cxn>
              <a:cxn ang="0">
                <a:pos x="17026" y="975"/>
              </a:cxn>
              <a:cxn ang="0">
                <a:pos x="17026" y="8770"/>
              </a:cxn>
              <a:cxn ang="0">
                <a:pos x="16997" y="8955"/>
              </a:cxn>
              <a:cxn ang="0">
                <a:pos x="16889" y="9134"/>
              </a:cxn>
              <a:cxn ang="0">
                <a:pos x="16752" y="9314"/>
              </a:cxn>
              <a:cxn ang="0">
                <a:pos x="16536" y="9459"/>
              </a:cxn>
              <a:cxn ang="0">
                <a:pos x="16281" y="9582"/>
              </a:cxn>
              <a:cxn ang="0">
                <a:pos x="15968" y="9661"/>
              </a:cxn>
              <a:cxn ang="0">
                <a:pos x="15645" y="9723"/>
              </a:cxn>
              <a:cxn ang="0">
                <a:pos x="15331" y="9745"/>
              </a:cxn>
              <a:cxn ang="0">
                <a:pos x="1705" y="9745"/>
              </a:cxn>
              <a:cxn ang="0">
                <a:pos x="1381" y="9723"/>
              </a:cxn>
              <a:cxn ang="0">
                <a:pos x="1058" y="9661"/>
              </a:cxn>
              <a:cxn ang="0">
                <a:pos x="745" y="9582"/>
              </a:cxn>
              <a:cxn ang="0">
                <a:pos x="490" y="9459"/>
              </a:cxn>
              <a:cxn ang="0">
                <a:pos x="284" y="9314"/>
              </a:cxn>
              <a:cxn ang="0">
                <a:pos x="137" y="9134"/>
              </a:cxn>
              <a:cxn ang="0">
                <a:pos x="29" y="8955"/>
              </a:cxn>
              <a:cxn ang="0">
                <a:pos x="0" y="8770"/>
              </a:cxn>
              <a:cxn ang="0">
                <a:pos x="0" y="975"/>
              </a:cxn>
              <a:cxn ang="0">
                <a:pos x="29" y="790"/>
              </a:cxn>
              <a:cxn ang="0">
                <a:pos x="137" y="611"/>
              </a:cxn>
              <a:cxn ang="0">
                <a:pos x="284" y="426"/>
              </a:cxn>
              <a:cxn ang="0">
                <a:pos x="490" y="280"/>
              </a:cxn>
              <a:cxn ang="0">
                <a:pos x="745" y="163"/>
              </a:cxn>
              <a:cxn ang="0">
                <a:pos x="1058" y="84"/>
              </a:cxn>
              <a:cxn ang="0">
                <a:pos x="1381" y="17"/>
              </a:cxn>
              <a:cxn ang="0">
                <a:pos x="1705" y="0"/>
              </a:cxn>
              <a:cxn ang="0">
                <a:pos x="15331" y="0"/>
              </a:cxn>
            </a:cxnLst>
            <a:rect l="0" t="0" r="r" b="b"/>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p:cNvSpPr>
            <a:spLocks noGrp="1" noRot="1" noChangeAspect="1" noChangeArrowheads="1" noTextEdit="1"/>
          </p:cNvSpPr>
          <p:nvPr>
            <p:ph type="sldImg"/>
          </p:nvPr>
        </p:nvSpPr>
        <p:spPr bwMode="auto">
          <a:xfrm>
            <a:off x="1082675" y="762000"/>
            <a:ext cx="4672013" cy="3503613"/>
          </a:xfrm>
          <a:prstGeom prst="rect">
            <a:avLst/>
          </a:prstGeom>
          <a:solidFill>
            <a:srgbClr val="FFFFFF"/>
          </a:solidFill>
          <a:ln>
            <a:solidFill>
              <a:srgbClr val="000000"/>
            </a:solidFill>
            <a:miter lim="800000"/>
            <a:headEnd/>
            <a:tailEnd/>
          </a:ln>
        </p:spPr>
      </p:sp>
      <p:sp>
        <p:nvSpPr>
          <p:cNvPr id="29698" name="Text Box 2"/>
          <p:cNvSpPr txBox="1">
            <a:spLocks noGrp="1" noChangeArrowheads="1"/>
          </p:cNvSpPr>
          <p:nvPr>
            <p:ph type="body" idx="1"/>
          </p:nvPr>
        </p:nvSpPr>
        <p:spPr bwMode="auto">
          <a:xfrm>
            <a:off x="914400" y="4343400"/>
            <a:ext cx="5027613" cy="4113213"/>
          </a:xfrm>
          <a:prstGeom prst="rect">
            <a:avLst/>
          </a:prstGeom>
          <a:noFill/>
          <a:ln>
            <a:miter lim="800000"/>
            <a:headEnd/>
            <a:tailEnd/>
          </a:ln>
        </p:spPr>
        <p:txBody>
          <a:bodyPr lIns="92160" tIns="46080" rIns="92160" bIns="46080">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The Container class is an abstract class which encapsulates the logic for managing Components.  Note that Containers are, themselves, Components which means that Containers can be placed within other Containers</a:t>
            </a:r>
          </a:p>
        </p:txBody>
      </p:sp>
      <p:sp>
        <p:nvSpPr>
          <p:cNvPr id="29699" name="Freeform 3"/>
          <p:cNvSpPr>
            <a:spLocks noChangeArrowheads="1"/>
          </p:cNvSpPr>
          <p:nvPr/>
        </p:nvSpPr>
        <p:spPr bwMode="auto">
          <a:xfrm>
            <a:off x="381000" y="762000"/>
            <a:ext cx="6127750" cy="3506788"/>
          </a:xfrm>
          <a:custGeom>
            <a:avLst/>
            <a:gdLst/>
            <a:ahLst/>
            <a:cxnLst>
              <a:cxn ang="0">
                <a:pos x="15331" y="0"/>
              </a:cxn>
              <a:cxn ang="0">
                <a:pos x="15645" y="17"/>
              </a:cxn>
              <a:cxn ang="0">
                <a:pos x="15968" y="84"/>
              </a:cxn>
              <a:cxn ang="0">
                <a:pos x="16281" y="163"/>
              </a:cxn>
              <a:cxn ang="0">
                <a:pos x="16536" y="280"/>
              </a:cxn>
              <a:cxn ang="0">
                <a:pos x="16752" y="426"/>
              </a:cxn>
              <a:cxn ang="0">
                <a:pos x="16889" y="611"/>
              </a:cxn>
              <a:cxn ang="0">
                <a:pos x="16997" y="790"/>
              </a:cxn>
              <a:cxn ang="0">
                <a:pos x="17026" y="975"/>
              </a:cxn>
              <a:cxn ang="0">
                <a:pos x="17026" y="8770"/>
              </a:cxn>
              <a:cxn ang="0">
                <a:pos x="16997" y="8955"/>
              </a:cxn>
              <a:cxn ang="0">
                <a:pos x="16889" y="9134"/>
              </a:cxn>
              <a:cxn ang="0">
                <a:pos x="16752" y="9314"/>
              </a:cxn>
              <a:cxn ang="0">
                <a:pos x="16536" y="9459"/>
              </a:cxn>
              <a:cxn ang="0">
                <a:pos x="16281" y="9582"/>
              </a:cxn>
              <a:cxn ang="0">
                <a:pos x="15968" y="9661"/>
              </a:cxn>
              <a:cxn ang="0">
                <a:pos x="15645" y="9723"/>
              </a:cxn>
              <a:cxn ang="0">
                <a:pos x="15331" y="9745"/>
              </a:cxn>
              <a:cxn ang="0">
                <a:pos x="1705" y="9745"/>
              </a:cxn>
              <a:cxn ang="0">
                <a:pos x="1381" y="9723"/>
              </a:cxn>
              <a:cxn ang="0">
                <a:pos x="1058" y="9661"/>
              </a:cxn>
              <a:cxn ang="0">
                <a:pos x="745" y="9582"/>
              </a:cxn>
              <a:cxn ang="0">
                <a:pos x="490" y="9459"/>
              </a:cxn>
              <a:cxn ang="0">
                <a:pos x="284" y="9314"/>
              </a:cxn>
              <a:cxn ang="0">
                <a:pos x="137" y="9134"/>
              </a:cxn>
              <a:cxn ang="0">
                <a:pos x="29" y="8955"/>
              </a:cxn>
              <a:cxn ang="0">
                <a:pos x="0" y="8770"/>
              </a:cxn>
              <a:cxn ang="0">
                <a:pos x="0" y="975"/>
              </a:cxn>
              <a:cxn ang="0">
                <a:pos x="29" y="790"/>
              </a:cxn>
              <a:cxn ang="0">
                <a:pos x="137" y="611"/>
              </a:cxn>
              <a:cxn ang="0">
                <a:pos x="284" y="426"/>
              </a:cxn>
              <a:cxn ang="0">
                <a:pos x="490" y="280"/>
              </a:cxn>
              <a:cxn ang="0">
                <a:pos x="745" y="163"/>
              </a:cxn>
              <a:cxn ang="0">
                <a:pos x="1058" y="84"/>
              </a:cxn>
              <a:cxn ang="0">
                <a:pos x="1381" y="17"/>
              </a:cxn>
              <a:cxn ang="0">
                <a:pos x="1705" y="0"/>
              </a:cxn>
              <a:cxn ang="0">
                <a:pos x="15331" y="0"/>
              </a:cxn>
            </a:cxnLst>
            <a:rect l="0" t="0" r="r" b="b"/>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Rectangle 1"/>
          <p:cNvSpPr>
            <a:spLocks noGrp="1" noRot="1" noChangeAspect="1" noChangeArrowheads="1" noTextEdit="1"/>
          </p:cNvSpPr>
          <p:nvPr>
            <p:ph type="sldImg"/>
          </p:nvPr>
        </p:nvSpPr>
        <p:spPr bwMode="auto">
          <a:xfrm>
            <a:off x="1027113" y="762000"/>
            <a:ext cx="4670425" cy="3503613"/>
          </a:xfrm>
          <a:prstGeom prst="rect">
            <a:avLst/>
          </a:prstGeom>
          <a:solidFill>
            <a:srgbClr val="FFFFFF"/>
          </a:solidFill>
          <a:ln>
            <a:solidFill>
              <a:srgbClr val="000000"/>
            </a:solidFill>
            <a:miter lim="800000"/>
            <a:headEnd/>
            <a:tailEnd/>
          </a:ln>
        </p:spPr>
      </p:sp>
      <p:sp>
        <p:nvSpPr>
          <p:cNvPr id="30722" name="Text Box 2"/>
          <p:cNvSpPr txBox="1">
            <a:spLocks noGrp="1" noChangeArrowheads="1"/>
          </p:cNvSpPr>
          <p:nvPr>
            <p:ph type="body" idx="1"/>
          </p:nvPr>
        </p:nvSpPr>
        <p:spPr bwMode="auto">
          <a:xfrm>
            <a:off x="914400" y="4343400"/>
            <a:ext cx="5027613" cy="4113213"/>
          </a:xfrm>
          <a:prstGeom prst="rect">
            <a:avLst/>
          </a:prstGeom>
          <a:noFill/>
          <a:ln>
            <a:miter lim="800000"/>
            <a:headEnd/>
            <a:tailEnd/>
          </a:ln>
        </p:spPr>
        <p:txBody>
          <a:bodyPr lIns="92160" tIns="46080" rIns="92160" bIns="46080">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Generally speaking, the Window class is not used very often.  The Frame class, on the other hand, is used quite extensively for GUI based applications.  </a:t>
            </a:r>
          </a:p>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p>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Another subclass of Window, which is not described here, I the Dialog class.  It is used to display Dialog Boxes.  Dialog Boxes are generally used to convey important information to the user, and must be dismissed by the user before the application can continue.  It should be noted that dialog boxes disrupt the flow of an application and can cause great user frustration if not used appropriately.</a:t>
            </a:r>
          </a:p>
        </p:txBody>
      </p:sp>
      <p:sp>
        <p:nvSpPr>
          <p:cNvPr id="30723" name="Freeform 3"/>
          <p:cNvSpPr>
            <a:spLocks noChangeArrowheads="1"/>
          </p:cNvSpPr>
          <p:nvPr/>
        </p:nvSpPr>
        <p:spPr bwMode="auto">
          <a:xfrm>
            <a:off x="304800" y="762000"/>
            <a:ext cx="6127750" cy="3506788"/>
          </a:xfrm>
          <a:custGeom>
            <a:avLst/>
            <a:gdLst/>
            <a:ahLst/>
            <a:cxnLst>
              <a:cxn ang="0">
                <a:pos x="15331" y="0"/>
              </a:cxn>
              <a:cxn ang="0">
                <a:pos x="15645" y="17"/>
              </a:cxn>
              <a:cxn ang="0">
                <a:pos x="15968" y="84"/>
              </a:cxn>
              <a:cxn ang="0">
                <a:pos x="16281" y="163"/>
              </a:cxn>
              <a:cxn ang="0">
                <a:pos x="16536" y="280"/>
              </a:cxn>
              <a:cxn ang="0">
                <a:pos x="16752" y="426"/>
              </a:cxn>
              <a:cxn ang="0">
                <a:pos x="16889" y="611"/>
              </a:cxn>
              <a:cxn ang="0">
                <a:pos x="16997" y="790"/>
              </a:cxn>
              <a:cxn ang="0">
                <a:pos x="17026" y="975"/>
              </a:cxn>
              <a:cxn ang="0">
                <a:pos x="17026" y="8770"/>
              </a:cxn>
              <a:cxn ang="0">
                <a:pos x="16997" y="8955"/>
              </a:cxn>
              <a:cxn ang="0">
                <a:pos x="16889" y="9134"/>
              </a:cxn>
              <a:cxn ang="0">
                <a:pos x="16752" y="9314"/>
              </a:cxn>
              <a:cxn ang="0">
                <a:pos x="16536" y="9459"/>
              </a:cxn>
              <a:cxn ang="0">
                <a:pos x="16281" y="9582"/>
              </a:cxn>
              <a:cxn ang="0">
                <a:pos x="15968" y="9661"/>
              </a:cxn>
              <a:cxn ang="0">
                <a:pos x="15645" y="9723"/>
              </a:cxn>
              <a:cxn ang="0">
                <a:pos x="15331" y="9745"/>
              </a:cxn>
              <a:cxn ang="0">
                <a:pos x="1705" y="9745"/>
              </a:cxn>
              <a:cxn ang="0">
                <a:pos x="1381" y="9723"/>
              </a:cxn>
              <a:cxn ang="0">
                <a:pos x="1058" y="9661"/>
              </a:cxn>
              <a:cxn ang="0">
                <a:pos x="745" y="9582"/>
              </a:cxn>
              <a:cxn ang="0">
                <a:pos x="490" y="9459"/>
              </a:cxn>
              <a:cxn ang="0">
                <a:pos x="284" y="9314"/>
              </a:cxn>
              <a:cxn ang="0">
                <a:pos x="137" y="9134"/>
              </a:cxn>
              <a:cxn ang="0">
                <a:pos x="29" y="8955"/>
              </a:cxn>
              <a:cxn ang="0">
                <a:pos x="0" y="8770"/>
              </a:cxn>
              <a:cxn ang="0">
                <a:pos x="0" y="975"/>
              </a:cxn>
              <a:cxn ang="0">
                <a:pos x="29" y="790"/>
              </a:cxn>
              <a:cxn ang="0">
                <a:pos x="137" y="611"/>
              </a:cxn>
              <a:cxn ang="0">
                <a:pos x="284" y="426"/>
              </a:cxn>
              <a:cxn ang="0">
                <a:pos x="490" y="280"/>
              </a:cxn>
              <a:cxn ang="0">
                <a:pos x="745" y="163"/>
              </a:cxn>
              <a:cxn ang="0">
                <a:pos x="1058" y="84"/>
              </a:cxn>
              <a:cxn ang="0">
                <a:pos x="1381" y="17"/>
              </a:cxn>
              <a:cxn ang="0">
                <a:pos x="1705" y="0"/>
              </a:cxn>
              <a:cxn ang="0">
                <a:pos x="15331" y="0"/>
              </a:cxn>
            </a:cxnLst>
            <a:rect l="0" t="0" r="r" b="b"/>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1108075" y="762000"/>
            <a:ext cx="4672013" cy="3503613"/>
          </a:xfrm>
          <a:prstGeom prst="rect">
            <a:avLst/>
          </a:prstGeom>
          <a:solidFill>
            <a:srgbClr val="FFFFFF"/>
          </a:solidFill>
          <a:ln>
            <a:solidFill>
              <a:srgbClr val="000000"/>
            </a:solidFill>
            <a:miter lim="800000"/>
            <a:headEnd/>
            <a:tailEnd/>
          </a:ln>
        </p:spPr>
      </p:sp>
      <p:sp>
        <p:nvSpPr>
          <p:cNvPr id="31746" name="Text Box 2"/>
          <p:cNvSpPr txBox="1">
            <a:spLocks noGrp="1" noChangeArrowheads="1"/>
          </p:cNvSpPr>
          <p:nvPr>
            <p:ph type="body" idx="1"/>
          </p:nvPr>
        </p:nvSpPr>
        <p:spPr bwMode="auto">
          <a:xfrm>
            <a:off x="914400" y="4343400"/>
            <a:ext cx="5027613" cy="4113213"/>
          </a:xfrm>
          <a:prstGeom prst="rect">
            <a:avLst/>
          </a:prstGeom>
          <a:noFill/>
          <a:ln>
            <a:miter lim="800000"/>
            <a:headEnd/>
            <a:tailEnd/>
          </a:ln>
        </p:spPr>
        <p:txBody>
          <a:bodyPr lIns="92160" tIns="46080" rIns="92160" bIns="46080">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The Panel class is probably the most important class within the AWT.  Panels can contain Components (which includes other Panels).  It allows the GUI screen to be partitioned into manageable pieces.  Panels should contain Components which are functionally related.  For example, if an application wished to allow the user to input their name, address, phone number and other relevant contact information, it would be good design to place all of the necessary GUI Components on a Panel.  That panel can be then added to and removed from other Containers within the application.</a:t>
            </a:r>
          </a:p>
        </p:txBody>
      </p:sp>
      <p:sp>
        <p:nvSpPr>
          <p:cNvPr id="31747" name="Freeform 3"/>
          <p:cNvSpPr>
            <a:spLocks noChangeArrowheads="1"/>
          </p:cNvSpPr>
          <p:nvPr/>
        </p:nvSpPr>
        <p:spPr bwMode="auto">
          <a:xfrm>
            <a:off x="381000" y="762000"/>
            <a:ext cx="6127750" cy="3506788"/>
          </a:xfrm>
          <a:custGeom>
            <a:avLst/>
            <a:gdLst/>
            <a:ahLst/>
            <a:cxnLst>
              <a:cxn ang="0">
                <a:pos x="15331" y="0"/>
              </a:cxn>
              <a:cxn ang="0">
                <a:pos x="15645" y="17"/>
              </a:cxn>
              <a:cxn ang="0">
                <a:pos x="15968" y="84"/>
              </a:cxn>
              <a:cxn ang="0">
                <a:pos x="16281" y="163"/>
              </a:cxn>
              <a:cxn ang="0">
                <a:pos x="16536" y="280"/>
              </a:cxn>
              <a:cxn ang="0">
                <a:pos x="16752" y="426"/>
              </a:cxn>
              <a:cxn ang="0">
                <a:pos x="16889" y="611"/>
              </a:cxn>
              <a:cxn ang="0">
                <a:pos x="16997" y="790"/>
              </a:cxn>
              <a:cxn ang="0">
                <a:pos x="17026" y="975"/>
              </a:cxn>
              <a:cxn ang="0">
                <a:pos x="17026" y="8770"/>
              </a:cxn>
              <a:cxn ang="0">
                <a:pos x="16997" y="8955"/>
              </a:cxn>
              <a:cxn ang="0">
                <a:pos x="16889" y="9134"/>
              </a:cxn>
              <a:cxn ang="0">
                <a:pos x="16752" y="9314"/>
              </a:cxn>
              <a:cxn ang="0">
                <a:pos x="16536" y="9459"/>
              </a:cxn>
              <a:cxn ang="0">
                <a:pos x="16281" y="9582"/>
              </a:cxn>
              <a:cxn ang="0">
                <a:pos x="15968" y="9661"/>
              </a:cxn>
              <a:cxn ang="0">
                <a:pos x="15645" y="9723"/>
              </a:cxn>
              <a:cxn ang="0">
                <a:pos x="15331" y="9745"/>
              </a:cxn>
              <a:cxn ang="0">
                <a:pos x="1705" y="9745"/>
              </a:cxn>
              <a:cxn ang="0">
                <a:pos x="1381" y="9723"/>
              </a:cxn>
              <a:cxn ang="0">
                <a:pos x="1058" y="9661"/>
              </a:cxn>
              <a:cxn ang="0">
                <a:pos x="745" y="9582"/>
              </a:cxn>
              <a:cxn ang="0">
                <a:pos x="490" y="9459"/>
              </a:cxn>
              <a:cxn ang="0">
                <a:pos x="284" y="9314"/>
              </a:cxn>
              <a:cxn ang="0">
                <a:pos x="137" y="9134"/>
              </a:cxn>
              <a:cxn ang="0">
                <a:pos x="29" y="8955"/>
              </a:cxn>
              <a:cxn ang="0">
                <a:pos x="0" y="8770"/>
              </a:cxn>
              <a:cxn ang="0">
                <a:pos x="0" y="975"/>
              </a:cxn>
              <a:cxn ang="0">
                <a:pos x="29" y="790"/>
              </a:cxn>
              <a:cxn ang="0">
                <a:pos x="137" y="611"/>
              </a:cxn>
              <a:cxn ang="0">
                <a:pos x="284" y="426"/>
              </a:cxn>
              <a:cxn ang="0">
                <a:pos x="490" y="280"/>
              </a:cxn>
              <a:cxn ang="0">
                <a:pos x="745" y="163"/>
              </a:cxn>
              <a:cxn ang="0">
                <a:pos x="1058" y="84"/>
              </a:cxn>
              <a:cxn ang="0">
                <a:pos x="1381" y="17"/>
              </a:cxn>
              <a:cxn ang="0">
                <a:pos x="1705" y="0"/>
              </a:cxn>
              <a:cxn ang="0">
                <a:pos x="15331" y="0"/>
              </a:cxn>
            </a:cxnLst>
            <a:rect l="0" t="0" r="r" b="b"/>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Rectangle 1"/>
          <p:cNvSpPr>
            <a:spLocks noGrp="1" noRot="1" noChangeAspect="1" noChangeArrowheads="1" noTextEdit="1"/>
          </p:cNvSpPr>
          <p:nvPr>
            <p:ph type="sldImg"/>
          </p:nvPr>
        </p:nvSpPr>
        <p:spPr bwMode="auto">
          <a:xfrm>
            <a:off x="1093788" y="762000"/>
            <a:ext cx="4672012" cy="3503613"/>
          </a:xfrm>
          <a:prstGeom prst="rect">
            <a:avLst/>
          </a:prstGeom>
          <a:solidFill>
            <a:srgbClr val="FFFFFF"/>
          </a:solidFill>
          <a:ln>
            <a:solidFill>
              <a:srgbClr val="000000"/>
            </a:solidFill>
            <a:miter lim="800000"/>
            <a:headEnd/>
            <a:tailEnd/>
          </a:ln>
        </p:spPr>
      </p:sp>
      <p:sp>
        <p:nvSpPr>
          <p:cNvPr id="32770" name="Text Box 2"/>
          <p:cNvSpPr txBox="1">
            <a:spLocks noGrp="1" noChangeArrowheads="1"/>
          </p:cNvSpPr>
          <p:nvPr>
            <p:ph type="body" idx="1"/>
          </p:nvPr>
        </p:nvSpPr>
        <p:spPr bwMode="auto">
          <a:xfrm>
            <a:off x="914400" y="4343400"/>
            <a:ext cx="5027613" cy="639763"/>
          </a:xfrm>
          <a:prstGeom prst="rect">
            <a:avLst/>
          </a:prstGeom>
          <a:noFill/>
          <a:ln>
            <a:miter lim="800000"/>
            <a:headEnd/>
            <a:tailEnd/>
          </a:ln>
        </p:spPr>
        <p:txBody>
          <a:bodyPr lIns="92160" tIns="46080" rIns="92160" bIns="46080">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All GUI systems offer some form of push button.  The Button class in Java represents that functionality.  Buttons are typically single purpose (ie. Their function does not change).</a:t>
            </a:r>
          </a:p>
        </p:txBody>
      </p:sp>
      <p:sp>
        <p:nvSpPr>
          <p:cNvPr id="32771" name="Freeform 3"/>
          <p:cNvSpPr>
            <a:spLocks noChangeArrowheads="1"/>
          </p:cNvSpPr>
          <p:nvPr/>
        </p:nvSpPr>
        <p:spPr bwMode="auto">
          <a:xfrm>
            <a:off x="381000" y="762000"/>
            <a:ext cx="6127750" cy="3506788"/>
          </a:xfrm>
          <a:custGeom>
            <a:avLst/>
            <a:gdLst/>
            <a:ahLst/>
            <a:cxnLst>
              <a:cxn ang="0">
                <a:pos x="15331" y="0"/>
              </a:cxn>
              <a:cxn ang="0">
                <a:pos x="15645" y="17"/>
              </a:cxn>
              <a:cxn ang="0">
                <a:pos x="15968" y="84"/>
              </a:cxn>
              <a:cxn ang="0">
                <a:pos x="16281" y="163"/>
              </a:cxn>
              <a:cxn ang="0">
                <a:pos x="16536" y="280"/>
              </a:cxn>
              <a:cxn ang="0">
                <a:pos x="16752" y="426"/>
              </a:cxn>
              <a:cxn ang="0">
                <a:pos x="16889" y="611"/>
              </a:cxn>
              <a:cxn ang="0">
                <a:pos x="16997" y="790"/>
              </a:cxn>
              <a:cxn ang="0">
                <a:pos x="17026" y="975"/>
              </a:cxn>
              <a:cxn ang="0">
                <a:pos x="17026" y="8770"/>
              </a:cxn>
              <a:cxn ang="0">
                <a:pos x="16997" y="8955"/>
              </a:cxn>
              <a:cxn ang="0">
                <a:pos x="16889" y="9134"/>
              </a:cxn>
              <a:cxn ang="0">
                <a:pos x="16752" y="9314"/>
              </a:cxn>
              <a:cxn ang="0">
                <a:pos x="16536" y="9459"/>
              </a:cxn>
              <a:cxn ang="0">
                <a:pos x="16281" y="9582"/>
              </a:cxn>
              <a:cxn ang="0">
                <a:pos x="15968" y="9661"/>
              </a:cxn>
              <a:cxn ang="0">
                <a:pos x="15645" y="9723"/>
              </a:cxn>
              <a:cxn ang="0">
                <a:pos x="15331" y="9745"/>
              </a:cxn>
              <a:cxn ang="0">
                <a:pos x="1705" y="9745"/>
              </a:cxn>
              <a:cxn ang="0">
                <a:pos x="1381" y="9723"/>
              </a:cxn>
              <a:cxn ang="0">
                <a:pos x="1058" y="9661"/>
              </a:cxn>
              <a:cxn ang="0">
                <a:pos x="745" y="9582"/>
              </a:cxn>
              <a:cxn ang="0">
                <a:pos x="490" y="9459"/>
              </a:cxn>
              <a:cxn ang="0">
                <a:pos x="284" y="9314"/>
              </a:cxn>
              <a:cxn ang="0">
                <a:pos x="137" y="9134"/>
              </a:cxn>
              <a:cxn ang="0">
                <a:pos x="29" y="8955"/>
              </a:cxn>
              <a:cxn ang="0">
                <a:pos x="0" y="8770"/>
              </a:cxn>
              <a:cxn ang="0">
                <a:pos x="0" y="975"/>
              </a:cxn>
              <a:cxn ang="0">
                <a:pos x="29" y="790"/>
              </a:cxn>
              <a:cxn ang="0">
                <a:pos x="137" y="611"/>
              </a:cxn>
              <a:cxn ang="0">
                <a:pos x="284" y="426"/>
              </a:cxn>
              <a:cxn ang="0">
                <a:pos x="490" y="280"/>
              </a:cxn>
              <a:cxn ang="0">
                <a:pos x="745" y="163"/>
              </a:cxn>
              <a:cxn ang="0">
                <a:pos x="1058" y="84"/>
              </a:cxn>
              <a:cxn ang="0">
                <a:pos x="1381" y="17"/>
              </a:cxn>
              <a:cxn ang="0">
                <a:pos x="1705" y="0"/>
              </a:cxn>
              <a:cxn ang="0">
                <a:pos x="15331" y="0"/>
              </a:cxn>
            </a:cxnLst>
            <a:rect l="0" t="0" r="r" b="b"/>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IN" smtClean="0"/>
              <a:t>By: Utsav Patel</a:t>
            </a:r>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6A5AC6D-3D7B-4E90-AA9C-78D0AEA1385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IN"/>
          </a:p>
        </p:txBody>
      </p:sp>
      <p:sp>
        <p:nvSpPr>
          <p:cNvPr id="5" name="Footer Placeholder 4"/>
          <p:cNvSpPr>
            <a:spLocks noGrp="1"/>
          </p:cNvSpPr>
          <p:nvPr>
            <p:ph type="ftr" sz="quarter" idx="11"/>
          </p:nvPr>
        </p:nvSpPr>
        <p:spPr/>
        <p:txBody>
          <a:bodyPr/>
          <a:lstStyle>
            <a:extLst/>
          </a:lstStyle>
          <a:p>
            <a:r>
              <a:rPr lang="en-IN" smtClean="0"/>
              <a:t>By: Utsav Patel</a:t>
            </a:r>
            <a:endParaRPr lang="en-IN"/>
          </a:p>
        </p:txBody>
      </p:sp>
      <p:sp>
        <p:nvSpPr>
          <p:cNvPr id="6" name="Slide Number Placeholder 5"/>
          <p:cNvSpPr>
            <a:spLocks noGrp="1"/>
          </p:cNvSpPr>
          <p:nvPr>
            <p:ph type="sldNum" sz="quarter" idx="12"/>
          </p:nvPr>
        </p:nvSpPr>
        <p:spPr/>
        <p:txBody>
          <a:bodyPr/>
          <a:lstStyle>
            <a:extLst/>
          </a:lstStyle>
          <a:p>
            <a:fld id="{86A5AC6D-3D7B-4E90-AA9C-78D0AEA1385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IN"/>
          </a:p>
        </p:txBody>
      </p:sp>
      <p:sp>
        <p:nvSpPr>
          <p:cNvPr id="5" name="Footer Placeholder 4"/>
          <p:cNvSpPr>
            <a:spLocks noGrp="1"/>
          </p:cNvSpPr>
          <p:nvPr>
            <p:ph type="ftr" sz="quarter" idx="11"/>
          </p:nvPr>
        </p:nvSpPr>
        <p:spPr/>
        <p:txBody>
          <a:bodyPr/>
          <a:lstStyle>
            <a:extLst/>
          </a:lstStyle>
          <a:p>
            <a:r>
              <a:rPr lang="en-IN" smtClean="0"/>
              <a:t>By: Utsav Patel</a:t>
            </a:r>
            <a:endParaRPr lang="en-IN"/>
          </a:p>
        </p:txBody>
      </p:sp>
      <p:sp>
        <p:nvSpPr>
          <p:cNvPr id="6" name="Slide Number Placeholder 5"/>
          <p:cNvSpPr>
            <a:spLocks noGrp="1"/>
          </p:cNvSpPr>
          <p:nvPr>
            <p:ph type="sldNum" sz="quarter" idx="12"/>
          </p:nvPr>
        </p:nvSpPr>
        <p:spPr/>
        <p:txBody>
          <a:bodyPr/>
          <a:lstStyle>
            <a:extLst/>
          </a:lstStyle>
          <a:p>
            <a:fld id="{86A5AC6D-3D7B-4E90-AA9C-78D0AEA1385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IN"/>
          </a:p>
        </p:txBody>
      </p:sp>
      <p:sp>
        <p:nvSpPr>
          <p:cNvPr id="5" name="Footer Placeholder 4"/>
          <p:cNvSpPr>
            <a:spLocks noGrp="1"/>
          </p:cNvSpPr>
          <p:nvPr>
            <p:ph type="ftr" sz="quarter" idx="11"/>
          </p:nvPr>
        </p:nvSpPr>
        <p:spPr/>
        <p:txBody>
          <a:bodyPr/>
          <a:lstStyle>
            <a:extLst/>
          </a:lstStyle>
          <a:p>
            <a:r>
              <a:rPr lang="en-IN" smtClean="0"/>
              <a:t>By: Utsav Patel</a:t>
            </a:r>
            <a:endParaRPr lang="en-IN"/>
          </a:p>
        </p:txBody>
      </p:sp>
      <p:sp>
        <p:nvSpPr>
          <p:cNvPr id="6" name="Slide Number Placeholder 5"/>
          <p:cNvSpPr>
            <a:spLocks noGrp="1"/>
          </p:cNvSpPr>
          <p:nvPr>
            <p:ph type="sldNum" sz="quarter" idx="12"/>
          </p:nvPr>
        </p:nvSpPr>
        <p:spPr/>
        <p:txBody>
          <a:bodyPr/>
          <a:lstStyle>
            <a:extLst/>
          </a:lstStyle>
          <a:p>
            <a:fld id="{86A5AC6D-3D7B-4E90-AA9C-78D0AEA13854}"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IN"/>
          </a:p>
        </p:txBody>
      </p:sp>
      <p:sp>
        <p:nvSpPr>
          <p:cNvPr id="5" name="Footer Placeholder 4"/>
          <p:cNvSpPr>
            <a:spLocks noGrp="1"/>
          </p:cNvSpPr>
          <p:nvPr>
            <p:ph type="ftr" sz="quarter" idx="11"/>
          </p:nvPr>
        </p:nvSpPr>
        <p:spPr/>
        <p:txBody>
          <a:bodyPr/>
          <a:lstStyle>
            <a:extLst/>
          </a:lstStyle>
          <a:p>
            <a:r>
              <a:rPr lang="en-IN" smtClean="0"/>
              <a:t>By: Utsav Patel</a:t>
            </a:r>
            <a:endParaRPr lang="en-IN"/>
          </a:p>
        </p:txBody>
      </p:sp>
      <p:sp>
        <p:nvSpPr>
          <p:cNvPr id="6" name="Slide Number Placeholder 5"/>
          <p:cNvSpPr>
            <a:spLocks noGrp="1"/>
          </p:cNvSpPr>
          <p:nvPr>
            <p:ph type="sldNum" sz="quarter" idx="12"/>
          </p:nvPr>
        </p:nvSpPr>
        <p:spPr/>
        <p:txBody>
          <a:bodyPr/>
          <a:lstStyle>
            <a:extLst/>
          </a:lstStyle>
          <a:p>
            <a:fld id="{86A5AC6D-3D7B-4E90-AA9C-78D0AEA13854}"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IN"/>
          </a:p>
        </p:txBody>
      </p:sp>
      <p:sp>
        <p:nvSpPr>
          <p:cNvPr id="6" name="Footer Placeholder 5"/>
          <p:cNvSpPr>
            <a:spLocks noGrp="1"/>
          </p:cNvSpPr>
          <p:nvPr>
            <p:ph type="ftr" sz="quarter" idx="11"/>
          </p:nvPr>
        </p:nvSpPr>
        <p:spPr/>
        <p:txBody>
          <a:bodyPr/>
          <a:lstStyle>
            <a:extLst/>
          </a:lstStyle>
          <a:p>
            <a:r>
              <a:rPr lang="en-IN" smtClean="0"/>
              <a:t>By: Utsav Patel</a:t>
            </a:r>
            <a:endParaRPr lang="en-IN"/>
          </a:p>
        </p:txBody>
      </p:sp>
      <p:sp>
        <p:nvSpPr>
          <p:cNvPr id="7" name="Slide Number Placeholder 6"/>
          <p:cNvSpPr>
            <a:spLocks noGrp="1"/>
          </p:cNvSpPr>
          <p:nvPr>
            <p:ph type="sldNum" sz="quarter" idx="12"/>
          </p:nvPr>
        </p:nvSpPr>
        <p:spPr/>
        <p:txBody>
          <a:bodyPr/>
          <a:lstStyle>
            <a:extLst/>
          </a:lstStyle>
          <a:p>
            <a:fld id="{86A5AC6D-3D7B-4E90-AA9C-78D0AEA13854}"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IN"/>
          </a:p>
        </p:txBody>
      </p:sp>
      <p:sp>
        <p:nvSpPr>
          <p:cNvPr id="8" name="Footer Placeholder 7"/>
          <p:cNvSpPr>
            <a:spLocks noGrp="1"/>
          </p:cNvSpPr>
          <p:nvPr>
            <p:ph type="ftr" sz="quarter" idx="11"/>
          </p:nvPr>
        </p:nvSpPr>
        <p:spPr/>
        <p:txBody>
          <a:bodyPr/>
          <a:lstStyle>
            <a:extLst/>
          </a:lstStyle>
          <a:p>
            <a:r>
              <a:rPr lang="en-IN" smtClean="0"/>
              <a:t>By: Utsav Patel</a:t>
            </a:r>
            <a:endParaRPr lang="en-IN"/>
          </a:p>
        </p:txBody>
      </p:sp>
      <p:sp>
        <p:nvSpPr>
          <p:cNvPr id="9" name="Slide Number Placeholder 8"/>
          <p:cNvSpPr>
            <a:spLocks noGrp="1"/>
          </p:cNvSpPr>
          <p:nvPr>
            <p:ph type="sldNum" sz="quarter" idx="12"/>
          </p:nvPr>
        </p:nvSpPr>
        <p:spPr/>
        <p:txBody>
          <a:bodyPr/>
          <a:lstStyle>
            <a:extLst/>
          </a:lstStyle>
          <a:p>
            <a:fld id="{86A5AC6D-3D7B-4E90-AA9C-78D0AEA13854}"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endParaRPr lang="en-IN"/>
          </a:p>
        </p:txBody>
      </p:sp>
      <p:sp>
        <p:nvSpPr>
          <p:cNvPr id="4" name="Footer Placeholder 3"/>
          <p:cNvSpPr>
            <a:spLocks noGrp="1"/>
          </p:cNvSpPr>
          <p:nvPr>
            <p:ph type="ftr" sz="quarter" idx="11"/>
          </p:nvPr>
        </p:nvSpPr>
        <p:spPr/>
        <p:txBody>
          <a:bodyPr/>
          <a:lstStyle>
            <a:extLst/>
          </a:lstStyle>
          <a:p>
            <a:r>
              <a:rPr lang="en-IN" smtClean="0"/>
              <a:t>By: Utsav Patel</a:t>
            </a:r>
            <a:endParaRPr lang="en-IN"/>
          </a:p>
        </p:txBody>
      </p:sp>
      <p:sp>
        <p:nvSpPr>
          <p:cNvPr id="5" name="Slide Number Placeholder 4"/>
          <p:cNvSpPr>
            <a:spLocks noGrp="1"/>
          </p:cNvSpPr>
          <p:nvPr>
            <p:ph type="sldNum" sz="quarter" idx="12"/>
          </p:nvPr>
        </p:nvSpPr>
        <p:spPr/>
        <p:txBody>
          <a:bodyPr/>
          <a:lstStyle>
            <a:extLst/>
          </a:lstStyle>
          <a:p>
            <a:fld id="{86A5AC6D-3D7B-4E90-AA9C-78D0AEA13854}"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endParaRPr lang="en-IN"/>
          </a:p>
        </p:txBody>
      </p:sp>
      <p:sp>
        <p:nvSpPr>
          <p:cNvPr id="3" name="Footer Placeholder 2"/>
          <p:cNvSpPr>
            <a:spLocks noGrp="1"/>
          </p:cNvSpPr>
          <p:nvPr>
            <p:ph type="ftr" sz="quarter" idx="11"/>
          </p:nvPr>
        </p:nvSpPr>
        <p:spPr/>
        <p:txBody>
          <a:bodyPr/>
          <a:lstStyle>
            <a:extLst/>
          </a:lstStyle>
          <a:p>
            <a:r>
              <a:rPr lang="en-IN" smtClean="0"/>
              <a:t>By: Utsav Patel</a:t>
            </a:r>
            <a:endParaRPr lang="en-IN"/>
          </a:p>
        </p:txBody>
      </p:sp>
      <p:sp>
        <p:nvSpPr>
          <p:cNvPr id="4" name="Slide Number Placeholder 3"/>
          <p:cNvSpPr>
            <a:spLocks noGrp="1"/>
          </p:cNvSpPr>
          <p:nvPr>
            <p:ph type="sldNum" sz="quarter" idx="12"/>
          </p:nvPr>
        </p:nvSpPr>
        <p:spPr/>
        <p:txBody>
          <a:bodyPr/>
          <a:lstStyle>
            <a:extLst/>
          </a:lstStyle>
          <a:p>
            <a:fld id="{86A5AC6D-3D7B-4E90-AA9C-78D0AEA1385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endParaRPr lang="en-IN"/>
          </a:p>
        </p:txBody>
      </p:sp>
      <p:sp>
        <p:nvSpPr>
          <p:cNvPr id="6" name="Footer Placeholder 5"/>
          <p:cNvSpPr>
            <a:spLocks noGrp="1"/>
          </p:cNvSpPr>
          <p:nvPr>
            <p:ph type="ftr" sz="quarter" idx="11"/>
          </p:nvPr>
        </p:nvSpPr>
        <p:spPr/>
        <p:txBody>
          <a:bodyPr/>
          <a:lstStyle>
            <a:extLst/>
          </a:lstStyle>
          <a:p>
            <a:r>
              <a:rPr lang="en-IN" smtClean="0"/>
              <a:t>By: Utsav Patel</a:t>
            </a:r>
            <a:endParaRPr lang="en-IN"/>
          </a:p>
        </p:txBody>
      </p:sp>
      <p:sp>
        <p:nvSpPr>
          <p:cNvPr id="7" name="Slide Number Placeholder 6"/>
          <p:cNvSpPr>
            <a:spLocks noGrp="1"/>
          </p:cNvSpPr>
          <p:nvPr>
            <p:ph type="sldNum" sz="quarter" idx="12"/>
          </p:nvPr>
        </p:nvSpPr>
        <p:spPr/>
        <p:txBody>
          <a:bodyPr/>
          <a:lstStyle>
            <a:extLst/>
          </a:lstStyle>
          <a:p>
            <a:fld id="{86A5AC6D-3D7B-4E90-AA9C-78D0AEA13854}"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IN" smtClean="0"/>
              <a:t>By: Utsav Patel</a:t>
            </a:r>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6A5AC6D-3D7B-4E90-AA9C-78D0AEA13854}"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IN" smtClean="0"/>
              <a:t>By: Utsav Patel</a:t>
            </a:r>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6A5AC6D-3D7B-4E90-AA9C-78D0AEA1385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htmlhelp.com/reference/html40/values.htm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64704"/>
            <a:ext cx="8229600" cy="5242587"/>
          </a:xfrm>
        </p:spPr>
        <p:txBody>
          <a:bodyPr/>
          <a:lstStyle/>
          <a:p>
            <a:r>
              <a:rPr lang="en-IN" dirty="0" smtClean="0">
                <a:latin typeface="Arial" pitchFamily="34" charset="0"/>
                <a:cs typeface="Arial" pitchFamily="34" charset="0"/>
              </a:rPr>
              <a:t>An applet is a Java program that runs in a Web browser.</a:t>
            </a:r>
            <a:endParaRPr lang="en-IN" dirty="0">
              <a:latin typeface="Arial" pitchFamily="34" charset="0"/>
              <a:cs typeface="Arial" pitchFamily="34" charset="0"/>
            </a:endParaRPr>
          </a:p>
        </p:txBody>
      </p:sp>
      <p:sp>
        <p:nvSpPr>
          <p:cNvPr id="4" name="Title 3"/>
          <p:cNvSpPr>
            <a:spLocks noGrp="1"/>
          </p:cNvSpPr>
          <p:nvPr>
            <p:ph type="title"/>
          </p:nvPr>
        </p:nvSpPr>
        <p:spPr>
          <a:xfrm>
            <a:off x="457200" y="274638"/>
            <a:ext cx="8229600" cy="562074"/>
          </a:xfrm>
        </p:spPr>
        <p:txBody>
          <a:bodyPr>
            <a:normAutofit fontScale="90000"/>
          </a:bodyPr>
          <a:lstStyle/>
          <a:p>
            <a:pPr algn="ctr"/>
            <a:r>
              <a:rPr lang="en-US" dirty="0" smtClean="0">
                <a:latin typeface="Arial" pitchFamily="34" charset="0"/>
                <a:cs typeface="Arial" pitchFamily="34" charset="0"/>
              </a:rPr>
              <a:t>Applet</a:t>
            </a:r>
            <a:endParaRPr lang="en-IN" dirty="0">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86A5AC6D-3D7B-4E90-AA9C-78D0AEA13854}" type="slidenum">
              <a:rPr lang="en-IN" smtClean="0"/>
              <a:pPr/>
              <a:t>1</a:t>
            </a:fld>
            <a:endParaRPr lang="en-IN"/>
          </a:p>
        </p:txBody>
      </p:sp>
      <p:sp>
        <p:nvSpPr>
          <p:cNvPr id="8" name="Footer Placeholder 7"/>
          <p:cNvSpPr>
            <a:spLocks noGrp="1"/>
          </p:cNvSpPr>
          <p:nvPr>
            <p:ph type="ftr" sz="quarter" idx="11"/>
          </p:nvPr>
        </p:nvSpPr>
        <p:spPr/>
        <p:txBody>
          <a:bodyPr/>
          <a:lstStyle/>
          <a:p>
            <a:r>
              <a:rPr lang="en-IN" smtClean="0"/>
              <a:t>By: Utsav Patel</a:t>
            </a: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8893E1C-F5E4-4281-8982-DC9F2F3A900C}" type="slidenum">
              <a:rPr lang="en-US" altLang="zh-TW"/>
              <a:pPr/>
              <a:t>10</a:t>
            </a:fld>
            <a:endParaRPr lang="en-US" altLang="zh-TW"/>
          </a:p>
        </p:txBody>
      </p:sp>
      <p:sp>
        <p:nvSpPr>
          <p:cNvPr id="333826" name="Rectangle 2"/>
          <p:cNvSpPr>
            <a:spLocks noGrp="1" noChangeArrowheads="1"/>
          </p:cNvSpPr>
          <p:nvPr>
            <p:ph type="title"/>
          </p:nvPr>
        </p:nvSpPr>
        <p:spPr/>
        <p:txBody>
          <a:bodyPr>
            <a:normAutofit fontScale="90000"/>
          </a:bodyPr>
          <a:lstStyle/>
          <a:p>
            <a:r>
              <a:rPr lang="en-US">
                <a:latin typeface="Arial" pitchFamily="34" charset="0"/>
                <a:cs typeface="Arial" pitchFamily="34" charset="0"/>
              </a:rPr>
              <a:t>Useful Applet Methods,</a:t>
            </a:r>
            <a:br>
              <a:rPr lang="en-US">
                <a:latin typeface="Arial" pitchFamily="34" charset="0"/>
                <a:cs typeface="Arial" pitchFamily="34" charset="0"/>
              </a:rPr>
            </a:br>
            <a:r>
              <a:rPr lang="en-US">
                <a:latin typeface="Arial" pitchFamily="34" charset="0"/>
                <a:cs typeface="Arial" pitchFamily="34" charset="0"/>
              </a:rPr>
              <a:t>(Continued)</a:t>
            </a:r>
          </a:p>
        </p:txBody>
      </p:sp>
      <p:sp>
        <p:nvSpPr>
          <p:cNvPr id="333827" name="Rectangle 3"/>
          <p:cNvSpPr>
            <a:spLocks noGrp="1" noChangeArrowheads="1"/>
          </p:cNvSpPr>
          <p:nvPr>
            <p:ph type="body" idx="1"/>
          </p:nvPr>
        </p:nvSpPr>
        <p:spPr/>
        <p:txBody>
          <a:bodyPr/>
          <a:lstStyle/>
          <a:p>
            <a:r>
              <a:rPr lang="en-US" sz="2400" dirty="0" err="1">
                <a:solidFill>
                  <a:schemeClr val="tx1">
                    <a:lumMod val="95000"/>
                    <a:lumOff val="5000"/>
                  </a:schemeClr>
                </a:solidFill>
                <a:latin typeface="Arial" pitchFamily="34" charset="0"/>
                <a:cs typeface="Arial" pitchFamily="34" charset="0"/>
              </a:rPr>
              <a:t>getAudioClip</a:t>
            </a:r>
            <a:endParaRPr lang="en-US" sz="2400" dirty="0">
              <a:solidFill>
                <a:schemeClr val="tx1">
                  <a:lumMod val="95000"/>
                  <a:lumOff val="5000"/>
                </a:schemeClr>
              </a:solidFill>
              <a:latin typeface="Arial" pitchFamily="34" charset="0"/>
              <a:cs typeface="Arial" pitchFamily="34" charset="0"/>
            </a:endParaRPr>
          </a:p>
          <a:p>
            <a:r>
              <a:rPr lang="en-US" sz="2400" dirty="0">
                <a:solidFill>
                  <a:schemeClr val="tx1">
                    <a:lumMod val="95000"/>
                    <a:lumOff val="5000"/>
                  </a:schemeClr>
                </a:solidFill>
                <a:latin typeface="Arial" pitchFamily="34" charset="0"/>
                <a:cs typeface="Arial" pitchFamily="34" charset="0"/>
              </a:rPr>
              <a:t>play</a:t>
            </a:r>
            <a:endParaRPr lang="en-US" sz="800" dirty="0">
              <a:solidFill>
                <a:schemeClr val="tx1">
                  <a:lumMod val="95000"/>
                  <a:lumOff val="5000"/>
                </a:schemeClr>
              </a:solidFill>
              <a:latin typeface="Arial" pitchFamily="34" charset="0"/>
              <a:cs typeface="Arial" pitchFamily="34" charset="0"/>
            </a:endParaRPr>
          </a:p>
          <a:p>
            <a:pPr lvl="1"/>
            <a:r>
              <a:rPr lang="en-US" sz="2000" dirty="0">
                <a:solidFill>
                  <a:schemeClr val="tx1">
                    <a:lumMod val="95000"/>
                    <a:lumOff val="5000"/>
                  </a:schemeClr>
                </a:solidFill>
                <a:latin typeface="Arial" pitchFamily="34" charset="0"/>
                <a:cs typeface="Arial" pitchFamily="34" charset="0"/>
              </a:rPr>
              <a:t>Retrieves an audio file from a remote location and plays it</a:t>
            </a:r>
          </a:p>
          <a:p>
            <a:pPr lvl="1"/>
            <a:r>
              <a:rPr lang="en-US" sz="2000" dirty="0">
                <a:solidFill>
                  <a:schemeClr val="tx1">
                    <a:lumMod val="95000"/>
                    <a:lumOff val="5000"/>
                  </a:schemeClr>
                </a:solidFill>
                <a:latin typeface="Arial" pitchFamily="34" charset="0"/>
                <a:cs typeface="Arial" pitchFamily="34" charset="0"/>
              </a:rPr>
              <a:t>JDK 1.1 supports .au only.  Java 2 also supports MIDI, .</a:t>
            </a:r>
            <a:r>
              <a:rPr lang="en-US" sz="2000" dirty="0" err="1">
                <a:solidFill>
                  <a:schemeClr val="tx1">
                    <a:lumMod val="95000"/>
                    <a:lumOff val="5000"/>
                  </a:schemeClr>
                </a:solidFill>
                <a:latin typeface="Arial" pitchFamily="34" charset="0"/>
                <a:cs typeface="Arial" pitchFamily="34" charset="0"/>
              </a:rPr>
              <a:t>aiff</a:t>
            </a:r>
            <a:r>
              <a:rPr lang="en-US" sz="2000" dirty="0">
                <a:solidFill>
                  <a:schemeClr val="tx1">
                    <a:lumMod val="95000"/>
                    <a:lumOff val="5000"/>
                  </a:schemeClr>
                </a:solidFill>
                <a:latin typeface="Arial" pitchFamily="34" charset="0"/>
                <a:cs typeface="Arial" pitchFamily="34" charset="0"/>
              </a:rPr>
              <a:t> and .wav</a:t>
            </a:r>
          </a:p>
          <a:p>
            <a:r>
              <a:rPr lang="en-US" sz="2400" dirty="0" err="1">
                <a:solidFill>
                  <a:schemeClr val="tx1">
                    <a:lumMod val="95000"/>
                    <a:lumOff val="5000"/>
                  </a:schemeClr>
                </a:solidFill>
                <a:latin typeface="Arial" pitchFamily="34" charset="0"/>
                <a:cs typeface="Arial" pitchFamily="34" charset="0"/>
              </a:rPr>
              <a:t>getBackground</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setBackground</a:t>
            </a:r>
            <a:endParaRPr lang="en-US" sz="2400" dirty="0">
              <a:solidFill>
                <a:schemeClr val="tx1">
                  <a:lumMod val="95000"/>
                  <a:lumOff val="5000"/>
                </a:schemeClr>
              </a:solidFill>
              <a:latin typeface="Arial" pitchFamily="34" charset="0"/>
              <a:cs typeface="Arial" pitchFamily="34" charset="0"/>
            </a:endParaRPr>
          </a:p>
          <a:p>
            <a:pPr lvl="1"/>
            <a:r>
              <a:rPr lang="en-US" sz="2000" dirty="0">
                <a:solidFill>
                  <a:schemeClr val="tx1">
                    <a:lumMod val="95000"/>
                    <a:lumOff val="5000"/>
                  </a:schemeClr>
                </a:solidFill>
                <a:latin typeface="Arial" pitchFamily="34" charset="0"/>
                <a:cs typeface="Arial" pitchFamily="34" charset="0"/>
              </a:rPr>
              <a:t>Gets/sets the background color of the applet</a:t>
            </a:r>
          </a:p>
          <a:p>
            <a:pPr lvl="1"/>
            <a:r>
              <a:rPr lang="en-US" sz="2000" dirty="0" err="1">
                <a:solidFill>
                  <a:schemeClr val="tx1">
                    <a:lumMod val="95000"/>
                    <a:lumOff val="5000"/>
                  </a:schemeClr>
                </a:solidFill>
                <a:latin typeface="Arial" pitchFamily="34" charset="0"/>
                <a:cs typeface="Arial" pitchFamily="34" charset="0"/>
              </a:rPr>
              <a:t>SystemColor</a:t>
            </a:r>
            <a:r>
              <a:rPr lang="en-US" sz="2000" dirty="0">
                <a:solidFill>
                  <a:schemeClr val="tx1">
                    <a:lumMod val="95000"/>
                    <a:lumOff val="5000"/>
                  </a:schemeClr>
                </a:solidFill>
                <a:latin typeface="Arial" pitchFamily="34" charset="0"/>
                <a:cs typeface="Arial" pitchFamily="34" charset="0"/>
              </a:rPr>
              <a:t> class provides access to desktop colors</a:t>
            </a:r>
          </a:p>
          <a:p>
            <a:r>
              <a:rPr lang="en-US" sz="2400" dirty="0" err="1">
                <a:solidFill>
                  <a:schemeClr val="tx1">
                    <a:lumMod val="95000"/>
                    <a:lumOff val="5000"/>
                  </a:schemeClr>
                </a:solidFill>
                <a:latin typeface="Arial" pitchFamily="34" charset="0"/>
                <a:cs typeface="Arial" pitchFamily="34" charset="0"/>
              </a:rPr>
              <a:t>getForeground</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setForeground</a:t>
            </a:r>
            <a:endParaRPr lang="en-US" sz="2400" dirty="0">
              <a:solidFill>
                <a:schemeClr val="tx1">
                  <a:lumMod val="95000"/>
                  <a:lumOff val="5000"/>
                </a:schemeClr>
              </a:solidFill>
              <a:latin typeface="Arial" pitchFamily="34" charset="0"/>
              <a:cs typeface="Arial" pitchFamily="34" charset="0"/>
            </a:endParaRPr>
          </a:p>
          <a:p>
            <a:pPr lvl="1"/>
            <a:r>
              <a:rPr lang="en-US" sz="2000" dirty="0">
                <a:solidFill>
                  <a:schemeClr val="tx1">
                    <a:lumMod val="95000"/>
                    <a:lumOff val="5000"/>
                  </a:schemeClr>
                </a:solidFill>
                <a:latin typeface="Arial" pitchFamily="34" charset="0"/>
                <a:cs typeface="Arial" pitchFamily="34" charset="0"/>
              </a:rPr>
              <a:t>Gets/sets foreground color of applet (default color of drawing operations)</a:t>
            </a:r>
          </a:p>
        </p:txBody>
      </p:sp>
      <p:sp>
        <p:nvSpPr>
          <p:cNvPr id="8" name="Footer Placeholder 7"/>
          <p:cNvSpPr>
            <a:spLocks noGrp="1"/>
          </p:cNvSpPr>
          <p:nvPr>
            <p:ph type="ftr" sz="quarter" idx="11"/>
          </p:nvPr>
        </p:nvSpPr>
        <p:spPr/>
        <p:txBody>
          <a:bodyPr/>
          <a:lstStyle/>
          <a:p>
            <a:r>
              <a:rPr lang="en-IN" smtClean="0"/>
              <a:t>By: Utsav Patel</a:t>
            </a: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D4E0982-F930-48B5-B070-8CB00338D632}" type="slidenum">
              <a:rPr lang="en-US" altLang="zh-TW"/>
              <a:pPr/>
              <a:t>11</a:t>
            </a:fld>
            <a:endParaRPr lang="en-US" altLang="zh-TW"/>
          </a:p>
        </p:txBody>
      </p:sp>
      <p:sp>
        <p:nvSpPr>
          <p:cNvPr id="339970" name="Rectangle 2"/>
          <p:cNvSpPr>
            <a:spLocks noGrp="1" noChangeArrowheads="1"/>
          </p:cNvSpPr>
          <p:nvPr>
            <p:ph type="title"/>
          </p:nvPr>
        </p:nvSpPr>
        <p:spPr/>
        <p:txBody>
          <a:bodyPr/>
          <a:lstStyle/>
          <a:p>
            <a:r>
              <a:rPr lang="en-US">
                <a:latin typeface="Arial" pitchFamily="34" charset="0"/>
                <a:cs typeface="Arial" pitchFamily="34" charset="0"/>
              </a:rPr>
              <a:t>Useful Graphics Methods</a:t>
            </a:r>
          </a:p>
        </p:txBody>
      </p:sp>
      <p:sp>
        <p:nvSpPr>
          <p:cNvPr id="339971" name="Rectangle 3"/>
          <p:cNvSpPr>
            <a:spLocks noGrp="1" noChangeArrowheads="1"/>
          </p:cNvSpPr>
          <p:nvPr>
            <p:ph type="body" idx="1"/>
          </p:nvPr>
        </p:nvSpPr>
        <p:spPr/>
        <p:txBody>
          <a:bodyPr/>
          <a:lstStyle/>
          <a:p>
            <a:pPr>
              <a:lnSpc>
                <a:spcPct val="90000"/>
              </a:lnSpc>
            </a:pPr>
            <a:r>
              <a:rPr lang="en-US" sz="2400" dirty="0" err="1">
                <a:solidFill>
                  <a:schemeClr val="tx1">
                    <a:lumMod val="95000"/>
                    <a:lumOff val="5000"/>
                  </a:schemeClr>
                </a:solidFill>
                <a:latin typeface="Arial" pitchFamily="34" charset="0"/>
                <a:cs typeface="Arial" pitchFamily="34" charset="0"/>
              </a:rPr>
              <a:t>drawString</a:t>
            </a:r>
            <a:r>
              <a:rPr lang="en-US" sz="2400" dirty="0">
                <a:solidFill>
                  <a:schemeClr val="tx1">
                    <a:lumMod val="95000"/>
                    <a:lumOff val="5000"/>
                  </a:schemeClr>
                </a:solidFill>
                <a:latin typeface="Arial" pitchFamily="34" charset="0"/>
                <a:cs typeface="Arial" pitchFamily="34" charset="0"/>
              </a:rPr>
              <a:t>(string, left, bottom)</a:t>
            </a:r>
          </a:p>
          <a:p>
            <a:pPr lvl="1">
              <a:lnSpc>
                <a:spcPct val="90000"/>
              </a:lnSpc>
            </a:pPr>
            <a:r>
              <a:rPr lang="en-US" sz="2000" dirty="0">
                <a:solidFill>
                  <a:schemeClr val="tx1">
                    <a:lumMod val="95000"/>
                    <a:lumOff val="5000"/>
                  </a:schemeClr>
                </a:solidFill>
                <a:latin typeface="Arial" pitchFamily="34" charset="0"/>
                <a:cs typeface="Arial" pitchFamily="34" charset="0"/>
              </a:rPr>
              <a:t>Draws a string in the current font and color with the </a:t>
            </a:r>
            <a:r>
              <a:rPr lang="en-US" sz="2000" i="1" dirty="0">
                <a:solidFill>
                  <a:schemeClr val="tx1">
                    <a:lumMod val="95000"/>
                    <a:lumOff val="5000"/>
                  </a:schemeClr>
                </a:solidFill>
                <a:latin typeface="Arial" pitchFamily="34" charset="0"/>
                <a:cs typeface="Arial" pitchFamily="34" charset="0"/>
              </a:rPr>
              <a:t>bottom left</a:t>
            </a:r>
            <a:r>
              <a:rPr lang="en-US" sz="2000" dirty="0">
                <a:solidFill>
                  <a:schemeClr val="tx1">
                    <a:lumMod val="95000"/>
                    <a:lumOff val="5000"/>
                  </a:schemeClr>
                </a:solidFill>
                <a:latin typeface="Arial" pitchFamily="34" charset="0"/>
                <a:cs typeface="Arial" pitchFamily="34" charset="0"/>
              </a:rPr>
              <a:t> corner of the string at the specified location</a:t>
            </a:r>
          </a:p>
          <a:p>
            <a:pPr lvl="1">
              <a:lnSpc>
                <a:spcPct val="90000"/>
              </a:lnSpc>
            </a:pPr>
            <a:r>
              <a:rPr lang="en-US" sz="2000" dirty="0">
                <a:solidFill>
                  <a:schemeClr val="tx1">
                    <a:lumMod val="95000"/>
                    <a:lumOff val="5000"/>
                  </a:schemeClr>
                </a:solidFill>
                <a:latin typeface="Arial" pitchFamily="34" charset="0"/>
                <a:cs typeface="Arial" pitchFamily="34" charset="0"/>
              </a:rPr>
              <a:t>One of the few methods where the y coordinate refers to the bottom of shape, not the top. But y values are still with respect to the </a:t>
            </a:r>
            <a:r>
              <a:rPr lang="en-US" sz="2000" i="1" dirty="0">
                <a:solidFill>
                  <a:schemeClr val="tx1">
                    <a:lumMod val="95000"/>
                    <a:lumOff val="5000"/>
                  </a:schemeClr>
                </a:solidFill>
                <a:latin typeface="Arial" pitchFamily="34" charset="0"/>
                <a:cs typeface="Arial" pitchFamily="34" charset="0"/>
              </a:rPr>
              <a:t>top left</a:t>
            </a:r>
            <a:r>
              <a:rPr lang="en-US" sz="2000" dirty="0">
                <a:solidFill>
                  <a:schemeClr val="tx1">
                    <a:lumMod val="95000"/>
                    <a:lumOff val="5000"/>
                  </a:schemeClr>
                </a:solidFill>
                <a:latin typeface="Arial" pitchFamily="34" charset="0"/>
                <a:cs typeface="Arial" pitchFamily="34" charset="0"/>
              </a:rPr>
              <a:t> corner of the applet window</a:t>
            </a:r>
          </a:p>
          <a:p>
            <a:pPr>
              <a:lnSpc>
                <a:spcPct val="90000"/>
              </a:lnSpc>
            </a:pPr>
            <a:r>
              <a:rPr lang="en-US" sz="2400" dirty="0" err="1">
                <a:solidFill>
                  <a:schemeClr val="tx1">
                    <a:lumMod val="95000"/>
                    <a:lumOff val="5000"/>
                  </a:schemeClr>
                </a:solidFill>
                <a:latin typeface="Arial" pitchFamily="34" charset="0"/>
                <a:cs typeface="Arial" pitchFamily="34" charset="0"/>
              </a:rPr>
              <a:t>drawRect</a:t>
            </a:r>
            <a:r>
              <a:rPr lang="en-US" sz="2400" dirty="0">
                <a:solidFill>
                  <a:schemeClr val="tx1">
                    <a:lumMod val="95000"/>
                    <a:lumOff val="5000"/>
                  </a:schemeClr>
                </a:solidFill>
                <a:latin typeface="Arial" pitchFamily="34" charset="0"/>
                <a:cs typeface="Arial" pitchFamily="34" charset="0"/>
              </a:rPr>
              <a:t>(left, top, width, height)</a:t>
            </a:r>
          </a:p>
          <a:p>
            <a:pPr lvl="1">
              <a:lnSpc>
                <a:spcPct val="90000"/>
              </a:lnSpc>
            </a:pPr>
            <a:r>
              <a:rPr lang="en-US" sz="2000" dirty="0">
                <a:solidFill>
                  <a:schemeClr val="tx1">
                    <a:lumMod val="95000"/>
                    <a:lumOff val="5000"/>
                  </a:schemeClr>
                </a:solidFill>
                <a:latin typeface="Arial" pitchFamily="34" charset="0"/>
                <a:cs typeface="Arial" pitchFamily="34" charset="0"/>
              </a:rPr>
              <a:t>Draws the outline of a rectangle (1-pixel border) in the current color</a:t>
            </a:r>
          </a:p>
          <a:p>
            <a:pPr>
              <a:lnSpc>
                <a:spcPct val="90000"/>
              </a:lnSpc>
            </a:pPr>
            <a:r>
              <a:rPr lang="en-US" sz="2400" dirty="0" err="1">
                <a:solidFill>
                  <a:schemeClr val="tx1">
                    <a:lumMod val="95000"/>
                    <a:lumOff val="5000"/>
                  </a:schemeClr>
                </a:solidFill>
                <a:latin typeface="Arial" pitchFamily="34" charset="0"/>
                <a:cs typeface="Arial" pitchFamily="34" charset="0"/>
              </a:rPr>
              <a:t>fillRect</a:t>
            </a:r>
            <a:r>
              <a:rPr lang="en-US" sz="2400" dirty="0">
                <a:solidFill>
                  <a:schemeClr val="tx1">
                    <a:lumMod val="95000"/>
                    <a:lumOff val="5000"/>
                  </a:schemeClr>
                </a:solidFill>
                <a:latin typeface="Arial" pitchFamily="34" charset="0"/>
                <a:cs typeface="Arial" pitchFamily="34" charset="0"/>
              </a:rPr>
              <a:t>(left, top, width, height)</a:t>
            </a:r>
          </a:p>
          <a:p>
            <a:pPr lvl="1">
              <a:lnSpc>
                <a:spcPct val="90000"/>
              </a:lnSpc>
            </a:pPr>
            <a:r>
              <a:rPr lang="en-US" sz="2000" dirty="0">
                <a:solidFill>
                  <a:schemeClr val="tx1">
                    <a:lumMod val="95000"/>
                    <a:lumOff val="5000"/>
                  </a:schemeClr>
                </a:solidFill>
                <a:latin typeface="Arial" pitchFamily="34" charset="0"/>
                <a:cs typeface="Arial" pitchFamily="34" charset="0"/>
              </a:rPr>
              <a:t>Draws a solid rectangle in the current color</a:t>
            </a:r>
          </a:p>
          <a:p>
            <a:pPr>
              <a:lnSpc>
                <a:spcPct val="90000"/>
              </a:lnSpc>
            </a:pPr>
            <a:r>
              <a:rPr lang="en-US" sz="2400" dirty="0" err="1">
                <a:solidFill>
                  <a:schemeClr val="tx1">
                    <a:lumMod val="95000"/>
                    <a:lumOff val="5000"/>
                  </a:schemeClr>
                </a:solidFill>
                <a:latin typeface="Arial" pitchFamily="34" charset="0"/>
                <a:cs typeface="Arial" pitchFamily="34" charset="0"/>
              </a:rPr>
              <a:t>drawLine</a:t>
            </a:r>
            <a:r>
              <a:rPr lang="en-US" sz="2400" dirty="0">
                <a:solidFill>
                  <a:schemeClr val="tx1">
                    <a:lumMod val="95000"/>
                    <a:lumOff val="5000"/>
                  </a:schemeClr>
                </a:solidFill>
                <a:latin typeface="Arial" pitchFamily="34" charset="0"/>
                <a:cs typeface="Arial" pitchFamily="34" charset="0"/>
              </a:rPr>
              <a:t>(x1, y1, x2, y2)</a:t>
            </a:r>
          </a:p>
          <a:p>
            <a:pPr lvl="1">
              <a:lnSpc>
                <a:spcPct val="90000"/>
              </a:lnSpc>
            </a:pPr>
            <a:r>
              <a:rPr lang="en-US" sz="2000" dirty="0">
                <a:solidFill>
                  <a:schemeClr val="tx1">
                    <a:lumMod val="95000"/>
                    <a:lumOff val="5000"/>
                  </a:schemeClr>
                </a:solidFill>
                <a:latin typeface="Arial" pitchFamily="34" charset="0"/>
                <a:cs typeface="Arial" pitchFamily="34" charset="0"/>
              </a:rPr>
              <a:t>Draws a 1-pixel-thick line from (x1, y1) to (x2, y2)</a:t>
            </a:r>
          </a:p>
        </p:txBody>
      </p:sp>
      <p:sp>
        <p:nvSpPr>
          <p:cNvPr id="8" name="Footer Placeholder 7"/>
          <p:cNvSpPr>
            <a:spLocks noGrp="1"/>
          </p:cNvSpPr>
          <p:nvPr>
            <p:ph type="ftr" sz="quarter" idx="11"/>
          </p:nvPr>
        </p:nvSpPr>
        <p:spPr/>
        <p:txBody>
          <a:bodyPr/>
          <a:lstStyle/>
          <a:p>
            <a:r>
              <a:rPr lang="en-IN" smtClean="0"/>
              <a:t>By: Utsav Patel</a:t>
            </a: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0E958A3-54F3-4730-8D69-46D757DA55B9}" type="slidenum">
              <a:rPr lang="en-US" altLang="zh-TW"/>
              <a:pPr/>
              <a:t>12</a:t>
            </a:fld>
            <a:endParaRPr lang="en-US" altLang="zh-TW"/>
          </a:p>
        </p:txBody>
      </p:sp>
      <p:sp>
        <p:nvSpPr>
          <p:cNvPr id="340994" name="Rectangle 2"/>
          <p:cNvSpPr>
            <a:spLocks noGrp="1" noChangeArrowheads="1"/>
          </p:cNvSpPr>
          <p:nvPr>
            <p:ph type="title"/>
          </p:nvPr>
        </p:nvSpPr>
        <p:spPr/>
        <p:txBody>
          <a:bodyPr>
            <a:normAutofit fontScale="90000"/>
          </a:bodyPr>
          <a:lstStyle/>
          <a:p>
            <a:r>
              <a:rPr lang="en-US">
                <a:latin typeface="Arial" pitchFamily="34" charset="0"/>
                <a:cs typeface="Arial" pitchFamily="34" charset="0"/>
              </a:rPr>
              <a:t>Useful Graphics Methods,</a:t>
            </a:r>
            <a:br>
              <a:rPr lang="en-US">
                <a:latin typeface="Arial" pitchFamily="34" charset="0"/>
                <a:cs typeface="Arial" pitchFamily="34" charset="0"/>
              </a:rPr>
            </a:br>
            <a:r>
              <a:rPr lang="en-US">
                <a:latin typeface="Arial" pitchFamily="34" charset="0"/>
                <a:cs typeface="Arial" pitchFamily="34" charset="0"/>
              </a:rPr>
              <a:t>continued</a:t>
            </a:r>
          </a:p>
        </p:txBody>
      </p:sp>
      <p:sp>
        <p:nvSpPr>
          <p:cNvPr id="340995" name="Rectangle 3"/>
          <p:cNvSpPr>
            <a:spLocks noGrp="1" noChangeArrowheads="1"/>
          </p:cNvSpPr>
          <p:nvPr>
            <p:ph type="body" idx="1"/>
          </p:nvPr>
        </p:nvSpPr>
        <p:spPr/>
        <p:txBody>
          <a:bodyPr/>
          <a:lstStyle/>
          <a:p>
            <a:r>
              <a:rPr lang="en-US" sz="2400" dirty="0" err="1">
                <a:solidFill>
                  <a:schemeClr val="tx1">
                    <a:lumMod val="95000"/>
                    <a:lumOff val="5000"/>
                  </a:schemeClr>
                </a:solidFill>
                <a:latin typeface="Arial" pitchFamily="34" charset="0"/>
                <a:cs typeface="Arial" pitchFamily="34" charset="0"/>
              </a:rPr>
              <a:t>drawOval</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fillOval</a:t>
            </a:r>
            <a:endParaRPr lang="en-US" sz="2400" dirty="0">
              <a:solidFill>
                <a:schemeClr val="tx1">
                  <a:lumMod val="95000"/>
                  <a:lumOff val="5000"/>
                </a:schemeClr>
              </a:solidFill>
              <a:latin typeface="Arial" pitchFamily="34" charset="0"/>
              <a:cs typeface="Arial" pitchFamily="34" charset="0"/>
            </a:endParaRPr>
          </a:p>
          <a:p>
            <a:pPr lvl="1"/>
            <a:r>
              <a:rPr lang="en-US" sz="2000" dirty="0">
                <a:solidFill>
                  <a:schemeClr val="tx1">
                    <a:lumMod val="95000"/>
                    <a:lumOff val="5000"/>
                  </a:schemeClr>
                </a:solidFill>
                <a:latin typeface="Arial" pitchFamily="34" charset="0"/>
                <a:cs typeface="Arial" pitchFamily="34" charset="0"/>
              </a:rPr>
              <a:t>Draws an outlined and solid oval, where the arguments describe a rectangle that bounds the oval</a:t>
            </a:r>
          </a:p>
          <a:p>
            <a:r>
              <a:rPr lang="en-US" sz="2400" dirty="0" err="1">
                <a:solidFill>
                  <a:schemeClr val="tx1">
                    <a:lumMod val="95000"/>
                    <a:lumOff val="5000"/>
                  </a:schemeClr>
                </a:solidFill>
                <a:latin typeface="Arial" pitchFamily="34" charset="0"/>
                <a:cs typeface="Arial" pitchFamily="34" charset="0"/>
              </a:rPr>
              <a:t>drawPolygon</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fillPolygon</a:t>
            </a:r>
            <a:endParaRPr lang="en-US" sz="2400" dirty="0">
              <a:solidFill>
                <a:schemeClr val="tx1">
                  <a:lumMod val="95000"/>
                  <a:lumOff val="5000"/>
                </a:schemeClr>
              </a:solidFill>
              <a:latin typeface="Arial" pitchFamily="34" charset="0"/>
              <a:cs typeface="Arial" pitchFamily="34" charset="0"/>
            </a:endParaRPr>
          </a:p>
          <a:p>
            <a:pPr lvl="1"/>
            <a:r>
              <a:rPr lang="en-US" sz="2000" dirty="0">
                <a:solidFill>
                  <a:schemeClr val="tx1">
                    <a:lumMod val="95000"/>
                    <a:lumOff val="5000"/>
                  </a:schemeClr>
                </a:solidFill>
                <a:latin typeface="Arial" pitchFamily="34" charset="0"/>
                <a:cs typeface="Arial" pitchFamily="34" charset="0"/>
              </a:rPr>
              <a:t>Draws an outlined and solid polygon whose points are defined by arrays or a Polygon (a class that stores a series of points)</a:t>
            </a:r>
          </a:p>
          <a:p>
            <a:pPr lvl="1"/>
            <a:r>
              <a:rPr lang="en-US" sz="2000" dirty="0">
                <a:solidFill>
                  <a:schemeClr val="tx1">
                    <a:lumMod val="95000"/>
                    <a:lumOff val="5000"/>
                  </a:schemeClr>
                </a:solidFill>
                <a:latin typeface="Arial" pitchFamily="34" charset="0"/>
                <a:cs typeface="Arial" pitchFamily="34" charset="0"/>
              </a:rPr>
              <a:t>By default, polygon is closed; to make an open polygon use the </a:t>
            </a:r>
            <a:r>
              <a:rPr lang="en-US" sz="2000" dirty="0" err="1">
                <a:solidFill>
                  <a:schemeClr val="tx1">
                    <a:lumMod val="95000"/>
                    <a:lumOff val="5000"/>
                  </a:schemeClr>
                </a:solidFill>
                <a:latin typeface="Arial" pitchFamily="34" charset="0"/>
                <a:cs typeface="Arial" pitchFamily="34" charset="0"/>
              </a:rPr>
              <a:t>drawPolyline</a:t>
            </a:r>
            <a:r>
              <a:rPr lang="en-US" sz="2000" dirty="0">
                <a:solidFill>
                  <a:schemeClr val="tx1">
                    <a:lumMod val="95000"/>
                    <a:lumOff val="5000"/>
                  </a:schemeClr>
                </a:solidFill>
                <a:latin typeface="Arial" pitchFamily="34" charset="0"/>
                <a:cs typeface="Arial" pitchFamily="34" charset="0"/>
              </a:rPr>
              <a:t> method</a:t>
            </a:r>
          </a:p>
          <a:p>
            <a:r>
              <a:rPr lang="en-US" sz="2400" dirty="0" err="1">
                <a:solidFill>
                  <a:schemeClr val="tx1">
                    <a:lumMod val="95000"/>
                    <a:lumOff val="5000"/>
                  </a:schemeClr>
                </a:solidFill>
                <a:latin typeface="Arial" pitchFamily="34" charset="0"/>
                <a:cs typeface="Arial" pitchFamily="34" charset="0"/>
              </a:rPr>
              <a:t>drawImage</a:t>
            </a:r>
            <a:endParaRPr lang="en-US" sz="2400" dirty="0">
              <a:solidFill>
                <a:schemeClr val="tx1">
                  <a:lumMod val="95000"/>
                  <a:lumOff val="5000"/>
                </a:schemeClr>
              </a:solidFill>
              <a:latin typeface="Arial" pitchFamily="34" charset="0"/>
              <a:cs typeface="Arial" pitchFamily="34" charset="0"/>
            </a:endParaRPr>
          </a:p>
          <a:p>
            <a:pPr lvl="1"/>
            <a:r>
              <a:rPr lang="en-US" sz="2000" dirty="0">
                <a:solidFill>
                  <a:schemeClr val="tx1">
                    <a:lumMod val="95000"/>
                    <a:lumOff val="5000"/>
                  </a:schemeClr>
                </a:solidFill>
                <a:latin typeface="Arial" pitchFamily="34" charset="0"/>
                <a:cs typeface="Arial" pitchFamily="34" charset="0"/>
              </a:rPr>
              <a:t>Draws an image</a:t>
            </a:r>
          </a:p>
          <a:p>
            <a:pPr lvl="1"/>
            <a:r>
              <a:rPr lang="en-US" sz="2000" dirty="0">
                <a:solidFill>
                  <a:schemeClr val="tx1">
                    <a:lumMod val="95000"/>
                    <a:lumOff val="5000"/>
                  </a:schemeClr>
                </a:solidFill>
                <a:latin typeface="Arial" pitchFamily="34" charset="0"/>
                <a:cs typeface="Arial" pitchFamily="34" charset="0"/>
              </a:rPr>
              <a:t>Images can be in JPEG or GIF (including GIF89A) format</a:t>
            </a:r>
          </a:p>
        </p:txBody>
      </p:sp>
      <p:sp>
        <p:nvSpPr>
          <p:cNvPr id="8" name="Footer Placeholder 7"/>
          <p:cNvSpPr>
            <a:spLocks noGrp="1"/>
          </p:cNvSpPr>
          <p:nvPr>
            <p:ph type="ftr" sz="quarter" idx="11"/>
          </p:nvPr>
        </p:nvSpPr>
        <p:spPr/>
        <p:txBody>
          <a:bodyPr/>
          <a:lstStyle/>
          <a:p>
            <a:r>
              <a:rPr lang="en-IN" smtClean="0"/>
              <a:t>By: Utsav Patel</a:t>
            </a: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0286C27-D69F-4AFF-AD21-B984CFF3812F}" type="slidenum">
              <a:rPr lang="en-US" altLang="zh-TW"/>
              <a:pPr/>
              <a:t>13</a:t>
            </a:fld>
            <a:endParaRPr lang="en-US" altLang="zh-TW"/>
          </a:p>
        </p:txBody>
      </p:sp>
      <p:sp>
        <p:nvSpPr>
          <p:cNvPr id="342018" name="Rectangle 2"/>
          <p:cNvSpPr>
            <a:spLocks noGrp="1" noChangeArrowheads="1"/>
          </p:cNvSpPr>
          <p:nvPr>
            <p:ph type="title"/>
          </p:nvPr>
        </p:nvSpPr>
        <p:spPr/>
        <p:txBody>
          <a:bodyPr/>
          <a:lstStyle/>
          <a:p>
            <a:r>
              <a:rPr lang="en-US">
                <a:latin typeface="Arial" pitchFamily="34" charset="0"/>
                <a:cs typeface="Arial" pitchFamily="34" charset="0"/>
              </a:rPr>
              <a:t>Graphics Color</a:t>
            </a:r>
          </a:p>
        </p:txBody>
      </p:sp>
      <p:sp>
        <p:nvSpPr>
          <p:cNvPr id="342019" name="Rectangle 3"/>
          <p:cNvSpPr>
            <a:spLocks noGrp="1" noChangeArrowheads="1"/>
          </p:cNvSpPr>
          <p:nvPr>
            <p:ph type="body" idx="1"/>
          </p:nvPr>
        </p:nvSpPr>
        <p:spPr/>
        <p:txBody>
          <a:bodyPr>
            <a:normAutofit/>
          </a:bodyPr>
          <a:lstStyle/>
          <a:p>
            <a:pPr>
              <a:lnSpc>
                <a:spcPct val="90000"/>
              </a:lnSpc>
            </a:pPr>
            <a:r>
              <a:rPr lang="en-US" sz="2800" dirty="0" err="1">
                <a:solidFill>
                  <a:schemeClr val="tx1">
                    <a:lumMod val="95000"/>
                    <a:lumOff val="5000"/>
                  </a:schemeClr>
                </a:solidFill>
                <a:latin typeface="Arial" pitchFamily="34" charset="0"/>
                <a:cs typeface="Arial" pitchFamily="34" charset="0"/>
              </a:rPr>
              <a:t>setColor</a:t>
            </a:r>
            <a:r>
              <a:rPr lang="en-US" sz="2800" dirty="0">
                <a:solidFill>
                  <a:schemeClr val="tx1">
                    <a:lumMod val="95000"/>
                    <a:lumOff val="5000"/>
                  </a:schemeClr>
                </a:solidFill>
                <a:latin typeface="Arial" pitchFamily="34" charset="0"/>
                <a:cs typeface="Arial" pitchFamily="34" charset="0"/>
              </a:rPr>
              <a:t>, </a:t>
            </a:r>
            <a:r>
              <a:rPr lang="en-US" sz="2800" dirty="0" err="1">
                <a:solidFill>
                  <a:schemeClr val="tx1">
                    <a:lumMod val="95000"/>
                    <a:lumOff val="5000"/>
                  </a:schemeClr>
                </a:solidFill>
                <a:latin typeface="Arial" pitchFamily="34" charset="0"/>
                <a:cs typeface="Arial" pitchFamily="34" charset="0"/>
              </a:rPr>
              <a:t>getColor</a:t>
            </a:r>
            <a:endParaRPr lang="en-US" sz="2800" dirty="0">
              <a:solidFill>
                <a:schemeClr val="tx1">
                  <a:lumMod val="95000"/>
                  <a:lumOff val="5000"/>
                </a:schemeClr>
              </a:solidFill>
              <a:latin typeface="Arial" pitchFamily="34" charset="0"/>
              <a:cs typeface="Arial" pitchFamily="34" charset="0"/>
            </a:endParaRPr>
          </a:p>
          <a:p>
            <a:pPr lvl="1">
              <a:lnSpc>
                <a:spcPct val="90000"/>
              </a:lnSpc>
            </a:pPr>
            <a:r>
              <a:rPr lang="en-US" sz="2400" dirty="0">
                <a:solidFill>
                  <a:schemeClr val="tx1">
                    <a:lumMod val="95000"/>
                    <a:lumOff val="5000"/>
                  </a:schemeClr>
                </a:solidFill>
                <a:latin typeface="Arial" pitchFamily="34" charset="0"/>
                <a:cs typeface="Arial" pitchFamily="34" charset="0"/>
              </a:rPr>
              <a:t>Specifies the foreground color prior to drawing operation</a:t>
            </a:r>
          </a:p>
          <a:p>
            <a:pPr lvl="1">
              <a:lnSpc>
                <a:spcPct val="90000"/>
              </a:lnSpc>
            </a:pPr>
            <a:r>
              <a:rPr lang="en-US" sz="2400" dirty="0">
                <a:solidFill>
                  <a:schemeClr val="tx1">
                    <a:lumMod val="95000"/>
                    <a:lumOff val="5000"/>
                  </a:schemeClr>
                </a:solidFill>
                <a:latin typeface="Arial" pitchFamily="34" charset="0"/>
                <a:cs typeface="Arial" pitchFamily="34" charset="0"/>
              </a:rPr>
              <a:t>By default, the graphics object receives the foreground color of the window</a:t>
            </a:r>
          </a:p>
          <a:p>
            <a:pPr lvl="1">
              <a:lnSpc>
                <a:spcPct val="90000"/>
              </a:lnSpc>
            </a:pPr>
            <a:r>
              <a:rPr lang="en-US" sz="2400" dirty="0">
                <a:solidFill>
                  <a:schemeClr val="tx1">
                    <a:lumMod val="95000"/>
                    <a:lumOff val="5000"/>
                  </a:schemeClr>
                </a:solidFill>
                <a:latin typeface="Arial" pitchFamily="34" charset="0"/>
                <a:cs typeface="Arial" pitchFamily="34" charset="0"/>
              </a:rPr>
              <a:t>AWT has 16 predefined colors (</a:t>
            </a:r>
            <a:r>
              <a:rPr lang="en-US" sz="2400" dirty="0" err="1">
                <a:solidFill>
                  <a:schemeClr val="tx1">
                    <a:lumMod val="95000"/>
                    <a:lumOff val="5000"/>
                  </a:schemeClr>
                </a:solidFill>
                <a:latin typeface="Arial" pitchFamily="34" charset="0"/>
                <a:cs typeface="Arial" pitchFamily="34" charset="0"/>
              </a:rPr>
              <a:t>Color.red</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Color.blue</a:t>
            </a:r>
            <a:r>
              <a:rPr lang="en-US" sz="2400" dirty="0">
                <a:solidFill>
                  <a:schemeClr val="tx1">
                    <a:lumMod val="95000"/>
                    <a:lumOff val="5000"/>
                  </a:schemeClr>
                </a:solidFill>
                <a:latin typeface="Arial" pitchFamily="34" charset="0"/>
                <a:cs typeface="Arial" pitchFamily="34" charset="0"/>
              </a:rPr>
              <a:t>, etc.) or create your own color,</a:t>
            </a:r>
            <a:br>
              <a:rPr lang="en-US" sz="2400" dirty="0">
                <a:solidFill>
                  <a:schemeClr val="tx1">
                    <a:lumMod val="95000"/>
                    <a:lumOff val="5000"/>
                  </a:schemeClr>
                </a:solidFill>
                <a:latin typeface="Arial" pitchFamily="34" charset="0"/>
                <a:cs typeface="Arial" pitchFamily="34" charset="0"/>
              </a:rPr>
            </a:br>
            <a:r>
              <a:rPr lang="en-US" sz="2400" dirty="0">
                <a:solidFill>
                  <a:schemeClr val="tx1">
                    <a:lumMod val="95000"/>
                    <a:lumOff val="5000"/>
                  </a:schemeClr>
                </a:solidFill>
                <a:latin typeface="Arial" pitchFamily="34" charset="0"/>
                <a:cs typeface="Arial" pitchFamily="34" charset="0"/>
              </a:rPr>
              <a:t>new Color(r, g, b)</a:t>
            </a:r>
          </a:p>
          <a:p>
            <a:pPr lvl="1">
              <a:lnSpc>
                <a:spcPct val="90000"/>
              </a:lnSpc>
            </a:pPr>
            <a:r>
              <a:rPr lang="en-US" sz="2400" dirty="0">
                <a:solidFill>
                  <a:schemeClr val="tx1">
                    <a:lumMod val="95000"/>
                    <a:lumOff val="5000"/>
                  </a:schemeClr>
                </a:solidFill>
                <a:latin typeface="Arial" pitchFamily="34" charset="0"/>
                <a:cs typeface="Arial" pitchFamily="34" charset="0"/>
              </a:rPr>
              <a:t>Changing the color of the Graphics object affects only the drawing that explicitly uses that Graphics object</a:t>
            </a:r>
          </a:p>
          <a:p>
            <a:pPr lvl="2">
              <a:lnSpc>
                <a:spcPct val="90000"/>
              </a:lnSpc>
            </a:pPr>
            <a:r>
              <a:rPr lang="en-US" sz="2000" dirty="0">
                <a:solidFill>
                  <a:schemeClr val="tx1">
                    <a:lumMod val="95000"/>
                    <a:lumOff val="5000"/>
                  </a:schemeClr>
                </a:solidFill>
                <a:latin typeface="Arial" pitchFamily="34" charset="0"/>
                <a:cs typeface="Arial" pitchFamily="34" charset="0"/>
              </a:rPr>
              <a:t>To make permanent changes, call the </a:t>
            </a:r>
            <a:r>
              <a:rPr lang="en-US" sz="2000" i="1" dirty="0">
                <a:solidFill>
                  <a:schemeClr val="tx1">
                    <a:lumMod val="95000"/>
                    <a:lumOff val="5000"/>
                  </a:schemeClr>
                </a:solidFill>
                <a:latin typeface="Arial" pitchFamily="34" charset="0"/>
                <a:cs typeface="Arial" pitchFamily="34" charset="0"/>
              </a:rPr>
              <a:t>applet’s</a:t>
            </a:r>
            <a:r>
              <a:rPr lang="en-US" sz="2000" dirty="0">
                <a:solidFill>
                  <a:schemeClr val="tx1">
                    <a:lumMod val="95000"/>
                    <a:lumOff val="5000"/>
                  </a:schemeClr>
                </a:solidFill>
                <a:latin typeface="Arial" pitchFamily="34" charset="0"/>
                <a:cs typeface="Arial" pitchFamily="34" charset="0"/>
              </a:rPr>
              <a:t> </a:t>
            </a:r>
            <a:r>
              <a:rPr lang="en-US" sz="2000" dirty="0" err="1">
                <a:solidFill>
                  <a:schemeClr val="tx1">
                    <a:lumMod val="95000"/>
                    <a:lumOff val="5000"/>
                  </a:schemeClr>
                </a:solidFill>
                <a:latin typeface="Arial" pitchFamily="34" charset="0"/>
                <a:cs typeface="Arial" pitchFamily="34" charset="0"/>
              </a:rPr>
              <a:t>setForeground</a:t>
            </a:r>
            <a:r>
              <a:rPr lang="en-US" sz="2000" dirty="0">
                <a:solidFill>
                  <a:schemeClr val="tx1">
                    <a:lumMod val="95000"/>
                    <a:lumOff val="5000"/>
                  </a:schemeClr>
                </a:solidFill>
                <a:latin typeface="Arial" pitchFamily="34" charset="0"/>
                <a:cs typeface="Arial" pitchFamily="34" charset="0"/>
              </a:rPr>
              <a:t> method.</a:t>
            </a:r>
          </a:p>
        </p:txBody>
      </p:sp>
      <p:sp>
        <p:nvSpPr>
          <p:cNvPr id="8" name="Footer Placeholder 7"/>
          <p:cNvSpPr>
            <a:spLocks noGrp="1"/>
          </p:cNvSpPr>
          <p:nvPr>
            <p:ph type="ftr" sz="quarter" idx="11"/>
          </p:nvPr>
        </p:nvSpPr>
        <p:spPr/>
        <p:txBody>
          <a:bodyPr/>
          <a:lstStyle/>
          <a:p>
            <a:r>
              <a:rPr lang="en-IN" smtClean="0"/>
              <a:t>By: Utsav Patel</a:t>
            </a: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8052735-A5B9-4808-9C15-35E44CA79038}" type="slidenum">
              <a:rPr lang="en-US" altLang="zh-TW"/>
              <a:pPr/>
              <a:t>14</a:t>
            </a:fld>
            <a:endParaRPr lang="en-US" altLang="zh-TW"/>
          </a:p>
        </p:txBody>
      </p:sp>
      <p:sp>
        <p:nvSpPr>
          <p:cNvPr id="343042" name="Rectangle 2"/>
          <p:cNvSpPr>
            <a:spLocks noGrp="1" noChangeArrowheads="1"/>
          </p:cNvSpPr>
          <p:nvPr>
            <p:ph type="title"/>
          </p:nvPr>
        </p:nvSpPr>
        <p:spPr/>
        <p:txBody>
          <a:bodyPr/>
          <a:lstStyle/>
          <a:p>
            <a:r>
              <a:rPr lang="en-US">
                <a:latin typeface="Arial" pitchFamily="34" charset="0"/>
                <a:cs typeface="Arial" pitchFamily="34" charset="0"/>
              </a:rPr>
              <a:t>Graphics Font</a:t>
            </a:r>
          </a:p>
        </p:txBody>
      </p:sp>
      <p:sp>
        <p:nvSpPr>
          <p:cNvPr id="343043" name="Rectangle 3"/>
          <p:cNvSpPr>
            <a:spLocks noGrp="1" noChangeArrowheads="1"/>
          </p:cNvSpPr>
          <p:nvPr>
            <p:ph type="body" idx="1"/>
          </p:nvPr>
        </p:nvSpPr>
        <p:spPr/>
        <p:txBody>
          <a:bodyPr/>
          <a:lstStyle/>
          <a:p>
            <a:r>
              <a:rPr lang="en-US" sz="2400" b="1" dirty="0" err="1">
                <a:solidFill>
                  <a:schemeClr val="tx1">
                    <a:lumMod val="95000"/>
                    <a:lumOff val="5000"/>
                  </a:schemeClr>
                </a:solidFill>
                <a:latin typeface="Arial" pitchFamily="34" charset="0"/>
                <a:cs typeface="Arial" pitchFamily="34" charset="0"/>
              </a:rPr>
              <a:t>setFont</a:t>
            </a:r>
            <a:r>
              <a:rPr lang="en-US" sz="2400" b="1" dirty="0">
                <a:solidFill>
                  <a:schemeClr val="tx1">
                    <a:lumMod val="95000"/>
                    <a:lumOff val="5000"/>
                  </a:schemeClr>
                </a:solidFill>
                <a:latin typeface="Arial" pitchFamily="34" charset="0"/>
                <a:cs typeface="Arial" pitchFamily="34" charset="0"/>
              </a:rPr>
              <a:t>, </a:t>
            </a:r>
            <a:r>
              <a:rPr lang="en-US" sz="2400" b="1" dirty="0" err="1">
                <a:solidFill>
                  <a:schemeClr val="tx1">
                    <a:lumMod val="95000"/>
                    <a:lumOff val="5000"/>
                  </a:schemeClr>
                </a:solidFill>
                <a:latin typeface="Arial" pitchFamily="34" charset="0"/>
                <a:cs typeface="Arial" pitchFamily="34" charset="0"/>
              </a:rPr>
              <a:t>getFont</a:t>
            </a:r>
            <a:endParaRPr lang="en-US" sz="2400" b="1" dirty="0">
              <a:solidFill>
                <a:schemeClr val="tx1">
                  <a:lumMod val="95000"/>
                  <a:lumOff val="5000"/>
                </a:schemeClr>
              </a:solidFill>
              <a:latin typeface="Arial" pitchFamily="34" charset="0"/>
              <a:cs typeface="Arial" pitchFamily="34" charset="0"/>
            </a:endParaRPr>
          </a:p>
          <a:p>
            <a:pPr lvl="1"/>
            <a:r>
              <a:rPr lang="en-US" sz="2000" dirty="0">
                <a:latin typeface="Arial" pitchFamily="34" charset="0"/>
                <a:cs typeface="Arial" pitchFamily="34" charset="0"/>
              </a:rPr>
              <a:t>Specifies the font to be used for drawing text</a:t>
            </a:r>
          </a:p>
          <a:p>
            <a:pPr lvl="1"/>
            <a:r>
              <a:rPr lang="en-US" sz="2000" dirty="0">
                <a:latin typeface="Arial" pitchFamily="34" charset="0"/>
                <a:cs typeface="Arial" pitchFamily="34" charset="0"/>
              </a:rPr>
              <a:t>Determine the size of a character through </a:t>
            </a:r>
            <a:r>
              <a:rPr lang="en-US" sz="2000" dirty="0" err="1">
                <a:latin typeface="Arial" pitchFamily="34" charset="0"/>
                <a:cs typeface="Arial" pitchFamily="34" charset="0"/>
              </a:rPr>
              <a:t>FontMetrics</a:t>
            </a:r>
            <a:r>
              <a:rPr lang="en-US" sz="2000" dirty="0">
                <a:latin typeface="Arial" pitchFamily="34" charset="0"/>
                <a:cs typeface="Arial" pitchFamily="34" charset="0"/>
              </a:rPr>
              <a:t> (in Java 2 use </a:t>
            </a:r>
            <a:r>
              <a:rPr lang="en-US" sz="2000" dirty="0" err="1">
                <a:latin typeface="Arial" pitchFamily="34" charset="0"/>
                <a:cs typeface="Arial" pitchFamily="34" charset="0"/>
              </a:rPr>
              <a:t>LineMetrics</a:t>
            </a:r>
            <a:r>
              <a:rPr lang="en-US" sz="2000" dirty="0">
                <a:latin typeface="Arial" pitchFamily="34" charset="0"/>
                <a:cs typeface="Arial" pitchFamily="34" charset="0"/>
              </a:rPr>
              <a:t>)</a:t>
            </a:r>
          </a:p>
          <a:p>
            <a:pPr lvl="1"/>
            <a:r>
              <a:rPr lang="en-US" sz="2000" dirty="0">
                <a:latin typeface="Arial" pitchFamily="34" charset="0"/>
                <a:cs typeface="Arial" pitchFamily="34" charset="0"/>
              </a:rPr>
              <a:t>Setting the font for the Graphics object does not persist to subsequent invocations of paint</a:t>
            </a:r>
          </a:p>
          <a:p>
            <a:pPr lvl="1"/>
            <a:r>
              <a:rPr lang="en-US" sz="2000" dirty="0">
                <a:latin typeface="Arial" pitchFamily="34" charset="0"/>
                <a:cs typeface="Arial" pitchFamily="34" charset="0"/>
              </a:rPr>
              <a:t>Set the font of the window (I.e., call the </a:t>
            </a:r>
            <a:r>
              <a:rPr lang="en-US" sz="2000" i="1" dirty="0">
                <a:latin typeface="Arial" pitchFamily="34" charset="0"/>
                <a:cs typeface="Arial" pitchFamily="34" charset="0"/>
              </a:rPr>
              <a:t>applet’s</a:t>
            </a:r>
            <a:r>
              <a:rPr lang="en-US" sz="2000" dirty="0">
                <a:latin typeface="Arial" pitchFamily="34" charset="0"/>
                <a:cs typeface="Arial" pitchFamily="34" charset="0"/>
              </a:rPr>
              <a:t> </a:t>
            </a:r>
            <a:r>
              <a:rPr lang="en-US" sz="2000" dirty="0" err="1">
                <a:latin typeface="Arial" pitchFamily="34" charset="0"/>
                <a:cs typeface="Arial" pitchFamily="34" charset="0"/>
              </a:rPr>
              <a:t>setFont</a:t>
            </a:r>
            <a:r>
              <a:rPr lang="en-US" sz="2000" dirty="0">
                <a:latin typeface="Arial" pitchFamily="34" charset="0"/>
                <a:cs typeface="Arial" pitchFamily="34" charset="0"/>
              </a:rPr>
              <a:t> method) for permanent changes to the Graphics object</a:t>
            </a:r>
          </a:p>
          <a:p>
            <a:pPr lvl="1"/>
            <a:r>
              <a:rPr lang="en-US" sz="2000" dirty="0">
                <a:latin typeface="Arial" pitchFamily="34" charset="0"/>
                <a:cs typeface="Arial" pitchFamily="34" charset="0"/>
              </a:rPr>
              <a:t>In JDK 1.1, </a:t>
            </a:r>
            <a:r>
              <a:rPr lang="en-US" sz="2000" dirty="0">
                <a:solidFill>
                  <a:srgbClr val="FF0000"/>
                </a:solidFill>
                <a:latin typeface="Arial" pitchFamily="34" charset="0"/>
                <a:cs typeface="Arial" pitchFamily="34" charset="0"/>
              </a:rPr>
              <a:t>only 5 fonts</a:t>
            </a:r>
            <a:r>
              <a:rPr lang="en-US" sz="2000" dirty="0">
                <a:latin typeface="Arial" pitchFamily="34" charset="0"/>
                <a:cs typeface="Arial" pitchFamily="34" charset="0"/>
              </a:rPr>
              <a:t> are available: Serif (aka </a:t>
            </a:r>
            <a:r>
              <a:rPr lang="en-US" sz="2000" dirty="0" err="1">
                <a:latin typeface="Arial" pitchFamily="34" charset="0"/>
                <a:cs typeface="Arial" pitchFamily="34" charset="0"/>
              </a:rPr>
              <a:t>TimesRoman</a:t>
            </a:r>
            <a:r>
              <a:rPr lang="en-US" sz="2000" dirty="0">
                <a:latin typeface="Arial" pitchFamily="34" charset="0"/>
                <a:cs typeface="Arial" pitchFamily="34" charset="0"/>
              </a:rPr>
              <a:t>), </a:t>
            </a:r>
            <a:r>
              <a:rPr lang="en-US" sz="2000" dirty="0" err="1">
                <a:latin typeface="Arial" pitchFamily="34" charset="0"/>
                <a:cs typeface="Arial" pitchFamily="34" charset="0"/>
              </a:rPr>
              <a:t>SansSerif</a:t>
            </a:r>
            <a:r>
              <a:rPr lang="en-US" sz="2000" dirty="0">
                <a:latin typeface="Arial" pitchFamily="34" charset="0"/>
                <a:cs typeface="Arial" pitchFamily="34" charset="0"/>
              </a:rPr>
              <a:t> (aka Helvetica), </a:t>
            </a:r>
            <a:r>
              <a:rPr lang="en-US" sz="2000" dirty="0" err="1">
                <a:latin typeface="Arial" pitchFamily="34" charset="0"/>
                <a:cs typeface="Arial" pitchFamily="34" charset="0"/>
              </a:rPr>
              <a:t>Monospaced</a:t>
            </a:r>
            <a:r>
              <a:rPr lang="en-US" sz="2000" dirty="0">
                <a:latin typeface="Arial" pitchFamily="34" charset="0"/>
                <a:cs typeface="Arial" pitchFamily="34" charset="0"/>
              </a:rPr>
              <a:t> (aka Courier), Dialog,  and </a:t>
            </a:r>
            <a:r>
              <a:rPr lang="en-US" sz="2000" dirty="0" err="1">
                <a:latin typeface="Arial" pitchFamily="34" charset="0"/>
                <a:cs typeface="Arial" pitchFamily="34" charset="0"/>
              </a:rPr>
              <a:t>DialogInput</a:t>
            </a:r>
            <a:endParaRPr lang="en-US" sz="2000" dirty="0">
              <a:latin typeface="Arial" pitchFamily="34" charset="0"/>
              <a:cs typeface="Arial" pitchFamily="34" charset="0"/>
            </a:endParaRPr>
          </a:p>
        </p:txBody>
      </p:sp>
      <p:sp>
        <p:nvSpPr>
          <p:cNvPr id="8" name="Footer Placeholder 7"/>
          <p:cNvSpPr>
            <a:spLocks noGrp="1"/>
          </p:cNvSpPr>
          <p:nvPr>
            <p:ph type="ftr" sz="quarter" idx="11"/>
          </p:nvPr>
        </p:nvSpPr>
        <p:spPr/>
        <p:txBody>
          <a:bodyPr/>
          <a:lstStyle/>
          <a:p>
            <a:r>
              <a:rPr lang="en-IN" smtClean="0"/>
              <a:t>By: Utsav Patel</a:t>
            </a: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1"/>
          </p:nvPr>
        </p:nvSpPr>
        <p:spPr/>
        <p:txBody>
          <a:bodyPr/>
          <a:lstStyle/>
          <a:p>
            <a:r>
              <a:rPr lang="en-US" altLang="zh-TW" smtClean="0"/>
              <a:t>By: Utsav Patel</a:t>
            </a:r>
            <a:endParaRPr lang="en-US" altLang="zh-TW"/>
          </a:p>
        </p:txBody>
      </p:sp>
      <p:sp>
        <p:nvSpPr>
          <p:cNvPr id="13" name="Slide Number Placeholder 5"/>
          <p:cNvSpPr>
            <a:spLocks noGrp="1"/>
          </p:cNvSpPr>
          <p:nvPr>
            <p:ph type="sldNum" sz="quarter" idx="12"/>
          </p:nvPr>
        </p:nvSpPr>
        <p:spPr/>
        <p:txBody>
          <a:bodyPr/>
          <a:lstStyle/>
          <a:p>
            <a:fld id="{B9039664-6DC9-4B71-8E9F-A37F10E43163}" type="slidenum">
              <a:rPr lang="en-US" altLang="zh-TW"/>
              <a:pPr/>
              <a:t>15</a:t>
            </a:fld>
            <a:endParaRPr lang="en-US" altLang="zh-TW"/>
          </a:p>
        </p:txBody>
      </p:sp>
      <p:sp>
        <p:nvSpPr>
          <p:cNvPr id="345090" name="Rectangle 2"/>
          <p:cNvSpPr>
            <a:spLocks noGrp="1" noChangeArrowheads="1"/>
          </p:cNvSpPr>
          <p:nvPr>
            <p:ph type="title"/>
          </p:nvPr>
        </p:nvSpPr>
        <p:spPr/>
        <p:txBody>
          <a:bodyPr/>
          <a:lstStyle/>
          <a:p>
            <a:r>
              <a:rPr lang="en-US">
                <a:latin typeface="Arial" pitchFamily="34" charset="0"/>
                <a:cs typeface="Arial" pitchFamily="34" charset="0"/>
              </a:rPr>
              <a:t>Graphics Behavior</a:t>
            </a:r>
          </a:p>
        </p:txBody>
      </p:sp>
      <p:sp>
        <p:nvSpPr>
          <p:cNvPr id="345091" name="Rectangle 3"/>
          <p:cNvSpPr>
            <a:spLocks noGrp="1" noChangeArrowheads="1"/>
          </p:cNvSpPr>
          <p:nvPr>
            <p:ph type="body" idx="1"/>
          </p:nvPr>
        </p:nvSpPr>
        <p:spPr>
          <a:xfrm>
            <a:off x="1066800" y="1981200"/>
            <a:ext cx="7543800" cy="1371600"/>
          </a:xfrm>
        </p:spPr>
        <p:txBody>
          <a:bodyPr/>
          <a:lstStyle/>
          <a:p>
            <a:pPr>
              <a:lnSpc>
                <a:spcPct val="90000"/>
              </a:lnSpc>
            </a:pPr>
            <a:r>
              <a:rPr lang="en-US" sz="2400">
                <a:latin typeface="Arial" pitchFamily="34" charset="0"/>
                <a:cs typeface="Arial" pitchFamily="34" charset="0"/>
              </a:rPr>
              <a:t>Browser calls repaint method to request redrawing of applet</a:t>
            </a:r>
          </a:p>
          <a:p>
            <a:pPr lvl="1">
              <a:lnSpc>
                <a:spcPct val="90000"/>
              </a:lnSpc>
            </a:pPr>
            <a:r>
              <a:rPr lang="en-US" sz="2000">
                <a:latin typeface="Arial" pitchFamily="34" charset="0"/>
                <a:cs typeface="Arial" pitchFamily="34" charset="0"/>
              </a:rPr>
              <a:t>Called when applet first drawn or applet is hidden by another window and then re-exposed</a:t>
            </a:r>
          </a:p>
        </p:txBody>
      </p:sp>
      <p:sp>
        <p:nvSpPr>
          <p:cNvPr id="345092" name="Text Box 4"/>
          <p:cNvSpPr txBox="1">
            <a:spLocks noChangeArrowheads="1"/>
          </p:cNvSpPr>
          <p:nvPr/>
        </p:nvSpPr>
        <p:spPr bwMode="auto">
          <a:xfrm>
            <a:off x="3594100" y="3352800"/>
            <a:ext cx="1827213" cy="457200"/>
          </a:xfrm>
          <a:prstGeom prst="rect">
            <a:avLst/>
          </a:prstGeom>
          <a:noFill/>
          <a:ln w="9525">
            <a:noFill/>
            <a:miter lim="800000"/>
            <a:headEnd/>
            <a:tailEnd/>
          </a:ln>
          <a:effectLst/>
        </p:spPr>
        <p:txBody>
          <a:bodyPr wrap="none">
            <a:spAutoFit/>
          </a:bodyPr>
          <a:lstStyle/>
          <a:p>
            <a:pPr eaLnBrk="0" hangingPunct="0"/>
            <a:r>
              <a:rPr kumimoji="0" lang="en-US" sz="2400">
                <a:latin typeface="Courier New" pitchFamily="49" charset="0"/>
              </a:rPr>
              <a:t>repaint()</a:t>
            </a:r>
          </a:p>
        </p:txBody>
      </p:sp>
      <p:sp>
        <p:nvSpPr>
          <p:cNvPr id="345093" name="Text Box 5"/>
          <p:cNvSpPr txBox="1">
            <a:spLocks noChangeArrowheads="1"/>
          </p:cNvSpPr>
          <p:nvPr/>
        </p:nvSpPr>
        <p:spPr bwMode="auto">
          <a:xfrm>
            <a:off x="2590800" y="4419600"/>
            <a:ext cx="3470275" cy="457200"/>
          </a:xfrm>
          <a:prstGeom prst="rect">
            <a:avLst/>
          </a:prstGeom>
          <a:noFill/>
          <a:ln w="9525">
            <a:noFill/>
            <a:miter lim="800000"/>
            <a:headEnd/>
            <a:tailEnd/>
          </a:ln>
          <a:effectLst/>
        </p:spPr>
        <p:txBody>
          <a:bodyPr wrap="none">
            <a:spAutoFit/>
          </a:bodyPr>
          <a:lstStyle/>
          <a:p>
            <a:pPr eaLnBrk="0" hangingPunct="0"/>
            <a:r>
              <a:rPr kumimoji="0" lang="en-US" sz="2400">
                <a:latin typeface="Courier New" pitchFamily="49" charset="0"/>
              </a:rPr>
              <a:t>update(Graphics g)</a:t>
            </a:r>
          </a:p>
        </p:txBody>
      </p:sp>
      <p:sp>
        <p:nvSpPr>
          <p:cNvPr id="345094" name="Text Box 6"/>
          <p:cNvSpPr txBox="1">
            <a:spLocks noChangeArrowheads="1"/>
          </p:cNvSpPr>
          <p:nvPr/>
        </p:nvSpPr>
        <p:spPr bwMode="auto">
          <a:xfrm>
            <a:off x="1905000" y="5791200"/>
            <a:ext cx="4953000" cy="457200"/>
          </a:xfrm>
          <a:prstGeom prst="rect">
            <a:avLst/>
          </a:prstGeom>
          <a:noFill/>
          <a:ln w="9525">
            <a:noFill/>
            <a:miter lim="800000"/>
            <a:headEnd/>
            <a:tailEnd/>
          </a:ln>
          <a:effectLst/>
        </p:spPr>
        <p:txBody>
          <a:bodyPr>
            <a:spAutoFit/>
          </a:bodyPr>
          <a:lstStyle/>
          <a:p>
            <a:pPr algn="ctr" eaLnBrk="0" hangingPunct="0"/>
            <a:r>
              <a:rPr kumimoji="0" lang="en-US" sz="2400">
                <a:latin typeface="Courier New" pitchFamily="49" charset="0"/>
              </a:rPr>
              <a:t>paint(Graphics g)</a:t>
            </a:r>
          </a:p>
        </p:txBody>
      </p:sp>
      <p:sp>
        <p:nvSpPr>
          <p:cNvPr id="345095" name="Line 7"/>
          <p:cNvSpPr>
            <a:spLocks noChangeShapeType="1"/>
          </p:cNvSpPr>
          <p:nvPr/>
        </p:nvSpPr>
        <p:spPr bwMode="auto">
          <a:xfrm>
            <a:off x="4343400" y="4876800"/>
            <a:ext cx="0" cy="990600"/>
          </a:xfrm>
          <a:prstGeom prst="line">
            <a:avLst/>
          </a:prstGeom>
          <a:noFill/>
          <a:ln w="28575">
            <a:solidFill>
              <a:schemeClr val="tx1"/>
            </a:solidFill>
            <a:round/>
            <a:headEnd/>
            <a:tailEnd type="triangle" w="med" len="med"/>
          </a:ln>
          <a:effectLst/>
        </p:spPr>
        <p:txBody>
          <a:bodyPr/>
          <a:lstStyle/>
          <a:p>
            <a:endParaRPr lang="en-IN"/>
          </a:p>
        </p:txBody>
      </p:sp>
      <p:sp>
        <p:nvSpPr>
          <p:cNvPr id="345096" name="Line 8"/>
          <p:cNvSpPr>
            <a:spLocks noChangeShapeType="1"/>
          </p:cNvSpPr>
          <p:nvPr/>
        </p:nvSpPr>
        <p:spPr bwMode="auto">
          <a:xfrm>
            <a:off x="4343400" y="3810000"/>
            <a:ext cx="0" cy="685800"/>
          </a:xfrm>
          <a:prstGeom prst="line">
            <a:avLst/>
          </a:prstGeom>
          <a:noFill/>
          <a:ln w="28575">
            <a:solidFill>
              <a:schemeClr val="tx1"/>
            </a:solidFill>
            <a:prstDash val="dash"/>
            <a:round/>
            <a:headEnd/>
            <a:tailEnd type="triangle" w="med" len="med"/>
          </a:ln>
          <a:effectLst/>
        </p:spPr>
        <p:txBody>
          <a:bodyPr/>
          <a:lstStyle/>
          <a:p>
            <a:endParaRPr lang="en-IN"/>
          </a:p>
        </p:txBody>
      </p:sp>
      <p:sp>
        <p:nvSpPr>
          <p:cNvPr id="345097" name="Text Box 9"/>
          <p:cNvSpPr txBox="1">
            <a:spLocks noChangeArrowheads="1"/>
          </p:cNvSpPr>
          <p:nvPr/>
        </p:nvSpPr>
        <p:spPr bwMode="auto">
          <a:xfrm>
            <a:off x="4724400" y="3810000"/>
            <a:ext cx="1462088" cy="457200"/>
          </a:xfrm>
          <a:prstGeom prst="rect">
            <a:avLst/>
          </a:prstGeom>
          <a:noFill/>
          <a:ln w="9525">
            <a:noFill/>
            <a:miter lim="800000"/>
            <a:headEnd/>
            <a:tailEnd/>
          </a:ln>
          <a:effectLst/>
        </p:spPr>
        <p:txBody>
          <a:bodyPr wrap="none">
            <a:spAutoFit/>
          </a:bodyPr>
          <a:lstStyle/>
          <a:p>
            <a:pPr eaLnBrk="0" hangingPunct="0"/>
            <a:r>
              <a:rPr kumimoji="0" lang="en-US" sz="2400">
                <a:latin typeface="Times" pitchFamily="18" charset="0"/>
              </a:rPr>
              <a:t>“sets </a:t>
            </a:r>
            <a:r>
              <a:rPr kumimoji="0" lang="en-US" sz="2400" i="1">
                <a:latin typeface="Times" pitchFamily="18" charset="0"/>
              </a:rPr>
              <a:t>flag</a:t>
            </a:r>
            <a:r>
              <a:rPr kumimoji="0" lang="en-US" sz="2400">
                <a:latin typeface="Times" pitchFamily="18" charset="0"/>
              </a:rPr>
              <a:t>”</a:t>
            </a:r>
          </a:p>
        </p:txBody>
      </p:sp>
      <p:sp>
        <p:nvSpPr>
          <p:cNvPr id="345098" name="Text Box 10"/>
          <p:cNvSpPr txBox="1">
            <a:spLocks noChangeArrowheads="1"/>
          </p:cNvSpPr>
          <p:nvPr/>
        </p:nvSpPr>
        <p:spPr bwMode="auto">
          <a:xfrm>
            <a:off x="4495800" y="5029200"/>
            <a:ext cx="3886200" cy="457200"/>
          </a:xfrm>
          <a:prstGeom prst="rect">
            <a:avLst/>
          </a:prstGeom>
          <a:noFill/>
          <a:ln w="9525">
            <a:noFill/>
            <a:miter lim="800000"/>
            <a:headEnd/>
            <a:tailEnd/>
          </a:ln>
          <a:effectLst/>
        </p:spPr>
        <p:txBody>
          <a:bodyPr>
            <a:spAutoFit/>
          </a:bodyPr>
          <a:lstStyle/>
          <a:p>
            <a:pPr eaLnBrk="0" hangingPunct="0"/>
            <a:r>
              <a:rPr kumimoji="0" lang="en-US" sz="2400">
                <a:latin typeface="Times New Roman" pitchFamily="18" charset="0"/>
              </a:rPr>
              <a:t>Clears screen, Calls </a:t>
            </a:r>
            <a:r>
              <a:rPr kumimoji="0" lang="en-US" sz="2400">
                <a:latin typeface="Courier New" pitchFamily="49" charset="0"/>
              </a:rPr>
              <a:t>paint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By: Utsav Patel</a:t>
            </a:r>
            <a:endParaRPr lang="en-US" altLang="zh-TW"/>
          </a:p>
        </p:txBody>
      </p:sp>
      <p:sp>
        <p:nvSpPr>
          <p:cNvPr id="6" name="Slide Number Placeholder 5"/>
          <p:cNvSpPr>
            <a:spLocks noGrp="1"/>
          </p:cNvSpPr>
          <p:nvPr>
            <p:ph type="sldNum" sz="quarter" idx="12"/>
          </p:nvPr>
        </p:nvSpPr>
        <p:spPr/>
        <p:txBody>
          <a:bodyPr/>
          <a:lstStyle/>
          <a:p>
            <a:fld id="{C07C11DA-344E-43FC-981C-430A47A2786B}" type="slidenum">
              <a:rPr lang="en-US" altLang="zh-TW"/>
              <a:pPr/>
              <a:t>16</a:t>
            </a:fld>
            <a:endParaRPr lang="en-US" altLang="zh-TW"/>
          </a:p>
        </p:txBody>
      </p:sp>
      <p:sp>
        <p:nvSpPr>
          <p:cNvPr id="346114" name="Rectangle 2"/>
          <p:cNvSpPr>
            <a:spLocks noGrp="1" noChangeArrowheads="1"/>
          </p:cNvSpPr>
          <p:nvPr>
            <p:ph type="title"/>
          </p:nvPr>
        </p:nvSpPr>
        <p:spPr/>
        <p:txBody>
          <a:bodyPr/>
          <a:lstStyle/>
          <a:p>
            <a:r>
              <a:rPr lang="en-US">
                <a:latin typeface="Arial" pitchFamily="34" charset="0"/>
                <a:cs typeface="Arial" pitchFamily="34" charset="0"/>
              </a:rPr>
              <a:t>Drawing Images</a:t>
            </a:r>
          </a:p>
        </p:txBody>
      </p:sp>
      <p:sp>
        <p:nvSpPr>
          <p:cNvPr id="346115" name="Rectangle 3"/>
          <p:cNvSpPr>
            <a:spLocks noGrp="1" noChangeArrowheads="1"/>
          </p:cNvSpPr>
          <p:nvPr>
            <p:ph type="body" idx="1"/>
          </p:nvPr>
        </p:nvSpPr>
        <p:spPr/>
        <p:txBody>
          <a:bodyPr/>
          <a:lstStyle/>
          <a:p>
            <a:pPr>
              <a:lnSpc>
                <a:spcPct val="90000"/>
              </a:lnSpc>
            </a:pPr>
            <a:r>
              <a:rPr lang="en-US" sz="2400" dirty="0">
                <a:solidFill>
                  <a:schemeClr val="tx1">
                    <a:lumMod val="95000"/>
                    <a:lumOff val="5000"/>
                  </a:schemeClr>
                </a:solidFill>
                <a:latin typeface="Arial" pitchFamily="34" charset="0"/>
                <a:cs typeface="Arial" pitchFamily="34" charset="0"/>
              </a:rPr>
              <a:t>Register the Image (from init)</a:t>
            </a:r>
          </a:p>
          <a:p>
            <a:pPr>
              <a:lnSpc>
                <a:spcPct val="90000"/>
              </a:lnSpc>
              <a:buFont typeface="Wingdings" pitchFamily="2" charset="2"/>
              <a:buNone/>
            </a:pPr>
            <a:endParaRPr lang="en-US" sz="1000" dirty="0">
              <a:solidFill>
                <a:schemeClr val="tx1">
                  <a:lumMod val="95000"/>
                  <a:lumOff val="5000"/>
                </a:schemeClr>
              </a:solidFill>
              <a:latin typeface="Arial" pitchFamily="34" charset="0"/>
              <a:cs typeface="Arial" pitchFamily="34" charset="0"/>
            </a:endParaRPr>
          </a:p>
          <a:p>
            <a:pPr>
              <a:lnSpc>
                <a:spcPct val="90000"/>
              </a:lnSpc>
              <a:buFont typeface="Wingdings" pitchFamily="2" charset="2"/>
              <a:buNone/>
            </a:pPr>
            <a:r>
              <a:rPr lang="en-US" sz="1900" dirty="0">
                <a:solidFill>
                  <a:schemeClr val="tx1">
                    <a:lumMod val="95000"/>
                    <a:lumOff val="5000"/>
                  </a:schemeClr>
                </a:solidFill>
                <a:latin typeface="Arial" pitchFamily="34" charset="0"/>
                <a:cs typeface="Arial" pitchFamily="34" charset="0"/>
              </a:rPr>
              <a:t> Image </a:t>
            </a:r>
            <a:r>
              <a:rPr lang="en-US" sz="1900" dirty="0" err="1">
                <a:solidFill>
                  <a:schemeClr val="tx1">
                    <a:lumMod val="95000"/>
                    <a:lumOff val="5000"/>
                  </a:schemeClr>
                </a:solidFill>
                <a:latin typeface="Arial" pitchFamily="34" charset="0"/>
                <a:cs typeface="Arial" pitchFamily="34" charset="0"/>
              </a:rPr>
              <a:t>image</a:t>
            </a:r>
            <a:r>
              <a:rPr lang="en-US" sz="1900" dirty="0">
                <a:solidFill>
                  <a:schemeClr val="tx1">
                    <a:lumMod val="95000"/>
                    <a:lumOff val="5000"/>
                  </a:schemeClr>
                </a:solidFill>
                <a:latin typeface="Arial" pitchFamily="34" charset="0"/>
                <a:cs typeface="Arial" pitchFamily="34" charset="0"/>
              </a:rPr>
              <a:t> = </a:t>
            </a:r>
            <a:r>
              <a:rPr lang="en-US" sz="1900" dirty="0" err="1">
                <a:solidFill>
                  <a:schemeClr val="tx1">
                    <a:lumMod val="95000"/>
                    <a:lumOff val="5000"/>
                  </a:schemeClr>
                </a:solidFill>
                <a:latin typeface="Arial" pitchFamily="34" charset="0"/>
                <a:cs typeface="Arial" pitchFamily="34" charset="0"/>
              </a:rPr>
              <a:t>getImage</a:t>
            </a:r>
            <a:r>
              <a:rPr lang="en-US" sz="1900" dirty="0">
                <a:solidFill>
                  <a:schemeClr val="tx1">
                    <a:lumMod val="95000"/>
                    <a:lumOff val="5000"/>
                  </a:schemeClr>
                </a:solidFill>
                <a:latin typeface="Arial" pitchFamily="34" charset="0"/>
                <a:cs typeface="Arial" pitchFamily="34" charset="0"/>
              </a:rPr>
              <a:t>(</a:t>
            </a:r>
            <a:r>
              <a:rPr lang="en-US" sz="1900" dirty="0" err="1">
                <a:solidFill>
                  <a:schemeClr val="tx1">
                    <a:lumMod val="95000"/>
                    <a:lumOff val="5000"/>
                  </a:schemeClr>
                </a:solidFill>
                <a:latin typeface="Arial" pitchFamily="34" charset="0"/>
                <a:cs typeface="Arial" pitchFamily="34" charset="0"/>
              </a:rPr>
              <a:t>getCodeBase</a:t>
            </a:r>
            <a:r>
              <a:rPr lang="en-US" sz="1900" dirty="0">
                <a:solidFill>
                  <a:schemeClr val="tx1">
                    <a:lumMod val="95000"/>
                    <a:lumOff val="5000"/>
                  </a:schemeClr>
                </a:solidFill>
                <a:latin typeface="Arial" pitchFamily="34" charset="0"/>
                <a:cs typeface="Arial" pitchFamily="34" charset="0"/>
              </a:rPr>
              <a:t>(), "file");</a:t>
            </a:r>
          </a:p>
          <a:p>
            <a:pPr>
              <a:lnSpc>
                <a:spcPct val="90000"/>
              </a:lnSpc>
              <a:buFont typeface="Wingdings" pitchFamily="2" charset="2"/>
              <a:buNone/>
            </a:pPr>
            <a:r>
              <a:rPr lang="en-US" sz="1900" dirty="0">
                <a:solidFill>
                  <a:schemeClr val="tx1">
                    <a:lumMod val="95000"/>
                    <a:lumOff val="5000"/>
                  </a:schemeClr>
                </a:solidFill>
                <a:latin typeface="Arial" pitchFamily="34" charset="0"/>
                <a:cs typeface="Arial" pitchFamily="34" charset="0"/>
              </a:rPr>
              <a:t> Image </a:t>
            </a:r>
            <a:r>
              <a:rPr lang="en-US" sz="1900" dirty="0" err="1">
                <a:solidFill>
                  <a:schemeClr val="tx1">
                    <a:lumMod val="95000"/>
                    <a:lumOff val="5000"/>
                  </a:schemeClr>
                </a:solidFill>
                <a:latin typeface="Arial" pitchFamily="34" charset="0"/>
                <a:cs typeface="Arial" pitchFamily="34" charset="0"/>
              </a:rPr>
              <a:t>image</a:t>
            </a:r>
            <a:r>
              <a:rPr lang="en-US" sz="1900" dirty="0">
                <a:solidFill>
                  <a:schemeClr val="tx1">
                    <a:lumMod val="95000"/>
                    <a:lumOff val="5000"/>
                  </a:schemeClr>
                </a:solidFill>
                <a:latin typeface="Arial" pitchFamily="34" charset="0"/>
                <a:cs typeface="Arial" pitchFamily="34" charset="0"/>
              </a:rPr>
              <a:t> = </a:t>
            </a:r>
            <a:r>
              <a:rPr lang="en-US" sz="1900" dirty="0" err="1">
                <a:solidFill>
                  <a:schemeClr val="tx1">
                    <a:lumMod val="95000"/>
                    <a:lumOff val="5000"/>
                  </a:schemeClr>
                </a:solidFill>
                <a:latin typeface="Arial" pitchFamily="34" charset="0"/>
                <a:cs typeface="Arial" pitchFamily="34" charset="0"/>
              </a:rPr>
              <a:t>getImage</a:t>
            </a:r>
            <a:r>
              <a:rPr lang="en-US" sz="1900" dirty="0">
                <a:solidFill>
                  <a:schemeClr val="tx1">
                    <a:lumMod val="95000"/>
                    <a:lumOff val="5000"/>
                  </a:schemeClr>
                </a:solidFill>
                <a:latin typeface="Arial" pitchFamily="34" charset="0"/>
                <a:cs typeface="Arial" pitchFamily="34" charset="0"/>
              </a:rPr>
              <a:t> (</a:t>
            </a:r>
            <a:r>
              <a:rPr lang="en-US" sz="1900" dirty="0" err="1">
                <a:solidFill>
                  <a:schemeClr val="tx1">
                    <a:lumMod val="95000"/>
                    <a:lumOff val="5000"/>
                  </a:schemeClr>
                </a:solidFill>
                <a:latin typeface="Arial" pitchFamily="34" charset="0"/>
                <a:cs typeface="Arial" pitchFamily="34" charset="0"/>
              </a:rPr>
              <a:t>url</a:t>
            </a:r>
            <a:r>
              <a:rPr lang="en-US" sz="1900" dirty="0">
                <a:solidFill>
                  <a:schemeClr val="tx1">
                    <a:lumMod val="95000"/>
                    <a:lumOff val="5000"/>
                  </a:schemeClr>
                </a:solidFill>
                <a:latin typeface="Arial" pitchFamily="34" charset="0"/>
                <a:cs typeface="Arial" pitchFamily="34" charset="0"/>
              </a:rPr>
              <a:t>);</a:t>
            </a:r>
            <a:endParaRPr lang="en-US" sz="1700" dirty="0">
              <a:solidFill>
                <a:schemeClr val="tx1">
                  <a:lumMod val="95000"/>
                  <a:lumOff val="5000"/>
                </a:schemeClr>
              </a:solidFill>
              <a:latin typeface="Arial" pitchFamily="34" charset="0"/>
              <a:cs typeface="Arial" pitchFamily="34" charset="0"/>
            </a:endParaRPr>
          </a:p>
          <a:p>
            <a:pPr>
              <a:lnSpc>
                <a:spcPct val="90000"/>
              </a:lnSpc>
              <a:buFont typeface="Wingdings" pitchFamily="2" charset="2"/>
              <a:buNone/>
            </a:pPr>
            <a:endParaRPr lang="en-US" sz="1000" dirty="0">
              <a:solidFill>
                <a:schemeClr val="tx1">
                  <a:lumMod val="95000"/>
                  <a:lumOff val="5000"/>
                </a:schemeClr>
              </a:solidFill>
              <a:latin typeface="Arial" pitchFamily="34" charset="0"/>
              <a:cs typeface="Arial" pitchFamily="34" charset="0"/>
            </a:endParaRPr>
          </a:p>
          <a:p>
            <a:pPr lvl="1">
              <a:lnSpc>
                <a:spcPct val="90000"/>
              </a:lnSpc>
            </a:pPr>
            <a:r>
              <a:rPr lang="en-US" sz="2000" dirty="0">
                <a:solidFill>
                  <a:schemeClr val="tx1">
                    <a:lumMod val="95000"/>
                    <a:lumOff val="5000"/>
                  </a:schemeClr>
                </a:solidFill>
                <a:latin typeface="Arial" pitchFamily="34" charset="0"/>
                <a:cs typeface="Arial" pitchFamily="34" charset="0"/>
              </a:rPr>
              <a:t>Loading is done in a separate thread</a:t>
            </a:r>
          </a:p>
          <a:p>
            <a:pPr lvl="1">
              <a:lnSpc>
                <a:spcPct val="90000"/>
              </a:lnSpc>
            </a:pPr>
            <a:r>
              <a:rPr lang="en-US" sz="2000" dirty="0">
                <a:solidFill>
                  <a:schemeClr val="tx1">
                    <a:lumMod val="95000"/>
                    <a:lumOff val="5000"/>
                  </a:schemeClr>
                </a:solidFill>
                <a:latin typeface="Arial" pitchFamily="34" charset="0"/>
                <a:cs typeface="Arial" pitchFamily="34" charset="0"/>
              </a:rPr>
              <a:t>If URL is absolute, then try/catch block is required</a:t>
            </a:r>
          </a:p>
          <a:p>
            <a:pPr lvl="1">
              <a:lnSpc>
                <a:spcPct val="90000"/>
              </a:lnSpc>
            </a:pPr>
            <a:endParaRPr lang="en-US" sz="2000" dirty="0">
              <a:solidFill>
                <a:schemeClr val="tx1">
                  <a:lumMod val="95000"/>
                  <a:lumOff val="5000"/>
                </a:schemeClr>
              </a:solidFill>
              <a:latin typeface="Arial" pitchFamily="34" charset="0"/>
              <a:cs typeface="Arial" pitchFamily="34" charset="0"/>
            </a:endParaRPr>
          </a:p>
          <a:p>
            <a:pPr>
              <a:lnSpc>
                <a:spcPct val="90000"/>
              </a:lnSpc>
            </a:pPr>
            <a:r>
              <a:rPr lang="en-US" sz="2400" dirty="0">
                <a:solidFill>
                  <a:schemeClr val="tx1">
                    <a:lumMod val="95000"/>
                    <a:lumOff val="5000"/>
                  </a:schemeClr>
                </a:solidFill>
                <a:latin typeface="Arial" pitchFamily="34" charset="0"/>
                <a:cs typeface="Arial" pitchFamily="34" charset="0"/>
              </a:rPr>
              <a:t>Draw the image (from paint)</a:t>
            </a:r>
          </a:p>
          <a:p>
            <a:pPr>
              <a:lnSpc>
                <a:spcPct val="90000"/>
              </a:lnSpc>
              <a:buFont typeface="Wingdings" pitchFamily="2" charset="2"/>
              <a:buNone/>
            </a:pPr>
            <a:r>
              <a:rPr lang="en-US" sz="1900" dirty="0">
                <a:solidFill>
                  <a:schemeClr val="tx1">
                    <a:lumMod val="95000"/>
                    <a:lumOff val="5000"/>
                  </a:schemeClr>
                </a:solidFill>
                <a:latin typeface="Arial" pitchFamily="34" charset="0"/>
                <a:cs typeface="Arial" pitchFamily="34" charset="0"/>
              </a:rPr>
              <a:t>      </a:t>
            </a:r>
            <a:r>
              <a:rPr lang="en-US" sz="1900" dirty="0" err="1">
                <a:solidFill>
                  <a:schemeClr val="tx1">
                    <a:lumMod val="95000"/>
                    <a:lumOff val="5000"/>
                  </a:schemeClr>
                </a:solidFill>
                <a:latin typeface="Arial" pitchFamily="34" charset="0"/>
                <a:cs typeface="Arial" pitchFamily="34" charset="0"/>
              </a:rPr>
              <a:t>g.drawImage</a:t>
            </a:r>
            <a:r>
              <a:rPr lang="en-US" sz="1900" dirty="0">
                <a:solidFill>
                  <a:schemeClr val="tx1">
                    <a:lumMod val="95000"/>
                    <a:lumOff val="5000"/>
                  </a:schemeClr>
                </a:solidFill>
                <a:latin typeface="Arial" pitchFamily="34" charset="0"/>
                <a:cs typeface="Arial" pitchFamily="34" charset="0"/>
              </a:rPr>
              <a:t>(image, x, y, window);</a:t>
            </a:r>
          </a:p>
          <a:p>
            <a:pPr>
              <a:lnSpc>
                <a:spcPct val="90000"/>
              </a:lnSpc>
              <a:buFont typeface="Wingdings" pitchFamily="2" charset="2"/>
              <a:buNone/>
            </a:pPr>
            <a:r>
              <a:rPr lang="en-US" sz="1900" dirty="0">
                <a:solidFill>
                  <a:schemeClr val="tx1">
                    <a:lumMod val="95000"/>
                    <a:lumOff val="5000"/>
                  </a:schemeClr>
                </a:solidFill>
                <a:latin typeface="Arial" pitchFamily="34" charset="0"/>
                <a:cs typeface="Arial" pitchFamily="34" charset="0"/>
              </a:rPr>
              <a:t>      </a:t>
            </a:r>
            <a:r>
              <a:rPr lang="en-US" sz="1900" dirty="0" err="1">
                <a:solidFill>
                  <a:schemeClr val="tx1">
                    <a:lumMod val="95000"/>
                    <a:lumOff val="5000"/>
                  </a:schemeClr>
                </a:solidFill>
                <a:latin typeface="Arial" pitchFamily="34" charset="0"/>
                <a:cs typeface="Arial" pitchFamily="34" charset="0"/>
              </a:rPr>
              <a:t>g.drawImage</a:t>
            </a:r>
            <a:r>
              <a:rPr lang="en-US" sz="1900" dirty="0">
                <a:solidFill>
                  <a:schemeClr val="tx1">
                    <a:lumMod val="95000"/>
                    <a:lumOff val="5000"/>
                  </a:schemeClr>
                </a:solidFill>
                <a:latin typeface="Arial" pitchFamily="34" charset="0"/>
                <a:cs typeface="Arial" pitchFamily="34" charset="0"/>
              </a:rPr>
              <a:t>(image, x, y, w, h, window);</a:t>
            </a:r>
            <a:endParaRPr lang="en-US" sz="1700" dirty="0">
              <a:solidFill>
                <a:schemeClr val="tx1">
                  <a:lumMod val="95000"/>
                  <a:lumOff val="5000"/>
                </a:schemeClr>
              </a:solidFill>
              <a:latin typeface="Arial" pitchFamily="34" charset="0"/>
              <a:cs typeface="Arial" pitchFamily="34" charset="0"/>
            </a:endParaRPr>
          </a:p>
          <a:p>
            <a:pPr>
              <a:lnSpc>
                <a:spcPct val="90000"/>
              </a:lnSpc>
              <a:buFont typeface="Wingdings" pitchFamily="2" charset="2"/>
              <a:buNone/>
            </a:pPr>
            <a:endParaRPr lang="en-US" sz="1700" dirty="0">
              <a:solidFill>
                <a:schemeClr val="tx1">
                  <a:lumMod val="95000"/>
                  <a:lumOff val="5000"/>
                </a:schemeClr>
              </a:solidFill>
              <a:latin typeface="Arial" pitchFamily="34" charset="0"/>
              <a:cs typeface="Arial" pitchFamily="34" charset="0"/>
            </a:endParaRPr>
          </a:p>
          <a:p>
            <a:pPr lvl="1">
              <a:lnSpc>
                <a:spcPct val="90000"/>
              </a:lnSpc>
            </a:pPr>
            <a:r>
              <a:rPr lang="en-US" sz="2000" dirty="0">
                <a:solidFill>
                  <a:schemeClr val="tx1">
                    <a:lumMod val="95000"/>
                    <a:lumOff val="5000"/>
                  </a:schemeClr>
                </a:solidFill>
                <a:latin typeface="Arial" pitchFamily="34" charset="0"/>
                <a:cs typeface="Arial" pitchFamily="34" charset="0"/>
              </a:rPr>
              <a:t>May draw partial image or nothing at all</a:t>
            </a:r>
          </a:p>
          <a:p>
            <a:pPr lvl="1">
              <a:lnSpc>
                <a:spcPct val="90000"/>
              </a:lnSpc>
            </a:pPr>
            <a:r>
              <a:rPr lang="en-US" sz="2000" dirty="0">
                <a:solidFill>
                  <a:schemeClr val="tx1">
                    <a:lumMod val="95000"/>
                    <a:lumOff val="5000"/>
                  </a:schemeClr>
                </a:solidFill>
                <a:latin typeface="Arial" pitchFamily="34" charset="0"/>
                <a:cs typeface="Arial" pitchFamily="34" charset="0"/>
              </a:rPr>
              <a:t>Use the applet (this) for the window argument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zh-TW" smtClean="0"/>
              <a:t>By: Utsav Patel</a:t>
            </a:r>
            <a:endParaRPr lang="en-US" altLang="zh-TW"/>
          </a:p>
        </p:txBody>
      </p:sp>
      <p:sp>
        <p:nvSpPr>
          <p:cNvPr id="7" name="Slide Number Placeholder 5"/>
          <p:cNvSpPr>
            <a:spLocks noGrp="1"/>
          </p:cNvSpPr>
          <p:nvPr>
            <p:ph type="sldNum" sz="quarter" idx="12"/>
          </p:nvPr>
        </p:nvSpPr>
        <p:spPr/>
        <p:txBody>
          <a:bodyPr/>
          <a:lstStyle/>
          <a:p>
            <a:fld id="{8996A615-5FF9-4754-B2D6-9B147AFFD10F}" type="slidenum">
              <a:rPr lang="en-US" altLang="zh-TW"/>
              <a:pPr/>
              <a:t>17</a:t>
            </a:fld>
            <a:endParaRPr lang="en-US" altLang="zh-TW"/>
          </a:p>
        </p:txBody>
      </p:sp>
      <p:sp>
        <p:nvSpPr>
          <p:cNvPr id="347138" name="Rectangle 2"/>
          <p:cNvSpPr>
            <a:spLocks noGrp="1" noChangeArrowheads="1"/>
          </p:cNvSpPr>
          <p:nvPr>
            <p:ph type="title"/>
          </p:nvPr>
        </p:nvSpPr>
        <p:spPr/>
        <p:txBody>
          <a:bodyPr>
            <a:normAutofit fontScale="90000"/>
          </a:bodyPr>
          <a:lstStyle/>
          <a:p>
            <a:r>
              <a:rPr lang="en-US">
                <a:latin typeface="Arial" pitchFamily="34" charset="0"/>
                <a:cs typeface="Arial" pitchFamily="34" charset="0"/>
              </a:rPr>
              <a:t>Loading Applet Image from Relative URL</a:t>
            </a:r>
          </a:p>
        </p:txBody>
      </p:sp>
      <p:sp>
        <p:nvSpPr>
          <p:cNvPr id="347139" name="Rectangle 3"/>
          <p:cNvSpPr>
            <a:spLocks noGrp="1" noChangeArrowheads="1"/>
          </p:cNvSpPr>
          <p:nvPr>
            <p:ph type="body" idx="1"/>
          </p:nvPr>
        </p:nvSpPr>
        <p:spPr>
          <a:xfrm>
            <a:off x="152400" y="1828800"/>
            <a:ext cx="5181600" cy="4724400"/>
          </a:xfrm>
          <a:solidFill>
            <a:srgbClr val="99CCFF"/>
          </a:solidFill>
        </p:spPr>
        <p:txBody>
          <a:bodyPr>
            <a:normAutofit/>
          </a:bodyPr>
          <a:lstStyle/>
          <a:p>
            <a:pPr>
              <a:lnSpc>
                <a:spcPct val="90000"/>
              </a:lnSpc>
              <a:buFont typeface="Wingdings" pitchFamily="2" charset="2"/>
              <a:buNone/>
            </a:pPr>
            <a:r>
              <a:rPr lang="en-US" sz="2000" b="1">
                <a:latin typeface="Arial" pitchFamily="34" charset="0"/>
                <a:cs typeface="Arial" pitchFamily="34" charset="0"/>
              </a:rPr>
              <a:t>import java.applet.Applet;</a:t>
            </a:r>
          </a:p>
          <a:p>
            <a:pPr>
              <a:lnSpc>
                <a:spcPct val="90000"/>
              </a:lnSpc>
              <a:buFont typeface="Wingdings" pitchFamily="2" charset="2"/>
              <a:buNone/>
            </a:pPr>
            <a:r>
              <a:rPr lang="en-US" sz="2000" b="1">
                <a:latin typeface="Arial" pitchFamily="34" charset="0"/>
                <a:cs typeface="Arial" pitchFamily="34" charset="0"/>
              </a:rPr>
              <a:t>import java.awt.*;</a:t>
            </a:r>
          </a:p>
          <a:p>
            <a:pPr>
              <a:lnSpc>
                <a:spcPct val="90000"/>
              </a:lnSpc>
              <a:buFont typeface="Wingdings" pitchFamily="2" charset="2"/>
              <a:buNone/>
            </a:pPr>
            <a:r>
              <a:rPr lang="en-US" sz="2000" b="1">
                <a:latin typeface="Arial" pitchFamily="34" charset="0"/>
                <a:cs typeface="Arial" pitchFamily="34" charset="0"/>
              </a:rPr>
              <a:t>/** An applet that loads an image </a:t>
            </a:r>
          </a:p>
          <a:p>
            <a:pPr>
              <a:lnSpc>
                <a:spcPct val="90000"/>
              </a:lnSpc>
              <a:buFont typeface="Wingdings" pitchFamily="2" charset="2"/>
              <a:buNone/>
            </a:pPr>
            <a:r>
              <a:rPr lang="en-US" sz="2000" b="1">
                <a:latin typeface="Arial" pitchFamily="34" charset="0"/>
                <a:cs typeface="Arial" pitchFamily="34" charset="0"/>
              </a:rPr>
              <a:t>		from a relative URL. */</a:t>
            </a:r>
          </a:p>
          <a:p>
            <a:pPr>
              <a:lnSpc>
                <a:spcPct val="90000"/>
              </a:lnSpc>
              <a:buFont typeface="Wingdings" pitchFamily="2" charset="2"/>
              <a:buNone/>
            </a:pPr>
            <a:r>
              <a:rPr lang="en-US" sz="2000" b="1">
                <a:latin typeface="Arial" pitchFamily="34" charset="0"/>
                <a:cs typeface="Arial" pitchFamily="34" charset="0"/>
              </a:rPr>
              <a:t>public class JavaMan1 extends Applet {</a:t>
            </a:r>
          </a:p>
          <a:p>
            <a:pPr>
              <a:lnSpc>
                <a:spcPct val="90000"/>
              </a:lnSpc>
              <a:buFont typeface="Wingdings" pitchFamily="2" charset="2"/>
              <a:buNone/>
            </a:pPr>
            <a:r>
              <a:rPr lang="en-US" sz="2000" b="1">
                <a:latin typeface="Arial" pitchFamily="34" charset="0"/>
                <a:cs typeface="Arial" pitchFamily="34" charset="0"/>
              </a:rPr>
              <a:t>  </a:t>
            </a:r>
            <a:r>
              <a:rPr lang="en-US" sz="2000" b="1">
                <a:solidFill>
                  <a:srgbClr val="FF0000"/>
                </a:solidFill>
                <a:latin typeface="Arial" pitchFamily="34" charset="0"/>
                <a:cs typeface="Arial" pitchFamily="34" charset="0"/>
              </a:rPr>
              <a:t>private Image javaMan;</a:t>
            </a:r>
          </a:p>
          <a:p>
            <a:pPr>
              <a:lnSpc>
                <a:spcPct val="90000"/>
              </a:lnSpc>
              <a:buFont typeface="Wingdings" pitchFamily="2" charset="2"/>
              <a:buNone/>
            </a:pPr>
            <a:r>
              <a:rPr lang="en-US" sz="2000" b="1">
                <a:latin typeface="Arial" pitchFamily="34" charset="0"/>
                <a:cs typeface="Arial" pitchFamily="34" charset="0"/>
              </a:rPr>
              <a:t>  public void init() {</a:t>
            </a:r>
          </a:p>
          <a:p>
            <a:pPr>
              <a:lnSpc>
                <a:spcPct val="90000"/>
              </a:lnSpc>
              <a:buFont typeface="Wingdings" pitchFamily="2" charset="2"/>
              <a:buNone/>
            </a:pPr>
            <a:r>
              <a:rPr lang="en-US" sz="2000" b="1">
                <a:latin typeface="Arial" pitchFamily="34" charset="0"/>
                <a:cs typeface="Arial" pitchFamily="34" charset="0"/>
              </a:rPr>
              <a:t>    </a:t>
            </a:r>
            <a:r>
              <a:rPr lang="en-US" sz="2000" b="1">
                <a:solidFill>
                  <a:srgbClr val="FF0000"/>
                </a:solidFill>
                <a:latin typeface="Arial" pitchFamily="34" charset="0"/>
                <a:cs typeface="Arial" pitchFamily="34" charset="0"/>
              </a:rPr>
              <a:t>javaMan = getImage(getCodeBase(), </a:t>
            </a:r>
          </a:p>
          <a:p>
            <a:pPr>
              <a:lnSpc>
                <a:spcPct val="90000"/>
              </a:lnSpc>
              <a:buFont typeface="Wingdings" pitchFamily="2" charset="2"/>
              <a:buNone/>
            </a:pPr>
            <a:r>
              <a:rPr lang="en-US" sz="2000" b="1">
                <a:solidFill>
                  <a:srgbClr val="FF0000"/>
                </a:solidFill>
                <a:latin typeface="Arial" pitchFamily="34" charset="0"/>
                <a:cs typeface="Arial" pitchFamily="34" charset="0"/>
              </a:rPr>
              <a:t>			"images/Java-Man.gif");</a:t>
            </a:r>
          </a:p>
          <a:p>
            <a:pPr>
              <a:lnSpc>
                <a:spcPct val="90000"/>
              </a:lnSpc>
              <a:buFont typeface="Wingdings" pitchFamily="2" charset="2"/>
              <a:buNone/>
            </a:pPr>
            <a:r>
              <a:rPr lang="en-US" sz="2000" b="1">
                <a:latin typeface="Arial" pitchFamily="34" charset="0"/>
                <a:cs typeface="Arial" pitchFamily="34" charset="0"/>
              </a:rPr>
              <a:t>  }</a:t>
            </a:r>
          </a:p>
          <a:p>
            <a:pPr>
              <a:lnSpc>
                <a:spcPct val="90000"/>
              </a:lnSpc>
              <a:buFont typeface="Wingdings" pitchFamily="2" charset="2"/>
              <a:buNone/>
            </a:pPr>
            <a:r>
              <a:rPr lang="en-US" sz="2000" b="1">
                <a:latin typeface="Arial" pitchFamily="34" charset="0"/>
                <a:cs typeface="Arial" pitchFamily="34" charset="0"/>
              </a:rPr>
              <a:t>  public void paint(Graphics g) {</a:t>
            </a:r>
          </a:p>
          <a:p>
            <a:pPr>
              <a:lnSpc>
                <a:spcPct val="90000"/>
              </a:lnSpc>
              <a:buFont typeface="Wingdings" pitchFamily="2" charset="2"/>
              <a:buNone/>
            </a:pPr>
            <a:r>
              <a:rPr lang="en-US" sz="2000" b="1">
                <a:latin typeface="Arial" pitchFamily="34" charset="0"/>
                <a:cs typeface="Arial" pitchFamily="34" charset="0"/>
              </a:rPr>
              <a:t>    </a:t>
            </a:r>
            <a:r>
              <a:rPr lang="en-US" sz="2000" b="1">
                <a:solidFill>
                  <a:srgbClr val="FF0000"/>
                </a:solidFill>
                <a:latin typeface="Arial" pitchFamily="34" charset="0"/>
                <a:cs typeface="Arial" pitchFamily="34" charset="0"/>
              </a:rPr>
              <a:t>g.drawImage(javaMan, 0, 0, this);</a:t>
            </a:r>
          </a:p>
          <a:p>
            <a:pPr>
              <a:lnSpc>
                <a:spcPct val="90000"/>
              </a:lnSpc>
              <a:buFont typeface="Wingdings" pitchFamily="2" charset="2"/>
              <a:buNone/>
            </a:pPr>
            <a:r>
              <a:rPr lang="en-US" sz="2000" b="1">
                <a:latin typeface="Arial" pitchFamily="34" charset="0"/>
                <a:cs typeface="Arial" pitchFamily="34" charset="0"/>
              </a:rPr>
              <a:t>  }</a:t>
            </a:r>
          </a:p>
          <a:p>
            <a:pPr>
              <a:lnSpc>
                <a:spcPct val="90000"/>
              </a:lnSpc>
              <a:buFont typeface="Wingdings" pitchFamily="2" charset="2"/>
              <a:buNone/>
            </a:pPr>
            <a:r>
              <a:rPr lang="en-US" sz="2000" b="1">
                <a:latin typeface="Arial" pitchFamily="34" charset="0"/>
                <a:cs typeface="Arial" pitchFamily="34" charset="0"/>
              </a:rPr>
              <a:t>}</a:t>
            </a:r>
          </a:p>
        </p:txBody>
      </p:sp>
      <p:pic>
        <p:nvPicPr>
          <p:cNvPr id="347140" name="Picture 4"/>
          <p:cNvPicPr>
            <a:picLocks noChangeAspect="1" noChangeArrowheads="1"/>
          </p:cNvPicPr>
          <p:nvPr/>
        </p:nvPicPr>
        <p:blipFill>
          <a:blip r:embed="rId2" cstate="print"/>
          <a:srcRect/>
          <a:stretch>
            <a:fillRect/>
          </a:stretch>
        </p:blipFill>
        <p:spPr bwMode="auto">
          <a:xfrm>
            <a:off x="5405438" y="1981200"/>
            <a:ext cx="3738562" cy="45720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By: Utsav Patel</a:t>
            </a:r>
            <a:endParaRPr lang="en-US" altLang="zh-TW"/>
          </a:p>
        </p:txBody>
      </p:sp>
      <p:sp>
        <p:nvSpPr>
          <p:cNvPr id="6" name="Slide Number Placeholder 5"/>
          <p:cNvSpPr>
            <a:spLocks noGrp="1"/>
          </p:cNvSpPr>
          <p:nvPr>
            <p:ph type="sldNum" sz="quarter" idx="12"/>
          </p:nvPr>
        </p:nvSpPr>
        <p:spPr/>
        <p:txBody>
          <a:bodyPr/>
          <a:lstStyle/>
          <a:p>
            <a:fld id="{B530D1FA-CD77-42F1-8277-F1F779E28B33}" type="slidenum">
              <a:rPr lang="en-US" altLang="zh-TW"/>
              <a:pPr/>
              <a:t>18</a:t>
            </a:fld>
            <a:endParaRPr lang="en-US" altLang="zh-TW"/>
          </a:p>
        </p:txBody>
      </p:sp>
      <p:sp>
        <p:nvSpPr>
          <p:cNvPr id="349186" name="Rectangle 2"/>
          <p:cNvSpPr>
            <a:spLocks noGrp="1" noChangeArrowheads="1"/>
          </p:cNvSpPr>
          <p:nvPr>
            <p:ph type="title"/>
          </p:nvPr>
        </p:nvSpPr>
        <p:spPr/>
        <p:txBody>
          <a:bodyPr>
            <a:normAutofit fontScale="90000"/>
          </a:bodyPr>
          <a:lstStyle/>
          <a:p>
            <a:r>
              <a:rPr lang="en-US">
                <a:latin typeface="Arial" pitchFamily="34" charset="0"/>
                <a:cs typeface="Arial" pitchFamily="34" charset="0"/>
              </a:rPr>
              <a:t>Loading Applet Image from Absolute URL</a:t>
            </a:r>
          </a:p>
        </p:txBody>
      </p:sp>
      <p:sp>
        <p:nvSpPr>
          <p:cNvPr id="349187" name="Rectangle 3"/>
          <p:cNvSpPr>
            <a:spLocks noGrp="1" noChangeArrowheads="1"/>
          </p:cNvSpPr>
          <p:nvPr>
            <p:ph type="body" idx="1"/>
          </p:nvPr>
        </p:nvSpPr>
        <p:spPr>
          <a:xfrm>
            <a:off x="971600" y="1484784"/>
            <a:ext cx="7467600" cy="4876800"/>
          </a:xfrm>
          <a:solidFill>
            <a:srgbClr val="99CCFF"/>
          </a:solidFill>
        </p:spPr>
        <p:txBody>
          <a:bodyPr/>
          <a:lstStyle/>
          <a:p>
            <a:pPr>
              <a:lnSpc>
                <a:spcPct val="80000"/>
              </a:lnSpc>
              <a:buFont typeface="Wingdings" pitchFamily="2" charset="2"/>
              <a:buNone/>
            </a:pPr>
            <a:r>
              <a:rPr lang="en-US" sz="2000" b="1" dirty="0">
                <a:latin typeface="Arial" pitchFamily="34" charset="0"/>
                <a:cs typeface="Arial" pitchFamily="34" charset="0"/>
              </a:rPr>
              <a:t>import </a:t>
            </a:r>
            <a:r>
              <a:rPr lang="en-US" sz="2000" b="1" dirty="0" err="1">
                <a:latin typeface="Arial" pitchFamily="34" charset="0"/>
                <a:cs typeface="Arial" pitchFamily="34" charset="0"/>
              </a:rPr>
              <a:t>java.applet.Applet</a:t>
            </a:r>
            <a:r>
              <a:rPr lang="en-US" sz="2000" b="1" dirty="0">
                <a:latin typeface="Arial" pitchFamily="34" charset="0"/>
                <a:cs typeface="Arial" pitchFamily="34" charset="0"/>
              </a:rPr>
              <a:t>;</a:t>
            </a:r>
          </a:p>
          <a:p>
            <a:pPr>
              <a:lnSpc>
                <a:spcPct val="80000"/>
              </a:lnSpc>
              <a:buFont typeface="Wingdings" pitchFamily="2" charset="2"/>
              <a:buNone/>
            </a:pPr>
            <a:r>
              <a:rPr lang="en-US" sz="2000" b="1" dirty="0">
                <a:latin typeface="Arial" pitchFamily="34" charset="0"/>
                <a:cs typeface="Arial" pitchFamily="34" charset="0"/>
              </a:rPr>
              <a:t>import java.awt.*;</a:t>
            </a:r>
          </a:p>
          <a:p>
            <a:pPr>
              <a:lnSpc>
                <a:spcPct val="80000"/>
              </a:lnSpc>
              <a:buFont typeface="Wingdings" pitchFamily="2" charset="2"/>
              <a:buNone/>
            </a:pPr>
            <a:r>
              <a:rPr lang="en-US" sz="2000" b="1" dirty="0">
                <a:solidFill>
                  <a:srgbClr val="FF0000"/>
                </a:solidFill>
                <a:latin typeface="Arial" pitchFamily="34" charset="0"/>
                <a:cs typeface="Arial" pitchFamily="34" charset="0"/>
              </a:rPr>
              <a:t>import java.net.*;</a:t>
            </a:r>
          </a:p>
          <a:p>
            <a:pPr>
              <a:lnSpc>
                <a:spcPct val="80000"/>
              </a:lnSpc>
              <a:buFont typeface="Wingdings" pitchFamily="2" charset="2"/>
              <a:buNone/>
            </a:pPr>
            <a:r>
              <a:rPr lang="en-US" sz="2000" b="1" dirty="0">
                <a:latin typeface="Arial" pitchFamily="34" charset="0"/>
                <a:cs typeface="Arial" pitchFamily="34" charset="0"/>
              </a:rPr>
              <a:t>...</a:t>
            </a:r>
          </a:p>
          <a:p>
            <a:pPr>
              <a:lnSpc>
                <a:spcPct val="80000"/>
              </a:lnSpc>
              <a:buFont typeface="Wingdings" pitchFamily="2" charset="2"/>
              <a:buNone/>
            </a:pPr>
            <a:r>
              <a:rPr lang="en-US" sz="2000" b="1" dirty="0">
                <a:latin typeface="Arial" pitchFamily="34" charset="0"/>
                <a:cs typeface="Arial" pitchFamily="34" charset="0"/>
              </a:rPr>
              <a:t>  private Image </a:t>
            </a:r>
            <a:r>
              <a:rPr lang="en-US" sz="2000" b="1" dirty="0" err="1">
                <a:latin typeface="Arial" pitchFamily="34" charset="0"/>
                <a:cs typeface="Arial" pitchFamily="34" charset="0"/>
              </a:rPr>
              <a:t>javaMan</a:t>
            </a:r>
            <a:r>
              <a:rPr lang="en-US" sz="2000" b="1" dirty="0">
                <a:latin typeface="Arial" pitchFamily="34" charset="0"/>
                <a:cs typeface="Arial" pitchFamily="34" charset="0"/>
              </a:rPr>
              <a:t>;</a:t>
            </a:r>
          </a:p>
          <a:p>
            <a:pPr>
              <a:lnSpc>
                <a:spcPct val="80000"/>
              </a:lnSpc>
              <a:buFont typeface="Wingdings" pitchFamily="2" charset="2"/>
              <a:buNone/>
            </a:pPr>
            <a:r>
              <a:rPr lang="en-US" sz="2000" b="1" dirty="0">
                <a:latin typeface="Arial" pitchFamily="34" charset="0"/>
                <a:cs typeface="Arial" pitchFamily="34" charset="0"/>
              </a:rPr>
              <a:t>  public void init() {</a:t>
            </a:r>
          </a:p>
          <a:p>
            <a:pPr>
              <a:lnSpc>
                <a:spcPct val="80000"/>
              </a:lnSpc>
              <a:buFont typeface="Wingdings" pitchFamily="2" charset="2"/>
              <a:buNone/>
            </a:pPr>
            <a:r>
              <a:rPr lang="en-US" sz="2000" b="1" dirty="0">
                <a:latin typeface="Arial" pitchFamily="34" charset="0"/>
                <a:cs typeface="Arial" pitchFamily="34" charset="0"/>
              </a:rPr>
              <a:t>    </a:t>
            </a:r>
            <a:r>
              <a:rPr lang="en-US" sz="2000" b="1" dirty="0">
                <a:solidFill>
                  <a:srgbClr val="FF0000"/>
                </a:solidFill>
                <a:latin typeface="Arial" pitchFamily="34" charset="0"/>
                <a:cs typeface="Arial" pitchFamily="34" charset="0"/>
              </a:rPr>
              <a:t>try {</a:t>
            </a:r>
          </a:p>
          <a:p>
            <a:pPr>
              <a:lnSpc>
                <a:spcPct val="80000"/>
              </a:lnSpc>
              <a:buFont typeface="Wingdings" pitchFamily="2" charset="2"/>
              <a:buNone/>
            </a:pPr>
            <a:r>
              <a:rPr lang="en-US" sz="2000" b="1" dirty="0">
                <a:solidFill>
                  <a:srgbClr val="FF0000"/>
                </a:solidFill>
                <a:latin typeface="Arial" pitchFamily="34" charset="0"/>
                <a:cs typeface="Arial" pitchFamily="34" charset="0"/>
              </a:rPr>
              <a:t>      URL </a:t>
            </a:r>
            <a:r>
              <a:rPr lang="en-US" sz="2000" b="1" dirty="0" err="1">
                <a:solidFill>
                  <a:srgbClr val="FF0000"/>
                </a:solidFill>
                <a:latin typeface="Arial" pitchFamily="34" charset="0"/>
                <a:cs typeface="Arial" pitchFamily="34" charset="0"/>
              </a:rPr>
              <a:t>imageFile</a:t>
            </a:r>
            <a:r>
              <a:rPr lang="en-US" sz="2000" b="1" dirty="0">
                <a:solidFill>
                  <a:srgbClr val="FF0000"/>
                </a:solidFill>
                <a:latin typeface="Arial" pitchFamily="34" charset="0"/>
                <a:cs typeface="Arial" pitchFamily="34" charset="0"/>
              </a:rPr>
              <a:t> =</a:t>
            </a:r>
          </a:p>
          <a:p>
            <a:pPr>
              <a:lnSpc>
                <a:spcPct val="80000"/>
              </a:lnSpc>
              <a:buFont typeface="Wingdings" pitchFamily="2" charset="2"/>
              <a:buNone/>
            </a:pPr>
            <a:r>
              <a:rPr lang="en-US" sz="2000" b="1" dirty="0">
                <a:solidFill>
                  <a:srgbClr val="FF0000"/>
                </a:solidFill>
                <a:latin typeface="Arial" pitchFamily="34" charset="0"/>
                <a:cs typeface="Arial" pitchFamily="34" charset="0"/>
              </a:rPr>
              <a:t>        new URL("http://www.corewebprogramming.com" +</a:t>
            </a:r>
          </a:p>
          <a:p>
            <a:pPr>
              <a:lnSpc>
                <a:spcPct val="80000"/>
              </a:lnSpc>
              <a:buFont typeface="Wingdings" pitchFamily="2" charset="2"/>
              <a:buNone/>
            </a:pPr>
            <a:r>
              <a:rPr lang="en-US" sz="2000" b="1" dirty="0">
                <a:solidFill>
                  <a:srgbClr val="FF0000"/>
                </a:solidFill>
                <a:latin typeface="Arial" pitchFamily="34" charset="0"/>
                <a:cs typeface="Arial" pitchFamily="34" charset="0"/>
              </a:rPr>
              <a:t>                "/images/Java-Man.gif");</a:t>
            </a:r>
          </a:p>
          <a:p>
            <a:pPr>
              <a:lnSpc>
                <a:spcPct val="80000"/>
              </a:lnSpc>
              <a:buFont typeface="Wingdings" pitchFamily="2" charset="2"/>
              <a:buNone/>
            </a:pPr>
            <a:r>
              <a:rPr lang="en-US" sz="2000" b="1" dirty="0">
                <a:latin typeface="Arial" pitchFamily="34" charset="0"/>
                <a:cs typeface="Arial" pitchFamily="34" charset="0"/>
              </a:rPr>
              <a:t>      </a:t>
            </a:r>
            <a:r>
              <a:rPr lang="en-US" sz="2000" b="1" dirty="0" err="1">
                <a:latin typeface="Arial" pitchFamily="34" charset="0"/>
                <a:cs typeface="Arial" pitchFamily="34" charset="0"/>
              </a:rPr>
              <a:t>javaMan</a:t>
            </a:r>
            <a:r>
              <a:rPr lang="en-US" sz="2000" b="1" dirty="0">
                <a:latin typeface="Arial" pitchFamily="34" charset="0"/>
                <a:cs typeface="Arial" pitchFamily="34" charset="0"/>
              </a:rPr>
              <a:t> = </a:t>
            </a:r>
            <a:r>
              <a:rPr lang="en-US" sz="2000" b="1" dirty="0" err="1">
                <a:latin typeface="Arial" pitchFamily="34" charset="0"/>
                <a:cs typeface="Arial" pitchFamily="34" charset="0"/>
              </a:rPr>
              <a:t>getImage</a:t>
            </a:r>
            <a:r>
              <a:rPr lang="en-US" sz="2000" b="1" dirty="0">
                <a:latin typeface="Arial" pitchFamily="34" charset="0"/>
                <a:cs typeface="Arial" pitchFamily="34" charset="0"/>
              </a:rPr>
              <a:t>(</a:t>
            </a:r>
            <a:r>
              <a:rPr lang="en-US" sz="2000" b="1" dirty="0" err="1">
                <a:latin typeface="Arial" pitchFamily="34" charset="0"/>
                <a:cs typeface="Arial" pitchFamily="34" charset="0"/>
              </a:rPr>
              <a:t>imageFile</a:t>
            </a:r>
            <a:r>
              <a:rPr lang="en-US" sz="2000" b="1" dirty="0">
                <a:latin typeface="Arial" pitchFamily="34" charset="0"/>
                <a:cs typeface="Arial" pitchFamily="34" charset="0"/>
              </a:rPr>
              <a:t>);</a:t>
            </a:r>
          </a:p>
          <a:p>
            <a:pPr>
              <a:lnSpc>
                <a:spcPct val="80000"/>
              </a:lnSpc>
              <a:buFont typeface="Wingdings" pitchFamily="2" charset="2"/>
              <a:buNone/>
            </a:pPr>
            <a:r>
              <a:rPr lang="en-US" sz="2000" b="1" dirty="0">
                <a:latin typeface="Arial" pitchFamily="34" charset="0"/>
                <a:cs typeface="Arial" pitchFamily="34" charset="0"/>
              </a:rPr>
              <a:t>    </a:t>
            </a:r>
            <a:r>
              <a:rPr lang="en-US" sz="2000" b="1" dirty="0">
                <a:solidFill>
                  <a:srgbClr val="FF0000"/>
                </a:solidFill>
                <a:latin typeface="Arial" pitchFamily="34" charset="0"/>
                <a:cs typeface="Arial" pitchFamily="34" charset="0"/>
              </a:rPr>
              <a:t>} catch(</a:t>
            </a:r>
            <a:r>
              <a:rPr lang="en-US" sz="2000" b="1" dirty="0" err="1">
                <a:solidFill>
                  <a:srgbClr val="FF0000"/>
                </a:solidFill>
                <a:latin typeface="Arial" pitchFamily="34" charset="0"/>
                <a:cs typeface="Arial" pitchFamily="34" charset="0"/>
              </a:rPr>
              <a:t>MalformedURLException</a:t>
            </a:r>
            <a:r>
              <a:rPr lang="en-US" sz="2000" b="1" dirty="0">
                <a:solidFill>
                  <a:srgbClr val="FF0000"/>
                </a:solidFill>
                <a:latin typeface="Arial" pitchFamily="34" charset="0"/>
                <a:cs typeface="Arial" pitchFamily="34" charset="0"/>
              </a:rPr>
              <a:t> </a:t>
            </a:r>
            <a:r>
              <a:rPr lang="en-US" sz="2000" b="1" dirty="0" err="1">
                <a:solidFill>
                  <a:srgbClr val="FF0000"/>
                </a:solidFill>
                <a:latin typeface="Arial" pitchFamily="34" charset="0"/>
                <a:cs typeface="Arial" pitchFamily="34" charset="0"/>
              </a:rPr>
              <a:t>mue</a:t>
            </a:r>
            <a:r>
              <a:rPr lang="en-US" sz="2000" b="1" dirty="0">
                <a:solidFill>
                  <a:srgbClr val="FF0000"/>
                </a:solidFill>
                <a:latin typeface="Arial" pitchFamily="34" charset="0"/>
                <a:cs typeface="Arial" pitchFamily="34" charset="0"/>
              </a:rPr>
              <a:t>) {</a:t>
            </a:r>
          </a:p>
          <a:p>
            <a:pPr>
              <a:lnSpc>
                <a:spcPct val="80000"/>
              </a:lnSpc>
              <a:buFont typeface="Wingdings" pitchFamily="2" charset="2"/>
              <a:buNone/>
            </a:pPr>
            <a:r>
              <a:rPr lang="en-US" sz="2000" b="1" dirty="0">
                <a:latin typeface="Arial" pitchFamily="34" charset="0"/>
                <a:cs typeface="Arial" pitchFamily="34" charset="0"/>
              </a:rPr>
              <a:t>      </a:t>
            </a:r>
            <a:r>
              <a:rPr lang="en-US" sz="2000" b="1" dirty="0" err="1">
                <a:latin typeface="Arial" pitchFamily="34" charset="0"/>
                <a:cs typeface="Arial" pitchFamily="34" charset="0"/>
              </a:rPr>
              <a:t>showStatus</a:t>
            </a:r>
            <a:r>
              <a:rPr lang="en-US" sz="2000" b="1" dirty="0">
                <a:latin typeface="Arial" pitchFamily="34" charset="0"/>
                <a:cs typeface="Arial" pitchFamily="34" charset="0"/>
              </a:rPr>
              <a:t>("Bogus image URL.");</a:t>
            </a:r>
          </a:p>
          <a:p>
            <a:pPr>
              <a:lnSpc>
                <a:spcPct val="80000"/>
              </a:lnSpc>
              <a:buFont typeface="Wingdings" pitchFamily="2" charset="2"/>
              <a:buNone/>
            </a:pPr>
            <a:r>
              <a:rPr lang="en-US" sz="2000" b="1" dirty="0">
                <a:latin typeface="Arial" pitchFamily="34" charset="0"/>
                <a:cs typeface="Arial" pitchFamily="34" charset="0"/>
              </a:rPr>
              <a:t>      </a:t>
            </a:r>
            <a:r>
              <a:rPr lang="en-US" sz="2000" b="1" dirty="0" err="1">
                <a:latin typeface="Arial" pitchFamily="34" charset="0"/>
                <a:cs typeface="Arial" pitchFamily="34" charset="0"/>
              </a:rPr>
              <a:t>System.out.println</a:t>
            </a:r>
            <a:r>
              <a:rPr lang="en-US" sz="2000" b="1" dirty="0">
                <a:latin typeface="Arial" pitchFamily="34" charset="0"/>
                <a:cs typeface="Arial" pitchFamily="34" charset="0"/>
              </a:rPr>
              <a:t>("Bogus URL");</a:t>
            </a:r>
          </a:p>
          <a:p>
            <a:pPr>
              <a:lnSpc>
                <a:spcPct val="80000"/>
              </a:lnSpc>
              <a:buFont typeface="Wingdings" pitchFamily="2" charset="2"/>
              <a:buNone/>
            </a:pPr>
            <a:r>
              <a:rPr lang="en-US" sz="2000" b="1" dirty="0">
                <a:latin typeface="Arial" pitchFamily="34" charset="0"/>
                <a:cs typeface="Arial" pitchFamily="34" charset="0"/>
              </a:rPr>
              <a:t>    </a:t>
            </a:r>
            <a:r>
              <a:rPr lang="en-US" sz="2000" b="1" dirty="0">
                <a:solidFill>
                  <a:srgbClr val="FF0000"/>
                </a:solidFill>
                <a:latin typeface="Arial" pitchFamily="34" charset="0"/>
                <a:cs typeface="Arial" pitchFamily="34" charset="0"/>
              </a:rPr>
              <a:t>}</a:t>
            </a:r>
          </a:p>
          <a:p>
            <a:pPr>
              <a:lnSpc>
                <a:spcPct val="80000"/>
              </a:lnSpc>
              <a:buFont typeface="Wingdings" pitchFamily="2" charset="2"/>
              <a:buNone/>
            </a:pPr>
            <a:r>
              <a:rPr lang="en-US" sz="2000" b="1" dirty="0">
                <a:latin typeface="Arial" pitchFamily="34" charset="0"/>
                <a:cs typeface="Arial" pitchFamily="34" charset="0"/>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By: Utsav Patel</a:t>
            </a:r>
            <a:endParaRPr lang="en-US" altLang="zh-TW"/>
          </a:p>
        </p:txBody>
      </p:sp>
      <p:sp>
        <p:nvSpPr>
          <p:cNvPr id="6" name="Slide Number Placeholder 5"/>
          <p:cNvSpPr>
            <a:spLocks noGrp="1"/>
          </p:cNvSpPr>
          <p:nvPr>
            <p:ph type="sldNum" sz="quarter" idx="12"/>
          </p:nvPr>
        </p:nvSpPr>
        <p:spPr/>
        <p:txBody>
          <a:bodyPr/>
          <a:lstStyle/>
          <a:p>
            <a:fld id="{0DBFAF70-12A5-4640-A949-13BF4606F45A}" type="slidenum">
              <a:rPr lang="en-US" altLang="zh-TW"/>
              <a:pPr/>
              <a:t>19</a:t>
            </a:fld>
            <a:endParaRPr lang="en-US" altLang="zh-TW"/>
          </a:p>
        </p:txBody>
      </p:sp>
      <p:sp>
        <p:nvSpPr>
          <p:cNvPr id="350210" name="Rectangle 2"/>
          <p:cNvSpPr>
            <a:spLocks noGrp="1" noChangeArrowheads="1"/>
          </p:cNvSpPr>
          <p:nvPr>
            <p:ph type="title"/>
          </p:nvPr>
        </p:nvSpPr>
        <p:spPr/>
        <p:txBody>
          <a:bodyPr/>
          <a:lstStyle/>
          <a:p>
            <a:r>
              <a:rPr lang="en-US">
                <a:latin typeface="Arial" pitchFamily="34" charset="0"/>
                <a:cs typeface="Arial" pitchFamily="34" charset="0"/>
              </a:rPr>
              <a:t>Loading Images in Applications</a:t>
            </a:r>
          </a:p>
        </p:txBody>
      </p:sp>
      <p:sp>
        <p:nvSpPr>
          <p:cNvPr id="350211" name="Rectangle 3"/>
          <p:cNvSpPr>
            <a:spLocks noGrp="1" noChangeArrowheads="1"/>
          </p:cNvSpPr>
          <p:nvPr>
            <p:ph type="body" idx="1"/>
          </p:nvPr>
        </p:nvSpPr>
        <p:spPr>
          <a:xfrm>
            <a:off x="1066800" y="1676400"/>
            <a:ext cx="7543800" cy="4876800"/>
          </a:xfrm>
          <a:solidFill>
            <a:srgbClr val="99CCFF"/>
          </a:solidFill>
        </p:spPr>
        <p:txBody>
          <a:bodyPr>
            <a:normAutofit/>
          </a:bodyPr>
          <a:lstStyle/>
          <a:p>
            <a:pPr>
              <a:lnSpc>
                <a:spcPct val="65000"/>
              </a:lnSpc>
              <a:buFont typeface="Wingdings" pitchFamily="2" charset="2"/>
              <a:buNone/>
            </a:pPr>
            <a:r>
              <a:rPr lang="en-US" sz="2100" b="1">
                <a:latin typeface="Arial" pitchFamily="34" charset="0"/>
                <a:cs typeface="Arial" pitchFamily="34" charset="0"/>
              </a:rPr>
              <a:t>import java.awt.*;</a:t>
            </a:r>
          </a:p>
          <a:p>
            <a:pPr>
              <a:lnSpc>
                <a:spcPct val="65000"/>
              </a:lnSpc>
              <a:buFont typeface="Wingdings" pitchFamily="2" charset="2"/>
              <a:buNone/>
            </a:pPr>
            <a:r>
              <a:rPr lang="en-US" sz="2100" b="1">
                <a:latin typeface="Arial" pitchFamily="34" charset="0"/>
                <a:cs typeface="Arial" pitchFamily="34" charset="0"/>
              </a:rPr>
              <a:t>import javax.swing.*;</a:t>
            </a:r>
          </a:p>
          <a:p>
            <a:pPr>
              <a:lnSpc>
                <a:spcPct val="65000"/>
              </a:lnSpc>
              <a:buFont typeface="Wingdings" pitchFamily="2" charset="2"/>
              <a:buNone/>
            </a:pPr>
            <a:endParaRPr lang="en-US" sz="2100" b="1">
              <a:latin typeface="Arial" pitchFamily="34" charset="0"/>
              <a:cs typeface="Arial" pitchFamily="34" charset="0"/>
            </a:endParaRPr>
          </a:p>
          <a:p>
            <a:pPr>
              <a:lnSpc>
                <a:spcPct val="65000"/>
              </a:lnSpc>
              <a:buFont typeface="Wingdings" pitchFamily="2" charset="2"/>
              <a:buNone/>
            </a:pPr>
            <a:r>
              <a:rPr lang="en-US" sz="2100" b="1">
                <a:latin typeface="Arial" pitchFamily="34" charset="0"/>
                <a:cs typeface="Arial" pitchFamily="34" charset="0"/>
              </a:rPr>
              <a:t>class JavaMan3 extends </a:t>
            </a:r>
            <a:r>
              <a:rPr lang="en-US" sz="2100" b="1">
                <a:solidFill>
                  <a:srgbClr val="FFFF00"/>
                </a:solidFill>
                <a:latin typeface="Arial" pitchFamily="34" charset="0"/>
                <a:cs typeface="Arial" pitchFamily="34" charset="0"/>
              </a:rPr>
              <a:t>JPanel </a:t>
            </a:r>
            <a:r>
              <a:rPr lang="en-US" sz="2100" b="1">
                <a:latin typeface="Arial" pitchFamily="34" charset="0"/>
                <a:cs typeface="Arial" pitchFamily="34" charset="0"/>
              </a:rPr>
              <a:t>{</a:t>
            </a:r>
          </a:p>
          <a:p>
            <a:pPr>
              <a:lnSpc>
                <a:spcPct val="65000"/>
              </a:lnSpc>
              <a:buFont typeface="Wingdings" pitchFamily="2" charset="2"/>
              <a:buNone/>
            </a:pPr>
            <a:r>
              <a:rPr lang="en-US" sz="2100" b="1">
                <a:latin typeface="Arial" pitchFamily="34" charset="0"/>
                <a:cs typeface="Arial" pitchFamily="34" charset="0"/>
              </a:rPr>
              <a:t>  private Image javaMan;</a:t>
            </a:r>
          </a:p>
          <a:p>
            <a:pPr>
              <a:lnSpc>
                <a:spcPct val="65000"/>
              </a:lnSpc>
              <a:buFont typeface="Wingdings" pitchFamily="2" charset="2"/>
              <a:buNone/>
            </a:pPr>
            <a:endParaRPr lang="en-US" sz="2100" b="1">
              <a:latin typeface="Arial" pitchFamily="34" charset="0"/>
              <a:cs typeface="Arial" pitchFamily="34" charset="0"/>
            </a:endParaRPr>
          </a:p>
          <a:p>
            <a:pPr>
              <a:lnSpc>
                <a:spcPct val="65000"/>
              </a:lnSpc>
              <a:buFont typeface="Wingdings" pitchFamily="2" charset="2"/>
              <a:buNone/>
            </a:pPr>
            <a:r>
              <a:rPr lang="en-US" sz="2100" b="1">
                <a:latin typeface="Arial" pitchFamily="34" charset="0"/>
                <a:cs typeface="Arial" pitchFamily="34" charset="0"/>
              </a:rPr>
              <a:t>  public JavaMan3() {</a:t>
            </a:r>
          </a:p>
          <a:p>
            <a:pPr>
              <a:lnSpc>
                <a:spcPct val="65000"/>
              </a:lnSpc>
              <a:buFont typeface="Wingdings" pitchFamily="2" charset="2"/>
              <a:buNone/>
            </a:pPr>
            <a:r>
              <a:rPr lang="en-US" sz="2100" b="1">
                <a:latin typeface="Arial" pitchFamily="34" charset="0"/>
                <a:cs typeface="Arial" pitchFamily="34" charset="0"/>
              </a:rPr>
              <a:t>    String imageFile = System.getProperty("user.dir") +</a:t>
            </a:r>
          </a:p>
          <a:p>
            <a:pPr>
              <a:lnSpc>
                <a:spcPct val="65000"/>
              </a:lnSpc>
              <a:buFont typeface="Wingdings" pitchFamily="2" charset="2"/>
              <a:buNone/>
            </a:pPr>
            <a:r>
              <a:rPr lang="en-US" sz="2100" b="1">
                <a:latin typeface="Arial" pitchFamily="34" charset="0"/>
                <a:cs typeface="Arial" pitchFamily="34" charset="0"/>
              </a:rPr>
              <a:t>                       "/images/Java-Man.gif";</a:t>
            </a:r>
          </a:p>
          <a:p>
            <a:pPr>
              <a:lnSpc>
                <a:spcPct val="65000"/>
              </a:lnSpc>
              <a:buFont typeface="Wingdings" pitchFamily="2" charset="2"/>
              <a:buNone/>
            </a:pPr>
            <a:r>
              <a:rPr lang="en-US" sz="2100" b="1">
                <a:latin typeface="Arial" pitchFamily="34" charset="0"/>
                <a:cs typeface="Arial" pitchFamily="34" charset="0"/>
              </a:rPr>
              <a:t>    javaMan = </a:t>
            </a:r>
            <a:r>
              <a:rPr lang="en-US" sz="2100" b="1">
                <a:solidFill>
                  <a:srgbClr val="FF0000"/>
                </a:solidFill>
                <a:latin typeface="Arial" pitchFamily="34" charset="0"/>
                <a:cs typeface="Arial" pitchFamily="34" charset="0"/>
              </a:rPr>
              <a:t>getToolkit().getImage(imageFile);</a:t>
            </a:r>
          </a:p>
          <a:p>
            <a:pPr>
              <a:lnSpc>
                <a:spcPct val="65000"/>
              </a:lnSpc>
              <a:buFont typeface="Wingdings" pitchFamily="2" charset="2"/>
              <a:buNone/>
            </a:pPr>
            <a:r>
              <a:rPr lang="en-US" sz="2100" b="1">
                <a:latin typeface="Arial" pitchFamily="34" charset="0"/>
                <a:cs typeface="Arial" pitchFamily="34" charset="0"/>
              </a:rPr>
              <a:t>    setBackground(Color.white);</a:t>
            </a:r>
          </a:p>
          <a:p>
            <a:pPr>
              <a:lnSpc>
                <a:spcPct val="65000"/>
              </a:lnSpc>
              <a:buFont typeface="Wingdings" pitchFamily="2" charset="2"/>
              <a:buNone/>
            </a:pPr>
            <a:r>
              <a:rPr lang="en-US" sz="2100" b="1">
                <a:latin typeface="Arial" pitchFamily="34" charset="0"/>
                <a:cs typeface="Arial" pitchFamily="34" charset="0"/>
              </a:rPr>
              <a:t>  }</a:t>
            </a:r>
          </a:p>
          <a:p>
            <a:pPr>
              <a:lnSpc>
                <a:spcPct val="65000"/>
              </a:lnSpc>
              <a:buFont typeface="Wingdings" pitchFamily="2" charset="2"/>
              <a:buNone/>
            </a:pPr>
            <a:endParaRPr lang="en-US" sz="2100" b="1">
              <a:latin typeface="Arial" pitchFamily="34" charset="0"/>
              <a:cs typeface="Arial" pitchFamily="34" charset="0"/>
            </a:endParaRPr>
          </a:p>
          <a:p>
            <a:pPr>
              <a:lnSpc>
                <a:spcPct val="65000"/>
              </a:lnSpc>
              <a:buFont typeface="Wingdings" pitchFamily="2" charset="2"/>
              <a:buNone/>
            </a:pPr>
            <a:r>
              <a:rPr lang="en-US" sz="2100" b="1">
                <a:latin typeface="Arial" pitchFamily="34" charset="0"/>
                <a:cs typeface="Arial" pitchFamily="34" charset="0"/>
              </a:rPr>
              <a:t>  public void paintComponent(Graphics g) {</a:t>
            </a:r>
          </a:p>
          <a:p>
            <a:pPr>
              <a:lnSpc>
                <a:spcPct val="65000"/>
              </a:lnSpc>
              <a:buFont typeface="Wingdings" pitchFamily="2" charset="2"/>
              <a:buNone/>
            </a:pPr>
            <a:r>
              <a:rPr lang="en-US" sz="2100" b="1">
                <a:latin typeface="Arial" pitchFamily="34" charset="0"/>
                <a:cs typeface="Arial" pitchFamily="34" charset="0"/>
              </a:rPr>
              <a:t>    super.paintComponent(g);</a:t>
            </a:r>
          </a:p>
          <a:p>
            <a:pPr>
              <a:lnSpc>
                <a:spcPct val="65000"/>
              </a:lnSpc>
              <a:buFont typeface="Wingdings" pitchFamily="2" charset="2"/>
              <a:buNone/>
            </a:pPr>
            <a:r>
              <a:rPr lang="en-US" sz="2100" b="1">
                <a:latin typeface="Arial" pitchFamily="34" charset="0"/>
                <a:cs typeface="Arial" pitchFamily="34" charset="0"/>
              </a:rPr>
              <a:t>    g.drawImage(javaMan, 0, 0, this);</a:t>
            </a:r>
          </a:p>
          <a:p>
            <a:pPr>
              <a:lnSpc>
                <a:spcPct val="65000"/>
              </a:lnSpc>
              <a:buFont typeface="Wingdings" pitchFamily="2" charset="2"/>
              <a:buNone/>
            </a:pPr>
            <a:r>
              <a:rPr lang="en-US" sz="2100" b="1">
                <a:latin typeface="Arial" pitchFamily="34" charset="0"/>
                <a:cs typeface="Arial" pitchFamily="34" charset="0"/>
              </a:rPr>
              <a:t>  }</a:t>
            </a:r>
          </a:p>
          <a:p>
            <a:pPr>
              <a:lnSpc>
                <a:spcPct val="65000"/>
              </a:lnSpc>
              <a:buFont typeface="Wingdings" pitchFamily="2" charset="2"/>
              <a:buNone/>
            </a:pPr>
            <a:r>
              <a:rPr lang="en-US" sz="2100" b="1">
                <a:latin typeface="Arial" pitchFamily="34" charset="0"/>
                <a:cs typeface="Arial" pitchFamily="34"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36712"/>
            <a:ext cx="9144000" cy="6021288"/>
          </a:xfrm>
        </p:spPr>
        <p:txBody>
          <a:bodyPr>
            <a:noAutofit/>
          </a:bodyPr>
          <a:lstStyle/>
          <a:p>
            <a:r>
              <a:rPr lang="en-IN" sz="2000" dirty="0" smtClean="0">
                <a:latin typeface="Arial" pitchFamily="34" charset="0"/>
                <a:cs typeface="Arial" pitchFamily="34" charset="0"/>
              </a:rPr>
              <a:t>An applet is a Java class that extends the </a:t>
            </a:r>
            <a:r>
              <a:rPr lang="en-IN" sz="2000" dirty="0" err="1" smtClean="0">
                <a:latin typeface="Arial" pitchFamily="34" charset="0"/>
                <a:cs typeface="Arial" pitchFamily="34" charset="0"/>
              </a:rPr>
              <a:t>java.applet.Applet</a:t>
            </a:r>
            <a:r>
              <a:rPr lang="en-IN" sz="2000" dirty="0" smtClean="0">
                <a:latin typeface="Arial" pitchFamily="34" charset="0"/>
                <a:cs typeface="Arial" pitchFamily="34" charset="0"/>
              </a:rPr>
              <a:t> class.</a:t>
            </a:r>
          </a:p>
          <a:p>
            <a:r>
              <a:rPr lang="en-IN" sz="2000" dirty="0" smtClean="0">
                <a:latin typeface="Arial" pitchFamily="34" charset="0"/>
                <a:cs typeface="Arial" pitchFamily="34" charset="0"/>
              </a:rPr>
              <a:t>A main() method is not invoked on an applet, and an applet class will not define main().</a:t>
            </a:r>
          </a:p>
          <a:p>
            <a:r>
              <a:rPr lang="en-IN" sz="2000" dirty="0" smtClean="0">
                <a:latin typeface="Arial" pitchFamily="34" charset="0"/>
                <a:cs typeface="Arial" pitchFamily="34" charset="0"/>
              </a:rPr>
              <a:t>Applets are designed to be embedded within an HTML page.</a:t>
            </a:r>
          </a:p>
          <a:p>
            <a:r>
              <a:rPr lang="en-IN" sz="2000" dirty="0" smtClean="0">
                <a:latin typeface="Arial" pitchFamily="34" charset="0"/>
                <a:cs typeface="Arial" pitchFamily="34" charset="0"/>
              </a:rPr>
              <a:t>When a user views an HTML page that contains an applet, the code for the applet is downloaded to the user's machine.</a:t>
            </a:r>
          </a:p>
          <a:p>
            <a:r>
              <a:rPr lang="en-IN" sz="2000" dirty="0" smtClean="0">
                <a:latin typeface="Arial" pitchFamily="34" charset="0"/>
                <a:cs typeface="Arial" pitchFamily="34" charset="0"/>
              </a:rPr>
              <a:t>A JVM is required to view an applet. The JVM can be either a plug-in of the Web browser or a separate runtime environment.</a:t>
            </a:r>
          </a:p>
          <a:p>
            <a:r>
              <a:rPr lang="en-IN" sz="2000" dirty="0" smtClean="0">
                <a:latin typeface="Arial" pitchFamily="34" charset="0"/>
                <a:cs typeface="Arial" pitchFamily="34" charset="0"/>
              </a:rPr>
              <a:t>The JVM on the user's machine creates an instance of the applet class and invokes various methods during the applet's lifetime.</a:t>
            </a:r>
          </a:p>
          <a:p>
            <a:r>
              <a:rPr lang="en-IN" sz="2000" dirty="0" smtClean="0">
                <a:latin typeface="Arial" pitchFamily="34" charset="0"/>
                <a:cs typeface="Arial" pitchFamily="34" charset="0"/>
              </a:rPr>
              <a:t>Applets have strict security rules that are enforced by the Web browser. The security of an applet is often referred to as sandbox security, comparing the applet to a child playing in a sandbox with various rules that must be followed.</a:t>
            </a:r>
          </a:p>
          <a:p>
            <a:r>
              <a:rPr lang="en-IN" sz="2000" dirty="0" smtClean="0">
                <a:latin typeface="Arial" pitchFamily="34" charset="0"/>
                <a:cs typeface="Arial" pitchFamily="34" charset="0"/>
              </a:rPr>
              <a:t>Other classes that the applet needs can be downloaded in a single Java Archive (JAR) file.</a:t>
            </a:r>
          </a:p>
          <a:p>
            <a:endParaRPr lang="en-IN" sz="2000" dirty="0">
              <a:latin typeface="Arial" pitchFamily="34" charset="0"/>
              <a:cs typeface="Arial" pitchFamily="34" charset="0"/>
            </a:endParaRPr>
          </a:p>
        </p:txBody>
      </p:sp>
      <p:sp>
        <p:nvSpPr>
          <p:cNvPr id="3" name="Title 2"/>
          <p:cNvSpPr>
            <a:spLocks noGrp="1"/>
          </p:cNvSpPr>
          <p:nvPr>
            <p:ph type="title"/>
          </p:nvPr>
        </p:nvSpPr>
        <p:spPr>
          <a:xfrm>
            <a:off x="457200" y="0"/>
            <a:ext cx="8229600" cy="836712"/>
          </a:xfrm>
        </p:spPr>
        <p:txBody>
          <a:bodyPr>
            <a:noAutofit/>
          </a:bodyPr>
          <a:lstStyle/>
          <a:p>
            <a:pPr algn="ctr"/>
            <a:r>
              <a:rPr lang="en-US" sz="2800" dirty="0" smtClean="0">
                <a:latin typeface="Arial" pitchFamily="34" charset="0"/>
                <a:cs typeface="Arial" pitchFamily="34" charset="0"/>
              </a:rPr>
              <a:t>Difference Between Applet and </a:t>
            </a:r>
            <a:r>
              <a:rPr lang="en-IN" sz="2800" dirty="0" smtClean="0">
                <a:latin typeface="Arial" pitchFamily="34" charset="0"/>
                <a:cs typeface="Arial" pitchFamily="34" charset="0"/>
              </a:rPr>
              <a:t>standalone Java </a:t>
            </a:r>
            <a:r>
              <a:rPr lang="en-US" sz="2800" dirty="0" smtClean="0">
                <a:latin typeface="Arial" pitchFamily="34" charset="0"/>
                <a:cs typeface="Arial" pitchFamily="34" charset="0"/>
              </a:rPr>
              <a:t>Application</a:t>
            </a:r>
            <a:endParaRPr lang="en-IN" sz="2800" dirty="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86A5AC6D-3D7B-4E90-AA9C-78D0AEA13854}" type="slidenum">
              <a:rPr lang="en-IN" smtClean="0"/>
              <a:pPr/>
              <a:t>2</a:t>
            </a:fld>
            <a:endParaRPr lang="en-IN"/>
          </a:p>
        </p:txBody>
      </p:sp>
      <p:sp>
        <p:nvSpPr>
          <p:cNvPr id="6" name="Footer Placeholder 5"/>
          <p:cNvSpPr>
            <a:spLocks noGrp="1"/>
          </p:cNvSpPr>
          <p:nvPr>
            <p:ph type="ftr" sz="quarter" idx="11"/>
          </p:nvPr>
        </p:nvSpPr>
        <p:spPr/>
        <p:txBody>
          <a:bodyPr/>
          <a:lstStyle/>
          <a:p>
            <a:r>
              <a:rPr lang="en-IN" smtClean="0"/>
              <a:t>By: Utsav Patel</a:t>
            </a:r>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zh-TW" smtClean="0"/>
              <a:t>By: Utsav Patel</a:t>
            </a:r>
            <a:endParaRPr lang="en-US" altLang="zh-TW"/>
          </a:p>
        </p:txBody>
      </p:sp>
      <p:sp>
        <p:nvSpPr>
          <p:cNvPr id="7" name="Slide Number Placeholder 5"/>
          <p:cNvSpPr>
            <a:spLocks noGrp="1"/>
          </p:cNvSpPr>
          <p:nvPr>
            <p:ph type="sldNum" sz="quarter" idx="12"/>
          </p:nvPr>
        </p:nvSpPr>
        <p:spPr/>
        <p:txBody>
          <a:bodyPr/>
          <a:lstStyle/>
          <a:p>
            <a:fld id="{783A1743-09DE-491A-98D0-72BE2917B835}" type="slidenum">
              <a:rPr lang="en-US" altLang="zh-TW"/>
              <a:pPr/>
              <a:t>20</a:t>
            </a:fld>
            <a:endParaRPr lang="en-US" altLang="zh-TW"/>
          </a:p>
        </p:txBody>
      </p:sp>
      <p:sp>
        <p:nvSpPr>
          <p:cNvPr id="351234" name="Rectangle 2"/>
          <p:cNvSpPr>
            <a:spLocks noGrp="1" noChangeArrowheads="1"/>
          </p:cNvSpPr>
          <p:nvPr>
            <p:ph type="title"/>
          </p:nvPr>
        </p:nvSpPr>
        <p:spPr/>
        <p:txBody>
          <a:bodyPr>
            <a:normAutofit fontScale="90000"/>
          </a:bodyPr>
          <a:lstStyle/>
          <a:p>
            <a:r>
              <a:rPr lang="en-US">
                <a:latin typeface="Arial" pitchFamily="34" charset="0"/>
                <a:cs typeface="Arial" pitchFamily="34" charset="0"/>
              </a:rPr>
              <a:t>Loading Images in  Applications (Continued)</a:t>
            </a:r>
          </a:p>
        </p:txBody>
      </p:sp>
      <p:sp>
        <p:nvSpPr>
          <p:cNvPr id="351235" name="Rectangle 3"/>
          <p:cNvSpPr>
            <a:spLocks noGrp="1" noChangeArrowheads="1"/>
          </p:cNvSpPr>
          <p:nvPr>
            <p:ph type="body" idx="1"/>
          </p:nvPr>
        </p:nvSpPr>
        <p:spPr>
          <a:xfrm>
            <a:off x="76200" y="2362200"/>
            <a:ext cx="7543800" cy="4419600"/>
          </a:xfrm>
          <a:solidFill>
            <a:srgbClr val="99CCFF"/>
          </a:solidFill>
        </p:spPr>
        <p:txBody>
          <a:bodyPr/>
          <a:lstStyle/>
          <a:p>
            <a:pPr>
              <a:lnSpc>
                <a:spcPct val="90000"/>
              </a:lnSpc>
              <a:buFont typeface="Wingdings" pitchFamily="2" charset="2"/>
              <a:buNone/>
            </a:pPr>
            <a:r>
              <a:rPr lang="en-US" sz="2100" b="1" dirty="0">
                <a:latin typeface="Arial" pitchFamily="34" charset="0"/>
                <a:cs typeface="Arial" pitchFamily="34" charset="0"/>
              </a:rPr>
              <a:t>  ...</a:t>
            </a:r>
          </a:p>
          <a:p>
            <a:pPr>
              <a:lnSpc>
                <a:spcPct val="90000"/>
              </a:lnSpc>
              <a:buFont typeface="Wingdings" pitchFamily="2" charset="2"/>
              <a:buNone/>
            </a:pPr>
            <a:r>
              <a:rPr lang="en-US" sz="2100" b="1" dirty="0">
                <a:latin typeface="Arial" pitchFamily="34" charset="0"/>
                <a:cs typeface="Arial" pitchFamily="34" charset="0"/>
              </a:rPr>
              <a:t>  public void </a:t>
            </a:r>
            <a:r>
              <a:rPr lang="en-US" sz="2100" b="1" dirty="0" err="1">
                <a:latin typeface="Arial" pitchFamily="34" charset="0"/>
                <a:cs typeface="Arial" pitchFamily="34" charset="0"/>
              </a:rPr>
              <a:t>paintComponent</a:t>
            </a:r>
            <a:r>
              <a:rPr lang="en-US" sz="2100" b="1" dirty="0">
                <a:latin typeface="Arial" pitchFamily="34" charset="0"/>
                <a:cs typeface="Arial" pitchFamily="34" charset="0"/>
              </a:rPr>
              <a:t>(Graphics g) {</a:t>
            </a:r>
          </a:p>
          <a:p>
            <a:pPr>
              <a:lnSpc>
                <a:spcPct val="90000"/>
              </a:lnSpc>
              <a:buFont typeface="Wingdings" pitchFamily="2" charset="2"/>
              <a:buNone/>
            </a:pPr>
            <a:r>
              <a:rPr lang="en-US" sz="2100" b="1" dirty="0">
                <a:latin typeface="Arial" pitchFamily="34" charset="0"/>
                <a:cs typeface="Arial" pitchFamily="34" charset="0"/>
              </a:rPr>
              <a:t>    </a:t>
            </a:r>
            <a:r>
              <a:rPr lang="en-US" sz="2100" b="1" dirty="0" err="1">
                <a:latin typeface="Arial" pitchFamily="34" charset="0"/>
                <a:cs typeface="Arial" pitchFamily="34" charset="0"/>
              </a:rPr>
              <a:t>super.paintComponent</a:t>
            </a:r>
            <a:r>
              <a:rPr lang="en-US" sz="2100" b="1" dirty="0">
                <a:latin typeface="Arial" pitchFamily="34" charset="0"/>
                <a:cs typeface="Arial" pitchFamily="34" charset="0"/>
              </a:rPr>
              <a:t>(g);</a:t>
            </a:r>
          </a:p>
          <a:p>
            <a:pPr>
              <a:lnSpc>
                <a:spcPct val="90000"/>
              </a:lnSpc>
              <a:buFont typeface="Wingdings" pitchFamily="2" charset="2"/>
              <a:buNone/>
            </a:pPr>
            <a:r>
              <a:rPr lang="en-US" sz="2100" b="1" dirty="0">
                <a:latin typeface="Arial" pitchFamily="34" charset="0"/>
                <a:cs typeface="Arial" pitchFamily="34" charset="0"/>
              </a:rPr>
              <a:t>    </a:t>
            </a:r>
            <a:r>
              <a:rPr lang="en-US" sz="2100" b="1" dirty="0" err="1">
                <a:solidFill>
                  <a:srgbClr val="FF0000"/>
                </a:solidFill>
                <a:latin typeface="Arial" pitchFamily="34" charset="0"/>
                <a:cs typeface="Arial" pitchFamily="34" charset="0"/>
              </a:rPr>
              <a:t>g.drawImage</a:t>
            </a:r>
            <a:r>
              <a:rPr lang="en-US" sz="2100" b="1" dirty="0">
                <a:solidFill>
                  <a:srgbClr val="FF0000"/>
                </a:solidFill>
                <a:latin typeface="Arial" pitchFamily="34" charset="0"/>
                <a:cs typeface="Arial" pitchFamily="34" charset="0"/>
              </a:rPr>
              <a:t>(</a:t>
            </a:r>
            <a:r>
              <a:rPr lang="en-US" sz="2100" b="1" dirty="0" err="1">
                <a:solidFill>
                  <a:srgbClr val="FF0000"/>
                </a:solidFill>
                <a:latin typeface="Arial" pitchFamily="34" charset="0"/>
                <a:cs typeface="Arial" pitchFamily="34" charset="0"/>
              </a:rPr>
              <a:t>javaMan</a:t>
            </a:r>
            <a:r>
              <a:rPr lang="en-US" sz="2100" b="1" dirty="0">
                <a:solidFill>
                  <a:srgbClr val="FF0000"/>
                </a:solidFill>
                <a:latin typeface="Arial" pitchFamily="34" charset="0"/>
                <a:cs typeface="Arial" pitchFamily="34" charset="0"/>
              </a:rPr>
              <a:t>, 0, 0, this);</a:t>
            </a:r>
          </a:p>
          <a:p>
            <a:pPr>
              <a:lnSpc>
                <a:spcPct val="90000"/>
              </a:lnSpc>
              <a:buFont typeface="Wingdings" pitchFamily="2" charset="2"/>
              <a:buNone/>
            </a:pPr>
            <a:r>
              <a:rPr lang="en-US" sz="2100" b="1" dirty="0">
                <a:latin typeface="Arial" pitchFamily="34" charset="0"/>
                <a:cs typeface="Arial" pitchFamily="34" charset="0"/>
              </a:rPr>
              <a:t>  }</a:t>
            </a:r>
          </a:p>
          <a:p>
            <a:pPr>
              <a:lnSpc>
                <a:spcPct val="90000"/>
              </a:lnSpc>
              <a:buFont typeface="Wingdings" pitchFamily="2" charset="2"/>
              <a:buNone/>
            </a:pPr>
            <a:r>
              <a:rPr lang="en-US" sz="2100" b="1" dirty="0">
                <a:latin typeface="Arial" pitchFamily="34" charset="0"/>
                <a:cs typeface="Arial" pitchFamily="34" charset="0"/>
              </a:rPr>
              <a:t>  public static void main(String[] </a:t>
            </a:r>
            <a:r>
              <a:rPr lang="en-US" sz="2100" b="1" dirty="0" err="1">
                <a:latin typeface="Arial" pitchFamily="34" charset="0"/>
                <a:cs typeface="Arial" pitchFamily="34" charset="0"/>
              </a:rPr>
              <a:t>args</a:t>
            </a:r>
            <a:r>
              <a:rPr lang="en-US" sz="2100" b="1" dirty="0">
                <a:latin typeface="Arial" pitchFamily="34" charset="0"/>
                <a:cs typeface="Arial" pitchFamily="34" charset="0"/>
              </a:rPr>
              <a:t>) {</a:t>
            </a:r>
          </a:p>
          <a:p>
            <a:pPr>
              <a:lnSpc>
                <a:spcPct val="90000"/>
              </a:lnSpc>
              <a:buFont typeface="Wingdings" pitchFamily="2" charset="2"/>
              <a:buNone/>
            </a:pPr>
            <a:r>
              <a:rPr lang="en-US" sz="2100" b="1" dirty="0">
                <a:latin typeface="Arial" pitchFamily="34" charset="0"/>
                <a:cs typeface="Arial" pitchFamily="34" charset="0"/>
              </a:rPr>
              <a:t>    </a:t>
            </a:r>
            <a:r>
              <a:rPr lang="en-US" sz="2100" b="1" dirty="0" err="1">
                <a:latin typeface="Arial" pitchFamily="34" charset="0"/>
                <a:cs typeface="Arial" pitchFamily="34" charset="0"/>
              </a:rPr>
              <a:t>JPanel</a:t>
            </a:r>
            <a:r>
              <a:rPr lang="en-US" sz="2100" b="1" dirty="0">
                <a:latin typeface="Arial" pitchFamily="34" charset="0"/>
                <a:cs typeface="Arial" pitchFamily="34" charset="0"/>
              </a:rPr>
              <a:t> panel = new JavaMan3();</a:t>
            </a:r>
          </a:p>
          <a:p>
            <a:pPr>
              <a:lnSpc>
                <a:spcPct val="90000"/>
              </a:lnSpc>
              <a:buFont typeface="Wingdings" pitchFamily="2" charset="2"/>
              <a:buNone/>
            </a:pPr>
            <a:r>
              <a:rPr lang="en-US" sz="2100" b="1" dirty="0">
                <a:latin typeface="Arial" pitchFamily="34" charset="0"/>
                <a:cs typeface="Arial" pitchFamily="34" charset="0"/>
              </a:rPr>
              <a:t>    </a:t>
            </a:r>
            <a:r>
              <a:rPr lang="en-US" sz="2100" b="1" dirty="0" err="1">
                <a:latin typeface="Arial" pitchFamily="34" charset="0"/>
                <a:cs typeface="Arial" pitchFamily="34" charset="0"/>
              </a:rPr>
              <a:t>WindowUtilities.setNativeLookAndFeel</a:t>
            </a:r>
            <a:r>
              <a:rPr lang="en-US" sz="2100" b="1" dirty="0">
                <a:latin typeface="Arial" pitchFamily="34" charset="0"/>
                <a:cs typeface="Arial" pitchFamily="34" charset="0"/>
              </a:rPr>
              <a:t>();</a:t>
            </a:r>
          </a:p>
          <a:p>
            <a:pPr>
              <a:lnSpc>
                <a:spcPct val="90000"/>
              </a:lnSpc>
              <a:buFont typeface="Wingdings" pitchFamily="2" charset="2"/>
              <a:buNone/>
            </a:pPr>
            <a:r>
              <a:rPr lang="en-US" sz="2100" b="1" dirty="0">
                <a:latin typeface="Arial" pitchFamily="34" charset="0"/>
                <a:cs typeface="Arial" pitchFamily="34" charset="0"/>
              </a:rPr>
              <a:t>    </a:t>
            </a:r>
            <a:r>
              <a:rPr lang="en-US" sz="2100" b="1" dirty="0" err="1">
                <a:latin typeface="Arial" pitchFamily="34" charset="0"/>
                <a:cs typeface="Arial" pitchFamily="34" charset="0"/>
              </a:rPr>
              <a:t>WindowUtilities.openInJFrame</a:t>
            </a:r>
            <a:r>
              <a:rPr lang="en-US" sz="2100" b="1" dirty="0">
                <a:latin typeface="Arial" pitchFamily="34" charset="0"/>
                <a:cs typeface="Arial" pitchFamily="34" charset="0"/>
              </a:rPr>
              <a:t>(panel, 380, 390);</a:t>
            </a:r>
          </a:p>
          <a:p>
            <a:pPr>
              <a:lnSpc>
                <a:spcPct val="90000"/>
              </a:lnSpc>
              <a:buFont typeface="Wingdings" pitchFamily="2" charset="2"/>
              <a:buNone/>
            </a:pPr>
            <a:r>
              <a:rPr lang="en-US" sz="2100" b="1" dirty="0">
                <a:latin typeface="Arial" pitchFamily="34" charset="0"/>
                <a:cs typeface="Arial" pitchFamily="34" charset="0"/>
              </a:rPr>
              <a:t>  }   </a:t>
            </a:r>
          </a:p>
          <a:p>
            <a:pPr>
              <a:lnSpc>
                <a:spcPct val="90000"/>
              </a:lnSpc>
              <a:buFont typeface="Wingdings" pitchFamily="2" charset="2"/>
              <a:buNone/>
            </a:pPr>
            <a:r>
              <a:rPr lang="en-US" sz="2100" b="1" dirty="0">
                <a:latin typeface="Arial" pitchFamily="34" charset="0"/>
                <a:cs typeface="Arial" pitchFamily="34" charset="0"/>
              </a:rPr>
              <a:t>}</a:t>
            </a:r>
          </a:p>
          <a:p>
            <a:pPr>
              <a:lnSpc>
                <a:spcPct val="90000"/>
              </a:lnSpc>
            </a:pPr>
            <a:r>
              <a:rPr lang="en-US" sz="2400" b="1" dirty="0">
                <a:latin typeface="Arial" pitchFamily="34" charset="0"/>
                <a:cs typeface="Arial" pitchFamily="34" charset="0"/>
              </a:rPr>
              <a:t>See Swing chapter for </a:t>
            </a:r>
            <a:r>
              <a:rPr lang="en-US" sz="2400" b="1" dirty="0" err="1">
                <a:latin typeface="Arial" pitchFamily="34" charset="0"/>
                <a:cs typeface="Arial" pitchFamily="34" charset="0"/>
              </a:rPr>
              <a:t>WindowUtilities</a:t>
            </a:r>
            <a:r>
              <a:rPr lang="en-US" sz="2800" b="1" dirty="0">
                <a:latin typeface="Arial" pitchFamily="34" charset="0"/>
                <a:cs typeface="Arial" pitchFamily="34" charset="0"/>
              </a:rPr>
              <a:t> </a:t>
            </a:r>
          </a:p>
        </p:txBody>
      </p:sp>
      <p:pic>
        <p:nvPicPr>
          <p:cNvPr id="351236" name="Picture 4"/>
          <p:cNvPicPr>
            <a:picLocks noChangeAspect="1" noChangeArrowheads="1"/>
          </p:cNvPicPr>
          <p:nvPr/>
        </p:nvPicPr>
        <p:blipFill>
          <a:blip r:embed="rId3" cstate="print"/>
          <a:srcRect/>
          <a:stretch>
            <a:fillRect/>
          </a:stretch>
        </p:blipFill>
        <p:spPr bwMode="auto">
          <a:xfrm>
            <a:off x="5951538" y="1905000"/>
            <a:ext cx="3192462" cy="32766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dirty="0">
                <a:latin typeface="Arial" pitchFamily="34" charset="0"/>
              </a:rPr>
              <a:t>AWT (Abstract Windowing Toolkit)</a:t>
            </a:r>
          </a:p>
        </p:txBody>
      </p:sp>
      <p:sp>
        <p:nvSpPr>
          <p:cNvPr id="4098" name="Line 2"/>
          <p:cNvSpPr>
            <a:spLocks noChangeShapeType="1"/>
          </p:cNvSpPr>
          <p:nvPr/>
        </p:nvSpPr>
        <p:spPr bwMode="auto">
          <a:xfrm>
            <a:off x="150813" y="928670"/>
            <a:ext cx="8839200" cy="0"/>
          </a:xfrm>
          <a:prstGeom prst="line">
            <a:avLst/>
          </a:prstGeom>
          <a:noFill/>
          <a:ln w="76320">
            <a:solidFill>
              <a:srgbClr val="000000"/>
            </a:solidFill>
            <a:round/>
            <a:headEnd/>
            <a:tailEnd/>
          </a:ln>
        </p:spPr>
        <p:txBody>
          <a:bodyPr/>
          <a:lstStyle/>
          <a:p>
            <a:endParaRPr lang="en-US"/>
          </a:p>
        </p:txBody>
      </p:sp>
      <p:grpSp>
        <p:nvGrpSpPr>
          <p:cNvPr id="2" name="Group 3"/>
          <p:cNvGrpSpPr>
            <a:grpSpLocks/>
          </p:cNvGrpSpPr>
          <p:nvPr/>
        </p:nvGrpSpPr>
        <p:grpSpPr bwMode="auto">
          <a:xfrm>
            <a:off x="304800" y="1219200"/>
            <a:ext cx="7770813" cy="4113213"/>
            <a:chOff x="192" y="768"/>
            <a:chExt cx="4895" cy="2591"/>
          </a:xfrm>
        </p:grpSpPr>
        <p:sp>
          <p:nvSpPr>
            <p:cNvPr id="4100" name="AutoShape 4"/>
            <p:cNvSpPr>
              <a:spLocks noChangeArrowheads="1"/>
            </p:cNvSpPr>
            <p:nvPr/>
          </p:nvSpPr>
          <p:spPr bwMode="auto">
            <a:xfrm>
              <a:off x="192" y="768"/>
              <a:ext cx="4895" cy="2591"/>
            </a:xfrm>
            <a:prstGeom prst="roundRect">
              <a:avLst>
                <a:gd name="adj" fmla="val 37"/>
              </a:avLst>
            </a:prstGeom>
            <a:noFill/>
            <a:ln w="9525">
              <a:noFill/>
              <a:round/>
              <a:headEnd/>
              <a:tailEnd/>
            </a:ln>
          </p:spPr>
          <p:txBody>
            <a:bodyPr wrap="none" anchor="ctr"/>
            <a:lstStyle/>
            <a:p>
              <a:endParaRPr lang="en-US"/>
            </a:p>
          </p:txBody>
        </p:sp>
        <p:sp>
          <p:nvSpPr>
            <p:cNvPr id="4101" name="Text Box 5"/>
            <p:cNvSpPr txBox="1">
              <a:spLocks noChangeArrowheads="1"/>
            </p:cNvSpPr>
            <p:nvPr/>
          </p:nvSpPr>
          <p:spPr bwMode="auto">
            <a:xfrm>
              <a:off x="192" y="768"/>
              <a:ext cx="4895" cy="2591"/>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dirty="0">
                  <a:latin typeface="Helvetica" pitchFamily="34" charset="0"/>
                </a:rPr>
                <a:t>The AWT is roughly broken into three categories</a:t>
              </a:r>
            </a:p>
            <a:p>
              <a:pPr marL="431800" lvl="1" indent="-215900">
                <a:spcBef>
                  <a:spcPts val="750"/>
                </a:spcBef>
                <a:buClr>
                  <a:srgbClr val="000000"/>
                </a:buClr>
                <a:buSzPct val="85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000" dirty="0">
                  <a:latin typeface="Helvetica" pitchFamily="34" charset="0"/>
                </a:rPr>
                <a:t>Components</a:t>
              </a:r>
            </a:p>
            <a:p>
              <a:pPr marL="431800" lvl="1" indent="-215900">
                <a:spcBef>
                  <a:spcPts val="750"/>
                </a:spcBef>
                <a:buClr>
                  <a:srgbClr val="000000"/>
                </a:buClr>
                <a:buSzPct val="85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000" dirty="0">
                  <a:latin typeface="Helvetica" pitchFamily="34" charset="0"/>
                </a:rPr>
                <a:t>Layout Managers</a:t>
              </a:r>
            </a:p>
            <a:p>
              <a:pPr marL="431800" lvl="1" indent="-215900">
                <a:spcBef>
                  <a:spcPts val="750"/>
                </a:spcBef>
                <a:buClr>
                  <a:srgbClr val="000000"/>
                </a:buClr>
                <a:buSzPct val="85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000" dirty="0">
                  <a:latin typeface="Helvetica" pitchFamily="34" charset="0"/>
                </a:rPr>
                <a:t>Graphics</a:t>
              </a:r>
            </a:p>
            <a:p>
              <a:pPr marL="431800" lvl="1" indent="-215900">
                <a:spcBef>
                  <a:spcPts val="750"/>
                </a:spcBef>
                <a:buClr>
                  <a:srgbClr val="000000"/>
                </a:buClr>
                <a:buSzPct val="8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sz="2000" dirty="0">
                <a:latin typeface="Helvetica" pitchFamily="34" charset="0"/>
              </a:endParaRP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dirty="0">
                  <a:latin typeface="Helvetica" pitchFamily="34" charset="0"/>
                </a:rPr>
                <a:t>Many AWT components have been replaced by Swing components</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dirty="0">
                  <a:latin typeface="Helvetica" pitchFamily="34" charset="0"/>
                </a:rPr>
                <a:t>It is generally not considered a good idea to mix Swing components and AWT components.  Choose to use one or the other.</a:t>
              </a:r>
            </a:p>
          </p:txBody>
        </p:sp>
      </p:grpSp>
      <p:sp>
        <p:nvSpPr>
          <p:cNvPr id="8" name="Slide Number Placeholder 7"/>
          <p:cNvSpPr>
            <a:spLocks noGrp="1"/>
          </p:cNvSpPr>
          <p:nvPr>
            <p:ph type="sldNum" sz="quarter" idx="12"/>
          </p:nvPr>
        </p:nvSpPr>
        <p:spPr/>
        <p:txBody>
          <a:bodyPr/>
          <a:lstStyle/>
          <a:p>
            <a:fld id="{86A5AC6D-3D7B-4E90-AA9C-78D0AEA13854}" type="slidenum">
              <a:rPr lang="en-IN" smtClean="0"/>
              <a:pPr/>
              <a:t>21</a:t>
            </a:fld>
            <a:endParaRPr lang="en-IN"/>
          </a:p>
        </p:txBody>
      </p:sp>
      <p:sp>
        <p:nvSpPr>
          <p:cNvPr id="9" name="Footer Placeholder 8"/>
          <p:cNvSpPr>
            <a:spLocks noGrp="1"/>
          </p:cNvSpPr>
          <p:nvPr>
            <p:ph type="ftr" sz="quarter" idx="11"/>
          </p:nvPr>
        </p:nvSpPr>
        <p:spPr/>
        <p:txBody>
          <a:bodyPr/>
          <a:lstStyle/>
          <a:p>
            <a:r>
              <a:rPr lang="en-IN" smtClean="0"/>
              <a:t>By: Utsav Patel</a:t>
            </a:r>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Line 1"/>
          <p:cNvSpPr>
            <a:spLocks noChangeShapeType="1"/>
          </p:cNvSpPr>
          <p:nvPr/>
        </p:nvSpPr>
        <p:spPr bwMode="auto">
          <a:xfrm>
            <a:off x="1295400" y="1752600"/>
            <a:ext cx="0" cy="3200400"/>
          </a:xfrm>
          <a:prstGeom prst="line">
            <a:avLst/>
          </a:prstGeom>
          <a:noFill/>
          <a:ln w="9360">
            <a:solidFill>
              <a:srgbClr val="000000"/>
            </a:solidFill>
            <a:round/>
            <a:headEnd/>
            <a:tailEnd/>
          </a:ln>
        </p:spPr>
        <p:txBody>
          <a:bodyPr/>
          <a:lstStyle/>
          <a:p>
            <a:endParaRPr lang="en-US"/>
          </a:p>
        </p:txBody>
      </p:sp>
      <p:sp>
        <p:nvSpPr>
          <p:cNvPr id="5122" name="Text Box 2"/>
          <p:cNvSpPr txBox="1">
            <a:spLocks noChangeArrowheads="1"/>
          </p:cNvSpPr>
          <p:nvPr/>
        </p:nvSpPr>
        <p:spPr bwMode="auto">
          <a:xfrm>
            <a:off x="785786" y="0"/>
            <a:ext cx="7618412" cy="523947"/>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dirty="0">
                <a:latin typeface="Arial" pitchFamily="34" charset="0"/>
              </a:rPr>
              <a:t>AWT </a:t>
            </a:r>
            <a:r>
              <a:rPr lang="en-GB" sz="2800" b="1" dirty="0" smtClean="0">
                <a:latin typeface="Arial" pitchFamily="34" charset="0"/>
              </a:rPr>
              <a:t> </a:t>
            </a:r>
            <a:r>
              <a:rPr lang="en-GB" sz="2800" b="1" dirty="0">
                <a:latin typeface="Arial" pitchFamily="34" charset="0"/>
              </a:rPr>
              <a:t>Class Hierarchy</a:t>
            </a:r>
          </a:p>
        </p:txBody>
      </p:sp>
      <p:sp>
        <p:nvSpPr>
          <p:cNvPr id="5123" name="Line 3"/>
          <p:cNvSpPr>
            <a:spLocks noChangeShapeType="1"/>
          </p:cNvSpPr>
          <p:nvPr/>
        </p:nvSpPr>
        <p:spPr bwMode="auto">
          <a:xfrm>
            <a:off x="150813" y="914400"/>
            <a:ext cx="8839200" cy="0"/>
          </a:xfrm>
          <a:prstGeom prst="line">
            <a:avLst/>
          </a:prstGeom>
          <a:noFill/>
          <a:ln w="76320">
            <a:solidFill>
              <a:srgbClr val="000000"/>
            </a:solidFill>
            <a:round/>
            <a:headEnd/>
            <a:tailEnd/>
          </a:ln>
        </p:spPr>
        <p:txBody>
          <a:bodyPr/>
          <a:lstStyle/>
          <a:p>
            <a:endParaRPr lang="en-US"/>
          </a:p>
        </p:txBody>
      </p:sp>
      <p:grpSp>
        <p:nvGrpSpPr>
          <p:cNvPr id="2" name="Group 4"/>
          <p:cNvGrpSpPr>
            <a:grpSpLocks/>
          </p:cNvGrpSpPr>
          <p:nvPr/>
        </p:nvGrpSpPr>
        <p:grpSpPr bwMode="auto">
          <a:xfrm>
            <a:off x="3505200" y="2514600"/>
            <a:ext cx="644525" cy="344488"/>
            <a:chOff x="2208" y="1584"/>
            <a:chExt cx="406" cy="217"/>
          </a:xfrm>
        </p:grpSpPr>
        <p:sp>
          <p:nvSpPr>
            <p:cNvPr id="5125" name="Text Box 5"/>
            <p:cNvSpPr txBox="1">
              <a:spLocks noChangeArrowheads="1"/>
            </p:cNvSpPr>
            <p:nvPr/>
          </p:nvSpPr>
          <p:spPr bwMode="auto">
            <a:xfrm>
              <a:off x="2208" y="1584"/>
              <a:ext cx="406" cy="217"/>
            </a:xfrm>
            <a:prstGeom prst="rect">
              <a:avLst/>
            </a:prstGeom>
            <a:noFill/>
            <a:ln w="9360">
              <a:solidFill>
                <a:srgbClr val="000000"/>
              </a:solidFill>
              <a:miter lim="800000"/>
              <a:headEnd/>
              <a:tailEnd/>
            </a:ln>
          </p:spPr>
          <p:txBody>
            <a:bodyPr wrap="none" anchor="ctr"/>
            <a:lstStyle/>
            <a:p>
              <a:endParaRPr lang="en-US"/>
            </a:p>
          </p:txBody>
        </p:sp>
        <p:sp>
          <p:nvSpPr>
            <p:cNvPr id="5126" name="Text Box 6"/>
            <p:cNvSpPr txBox="1">
              <a:spLocks noChangeArrowheads="1"/>
            </p:cNvSpPr>
            <p:nvPr/>
          </p:nvSpPr>
          <p:spPr bwMode="auto">
            <a:xfrm>
              <a:off x="2209" y="1584"/>
              <a:ext cx="404" cy="217"/>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t>Panel</a:t>
              </a:r>
            </a:p>
          </p:txBody>
        </p:sp>
      </p:grpSp>
      <p:grpSp>
        <p:nvGrpSpPr>
          <p:cNvPr id="3" name="Group 7"/>
          <p:cNvGrpSpPr>
            <a:grpSpLocks/>
          </p:cNvGrpSpPr>
          <p:nvPr/>
        </p:nvGrpSpPr>
        <p:grpSpPr bwMode="auto">
          <a:xfrm>
            <a:off x="1600200" y="2438400"/>
            <a:ext cx="747713" cy="346075"/>
            <a:chOff x="1008" y="1536"/>
            <a:chExt cx="471" cy="218"/>
          </a:xfrm>
        </p:grpSpPr>
        <p:sp>
          <p:nvSpPr>
            <p:cNvPr id="5128" name="Text Box 8"/>
            <p:cNvSpPr txBox="1">
              <a:spLocks noChangeArrowheads="1"/>
            </p:cNvSpPr>
            <p:nvPr/>
          </p:nvSpPr>
          <p:spPr bwMode="auto">
            <a:xfrm>
              <a:off x="1008" y="1536"/>
              <a:ext cx="470" cy="217"/>
            </a:xfrm>
            <a:prstGeom prst="rect">
              <a:avLst/>
            </a:prstGeom>
            <a:noFill/>
            <a:ln w="9360">
              <a:solidFill>
                <a:srgbClr val="000000"/>
              </a:solidFill>
              <a:miter lim="800000"/>
              <a:headEnd/>
              <a:tailEnd/>
            </a:ln>
          </p:spPr>
          <p:txBody>
            <a:bodyPr wrap="none" anchor="ctr"/>
            <a:lstStyle/>
            <a:p>
              <a:endParaRPr lang="en-US"/>
            </a:p>
          </p:txBody>
        </p:sp>
        <p:sp>
          <p:nvSpPr>
            <p:cNvPr id="5129" name="Text Box 9"/>
            <p:cNvSpPr txBox="1">
              <a:spLocks noChangeArrowheads="1"/>
            </p:cNvSpPr>
            <p:nvPr/>
          </p:nvSpPr>
          <p:spPr bwMode="auto">
            <a:xfrm>
              <a:off x="1008" y="1536"/>
              <a:ext cx="471" cy="218"/>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t>Button</a:t>
              </a:r>
            </a:p>
          </p:txBody>
        </p:sp>
      </p:grpSp>
      <p:grpSp>
        <p:nvGrpSpPr>
          <p:cNvPr id="4" name="Group 10"/>
          <p:cNvGrpSpPr>
            <a:grpSpLocks/>
          </p:cNvGrpSpPr>
          <p:nvPr/>
        </p:nvGrpSpPr>
        <p:grpSpPr bwMode="auto">
          <a:xfrm>
            <a:off x="1597025" y="3352800"/>
            <a:ext cx="1022350" cy="346075"/>
            <a:chOff x="1006" y="2112"/>
            <a:chExt cx="644" cy="218"/>
          </a:xfrm>
        </p:grpSpPr>
        <p:sp>
          <p:nvSpPr>
            <p:cNvPr id="5131" name="Text Box 11"/>
            <p:cNvSpPr txBox="1">
              <a:spLocks noChangeArrowheads="1"/>
            </p:cNvSpPr>
            <p:nvPr/>
          </p:nvSpPr>
          <p:spPr bwMode="auto">
            <a:xfrm>
              <a:off x="1008" y="2112"/>
              <a:ext cx="640" cy="217"/>
            </a:xfrm>
            <a:prstGeom prst="rect">
              <a:avLst/>
            </a:prstGeom>
            <a:noFill/>
            <a:ln w="9360">
              <a:solidFill>
                <a:srgbClr val="000000"/>
              </a:solidFill>
              <a:miter lim="800000"/>
              <a:headEnd/>
              <a:tailEnd/>
            </a:ln>
          </p:spPr>
          <p:txBody>
            <a:bodyPr wrap="none" anchor="ctr"/>
            <a:lstStyle/>
            <a:p>
              <a:endParaRPr lang="en-US"/>
            </a:p>
          </p:txBody>
        </p:sp>
        <p:sp>
          <p:nvSpPr>
            <p:cNvPr id="5132" name="Text Box 12"/>
            <p:cNvSpPr txBox="1">
              <a:spLocks noChangeArrowheads="1"/>
            </p:cNvSpPr>
            <p:nvPr/>
          </p:nvSpPr>
          <p:spPr bwMode="auto">
            <a:xfrm>
              <a:off x="1006" y="2112"/>
              <a:ext cx="644" cy="218"/>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t>Checkbox</a:t>
              </a:r>
            </a:p>
          </p:txBody>
        </p:sp>
      </p:grpSp>
      <p:grpSp>
        <p:nvGrpSpPr>
          <p:cNvPr id="5" name="Group 13"/>
          <p:cNvGrpSpPr>
            <a:grpSpLocks/>
          </p:cNvGrpSpPr>
          <p:nvPr/>
        </p:nvGrpSpPr>
        <p:grpSpPr bwMode="auto">
          <a:xfrm>
            <a:off x="1600200" y="3810000"/>
            <a:ext cx="769938" cy="346075"/>
            <a:chOff x="1008" y="2400"/>
            <a:chExt cx="485" cy="218"/>
          </a:xfrm>
        </p:grpSpPr>
        <p:sp>
          <p:nvSpPr>
            <p:cNvPr id="5134" name="Text Box 14"/>
            <p:cNvSpPr txBox="1">
              <a:spLocks noChangeArrowheads="1"/>
            </p:cNvSpPr>
            <p:nvPr/>
          </p:nvSpPr>
          <p:spPr bwMode="auto">
            <a:xfrm>
              <a:off x="1008" y="2400"/>
              <a:ext cx="484" cy="217"/>
            </a:xfrm>
            <a:prstGeom prst="rect">
              <a:avLst/>
            </a:prstGeom>
            <a:noFill/>
            <a:ln w="9360">
              <a:solidFill>
                <a:srgbClr val="000000"/>
              </a:solidFill>
              <a:miter lim="800000"/>
              <a:headEnd/>
              <a:tailEnd/>
            </a:ln>
          </p:spPr>
          <p:txBody>
            <a:bodyPr wrap="none" anchor="ctr"/>
            <a:lstStyle/>
            <a:p>
              <a:endParaRPr lang="en-US"/>
            </a:p>
          </p:txBody>
        </p:sp>
        <p:sp>
          <p:nvSpPr>
            <p:cNvPr id="5135" name="Text Box 15"/>
            <p:cNvSpPr txBox="1">
              <a:spLocks noChangeArrowheads="1"/>
            </p:cNvSpPr>
            <p:nvPr/>
          </p:nvSpPr>
          <p:spPr bwMode="auto">
            <a:xfrm>
              <a:off x="1008" y="2400"/>
              <a:ext cx="485" cy="218"/>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t>Choice</a:t>
              </a:r>
            </a:p>
          </p:txBody>
        </p:sp>
      </p:grpSp>
      <p:grpSp>
        <p:nvGrpSpPr>
          <p:cNvPr id="6" name="Group 16"/>
          <p:cNvGrpSpPr>
            <a:grpSpLocks/>
          </p:cNvGrpSpPr>
          <p:nvPr/>
        </p:nvGrpSpPr>
        <p:grpSpPr bwMode="auto">
          <a:xfrm>
            <a:off x="1600200" y="4267200"/>
            <a:ext cx="655638" cy="346075"/>
            <a:chOff x="1008" y="2688"/>
            <a:chExt cx="413" cy="218"/>
          </a:xfrm>
        </p:grpSpPr>
        <p:sp>
          <p:nvSpPr>
            <p:cNvPr id="5137" name="Text Box 17"/>
            <p:cNvSpPr txBox="1">
              <a:spLocks noChangeArrowheads="1"/>
            </p:cNvSpPr>
            <p:nvPr/>
          </p:nvSpPr>
          <p:spPr bwMode="auto">
            <a:xfrm>
              <a:off x="1008" y="2688"/>
              <a:ext cx="413" cy="217"/>
            </a:xfrm>
            <a:prstGeom prst="rect">
              <a:avLst/>
            </a:prstGeom>
            <a:noFill/>
            <a:ln w="9360">
              <a:solidFill>
                <a:srgbClr val="000000"/>
              </a:solidFill>
              <a:miter lim="800000"/>
              <a:headEnd/>
              <a:tailEnd/>
            </a:ln>
          </p:spPr>
          <p:txBody>
            <a:bodyPr wrap="none" anchor="ctr"/>
            <a:lstStyle/>
            <a:p>
              <a:endParaRPr lang="en-US"/>
            </a:p>
          </p:txBody>
        </p:sp>
        <p:sp>
          <p:nvSpPr>
            <p:cNvPr id="5138" name="Text Box 18"/>
            <p:cNvSpPr txBox="1">
              <a:spLocks noChangeArrowheads="1"/>
            </p:cNvSpPr>
            <p:nvPr/>
          </p:nvSpPr>
          <p:spPr bwMode="auto">
            <a:xfrm>
              <a:off x="1009" y="2688"/>
              <a:ext cx="411" cy="218"/>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t>Label</a:t>
              </a:r>
            </a:p>
          </p:txBody>
        </p:sp>
      </p:grpSp>
      <p:grpSp>
        <p:nvGrpSpPr>
          <p:cNvPr id="7" name="Group 19"/>
          <p:cNvGrpSpPr>
            <a:grpSpLocks/>
          </p:cNvGrpSpPr>
          <p:nvPr/>
        </p:nvGrpSpPr>
        <p:grpSpPr bwMode="auto">
          <a:xfrm>
            <a:off x="1600200" y="2895600"/>
            <a:ext cx="509588" cy="346075"/>
            <a:chOff x="1008" y="1824"/>
            <a:chExt cx="321" cy="218"/>
          </a:xfrm>
        </p:grpSpPr>
        <p:sp>
          <p:nvSpPr>
            <p:cNvPr id="5140" name="Text Box 20"/>
            <p:cNvSpPr txBox="1">
              <a:spLocks noChangeArrowheads="1"/>
            </p:cNvSpPr>
            <p:nvPr/>
          </p:nvSpPr>
          <p:spPr bwMode="auto">
            <a:xfrm>
              <a:off x="1008" y="1824"/>
              <a:ext cx="321" cy="217"/>
            </a:xfrm>
            <a:prstGeom prst="rect">
              <a:avLst/>
            </a:prstGeom>
            <a:noFill/>
            <a:ln w="9360">
              <a:solidFill>
                <a:srgbClr val="000000"/>
              </a:solidFill>
              <a:miter lim="800000"/>
              <a:headEnd/>
              <a:tailEnd/>
            </a:ln>
          </p:spPr>
          <p:txBody>
            <a:bodyPr wrap="none" anchor="ctr"/>
            <a:lstStyle/>
            <a:p>
              <a:endParaRPr lang="en-US"/>
            </a:p>
          </p:txBody>
        </p:sp>
        <p:sp>
          <p:nvSpPr>
            <p:cNvPr id="5141" name="Text Box 21"/>
            <p:cNvSpPr txBox="1">
              <a:spLocks noChangeArrowheads="1"/>
            </p:cNvSpPr>
            <p:nvPr/>
          </p:nvSpPr>
          <p:spPr bwMode="auto">
            <a:xfrm>
              <a:off x="1010" y="1824"/>
              <a:ext cx="317" cy="218"/>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t>List</a:t>
              </a:r>
            </a:p>
          </p:txBody>
        </p:sp>
      </p:grpSp>
      <p:sp>
        <p:nvSpPr>
          <p:cNvPr id="5142" name="Line 22"/>
          <p:cNvSpPr>
            <a:spLocks noChangeShapeType="1"/>
          </p:cNvSpPr>
          <p:nvPr/>
        </p:nvSpPr>
        <p:spPr bwMode="auto">
          <a:xfrm>
            <a:off x="1295400" y="4953000"/>
            <a:ext cx="304800" cy="0"/>
          </a:xfrm>
          <a:prstGeom prst="line">
            <a:avLst/>
          </a:prstGeom>
          <a:noFill/>
          <a:ln w="9360">
            <a:solidFill>
              <a:srgbClr val="000000"/>
            </a:solidFill>
            <a:round/>
            <a:headEnd/>
            <a:tailEnd/>
          </a:ln>
        </p:spPr>
        <p:txBody>
          <a:bodyPr/>
          <a:lstStyle/>
          <a:p>
            <a:endParaRPr lang="en-US"/>
          </a:p>
        </p:txBody>
      </p:sp>
      <p:grpSp>
        <p:nvGrpSpPr>
          <p:cNvPr id="8" name="Group 23"/>
          <p:cNvGrpSpPr>
            <a:grpSpLocks/>
          </p:cNvGrpSpPr>
          <p:nvPr/>
        </p:nvGrpSpPr>
        <p:grpSpPr bwMode="auto">
          <a:xfrm>
            <a:off x="1063625" y="1447800"/>
            <a:ext cx="1146175" cy="344488"/>
            <a:chOff x="670" y="912"/>
            <a:chExt cx="722" cy="217"/>
          </a:xfrm>
        </p:grpSpPr>
        <p:sp>
          <p:nvSpPr>
            <p:cNvPr id="5144" name="Text Box 24"/>
            <p:cNvSpPr txBox="1">
              <a:spLocks noChangeArrowheads="1"/>
            </p:cNvSpPr>
            <p:nvPr/>
          </p:nvSpPr>
          <p:spPr bwMode="auto">
            <a:xfrm>
              <a:off x="672" y="912"/>
              <a:ext cx="719" cy="217"/>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5145" name="Text Box 25"/>
            <p:cNvSpPr txBox="1">
              <a:spLocks noChangeArrowheads="1"/>
            </p:cNvSpPr>
            <p:nvPr/>
          </p:nvSpPr>
          <p:spPr bwMode="auto">
            <a:xfrm>
              <a:off x="670" y="912"/>
              <a:ext cx="722" cy="217"/>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t>Component</a:t>
              </a:r>
            </a:p>
          </p:txBody>
        </p:sp>
      </p:grpSp>
      <p:sp>
        <p:nvSpPr>
          <p:cNvPr id="5146" name="Line 26"/>
          <p:cNvSpPr>
            <a:spLocks noChangeShapeType="1"/>
          </p:cNvSpPr>
          <p:nvPr/>
        </p:nvSpPr>
        <p:spPr bwMode="auto">
          <a:xfrm>
            <a:off x="1295400" y="2133600"/>
            <a:ext cx="304800" cy="0"/>
          </a:xfrm>
          <a:prstGeom prst="line">
            <a:avLst/>
          </a:prstGeom>
          <a:noFill/>
          <a:ln w="9360">
            <a:solidFill>
              <a:srgbClr val="000000"/>
            </a:solidFill>
            <a:round/>
            <a:headEnd/>
            <a:tailEnd/>
          </a:ln>
        </p:spPr>
        <p:txBody>
          <a:bodyPr/>
          <a:lstStyle/>
          <a:p>
            <a:endParaRPr lang="en-US"/>
          </a:p>
        </p:txBody>
      </p:sp>
      <p:sp>
        <p:nvSpPr>
          <p:cNvPr id="5147" name="Line 27"/>
          <p:cNvSpPr>
            <a:spLocks noChangeShapeType="1"/>
          </p:cNvSpPr>
          <p:nvPr/>
        </p:nvSpPr>
        <p:spPr bwMode="auto">
          <a:xfrm>
            <a:off x="1295400" y="2590800"/>
            <a:ext cx="304800" cy="0"/>
          </a:xfrm>
          <a:prstGeom prst="line">
            <a:avLst/>
          </a:prstGeom>
          <a:noFill/>
          <a:ln w="9360">
            <a:solidFill>
              <a:srgbClr val="000000"/>
            </a:solidFill>
            <a:round/>
            <a:headEnd/>
            <a:tailEnd/>
          </a:ln>
        </p:spPr>
        <p:txBody>
          <a:bodyPr/>
          <a:lstStyle/>
          <a:p>
            <a:endParaRPr lang="en-US"/>
          </a:p>
        </p:txBody>
      </p:sp>
      <p:sp>
        <p:nvSpPr>
          <p:cNvPr id="5148" name="Line 28"/>
          <p:cNvSpPr>
            <a:spLocks noChangeShapeType="1"/>
          </p:cNvSpPr>
          <p:nvPr/>
        </p:nvSpPr>
        <p:spPr bwMode="auto">
          <a:xfrm>
            <a:off x="1295400" y="3048000"/>
            <a:ext cx="304800" cy="0"/>
          </a:xfrm>
          <a:prstGeom prst="line">
            <a:avLst/>
          </a:prstGeom>
          <a:noFill/>
          <a:ln w="9360">
            <a:solidFill>
              <a:srgbClr val="000000"/>
            </a:solidFill>
            <a:round/>
            <a:headEnd/>
            <a:tailEnd/>
          </a:ln>
        </p:spPr>
        <p:txBody>
          <a:bodyPr/>
          <a:lstStyle/>
          <a:p>
            <a:endParaRPr lang="en-US"/>
          </a:p>
        </p:txBody>
      </p:sp>
      <p:sp>
        <p:nvSpPr>
          <p:cNvPr id="5149" name="Line 29"/>
          <p:cNvSpPr>
            <a:spLocks noChangeShapeType="1"/>
          </p:cNvSpPr>
          <p:nvPr/>
        </p:nvSpPr>
        <p:spPr bwMode="auto">
          <a:xfrm>
            <a:off x="1295400" y="3505200"/>
            <a:ext cx="304800" cy="0"/>
          </a:xfrm>
          <a:prstGeom prst="line">
            <a:avLst/>
          </a:prstGeom>
          <a:noFill/>
          <a:ln w="9360">
            <a:solidFill>
              <a:srgbClr val="000000"/>
            </a:solidFill>
            <a:round/>
            <a:headEnd/>
            <a:tailEnd/>
          </a:ln>
        </p:spPr>
        <p:txBody>
          <a:bodyPr/>
          <a:lstStyle/>
          <a:p>
            <a:endParaRPr lang="en-US"/>
          </a:p>
        </p:txBody>
      </p:sp>
      <p:sp>
        <p:nvSpPr>
          <p:cNvPr id="5150" name="Line 30"/>
          <p:cNvSpPr>
            <a:spLocks noChangeShapeType="1"/>
          </p:cNvSpPr>
          <p:nvPr/>
        </p:nvSpPr>
        <p:spPr bwMode="auto">
          <a:xfrm>
            <a:off x="1295400" y="3962400"/>
            <a:ext cx="304800" cy="0"/>
          </a:xfrm>
          <a:prstGeom prst="line">
            <a:avLst/>
          </a:prstGeom>
          <a:noFill/>
          <a:ln w="9360">
            <a:solidFill>
              <a:srgbClr val="000000"/>
            </a:solidFill>
            <a:round/>
            <a:headEnd/>
            <a:tailEnd/>
          </a:ln>
        </p:spPr>
        <p:txBody>
          <a:bodyPr/>
          <a:lstStyle/>
          <a:p>
            <a:endParaRPr lang="en-US"/>
          </a:p>
        </p:txBody>
      </p:sp>
      <p:sp>
        <p:nvSpPr>
          <p:cNvPr id="5151" name="Line 31"/>
          <p:cNvSpPr>
            <a:spLocks noChangeShapeType="1"/>
          </p:cNvSpPr>
          <p:nvPr/>
        </p:nvSpPr>
        <p:spPr bwMode="auto">
          <a:xfrm>
            <a:off x="1295400" y="4419600"/>
            <a:ext cx="304800" cy="0"/>
          </a:xfrm>
          <a:prstGeom prst="line">
            <a:avLst/>
          </a:prstGeom>
          <a:noFill/>
          <a:ln w="9360">
            <a:solidFill>
              <a:srgbClr val="000000"/>
            </a:solidFill>
            <a:round/>
            <a:headEnd/>
            <a:tailEnd/>
          </a:ln>
        </p:spPr>
        <p:txBody>
          <a:bodyPr/>
          <a:lstStyle/>
          <a:p>
            <a:endParaRPr lang="en-US"/>
          </a:p>
        </p:txBody>
      </p:sp>
      <p:sp>
        <p:nvSpPr>
          <p:cNvPr id="5152" name="Line 32"/>
          <p:cNvSpPr>
            <a:spLocks noChangeShapeType="1"/>
          </p:cNvSpPr>
          <p:nvPr/>
        </p:nvSpPr>
        <p:spPr bwMode="auto">
          <a:xfrm>
            <a:off x="2590800" y="2133600"/>
            <a:ext cx="990600" cy="0"/>
          </a:xfrm>
          <a:prstGeom prst="line">
            <a:avLst/>
          </a:prstGeom>
          <a:noFill/>
          <a:ln w="9360">
            <a:solidFill>
              <a:srgbClr val="000000"/>
            </a:solidFill>
            <a:round/>
            <a:headEnd/>
            <a:tailEnd/>
          </a:ln>
        </p:spPr>
        <p:txBody>
          <a:bodyPr/>
          <a:lstStyle/>
          <a:p>
            <a:endParaRPr lang="en-US"/>
          </a:p>
        </p:txBody>
      </p:sp>
      <p:grpSp>
        <p:nvGrpSpPr>
          <p:cNvPr id="9" name="Group 33"/>
          <p:cNvGrpSpPr>
            <a:grpSpLocks/>
          </p:cNvGrpSpPr>
          <p:nvPr/>
        </p:nvGrpSpPr>
        <p:grpSpPr bwMode="auto">
          <a:xfrm>
            <a:off x="1598613" y="1981200"/>
            <a:ext cx="998537" cy="346075"/>
            <a:chOff x="1007" y="1248"/>
            <a:chExt cx="629" cy="218"/>
          </a:xfrm>
        </p:grpSpPr>
        <p:sp>
          <p:nvSpPr>
            <p:cNvPr id="5154" name="Text Box 34"/>
            <p:cNvSpPr txBox="1">
              <a:spLocks noChangeArrowheads="1"/>
            </p:cNvSpPr>
            <p:nvPr/>
          </p:nvSpPr>
          <p:spPr bwMode="auto">
            <a:xfrm>
              <a:off x="1008" y="1248"/>
              <a:ext cx="627" cy="217"/>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5155" name="Text Box 35"/>
            <p:cNvSpPr txBox="1">
              <a:spLocks noChangeArrowheads="1"/>
            </p:cNvSpPr>
            <p:nvPr/>
          </p:nvSpPr>
          <p:spPr bwMode="auto">
            <a:xfrm>
              <a:off x="1007" y="1248"/>
              <a:ext cx="629" cy="218"/>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t>Container</a:t>
              </a:r>
            </a:p>
          </p:txBody>
        </p:sp>
      </p:grpSp>
      <p:sp>
        <p:nvSpPr>
          <p:cNvPr id="5156" name="Line 36"/>
          <p:cNvSpPr>
            <a:spLocks noChangeShapeType="1"/>
          </p:cNvSpPr>
          <p:nvPr/>
        </p:nvSpPr>
        <p:spPr bwMode="auto">
          <a:xfrm>
            <a:off x="2971800" y="2133600"/>
            <a:ext cx="0" cy="533400"/>
          </a:xfrm>
          <a:prstGeom prst="line">
            <a:avLst/>
          </a:prstGeom>
          <a:noFill/>
          <a:ln w="9360">
            <a:solidFill>
              <a:srgbClr val="000000"/>
            </a:solidFill>
            <a:round/>
            <a:headEnd/>
            <a:tailEnd/>
          </a:ln>
        </p:spPr>
        <p:txBody>
          <a:bodyPr/>
          <a:lstStyle/>
          <a:p>
            <a:endParaRPr lang="en-US"/>
          </a:p>
        </p:txBody>
      </p:sp>
      <p:sp>
        <p:nvSpPr>
          <p:cNvPr id="5157" name="Line 37"/>
          <p:cNvSpPr>
            <a:spLocks noChangeShapeType="1"/>
          </p:cNvSpPr>
          <p:nvPr/>
        </p:nvSpPr>
        <p:spPr bwMode="auto">
          <a:xfrm>
            <a:off x="2971800" y="2667000"/>
            <a:ext cx="533400" cy="0"/>
          </a:xfrm>
          <a:prstGeom prst="line">
            <a:avLst/>
          </a:prstGeom>
          <a:noFill/>
          <a:ln w="9360">
            <a:solidFill>
              <a:srgbClr val="000000"/>
            </a:solidFill>
            <a:round/>
            <a:headEnd/>
            <a:tailEnd/>
          </a:ln>
        </p:spPr>
        <p:txBody>
          <a:bodyPr/>
          <a:lstStyle/>
          <a:p>
            <a:endParaRPr lang="en-US"/>
          </a:p>
        </p:txBody>
      </p:sp>
      <p:sp>
        <p:nvSpPr>
          <p:cNvPr id="5158" name="Line 38"/>
          <p:cNvSpPr>
            <a:spLocks noChangeShapeType="1"/>
          </p:cNvSpPr>
          <p:nvPr/>
        </p:nvSpPr>
        <p:spPr bwMode="auto">
          <a:xfrm>
            <a:off x="4343400" y="2133600"/>
            <a:ext cx="914400" cy="0"/>
          </a:xfrm>
          <a:prstGeom prst="line">
            <a:avLst/>
          </a:prstGeom>
          <a:noFill/>
          <a:ln w="9360">
            <a:solidFill>
              <a:srgbClr val="000000"/>
            </a:solidFill>
            <a:round/>
            <a:headEnd/>
            <a:tailEnd/>
          </a:ln>
        </p:spPr>
        <p:txBody>
          <a:bodyPr/>
          <a:lstStyle/>
          <a:p>
            <a:endParaRPr lang="en-US"/>
          </a:p>
        </p:txBody>
      </p:sp>
      <p:grpSp>
        <p:nvGrpSpPr>
          <p:cNvPr id="10" name="Group 39"/>
          <p:cNvGrpSpPr>
            <a:grpSpLocks/>
          </p:cNvGrpSpPr>
          <p:nvPr/>
        </p:nvGrpSpPr>
        <p:grpSpPr bwMode="auto">
          <a:xfrm>
            <a:off x="5181600" y="1981200"/>
            <a:ext cx="712788" cy="346075"/>
            <a:chOff x="3264" y="1248"/>
            <a:chExt cx="449" cy="218"/>
          </a:xfrm>
        </p:grpSpPr>
        <p:sp>
          <p:nvSpPr>
            <p:cNvPr id="5160" name="Text Box 40"/>
            <p:cNvSpPr txBox="1">
              <a:spLocks noChangeArrowheads="1"/>
            </p:cNvSpPr>
            <p:nvPr/>
          </p:nvSpPr>
          <p:spPr bwMode="auto">
            <a:xfrm>
              <a:off x="3264" y="1248"/>
              <a:ext cx="449" cy="217"/>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5161" name="Text Box 41"/>
            <p:cNvSpPr txBox="1">
              <a:spLocks noChangeArrowheads="1"/>
            </p:cNvSpPr>
            <p:nvPr/>
          </p:nvSpPr>
          <p:spPr bwMode="auto">
            <a:xfrm>
              <a:off x="3266" y="1248"/>
              <a:ext cx="444" cy="218"/>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t>Frame</a:t>
              </a:r>
            </a:p>
          </p:txBody>
        </p:sp>
      </p:grpSp>
      <p:grpSp>
        <p:nvGrpSpPr>
          <p:cNvPr id="11" name="Group 42"/>
          <p:cNvGrpSpPr>
            <a:grpSpLocks/>
          </p:cNvGrpSpPr>
          <p:nvPr/>
        </p:nvGrpSpPr>
        <p:grpSpPr bwMode="auto">
          <a:xfrm>
            <a:off x="3505200" y="1981200"/>
            <a:ext cx="892175" cy="346075"/>
            <a:chOff x="2208" y="1248"/>
            <a:chExt cx="562" cy="218"/>
          </a:xfrm>
        </p:grpSpPr>
        <p:sp>
          <p:nvSpPr>
            <p:cNvPr id="5163" name="Text Box 43"/>
            <p:cNvSpPr txBox="1">
              <a:spLocks noChangeArrowheads="1"/>
            </p:cNvSpPr>
            <p:nvPr/>
          </p:nvSpPr>
          <p:spPr bwMode="auto">
            <a:xfrm>
              <a:off x="2208" y="1248"/>
              <a:ext cx="562" cy="217"/>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5164" name="Text Box 44"/>
            <p:cNvSpPr txBox="1">
              <a:spLocks noChangeArrowheads="1"/>
            </p:cNvSpPr>
            <p:nvPr/>
          </p:nvSpPr>
          <p:spPr bwMode="auto">
            <a:xfrm>
              <a:off x="2209" y="1248"/>
              <a:ext cx="561" cy="218"/>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t>Window</a:t>
              </a:r>
            </a:p>
          </p:txBody>
        </p:sp>
      </p:grpSp>
      <p:sp>
        <p:nvSpPr>
          <p:cNvPr id="5165" name="Line 45"/>
          <p:cNvSpPr>
            <a:spLocks noChangeShapeType="1"/>
          </p:cNvSpPr>
          <p:nvPr/>
        </p:nvSpPr>
        <p:spPr bwMode="auto">
          <a:xfrm>
            <a:off x="3048000" y="4953000"/>
            <a:ext cx="762000" cy="0"/>
          </a:xfrm>
          <a:prstGeom prst="line">
            <a:avLst/>
          </a:prstGeom>
          <a:noFill/>
          <a:ln w="9360">
            <a:solidFill>
              <a:srgbClr val="000000"/>
            </a:solidFill>
            <a:round/>
            <a:headEnd/>
            <a:tailEnd/>
          </a:ln>
        </p:spPr>
        <p:txBody>
          <a:bodyPr/>
          <a:lstStyle/>
          <a:p>
            <a:endParaRPr lang="en-US"/>
          </a:p>
        </p:txBody>
      </p:sp>
      <p:sp>
        <p:nvSpPr>
          <p:cNvPr id="5166" name="Line 46"/>
          <p:cNvSpPr>
            <a:spLocks noChangeShapeType="1"/>
          </p:cNvSpPr>
          <p:nvPr/>
        </p:nvSpPr>
        <p:spPr bwMode="auto">
          <a:xfrm>
            <a:off x="3429000" y="4953000"/>
            <a:ext cx="0" cy="533400"/>
          </a:xfrm>
          <a:prstGeom prst="line">
            <a:avLst/>
          </a:prstGeom>
          <a:noFill/>
          <a:ln w="9360">
            <a:solidFill>
              <a:srgbClr val="000000"/>
            </a:solidFill>
            <a:round/>
            <a:headEnd/>
            <a:tailEnd/>
          </a:ln>
        </p:spPr>
        <p:txBody>
          <a:bodyPr/>
          <a:lstStyle/>
          <a:p>
            <a:endParaRPr lang="en-US"/>
          </a:p>
        </p:txBody>
      </p:sp>
      <p:sp>
        <p:nvSpPr>
          <p:cNvPr id="5167" name="Line 47"/>
          <p:cNvSpPr>
            <a:spLocks noChangeShapeType="1"/>
          </p:cNvSpPr>
          <p:nvPr/>
        </p:nvSpPr>
        <p:spPr bwMode="auto">
          <a:xfrm>
            <a:off x="3429000" y="5486400"/>
            <a:ext cx="381000" cy="0"/>
          </a:xfrm>
          <a:prstGeom prst="line">
            <a:avLst/>
          </a:prstGeom>
          <a:noFill/>
          <a:ln w="9360">
            <a:solidFill>
              <a:srgbClr val="000000"/>
            </a:solidFill>
            <a:round/>
            <a:headEnd/>
            <a:tailEnd/>
          </a:ln>
        </p:spPr>
        <p:txBody>
          <a:bodyPr/>
          <a:lstStyle/>
          <a:p>
            <a:endParaRPr lang="en-US"/>
          </a:p>
        </p:txBody>
      </p:sp>
      <p:grpSp>
        <p:nvGrpSpPr>
          <p:cNvPr id="12" name="Group 48"/>
          <p:cNvGrpSpPr>
            <a:grpSpLocks/>
          </p:cNvGrpSpPr>
          <p:nvPr/>
        </p:nvGrpSpPr>
        <p:grpSpPr bwMode="auto">
          <a:xfrm>
            <a:off x="3733800" y="5334000"/>
            <a:ext cx="960438" cy="344488"/>
            <a:chOff x="2352" y="3360"/>
            <a:chExt cx="605" cy="217"/>
          </a:xfrm>
        </p:grpSpPr>
        <p:sp>
          <p:nvSpPr>
            <p:cNvPr id="5169" name="Text Box 49"/>
            <p:cNvSpPr txBox="1">
              <a:spLocks noChangeArrowheads="1"/>
            </p:cNvSpPr>
            <p:nvPr/>
          </p:nvSpPr>
          <p:spPr bwMode="auto">
            <a:xfrm>
              <a:off x="2352" y="3360"/>
              <a:ext cx="605" cy="217"/>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5170" name="Text Box 50"/>
            <p:cNvSpPr txBox="1">
              <a:spLocks noChangeArrowheads="1"/>
            </p:cNvSpPr>
            <p:nvPr/>
          </p:nvSpPr>
          <p:spPr bwMode="auto">
            <a:xfrm>
              <a:off x="2355" y="3362"/>
              <a:ext cx="600" cy="212"/>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t>TextArea</a:t>
              </a:r>
            </a:p>
          </p:txBody>
        </p:sp>
      </p:grpSp>
      <p:grpSp>
        <p:nvGrpSpPr>
          <p:cNvPr id="13" name="Group 51"/>
          <p:cNvGrpSpPr>
            <a:grpSpLocks/>
          </p:cNvGrpSpPr>
          <p:nvPr/>
        </p:nvGrpSpPr>
        <p:grpSpPr bwMode="auto">
          <a:xfrm>
            <a:off x="3733800" y="4800600"/>
            <a:ext cx="984250" cy="344488"/>
            <a:chOff x="2352" y="3024"/>
            <a:chExt cx="620" cy="217"/>
          </a:xfrm>
        </p:grpSpPr>
        <p:sp>
          <p:nvSpPr>
            <p:cNvPr id="5172" name="Text Box 52"/>
            <p:cNvSpPr txBox="1">
              <a:spLocks noChangeArrowheads="1"/>
            </p:cNvSpPr>
            <p:nvPr/>
          </p:nvSpPr>
          <p:spPr bwMode="auto">
            <a:xfrm>
              <a:off x="2352" y="3024"/>
              <a:ext cx="620" cy="217"/>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5173" name="Text Box 53"/>
            <p:cNvSpPr txBox="1">
              <a:spLocks noChangeArrowheads="1"/>
            </p:cNvSpPr>
            <p:nvPr/>
          </p:nvSpPr>
          <p:spPr bwMode="auto">
            <a:xfrm>
              <a:off x="2355" y="3026"/>
              <a:ext cx="615" cy="212"/>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t>TextField</a:t>
              </a:r>
            </a:p>
          </p:txBody>
        </p:sp>
      </p:grpSp>
      <p:grpSp>
        <p:nvGrpSpPr>
          <p:cNvPr id="14" name="Group 54"/>
          <p:cNvGrpSpPr>
            <a:grpSpLocks/>
          </p:cNvGrpSpPr>
          <p:nvPr/>
        </p:nvGrpSpPr>
        <p:grpSpPr bwMode="auto">
          <a:xfrm>
            <a:off x="1600200" y="4800600"/>
            <a:ext cx="1514475" cy="344488"/>
            <a:chOff x="1008" y="3024"/>
            <a:chExt cx="954" cy="217"/>
          </a:xfrm>
        </p:grpSpPr>
        <p:sp>
          <p:nvSpPr>
            <p:cNvPr id="5175" name="Text Box 55"/>
            <p:cNvSpPr txBox="1">
              <a:spLocks noChangeArrowheads="1"/>
            </p:cNvSpPr>
            <p:nvPr/>
          </p:nvSpPr>
          <p:spPr bwMode="auto">
            <a:xfrm>
              <a:off x="1008" y="3024"/>
              <a:ext cx="954" cy="217"/>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5176" name="Text Box 56"/>
            <p:cNvSpPr txBox="1">
              <a:spLocks noChangeArrowheads="1"/>
            </p:cNvSpPr>
            <p:nvPr/>
          </p:nvSpPr>
          <p:spPr bwMode="auto">
            <a:xfrm>
              <a:off x="1011" y="3026"/>
              <a:ext cx="949" cy="212"/>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t>TextComponent</a:t>
              </a:r>
            </a:p>
          </p:txBody>
        </p:sp>
      </p:grpSp>
      <p:sp>
        <p:nvSpPr>
          <p:cNvPr id="60" name="Slide Number Placeholder 59"/>
          <p:cNvSpPr>
            <a:spLocks noGrp="1"/>
          </p:cNvSpPr>
          <p:nvPr>
            <p:ph type="sldNum" sz="quarter" idx="12"/>
          </p:nvPr>
        </p:nvSpPr>
        <p:spPr/>
        <p:txBody>
          <a:bodyPr/>
          <a:lstStyle/>
          <a:p>
            <a:fld id="{86A5AC6D-3D7B-4E90-AA9C-78D0AEA13854}" type="slidenum">
              <a:rPr lang="en-IN" smtClean="0"/>
              <a:pPr/>
              <a:t>22</a:t>
            </a:fld>
            <a:endParaRPr lang="en-IN"/>
          </a:p>
        </p:txBody>
      </p:sp>
      <p:sp>
        <p:nvSpPr>
          <p:cNvPr id="61" name="Footer Placeholder 60"/>
          <p:cNvSpPr>
            <a:spLocks noGrp="1"/>
          </p:cNvSpPr>
          <p:nvPr>
            <p:ph type="ftr" sz="quarter" idx="11"/>
          </p:nvPr>
        </p:nvSpPr>
        <p:spPr/>
        <p:txBody>
          <a:bodyPr/>
          <a:lstStyle/>
          <a:p>
            <a:r>
              <a:rPr lang="en-IN" smtClean="0"/>
              <a:t>By: Utsav Patel</a:t>
            </a:r>
            <a:endParaRPr lang="en-IN"/>
          </a:p>
        </p:txBody>
      </p:sp>
      <p:sp>
        <p:nvSpPr>
          <p:cNvPr id="64514" name="AutoShape 2" descr="http://2.bp.blogspot.com/-u1nYq7mP8M4/T7z_CCxgE0I/AAAAAAAAABY/XEIdl1ND4q4/s1600/1.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3" name="Picture 62" descr="1.JPG"/>
          <p:cNvPicPr>
            <a:picLocks noChangeAspect="1"/>
          </p:cNvPicPr>
          <p:nvPr/>
        </p:nvPicPr>
        <p:blipFill>
          <a:blip r:embed="rId3"/>
          <a:stretch>
            <a:fillRect/>
          </a:stretch>
        </p:blipFill>
        <p:spPr>
          <a:xfrm>
            <a:off x="0" y="714356"/>
            <a:ext cx="9144000" cy="592935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latin typeface="Arial" pitchFamily="34" charset="0"/>
              </a:rPr>
              <a:t>Component</a:t>
            </a:r>
          </a:p>
        </p:txBody>
      </p:sp>
      <p:sp>
        <p:nvSpPr>
          <p:cNvPr id="6146" name="Line 2"/>
          <p:cNvSpPr>
            <a:spLocks noChangeShapeType="1"/>
          </p:cNvSpPr>
          <p:nvPr/>
        </p:nvSpPr>
        <p:spPr bwMode="auto">
          <a:xfrm>
            <a:off x="150813" y="914400"/>
            <a:ext cx="8839200" cy="0"/>
          </a:xfrm>
          <a:prstGeom prst="line">
            <a:avLst/>
          </a:prstGeom>
          <a:noFill/>
          <a:ln w="76320">
            <a:solidFill>
              <a:srgbClr val="000000"/>
            </a:solidFill>
            <a:round/>
            <a:headEnd/>
            <a:tailEnd/>
          </a:ln>
        </p:spPr>
        <p:txBody>
          <a:bodyPr/>
          <a:lstStyle/>
          <a:p>
            <a:endParaRPr lang="en-US"/>
          </a:p>
        </p:txBody>
      </p:sp>
      <p:grpSp>
        <p:nvGrpSpPr>
          <p:cNvPr id="2" name="Group 3"/>
          <p:cNvGrpSpPr>
            <a:grpSpLocks/>
          </p:cNvGrpSpPr>
          <p:nvPr/>
        </p:nvGrpSpPr>
        <p:grpSpPr bwMode="auto">
          <a:xfrm>
            <a:off x="320675" y="1109663"/>
            <a:ext cx="8324850" cy="4883150"/>
            <a:chOff x="202" y="699"/>
            <a:chExt cx="5244" cy="3076"/>
          </a:xfrm>
        </p:grpSpPr>
        <p:sp>
          <p:nvSpPr>
            <p:cNvPr id="6148" name="AutoShape 4"/>
            <p:cNvSpPr>
              <a:spLocks noChangeArrowheads="1"/>
            </p:cNvSpPr>
            <p:nvPr/>
          </p:nvSpPr>
          <p:spPr bwMode="auto">
            <a:xfrm>
              <a:off x="202" y="699"/>
              <a:ext cx="5244" cy="2831"/>
            </a:xfrm>
            <a:prstGeom prst="roundRect">
              <a:avLst>
                <a:gd name="adj" fmla="val 32"/>
              </a:avLst>
            </a:prstGeom>
            <a:noFill/>
            <a:ln w="9525">
              <a:noFill/>
              <a:round/>
              <a:headEnd/>
              <a:tailEnd/>
            </a:ln>
          </p:spPr>
          <p:txBody>
            <a:bodyPr wrap="none" anchor="ctr"/>
            <a:lstStyle/>
            <a:p>
              <a:endParaRPr lang="en-US"/>
            </a:p>
          </p:txBody>
        </p:sp>
        <p:sp>
          <p:nvSpPr>
            <p:cNvPr id="6149" name="Text Box 5"/>
            <p:cNvSpPr txBox="1">
              <a:spLocks noChangeArrowheads="1"/>
            </p:cNvSpPr>
            <p:nvPr/>
          </p:nvSpPr>
          <p:spPr bwMode="auto">
            <a:xfrm>
              <a:off x="202" y="699"/>
              <a:ext cx="5244" cy="3076"/>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000" dirty="0">
                  <a:latin typeface="Helvetica" pitchFamily="34" charset="0"/>
                </a:rPr>
                <a:t>Component is the </a:t>
              </a:r>
              <a:r>
                <a:rPr lang="en-GB" sz="2000" dirty="0" err="1">
                  <a:latin typeface="Helvetica" pitchFamily="34" charset="0"/>
                </a:rPr>
                <a:t>superclass</a:t>
              </a:r>
              <a:r>
                <a:rPr lang="en-GB" sz="2000" dirty="0">
                  <a:latin typeface="Helvetica" pitchFamily="34" charset="0"/>
                </a:rPr>
                <a:t> of most of the displayable classes defined within the AWT.  Note: it is abstract.</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000" dirty="0" err="1">
                  <a:latin typeface="Helvetica" pitchFamily="34" charset="0"/>
                </a:rPr>
                <a:t>MenuComponent</a:t>
              </a:r>
              <a:r>
                <a:rPr lang="en-GB" sz="2000" dirty="0">
                  <a:latin typeface="Helvetica" pitchFamily="34" charset="0"/>
                </a:rPr>
                <a:t> is another class which is similar to Component except it is the </a:t>
              </a:r>
              <a:r>
                <a:rPr lang="en-GB" sz="2000" dirty="0" err="1">
                  <a:latin typeface="Helvetica" pitchFamily="34" charset="0"/>
                </a:rPr>
                <a:t>superclass</a:t>
              </a:r>
              <a:r>
                <a:rPr lang="en-GB" sz="2000" dirty="0">
                  <a:latin typeface="Helvetica" pitchFamily="34" charset="0"/>
                </a:rPr>
                <a:t> for all GUI items which can be displayed within a drop-down menu.</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000" dirty="0">
                  <a:latin typeface="Helvetica" pitchFamily="34" charset="0"/>
                </a:rPr>
                <a:t>The Component class defines data and methods which are relevant to all Components</a:t>
              </a:r>
            </a:p>
            <a:p>
              <a:pPr marL="215900" indent="-215900">
                <a:lnSpc>
                  <a:spcPct val="90000"/>
                </a:lnSpc>
                <a:spcBef>
                  <a:spcPts val="413"/>
                </a:spcBef>
                <a:buClr>
                  <a:srgbClr val="000000"/>
                </a:buClr>
                <a:buSzPct val="343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sz="2000" dirty="0">
                <a:latin typeface="Helvetica" pitchFamily="34" charset="0"/>
              </a:endParaRP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000" dirty="0" err="1">
                  <a:latin typeface="Helvetica" pitchFamily="34" charset="0"/>
                </a:rPr>
                <a:t>setBounds</a:t>
              </a:r>
              <a:endParaRPr lang="en-GB" sz="2000" dirty="0">
                <a:latin typeface="Helvetica" pitchFamily="34" charset="0"/>
              </a:endParaRP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000" dirty="0" err="1">
                  <a:latin typeface="Helvetica" pitchFamily="34" charset="0"/>
                </a:rPr>
                <a:t>setSize</a:t>
              </a:r>
              <a:endParaRPr lang="en-GB" sz="2000" dirty="0">
                <a:latin typeface="Helvetica" pitchFamily="34" charset="0"/>
              </a:endParaRP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000" dirty="0" err="1">
                  <a:latin typeface="Helvetica" pitchFamily="34" charset="0"/>
                </a:rPr>
                <a:t>setLocation</a:t>
              </a:r>
              <a:endParaRPr lang="en-GB" sz="2000" dirty="0">
                <a:latin typeface="Helvetica" pitchFamily="34" charset="0"/>
              </a:endParaRP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000" dirty="0" err="1">
                  <a:latin typeface="Helvetica" pitchFamily="34" charset="0"/>
                </a:rPr>
                <a:t>setFont</a:t>
              </a:r>
              <a:endParaRPr lang="en-GB" sz="2000" dirty="0">
                <a:latin typeface="Helvetica" pitchFamily="34" charset="0"/>
              </a:endParaRP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000" dirty="0" err="1">
                  <a:latin typeface="Helvetica" pitchFamily="34" charset="0"/>
                </a:rPr>
                <a:t>setEnabled</a:t>
              </a:r>
              <a:endParaRPr lang="en-GB" sz="2000" dirty="0">
                <a:latin typeface="Helvetica" pitchFamily="34" charset="0"/>
              </a:endParaRP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000" dirty="0" err="1">
                  <a:latin typeface="Helvetica" pitchFamily="34" charset="0"/>
                </a:rPr>
                <a:t>setVisible</a:t>
              </a:r>
              <a:endParaRPr lang="en-GB" sz="2000" dirty="0">
                <a:latin typeface="Helvetica" pitchFamily="34" charset="0"/>
              </a:endParaRP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000" dirty="0" err="1">
                  <a:latin typeface="Helvetica" pitchFamily="34" charset="0"/>
                </a:rPr>
                <a:t>setForeground</a:t>
              </a:r>
              <a:r>
                <a:rPr lang="en-GB" sz="2000" dirty="0">
                  <a:latin typeface="Helvetica" pitchFamily="34" charset="0"/>
                </a:rPr>
                <a:t>		-- colour</a:t>
              </a:r>
            </a:p>
            <a:p>
              <a:pPr lvl="1">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000" dirty="0" err="1">
                  <a:latin typeface="Helvetica" pitchFamily="34" charset="0"/>
                </a:rPr>
                <a:t>setBackground</a:t>
              </a:r>
              <a:r>
                <a:rPr lang="en-GB" sz="2000" dirty="0">
                  <a:latin typeface="Helvetica" pitchFamily="34" charset="0"/>
                </a:rPr>
                <a:t>		-- colour</a:t>
              </a:r>
            </a:p>
          </p:txBody>
        </p:sp>
      </p:grpSp>
      <p:sp>
        <p:nvSpPr>
          <p:cNvPr id="8" name="Slide Number Placeholder 7"/>
          <p:cNvSpPr>
            <a:spLocks noGrp="1"/>
          </p:cNvSpPr>
          <p:nvPr>
            <p:ph type="sldNum" sz="quarter" idx="12"/>
          </p:nvPr>
        </p:nvSpPr>
        <p:spPr/>
        <p:txBody>
          <a:bodyPr/>
          <a:lstStyle/>
          <a:p>
            <a:fld id="{86A5AC6D-3D7B-4E90-AA9C-78D0AEA13854}" type="slidenum">
              <a:rPr lang="en-IN" smtClean="0"/>
              <a:pPr/>
              <a:t>23</a:t>
            </a:fld>
            <a:endParaRPr lang="en-IN"/>
          </a:p>
        </p:txBody>
      </p:sp>
      <p:sp>
        <p:nvSpPr>
          <p:cNvPr id="9" name="Footer Placeholder 8"/>
          <p:cNvSpPr>
            <a:spLocks noGrp="1"/>
          </p:cNvSpPr>
          <p:nvPr>
            <p:ph type="ftr" sz="quarter" idx="11"/>
          </p:nvPr>
        </p:nvSpPr>
        <p:spPr/>
        <p:txBody>
          <a:bodyPr/>
          <a:lstStyle/>
          <a:p>
            <a:r>
              <a:rPr lang="en-IN" smtClean="0"/>
              <a:t>By: Utsav Patel</a:t>
            </a:r>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latin typeface="Arial" pitchFamily="34" charset="0"/>
              </a:rPr>
              <a:t>Container</a:t>
            </a:r>
          </a:p>
        </p:txBody>
      </p:sp>
      <p:sp>
        <p:nvSpPr>
          <p:cNvPr id="7170" name="Line 2"/>
          <p:cNvSpPr>
            <a:spLocks noChangeShapeType="1"/>
          </p:cNvSpPr>
          <p:nvPr/>
        </p:nvSpPr>
        <p:spPr bwMode="auto">
          <a:xfrm>
            <a:off x="150813" y="914400"/>
            <a:ext cx="8839200" cy="0"/>
          </a:xfrm>
          <a:prstGeom prst="line">
            <a:avLst/>
          </a:prstGeom>
          <a:noFill/>
          <a:ln w="76320">
            <a:solidFill>
              <a:srgbClr val="000000"/>
            </a:solidFill>
            <a:round/>
            <a:headEnd/>
            <a:tailEnd/>
          </a:ln>
        </p:spPr>
        <p:txBody>
          <a:bodyPr/>
          <a:lstStyle/>
          <a:p>
            <a:endParaRPr lang="en-US"/>
          </a:p>
        </p:txBody>
      </p:sp>
      <p:sp>
        <p:nvSpPr>
          <p:cNvPr id="7171" name="AutoShape 3"/>
          <p:cNvSpPr>
            <a:spLocks noChangeArrowheads="1"/>
          </p:cNvSpPr>
          <p:nvPr/>
        </p:nvSpPr>
        <p:spPr bwMode="auto">
          <a:xfrm>
            <a:off x="304800" y="1219200"/>
            <a:ext cx="7770813" cy="4494213"/>
          </a:xfrm>
          <a:prstGeom prst="roundRect">
            <a:avLst>
              <a:gd name="adj" fmla="val 32"/>
            </a:avLst>
          </a:prstGeom>
          <a:noFill/>
          <a:ln w="9525">
            <a:noFill/>
            <a:round/>
            <a:headEnd/>
            <a:tailEnd/>
          </a:ln>
        </p:spPr>
        <p:txBody>
          <a:bodyPr wrap="none" anchor="ctr"/>
          <a:lstStyle/>
          <a:p>
            <a:endParaRPr lang="en-US"/>
          </a:p>
        </p:txBody>
      </p:sp>
      <p:grpSp>
        <p:nvGrpSpPr>
          <p:cNvPr id="2" name="Group 4"/>
          <p:cNvGrpSpPr>
            <a:grpSpLocks/>
          </p:cNvGrpSpPr>
          <p:nvPr/>
        </p:nvGrpSpPr>
        <p:grpSpPr bwMode="auto">
          <a:xfrm>
            <a:off x="304800" y="1143000"/>
            <a:ext cx="8099425" cy="5527675"/>
            <a:chOff x="192" y="720"/>
            <a:chExt cx="5102" cy="3482"/>
          </a:xfrm>
        </p:grpSpPr>
        <p:sp>
          <p:nvSpPr>
            <p:cNvPr id="7173" name="AutoShape 5"/>
            <p:cNvSpPr>
              <a:spLocks noChangeArrowheads="1"/>
            </p:cNvSpPr>
            <p:nvPr/>
          </p:nvSpPr>
          <p:spPr bwMode="auto">
            <a:xfrm>
              <a:off x="192" y="720"/>
              <a:ext cx="5102" cy="2831"/>
            </a:xfrm>
            <a:prstGeom prst="roundRect">
              <a:avLst>
                <a:gd name="adj" fmla="val 32"/>
              </a:avLst>
            </a:prstGeom>
            <a:noFill/>
            <a:ln w="9525">
              <a:noFill/>
              <a:round/>
              <a:headEnd/>
              <a:tailEnd/>
            </a:ln>
          </p:spPr>
          <p:txBody>
            <a:bodyPr wrap="none" anchor="ctr"/>
            <a:lstStyle/>
            <a:p>
              <a:endParaRPr lang="en-US"/>
            </a:p>
          </p:txBody>
        </p:sp>
        <p:sp>
          <p:nvSpPr>
            <p:cNvPr id="7174" name="Text Box 6"/>
            <p:cNvSpPr txBox="1">
              <a:spLocks noChangeArrowheads="1"/>
            </p:cNvSpPr>
            <p:nvPr/>
          </p:nvSpPr>
          <p:spPr bwMode="auto">
            <a:xfrm>
              <a:off x="192" y="720"/>
              <a:ext cx="5102" cy="3482"/>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Container is a subclass of Component. (</a:t>
              </a:r>
              <a:r>
                <a:rPr lang="en-GB" sz="2400" dirty="0" err="1">
                  <a:latin typeface="Helvetica" pitchFamily="34" charset="0"/>
                </a:rPr>
                <a:t>ie</a:t>
              </a:r>
              <a:r>
                <a:rPr lang="en-GB" sz="2400" dirty="0">
                  <a:latin typeface="Helvetica" pitchFamily="34" charset="0"/>
                </a:rPr>
                <a:t>. All containers are themselves, Components)</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Containers contain components</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For a component to be placed on the screen, it must be placed within a Container</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The Container class defined all the data and methods necessary for managing groups of Components</a:t>
              </a:r>
            </a:p>
            <a:p>
              <a:pPr lvl="1">
                <a:buSzPct val="120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add</a:t>
              </a:r>
            </a:p>
            <a:p>
              <a:pPr lvl="1">
                <a:buSzPct val="120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err="1">
                  <a:latin typeface="Helvetica" pitchFamily="34" charset="0"/>
                </a:rPr>
                <a:t>getComponent</a:t>
              </a:r>
              <a:endParaRPr lang="en-GB" sz="2400" dirty="0">
                <a:latin typeface="Helvetica" pitchFamily="34" charset="0"/>
              </a:endParaRPr>
            </a:p>
            <a:p>
              <a:pPr lvl="1">
                <a:buSzPct val="120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err="1">
                  <a:latin typeface="Helvetica" pitchFamily="34" charset="0"/>
                </a:rPr>
                <a:t>getMaximumSize</a:t>
              </a:r>
              <a:endParaRPr lang="en-GB" sz="2400" dirty="0">
                <a:latin typeface="Helvetica" pitchFamily="34" charset="0"/>
              </a:endParaRPr>
            </a:p>
            <a:p>
              <a:pPr lvl="1">
                <a:buSzPct val="120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err="1">
                  <a:latin typeface="Helvetica" pitchFamily="34" charset="0"/>
                </a:rPr>
                <a:t>getMinimumSize</a:t>
              </a:r>
              <a:endParaRPr lang="en-GB" sz="2400" dirty="0">
                <a:latin typeface="Helvetica" pitchFamily="34" charset="0"/>
              </a:endParaRPr>
            </a:p>
            <a:p>
              <a:pPr lvl="1">
                <a:buSzPct val="120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err="1">
                  <a:latin typeface="Helvetica" pitchFamily="34" charset="0"/>
                </a:rPr>
                <a:t>getPreferredSize</a:t>
              </a:r>
              <a:endParaRPr lang="en-GB" sz="2400" dirty="0">
                <a:latin typeface="Helvetica" pitchFamily="34" charset="0"/>
              </a:endParaRPr>
            </a:p>
            <a:p>
              <a:pPr lvl="1">
                <a:buSzPct val="120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remove</a:t>
              </a:r>
            </a:p>
            <a:p>
              <a:pPr lvl="1">
                <a:buSzPct val="120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err="1">
                  <a:latin typeface="Helvetica" pitchFamily="34" charset="0"/>
                </a:rPr>
                <a:t>removeAll</a:t>
              </a:r>
              <a:endParaRPr lang="en-GB" sz="2400" dirty="0">
                <a:latin typeface="Helvetica" pitchFamily="34" charset="0"/>
              </a:endParaRPr>
            </a:p>
            <a:p>
              <a:pPr lvl="1">
                <a:buSzPct val="120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sz="2400" dirty="0">
                <a:latin typeface="Helvetica" pitchFamily="34" charset="0"/>
              </a:endParaRPr>
            </a:p>
          </p:txBody>
        </p:sp>
      </p:grpSp>
      <p:sp>
        <p:nvSpPr>
          <p:cNvPr id="9" name="Slide Number Placeholder 8"/>
          <p:cNvSpPr>
            <a:spLocks noGrp="1"/>
          </p:cNvSpPr>
          <p:nvPr>
            <p:ph type="sldNum" sz="quarter" idx="12"/>
          </p:nvPr>
        </p:nvSpPr>
        <p:spPr/>
        <p:txBody>
          <a:bodyPr/>
          <a:lstStyle/>
          <a:p>
            <a:fld id="{86A5AC6D-3D7B-4E90-AA9C-78D0AEA13854}" type="slidenum">
              <a:rPr lang="en-IN" smtClean="0"/>
              <a:pPr/>
              <a:t>24</a:t>
            </a:fld>
            <a:endParaRPr lang="en-IN"/>
          </a:p>
        </p:txBody>
      </p:sp>
      <p:sp>
        <p:nvSpPr>
          <p:cNvPr id="10" name="Footer Placeholder 9"/>
          <p:cNvSpPr>
            <a:spLocks noGrp="1"/>
          </p:cNvSpPr>
          <p:nvPr>
            <p:ph type="ftr" sz="quarter" idx="11"/>
          </p:nvPr>
        </p:nvSpPr>
        <p:spPr/>
        <p:txBody>
          <a:bodyPr/>
          <a:lstStyle/>
          <a:p>
            <a:r>
              <a:rPr lang="en-IN" smtClean="0"/>
              <a:t>By: Utsav Patel</a:t>
            </a:r>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latin typeface="Arial" pitchFamily="34" charset="0"/>
              </a:rPr>
              <a:t>Windows and Frames</a:t>
            </a:r>
          </a:p>
        </p:txBody>
      </p:sp>
      <p:sp>
        <p:nvSpPr>
          <p:cNvPr id="8194" name="Line 2"/>
          <p:cNvSpPr>
            <a:spLocks noChangeShapeType="1"/>
          </p:cNvSpPr>
          <p:nvPr/>
        </p:nvSpPr>
        <p:spPr bwMode="auto">
          <a:xfrm>
            <a:off x="150813" y="914400"/>
            <a:ext cx="8839200" cy="0"/>
          </a:xfrm>
          <a:prstGeom prst="line">
            <a:avLst/>
          </a:prstGeom>
          <a:noFill/>
          <a:ln w="76320">
            <a:solidFill>
              <a:srgbClr val="000000"/>
            </a:solidFill>
            <a:round/>
            <a:headEnd/>
            <a:tailEnd/>
          </a:ln>
        </p:spPr>
        <p:txBody>
          <a:bodyPr/>
          <a:lstStyle/>
          <a:p>
            <a:endParaRPr lang="en-US"/>
          </a:p>
        </p:txBody>
      </p:sp>
      <p:sp>
        <p:nvSpPr>
          <p:cNvPr id="8195" name="AutoShape 3"/>
          <p:cNvSpPr>
            <a:spLocks noChangeArrowheads="1"/>
          </p:cNvSpPr>
          <p:nvPr/>
        </p:nvSpPr>
        <p:spPr bwMode="auto">
          <a:xfrm>
            <a:off x="304800" y="1219200"/>
            <a:ext cx="7770813" cy="4494213"/>
          </a:xfrm>
          <a:prstGeom prst="roundRect">
            <a:avLst>
              <a:gd name="adj" fmla="val 32"/>
            </a:avLst>
          </a:prstGeom>
          <a:noFill/>
          <a:ln w="9525">
            <a:noFill/>
            <a:round/>
            <a:headEnd/>
            <a:tailEnd/>
          </a:ln>
        </p:spPr>
        <p:txBody>
          <a:bodyPr wrap="none" anchor="ctr"/>
          <a:lstStyle/>
          <a:p>
            <a:endParaRPr lang="en-US"/>
          </a:p>
        </p:txBody>
      </p:sp>
      <p:grpSp>
        <p:nvGrpSpPr>
          <p:cNvPr id="2" name="Group 4"/>
          <p:cNvGrpSpPr>
            <a:grpSpLocks/>
          </p:cNvGrpSpPr>
          <p:nvPr/>
        </p:nvGrpSpPr>
        <p:grpSpPr bwMode="auto">
          <a:xfrm>
            <a:off x="288925" y="1135063"/>
            <a:ext cx="8216900" cy="5568949"/>
            <a:chOff x="182" y="715"/>
            <a:chExt cx="5176" cy="3508"/>
          </a:xfrm>
        </p:grpSpPr>
        <p:sp>
          <p:nvSpPr>
            <p:cNvPr id="8197" name="AutoShape 5"/>
            <p:cNvSpPr>
              <a:spLocks noChangeArrowheads="1"/>
            </p:cNvSpPr>
            <p:nvPr/>
          </p:nvSpPr>
          <p:spPr bwMode="auto">
            <a:xfrm>
              <a:off x="182" y="715"/>
              <a:ext cx="5176" cy="2831"/>
            </a:xfrm>
            <a:prstGeom prst="roundRect">
              <a:avLst>
                <a:gd name="adj" fmla="val 32"/>
              </a:avLst>
            </a:prstGeom>
            <a:noFill/>
            <a:ln w="9525">
              <a:noFill/>
              <a:round/>
              <a:headEnd/>
              <a:tailEnd/>
            </a:ln>
          </p:spPr>
          <p:txBody>
            <a:bodyPr wrap="none" anchor="ctr"/>
            <a:lstStyle/>
            <a:p>
              <a:endParaRPr lang="en-US"/>
            </a:p>
          </p:txBody>
        </p:sp>
        <p:sp>
          <p:nvSpPr>
            <p:cNvPr id="8198" name="Text Box 6"/>
            <p:cNvSpPr txBox="1">
              <a:spLocks noChangeArrowheads="1"/>
            </p:cNvSpPr>
            <p:nvPr/>
          </p:nvSpPr>
          <p:spPr bwMode="auto">
            <a:xfrm>
              <a:off x="182" y="715"/>
              <a:ext cx="5176" cy="3508"/>
            </a:xfrm>
            <a:prstGeom prst="rect">
              <a:avLst/>
            </a:prstGeom>
            <a:noFill/>
            <a:ln w="9525">
              <a:noFill/>
              <a:miter lim="800000"/>
              <a:headEnd/>
              <a:tailEnd/>
            </a:ln>
          </p:spPr>
          <p:txBody>
            <a:bodyPr lIns="92160" tIns="46080" rIns="92160" bIns="46080">
              <a:spAutoFit/>
            </a:bodyPr>
            <a:lstStyle/>
            <a:p>
              <a:pPr marL="215900" indent="-215900">
                <a:lnSpc>
                  <a:spcPct val="90000"/>
                </a:lnSpc>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The Window class defines a top-level Window with no Borders or Menu bar.</a:t>
              </a:r>
            </a:p>
            <a:p>
              <a:pPr marL="431800" lvl="1" indent="-215900">
                <a:buClr>
                  <a:srgbClr val="000000"/>
                </a:buClr>
                <a:buSzPct val="85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Usually used for application splash screens</a:t>
              </a:r>
            </a:p>
            <a:p>
              <a:pPr marL="431800" lvl="1" indent="-215900">
                <a:buClr>
                  <a:srgbClr val="000000"/>
                </a:buClr>
                <a:buSzPct val="343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sz="2400" dirty="0">
                <a:latin typeface="Helvetica" pitchFamily="34" charset="0"/>
              </a:endParaRPr>
            </a:p>
            <a:p>
              <a:pPr marL="215900" indent="-215900">
                <a:lnSpc>
                  <a:spcPct val="90000"/>
                </a:lnSpc>
                <a:buClr>
                  <a:srgbClr val="000000"/>
                </a:buClr>
                <a:buSzPct val="59000"/>
                <a:buFont typeface="Times New Roman" pitchFamily="18" charset="0"/>
                <a:buChar char="•"/>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Frame defines a top-level Window with Borders and a Menu Bar</a:t>
              </a:r>
            </a:p>
            <a:p>
              <a:pPr marL="431800" lvl="1" indent="-215900">
                <a:buClr>
                  <a:srgbClr val="000000"/>
                </a:buClr>
                <a:buSzPct val="85000"/>
                <a:buFont typeface="Times New Roman" pitchFamily="18" charset="0"/>
                <a:buChar char="•"/>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Frames are more commonly used than Windows</a:t>
              </a:r>
            </a:p>
            <a:p>
              <a:pPr marL="431800" lvl="1" indent="-215900">
                <a:buClr>
                  <a:srgbClr val="000000"/>
                </a:buClr>
                <a:buSzPct val="343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sz="2400" dirty="0">
                <a:latin typeface="Helvetica" pitchFamily="34" charset="0"/>
              </a:endParaRPr>
            </a:p>
            <a:p>
              <a:pPr marL="215900" indent="-215900">
                <a:lnSpc>
                  <a:spcPct val="90000"/>
                </a:lnSpc>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Once defined, a Frame is a Container which can contain Components</a:t>
              </a:r>
            </a:p>
            <a:p>
              <a:pPr marL="215900" indent="-215900">
                <a:lnSpc>
                  <a:spcPct val="90000"/>
                </a:lnSpc>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sz="2400" dirty="0">
                <a:latin typeface="Arial" pitchFamily="34" charset="0"/>
              </a:endParaRPr>
            </a:p>
            <a:p>
              <a:pPr marL="215900" indent="-215900">
                <a:lnSpc>
                  <a:spcPct val="90000"/>
                </a:lnSpc>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sz="2400" dirty="0">
                <a:latin typeface="Courier New" pitchFamily="49" charset="0"/>
              </a:endParaRPr>
            </a:p>
            <a:p>
              <a:pPr marL="215900" indent="-215900">
                <a:lnSpc>
                  <a:spcPct val="90000"/>
                </a:lnSpc>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Frame </a:t>
              </a:r>
              <a:r>
                <a:rPr lang="en-GB" sz="2400" dirty="0" err="1">
                  <a:latin typeface="Courier New" pitchFamily="49" charset="0"/>
                </a:rPr>
                <a:t>aFrame</a:t>
              </a:r>
              <a:r>
                <a:rPr lang="en-GB" sz="2400" dirty="0">
                  <a:latin typeface="Courier New" pitchFamily="49" charset="0"/>
                </a:rPr>
                <a:t> = new Frame(</a:t>
              </a:r>
              <a:r>
                <a:rPr lang="en-GB" sz="2400" dirty="0">
                  <a:latin typeface="StarBats" charset="0"/>
                </a:rPr>
                <a:t></a:t>
              </a:r>
              <a:r>
                <a:rPr lang="en-GB" sz="2400" dirty="0">
                  <a:latin typeface="Courier New" pitchFamily="49" charset="0"/>
                </a:rPr>
                <a:t>Hello World</a:t>
              </a:r>
              <a:r>
                <a:rPr lang="en-GB" sz="2400" dirty="0">
                  <a:latin typeface="StarBats" charset="0"/>
                </a:rPr>
                <a:t></a:t>
              </a:r>
              <a:r>
                <a:rPr lang="en-GB" sz="2400" dirty="0">
                  <a:latin typeface="Courier New" pitchFamily="49" charset="0"/>
                </a:rPr>
                <a:t>);</a:t>
              </a:r>
            </a:p>
            <a:p>
              <a:pPr marL="215900" indent="-215900">
                <a:lnSpc>
                  <a:spcPct val="90000"/>
                </a:lnSpc>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a:t>
              </a:r>
              <a:r>
                <a:rPr lang="en-GB" sz="2400" dirty="0" err="1">
                  <a:latin typeface="Courier New" pitchFamily="49" charset="0"/>
                </a:rPr>
                <a:t>aFrame.setSize</a:t>
              </a:r>
              <a:r>
                <a:rPr lang="en-GB" sz="2400" dirty="0">
                  <a:latin typeface="Courier New" pitchFamily="49" charset="0"/>
                </a:rPr>
                <a:t>(100,100);</a:t>
              </a:r>
            </a:p>
            <a:p>
              <a:pPr marL="215900" indent="-215900">
                <a:lnSpc>
                  <a:spcPct val="90000"/>
                </a:lnSpc>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a:t>
              </a:r>
              <a:r>
                <a:rPr lang="en-GB" sz="2400" dirty="0" err="1">
                  <a:latin typeface="Courier New" pitchFamily="49" charset="0"/>
                </a:rPr>
                <a:t>aFrame.setLocation</a:t>
              </a:r>
              <a:r>
                <a:rPr lang="en-GB" sz="2400" dirty="0">
                  <a:latin typeface="Courier New" pitchFamily="49" charset="0"/>
                </a:rPr>
                <a:t>(10,10);</a:t>
              </a:r>
            </a:p>
            <a:p>
              <a:pPr marL="215900" indent="-215900">
                <a:lnSpc>
                  <a:spcPct val="90000"/>
                </a:lnSpc>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a:t>
              </a:r>
              <a:r>
                <a:rPr lang="en-GB" sz="2400" dirty="0" err="1">
                  <a:latin typeface="Courier New" pitchFamily="49" charset="0"/>
                </a:rPr>
                <a:t>aFrame.setVisible</a:t>
              </a:r>
              <a:r>
                <a:rPr lang="en-GB" sz="2400" dirty="0">
                  <a:latin typeface="Courier New" pitchFamily="49" charset="0"/>
                </a:rPr>
                <a:t>(true);</a:t>
              </a:r>
            </a:p>
          </p:txBody>
        </p:sp>
      </p:grpSp>
      <p:sp>
        <p:nvSpPr>
          <p:cNvPr id="9" name="Slide Number Placeholder 8"/>
          <p:cNvSpPr>
            <a:spLocks noGrp="1"/>
          </p:cNvSpPr>
          <p:nvPr>
            <p:ph type="sldNum" sz="quarter" idx="12"/>
          </p:nvPr>
        </p:nvSpPr>
        <p:spPr/>
        <p:txBody>
          <a:bodyPr/>
          <a:lstStyle/>
          <a:p>
            <a:fld id="{86A5AC6D-3D7B-4E90-AA9C-78D0AEA13854}" type="slidenum">
              <a:rPr lang="en-IN" smtClean="0"/>
              <a:pPr/>
              <a:t>25</a:t>
            </a:fld>
            <a:endParaRPr lang="en-IN"/>
          </a:p>
        </p:txBody>
      </p:sp>
      <p:sp>
        <p:nvSpPr>
          <p:cNvPr id="10" name="Footer Placeholder 9"/>
          <p:cNvSpPr>
            <a:spLocks noGrp="1"/>
          </p:cNvSpPr>
          <p:nvPr>
            <p:ph type="ftr" sz="quarter" idx="11"/>
          </p:nvPr>
        </p:nvSpPr>
        <p:spPr/>
        <p:txBody>
          <a:bodyPr/>
          <a:lstStyle/>
          <a:p>
            <a:r>
              <a:rPr lang="en-IN" smtClean="0"/>
              <a:t>By: Utsav Patel</a:t>
            </a:r>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latin typeface="Arial" pitchFamily="34" charset="0"/>
              </a:rPr>
              <a:t>Panels</a:t>
            </a:r>
          </a:p>
        </p:txBody>
      </p:sp>
      <p:sp>
        <p:nvSpPr>
          <p:cNvPr id="9218" name="Line 2"/>
          <p:cNvSpPr>
            <a:spLocks noChangeShapeType="1"/>
          </p:cNvSpPr>
          <p:nvPr/>
        </p:nvSpPr>
        <p:spPr bwMode="auto">
          <a:xfrm>
            <a:off x="158750" y="796925"/>
            <a:ext cx="8839200" cy="0"/>
          </a:xfrm>
          <a:prstGeom prst="line">
            <a:avLst/>
          </a:prstGeom>
          <a:noFill/>
          <a:ln w="76320">
            <a:solidFill>
              <a:srgbClr val="000000"/>
            </a:solidFill>
            <a:round/>
            <a:headEnd/>
            <a:tailEnd/>
          </a:ln>
        </p:spPr>
        <p:txBody>
          <a:bodyPr/>
          <a:lstStyle/>
          <a:p>
            <a:endParaRPr lang="en-US"/>
          </a:p>
        </p:txBody>
      </p:sp>
      <p:sp>
        <p:nvSpPr>
          <p:cNvPr id="9219" name="AutoShape 3"/>
          <p:cNvSpPr>
            <a:spLocks noChangeArrowheads="1"/>
          </p:cNvSpPr>
          <p:nvPr/>
        </p:nvSpPr>
        <p:spPr bwMode="auto">
          <a:xfrm>
            <a:off x="304800" y="1219200"/>
            <a:ext cx="7770813" cy="4494213"/>
          </a:xfrm>
          <a:prstGeom prst="roundRect">
            <a:avLst>
              <a:gd name="adj" fmla="val 32"/>
            </a:avLst>
          </a:prstGeom>
          <a:noFill/>
          <a:ln w="9525">
            <a:noFill/>
            <a:round/>
            <a:headEnd/>
            <a:tailEnd/>
          </a:ln>
        </p:spPr>
        <p:txBody>
          <a:bodyPr wrap="none" anchor="ctr"/>
          <a:lstStyle/>
          <a:p>
            <a:endParaRPr lang="en-US"/>
          </a:p>
        </p:txBody>
      </p:sp>
      <p:sp>
        <p:nvSpPr>
          <p:cNvPr id="9220" name="AutoShape 4"/>
          <p:cNvSpPr>
            <a:spLocks noChangeArrowheads="1"/>
          </p:cNvSpPr>
          <p:nvPr/>
        </p:nvSpPr>
        <p:spPr bwMode="auto">
          <a:xfrm>
            <a:off x="304800" y="1143000"/>
            <a:ext cx="7770813" cy="4494213"/>
          </a:xfrm>
          <a:prstGeom prst="roundRect">
            <a:avLst>
              <a:gd name="adj" fmla="val 32"/>
            </a:avLst>
          </a:prstGeom>
          <a:noFill/>
          <a:ln w="9525">
            <a:noFill/>
            <a:round/>
            <a:headEnd/>
            <a:tailEnd/>
          </a:ln>
        </p:spPr>
        <p:txBody>
          <a:bodyPr wrap="none" anchor="ctr"/>
          <a:lstStyle/>
          <a:p>
            <a:endParaRPr lang="en-US"/>
          </a:p>
        </p:txBody>
      </p:sp>
      <p:grpSp>
        <p:nvGrpSpPr>
          <p:cNvPr id="2" name="Group 5"/>
          <p:cNvGrpSpPr>
            <a:grpSpLocks/>
          </p:cNvGrpSpPr>
          <p:nvPr/>
        </p:nvGrpSpPr>
        <p:grpSpPr bwMode="auto">
          <a:xfrm>
            <a:off x="301625" y="908050"/>
            <a:ext cx="8467725" cy="5592763"/>
            <a:chOff x="190" y="572"/>
            <a:chExt cx="5334" cy="3523"/>
          </a:xfrm>
        </p:grpSpPr>
        <p:sp>
          <p:nvSpPr>
            <p:cNvPr id="9222" name="AutoShape 6"/>
            <p:cNvSpPr>
              <a:spLocks noChangeArrowheads="1"/>
            </p:cNvSpPr>
            <p:nvPr/>
          </p:nvSpPr>
          <p:spPr bwMode="auto">
            <a:xfrm>
              <a:off x="190" y="572"/>
              <a:ext cx="5334" cy="2831"/>
            </a:xfrm>
            <a:prstGeom prst="roundRect">
              <a:avLst>
                <a:gd name="adj" fmla="val 32"/>
              </a:avLst>
            </a:prstGeom>
            <a:noFill/>
            <a:ln w="9525">
              <a:noFill/>
              <a:round/>
              <a:headEnd/>
              <a:tailEnd/>
            </a:ln>
          </p:spPr>
          <p:txBody>
            <a:bodyPr wrap="none" anchor="ctr"/>
            <a:lstStyle/>
            <a:p>
              <a:endParaRPr lang="en-US"/>
            </a:p>
          </p:txBody>
        </p:sp>
        <p:sp>
          <p:nvSpPr>
            <p:cNvPr id="9223" name="Text Box 7"/>
            <p:cNvSpPr txBox="1">
              <a:spLocks noChangeArrowheads="1"/>
            </p:cNvSpPr>
            <p:nvPr/>
          </p:nvSpPr>
          <p:spPr bwMode="auto">
            <a:xfrm>
              <a:off x="190" y="572"/>
              <a:ext cx="5334" cy="3523"/>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When writing a GUI application, the GUI portion can become quite complex.</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To manage the complexity, GUIs are broken down into groups of components.  Each group generally provides a unit of functionality.</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A Panel is a rectangular Container whose sole purpose is to hold and manage components within a GUI</a:t>
              </a:r>
              <a:r>
                <a:rPr lang="en-GB" sz="2400" dirty="0" smtClean="0">
                  <a:latin typeface="Helvetica" pitchFamily="34" charset="0"/>
                </a:rPr>
                <a:t>.</a:t>
              </a:r>
              <a:endParaRPr lang="en-GB" sz="2400" dirty="0">
                <a:latin typeface="Arial" pitchFamily="34" charset="0"/>
              </a:endParaRP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Panel </a:t>
              </a:r>
              <a:r>
                <a:rPr lang="en-GB" sz="2400" dirty="0" err="1">
                  <a:latin typeface="Courier New" pitchFamily="49" charset="0"/>
                </a:rPr>
                <a:t>aPanel</a:t>
              </a:r>
              <a:r>
                <a:rPr lang="en-GB" sz="2400" dirty="0">
                  <a:latin typeface="Courier New" pitchFamily="49" charset="0"/>
                </a:rPr>
                <a:t> = new Panel();</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a:t>
              </a:r>
              <a:r>
                <a:rPr lang="en-GB" sz="2400" dirty="0" err="1">
                  <a:latin typeface="Courier New" pitchFamily="49" charset="0"/>
                </a:rPr>
                <a:t>aPanel.add</a:t>
              </a:r>
              <a:r>
                <a:rPr lang="en-GB" sz="2400" dirty="0">
                  <a:latin typeface="Courier New" pitchFamily="49" charset="0"/>
                </a:rPr>
                <a:t>(new Button("Ok"));</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a:t>
              </a:r>
              <a:r>
                <a:rPr lang="en-GB" sz="2400" dirty="0" err="1">
                  <a:latin typeface="Courier New" pitchFamily="49" charset="0"/>
                </a:rPr>
                <a:t>aPanel.add</a:t>
              </a:r>
              <a:r>
                <a:rPr lang="en-GB" sz="2400" dirty="0">
                  <a:latin typeface="Courier New" pitchFamily="49" charset="0"/>
                </a:rPr>
                <a:t>(new Button("Cancel"));</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sz="2400" dirty="0">
                <a:latin typeface="Courier New" pitchFamily="49" charset="0"/>
              </a:endParaRP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Frame </a:t>
              </a:r>
              <a:r>
                <a:rPr lang="en-GB" sz="2400" dirty="0" err="1">
                  <a:latin typeface="Courier New" pitchFamily="49" charset="0"/>
                </a:rPr>
                <a:t>aFrame</a:t>
              </a:r>
              <a:r>
                <a:rPr lang="en-GB" sz="2400" dirty="0">
                  <a:latin typeface="Courier New" pitchFamily="49" charset="0"/>
                </a:rPr>
                <a:t> = new Frame("Button Test");</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a:t>
              </a:r>
              <a:r>
                <a:rPr lang="en-GB" sz="2400" dirty="0" err="1">
                  <a:latin typeface="Courier New" pitchFamily="49" charset="0"/>
                </a:rPr>
                <a:t>aFrame.setSize</a:t>
              </a:r>
              <a:r>
                <a:rPr lang="en-GB" sz="2400" dirty="0">
                  <a:latin typeface="Courier New" pitchFamily="49" charset="0"/>
                </a:rPr>
                <a:t>(100,100);</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a:t>
              </a:r>
              <a:r>
                <a:rPr lang="en-GB" sz="2400" dirty="0" err="1">
                  <a:latin typeface="Courier New" pitchFamily="49" charset="0"/>
                </a:rPr>
                <a:t>aFrame.setLocation</a:t>
              </a:r>
              <a:r>
                <a:rPr lang="en-GB" sz="2400" dirty="0">
                  <a:latin typeface="Courier New" pitchFamily="49" charset="0"/>
                </a:rPr>
                <a:t>(10,10</a:t>
              </a:r>
              <a:r>
                <a:rPr lang="en-GB" sz="2400" dirty="0" smtClean="0">
                  <a:latin typeface="Courier New" pitchFamily="49" charset="0"/>
                </a:rPr>
                <a:t>);</a:t>
              </a:r>
              <a:endParaRPr lang="en-GB" sz="2400" dirty="0">
                <a:latin typeface="Courier New" pitchFamily="49" charset="0"/>
              </a:endParaRP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a:t>
              </a:r>
              <a:r>
                <a:rPr lang="en-GB" sz="2400" dirty="0" err="1">
                  <a:latin typeface="Courier New" pitchFamily="49" charset="0"/>
                </a:rPr>
                <a:t>aFrame.add</a:t>
              </a:r>
              <a:r>
                <a:rPr lang="en-GB" sz="2400" dirty="0">
                  <a:latin typeface="Courier New" pitchFamily="49" charset="0"/>
                </a:rPr>
                <a:t>(</a:t>
              </a:r>
              <a:r>
                <a:rPr lang="en-GB" sz="2400" dirty="0" err="1">
                  <a:latin typeface="Courier New" pitchFamily="49" charset="0"/>
                </a:rPr>
                <a:t>aPanel</a:t>
              </a:r>
              <a:r>
                <a:rPr lang="en-GB" sz="2400" dirty="0">
                  <a:latin typeface="Courier New" pitchFamily="49" charset="0"/>
                </a:rPr>
                <a:t>);</a:t>
              </a:r>
            </a:p>
          </p:txBody>
        </p:sp>
      </p:grpSp>
      <p:sp>
        <p:nvSpPr>
          <p:cNvPr id="10" name="Slide Number Placeholder 9"/>
          <p:cNvSpPr>
            <a:spLocks noGrp="1"/>
          </p:cNvSpPr>
          <p:nvPr>
            <p:ph type="sldNum" sz="quarter" idx="12"/>
          </p:nvPr>
        </p:nvSpPr>
        <p:spPr/>
        <p:txBody>
          <a:bodyPr/>
          <a:lstStyle/>
          <a:p>
            <a:fld id="{86A5AC6D-3D7B-4E90-AA9C-78D0AEA13854}" type="slidenum">
              <a:rPr lang="en-IN" smtClean="0"/>
              <a:pPr/>
              <a:t>26</a:t>
            </a:fld>
            <a:endParaRPr lang="en-IN"/>
          </a:p>
        </p:txBody>
      </p:sp>
      <p:sp>
        <p:nvSpPr>
          <p:cNvPr id="11" name="Footer Placeholder 10"/>
          <p:cNvSpPr>
            <a:spLocks noGrp="1"/>
          </p:cNvSpPr>
          <p:nvPr>
            <p:ph type="ftr" sz="quarter" idx="11"/>
          </p:nvPr>
        </p:nvSpPr>
        <p:spPr/>
        <p:txBody>
          <a:bodyPr/>
          <a:lstStyle/>
          <a:p>
            <a:r>
              <a:rPr lang="en-IN" smtClean="0"/>
              <a:t>By: Utsav Patel</a:t>
            </a:r>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latin typeface="Arial" pitchFamily="34" charset="0"/>
              </a:rPr>
              <a:t>Buttons</a:t>
            </a:r>
          </a:p>
        </p:txBody>
      </p:sp>
      <p:sp>
        <p:nvSpPr>
          <p:cNvPr id="10242" name="Line 2"/>
          <p:cNvSpPr>
            <a:spLocks noChangeShapeType="1"/>
          </p:cNvSpPr>
          <p:nvPr/>
        </p:nvSpPr>
        <p:spPr bwMode="auto">
          <a:xfrm>
            <a:off x="150813" y="914400"/>
            <a:ext cx="8839200" cy="0"/>
          </a:xfrm>
          <a:prstGeom prst="line">
            <a:avLst/>
          </a:prstGeom>
          <a:noFill/>
          <a:ln w="76320">
            <a:solidFill>
              <a:srgbClr val="000000"/>
            </a:solidFill>
            <a:round/>
            <a:headEnd/>
            <a:tailEnd/>
          </a:ln>
        </p:spPr>
        <p:txBody>
          <a:bodyPr/>
          <a:lstStyle/>
          <a:p>
            <a:endParaRPr lang="en-US"/>
          </a:p>
        </p:txBody>
      </p:sp>
      <p:sp>
        <p:nvSpPr>
          <p:cNvPr id="10243" name="AutoShape 3"/>
          <p:cNvSpPr>
            <a:spLocks noChangeArrowheads="1"/>
          </p:cNvSpPr>
          <p:nvPr/>
        </p:nvSpPr>
        <p:spPr bwMode="auto">
          <a:xfrm>
            <a:off x="304800" y="1219200"/>
            <a:ext cx="7770813" cy="4494213"/>
          </a:xfrm>
          <a:prstGeom prst="roundRect">
            <a:avLst>
              <a:gd name="adj" fmla="val 32"/>
            </a:avLst>
          </a:prstGeom>
          <a:noFill/>
          <a:ln w="9525">
            <a:noFill/>
            <a:round/>
            <a:headEnd/>
            <a:tailEnd/>
          </a:ln>
        </p:spPr>
        <p:txBody>
          <a:bodyPr wrap="none" anchor="ctr"/>
          <a:lstStyle/>
          <a:p>
            <a:endParaRPr lang="en-US"/>
          </a:p>
        </p:txBody>
      </p:sp>
      <p:sp>
        <p:nvSpPr>
          <p:cNvPr id="10244" name="AutoShape 4"/>
          <p:cNvSpPr>
            <a:spLocks noChangeArrowheads="1"/>
          </p:cNvSpPr>
          <p:nvPr/>
        </p:nvSpPr>
        <p:spPr bwMode="auto">
          <a:xfrm>
            <a:off x="304800" y="1143000"/>
            <a:ext cx="7770813" cy="4494213"/>
          </a:xfrm>
          <a:prstGeom prst="roundRect">
            <a:avLst>
              <a:gd name="adj" fmla="val 32"/>
            </a:avLst>
          </a:prstGeom>
          <a:noFill/>
          <a:ln w="9525">
            <a:noFill/>
            <a:round/>
            <a:headEnd/>
            <a:tailEnd/>
          </a:ln>
        </p:spPr>
        <p:txBody>
          <a:bodyPr wrap="none" anchor="ctr"/>
          <a:lstStyle/>
          <a:p>
            <a:endParaRPr lang="en-US"/>
          </a:p>
        </p:txBody>
      </p:sp>
      <p:grpSp>
        <p:nvGrpSpPr>
          <p:cNvPr id="2" name="Group 5"/>
          <p:cNvGrpSpPr>
            <a:grpSpLocks/>
          </p:cNvGrpSpPr>
          <p:nvPr/>
        </p:nvGrpSpPr>
        <p:grpSpPr bwMode="auto">
          <a:xfrm>
            <a:off x="255588" y="1009650"/>
            <a:ext cx="8505825" cy="5643563"/>
            <a:chOff x="161" y="636"/>
            <a:chExt cx="5358" cy="3555"/>
          </a:xfrm>
        </p:grpSpPr>
        <p:sp>
          <p:nvSpPr>
            <p:cNvPr id="10246" name="AutoShape 6"/>
            <p:cNvSpPr>
              <a:spLocks noChangeArrowheads="1"/>
            </p:cNvSpPr>
            <p:nvPr/>
          </p:nvSpPr>
          <p:spPr bwMode="auto">
            <a:xfrm>
              <a:off x="161" y="636"/>
              <a:ext cx="5358" cy="2915"/>
            </a:xfrm>
            <a:prstGeom prst="roundRect">
              <a:avLst>
                <a:gd name="adj" fmla="val 32"/>
              </a:avLst>
            </a:prstGeom>
            <a:noFill/>
            <a:ln w="9525">
              <a:noFill/>
              <a:round/>
              <a:headEnd/>
              <a:tailEnd/>
            </a:ln>
          </p:spPr>
          <p:txBody>
            <a:bodyPr wrap="none" anchor="ctr"/>
            <a:lstStyle/>
            <a:p>
              <a:endParaRPr lang="en-US"/>
            </a:p>
          </p:txBody>
        </p:sp>
        <p:sp>
          <p:nvSpPr>
            <p:cNvPr id="10247" name="Text Box 7"/>
            <p:cNvSpPr txBox="1">
              <a:spLocks noChangeArrowheads="1"/>
            </p:cNvSpPr>
            <p:nvPr/>
          </p:nvSpPr>
          <p:spPr bwMode="auto">
            <a:xfrm>
              <a:off x="161" y="636"/>
              <a:ext cx="5358" cy="3555"/>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This class represents a push-button which displays some specified text.</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When a button is pressed, it notifies its Listeners. (More about Listeners in the next chapter).</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To be a Listener for a button, an object must implement the </a:t>
              </a:r>
              <a:r>
                <a:rPr lang="en-GB" sz="2400" dirty="0" err="1">
                  <a:latin typeface="Helvetica" pitchFamily="34" charset="0"/>
                </a:rPr>
                <a:t>ActionListener</a:t>
              </a:r>
              <a:r>
                <a:rPr lang="en-GB" sz="2400" dirty="0">
                  <a:latin typeface="Helvetica" pitchFamily="34" charset="0"/>
                </a:rPr>
                <a:t> Interface</a:t>
              </a:r>
              <a:r>
                <a:rPr lang="en-GB" sz="2400" dirty="0" smtClean="0">
                  <a:latin typeface="Helvetica" pitchFamily="34" charset="0"/>
                </a:rPr>
                <a:t>.</a:t>
              </a:r>
              <a:endParaRPr lang="en-GB" sz="2400" dirty="0">
                <a:latin typeface="Arial" pitchFamily="34" charset="0"/>
              </a:endParaRP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Panel </a:t>
              </a:r>
              <a:r>
                <a:rPr lang="en-GB" sz="2400" dirty="0" err="1">
                  <a:latin typeface="Courier New" pitchFamily="49" charset="0"/>
                </a:rPr>
                <a:t>aPanel</a:t>
              </a:r>
              <a:r>
                <a:rPr lang="en-GB" sz="2400" dirty="0">
                  <a:latin typeface="Courier New" pitchFamily="49" charset="0"/>
                </a:rPr>
                <a:t> = new Panel();</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Button </a:t>
              </a:r>
              <a:r>
                <a:rPr lang="en-GB" sz="2400" dirty="0" err="1">
                  <a:latin typeface="Courier New" pitchFamily="49" charset="0"/>
                </a:rPr>
                <a:t>okButton</a:t>
              </a:r>
              <a:r>
                <a:rPr lang="en-GB" sz="2400" dirty="0">
                  <a:latin typeface="Courier New" pitchFamily="49" charset="0"/>
                </a:rPr>
                <a:t> = new Button("Ok");</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Button </a:t>
              </a:r>
              <a:r>
                <a:rPr lang="en-GB" sz="2400" dirty="0" err="1">
                  <a:latin typeface="Courier New" pitchFamily="49" charset="0"/>
                </a:rPr>
                <a:t>cancelButton</a:t>
              </a:r>
              <a:r>
                <a:rPr lang="en-GB" sz="2400" dirty="0">
                  <a:latin typeface="Courier New" pitchFamily="49" charset="0"/>
                </a:rPr>
                <a:t> = new Button("Cancel");</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a:t>
              </a:r>
              <a:r>
                <a:rPr lang="en-GB" sz="2400" dirty="0" err="1">
                  <a:latin typeface="Courier New" pitchFamily="49" charset="0"/>
                </a:rPr>
                <a:t>aPanel.add</a:t>
              </a:r>
              <a:r>
                <a:rPr lang="en-GB" sz="2400" dirty="0">
                  <a:latin typeface="Courier New" pitchFamily="49" charset="0"/>
                </a:rPr>
                <a:t>(</a:t>
              </a:r>
              <a:r>
                <a:rPr lang="en-GB" sz="2400" dirty="0" err="1">
                  <a:latin typeface="Courier New" pitchFamily="49" charset="0"/>
                </a:rPr>
                <a:t>okButton</a:t>
              </a:r>
              <a:r>
                <a:rPr lang="en-GB" sz="2400" dirty="0">
                  <a:latin typeface="Courier New" pitchFamily="49" charset="0"/>
                </a:rPr>
                <a:t>));</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a:t>
              </a:r>
              <a:r>
                <a:rPr lang="en-GB" sz="2400" dirty="0" err="1">
                  <a:latin typeface="Courier New" pitchFamily="49" charset="0"/>
                </a:rPr>
                <a:t>aPanel.add</a:t>
              </a:r>
              <a:r>
                <a:rPr lang="en-GB" sz="2400" dirty="0">
                  <a:latin typeface="Courier New" pitchFamily="49" charset="0"/>
                </a:rPr>
                <a:t>(</a:t>
              </a:r>
              <a:r>
                <a:rPr lang="en-GB" sz="2400" dirty="0" err="1">
                  <a:latin typeface="Courier New" pitchFamily="49" charset="0"/>
                </a:rPr>
                <a:t>cancelButton</a:t>
              </a:r>
              <a:r>
                <a:rPr lang="en-GB" sz="2400" dirty="0">
                  <a:latin typeface="Courier New" pitchFamily="49" charset="0"/>
                </a:rPr>
                <a:t>));</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sz="2400" dirty="0">
                <a:latin typeface="Courier New" pitchFamily="49" charset="0"/>
              </a:endParaRP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a:t>
              </a:r>
              <a:r>
                <a:rPr lang="en-GB" sz="2400" dirty="0" err="1">
                  <a:latin typeface="Courier New" pitchFamily="49" charset="0"/>
                </a:rPr>
                <a:t>okButton.addActionListener</a:t>
              </a:r>
              <a:r>
                <a:rPr lang="en-GB" sz="2400" dirty="0">
                  <a:latin typeface="Courier New" pitchFamily="49" charset="0"/>
                </a:rPr>
                <a:t>(controller2);</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a:t>
              </a:r>
              <a:r>
                <a:rPr lang="en-GB" sz="2400" dirty="0" err="1">
                  <a:latin typeface="Courier New" pitchFamily="49" charset="0"/>
                </a:rPr>
                <a:t>cancelButton.addActionListener</a:t>
              </a:r>
              <a:r>
                <a:rPr lang="en-GB" sz="2400" dirty="0">
                  <a:latin typeface="Courier New" pitchFamily="49" charset="0"/>
                </a:rPr>
                <a:t>(controller1);</a:t>
              </a:r>
            </a:p>
          </p:txBody>
        </p:sp>
      </p:grpSp>
      <p:sp>
        <p:nvSpPr>
          <p:cNvPr id="10" name="Slide Number Placeholder 9"/>
          <p:cNvSpPr>
            <a:spLocks noGrp="1"/>
          </p:cNvSpPr>
          <p:nvPr>
            <p:ph type="sldNum" sz="quarter" idx="12"/>
          </p:nvPr>
        </p:nvSpPr>
        <p:spPr/>
        <p:txBody>
          <a:bodyPr/>
          <a:lstStyle/>
          <a:p>
            <a:fld id="{86A5AC6D-3D7B-4E90-AA9C-78D0AEA13854}" type="slidenum">
              <a:rPr lang="en-IN" smtClean="0"/>
              <a:pPr/>
              <a:t>27</a:t>
            </a:fld>
            <a:endParaRPr lang="en-IN"/>
          </a:p>
        </p:txBody>
      </p:sp>
      <p:sp>
        <p:nvSpPr>
          <p:cNvPr id="11" name="Footer Placeholder 10"/>
          <p:cNvSpPr>
            <a:spLocks noGrp="1"/>
          </p:cNvSpPr>
          <p:nvPr>
            <p:ph type="ftr" sz="quarter" idx="11"/>
          </p:nvPr>
        </p:nvSpPr>
        <p:spPr/>
        <p:txBody>
          <a:bodyPr/>
          <a:lstStyle/>
          <a:p>
            <a:r>
              <a:rPr lang="en-IN" smtClean="0"/>
              <a:t>By: Utsav Patel</a:t>
            </a:r>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latin typeface="Arial" pitchFamily="34" charset="0"/>
              </a:rPr>
              <a:t>Labels</a:t>
            </a:r>
          </a:p>
        </p:txBody>
      </p:sp>
      <p:sp>
        <p:nvSpPr>
          <p:cNvPr id="11266" name="Line 2"/>
          <p:cNvSpPr>
            <a:spLocks noChangeShapeType="1"/>
          </p:cNvSpPr>
          <p:nvPr/>
        </p:nvSpPr>
        <p:spPr bwMode="auto">
          <a:xfrm>
            <a:off x="150813" y="914400"/>
            <a:ext cx="8839200" cy="0"/>
          </a:xfrm>
          <a:prstGeom prst="line">
            <a:avLst/>
          </a:prstGeom>
          <a:noFill/>
          <a:ln w="76320">
            <a:solidFill>
              <a:srgbClr val="000000"/>
            </a:solidFill>
            <a:round/>
            <a:headEnd/>
            <a:tailEnd/>
          </a:ln>
        </p:spPr>
        <p:txBody>
          <a:bodyPr/>
          <a:lstStyle/>
          <a:p>
            <a:endParaRPr lang="en-US"/>
          </a:p>
        </p:txBody>
      </p:sp>
      <p:sp>
        <p:nvSpPr>
          <p:cNvPr id="11267" name="AutoShape 3"/>
          <p:cNvSpPr>
            <a:spLocks noChangeArrowheads="1"/>
          </p:cNvSpPr>
          <p:nvPr/>
        </p:nvSpPr>
        <p:spPr bwMode="auto">
          <a:xfrm>
            <a:off x="304800" y="1219200"/>
            <a:ext cx="7770813" cy="4494213"/>
          </a:xfrm>
          <a:prstGeom prst="roundRect">
            <a:avLst>
              <a:gd name="adj" fmla="val 32"/>
            </a:avLst>
          </a:prstGeom>
          <a:noFill/>
          <a:ln w="9525">
            <a:noFill/>
            <a:round/>
            <a:headEnd/>
            <a:tailEnd/>
          </a:ln>
        </p:spPr>
        <p:txBody>
          <a:bodyPr wrap="none" anchor="ctr"/>
          <a:lstStyle/>
          <a:p>
            <a:endParaRPr lang="en-US"/>
          </a:p>
        </p:txBody>
      </p:sp>
      <p:sp>
        <p:nvSpPr>
          <p:cNvPr id="11268" name="AutoShape 4"/>
          <p:cNvSpPr>
            <a:spLocks noChangeArrowheads="1"/>
          </p:cNvSpPr>
          <p:nvPr/>
        </p:nvSpPr>
        <p:spPr bwMode="auto">
          <a:xfrm>
            <a:off x="304800" y="1143000"/>
            <a:ext cx="7770813" cy="4494213"/>
          </a:xfrm>
          <a:prstGeom prst="roundRect">
            <a:avLst>
              <a:gd name="adj" fmla="val 32"/>
            </a:avLst>
          </a:prstGeom>
          <a:noFill/>
          <a:ln w="9525">
            <a:noFill/>
            <a:round/>
            <a:headEnd/>
            <a:tailEnd/>
          </a:ln>
        </p:spPr>
        <p:txBody>
          <a:bodyPr wrap="none" anchor="ctr"/>
          <a:lstStyle/>
          <a:p>
            <a:endParaRPr lang="en-US"/>
          </a:p>
        </p:txBody>
      </p:sp>
      <p:grpSp>
        <p:nvGrpSpPr>
          <p:cNvPr id="2" name="Group 5"/>
          <p:cNvGrpSpPr>
            <a:grpSpLocks/>
          </p:cNvGrpSpPr>
          <p:nvPr/>
        </p:nvGrpSpPr>
        <p:grpSpPr bwMode="auto">
          <a:xfrm>
            <a:off x="411163" y="1127125"/>
            <a:ext cx="8380412" cy="4494213"/>
            <a:chOff x="259" y="710"/>
            <a:chExt cx="5279" cy="2831"/>
          </a:xfrm>
        </p:grpSpPr>
        <p:sp>
          <p:nvSpPr>
            <p:cNvPr id="11270" name="AutoShape 6"/>
            <p:cNvSpPr>
              <a:spLocks noChangeArrowheads="1"/>
            </p:cNvSpPr>
            <p:nvPr/>
          </p:nvSpPr>
          <p:spPr bwMode="auto">
            <a:xfrm>
              <a:off x="259" y="710"/>
              <a:ext cx="5279" cy="2831"/>
            </a:xfrm>
            <a:prstGeom prst="roundRect">
              <a:avLst>
                <a:gd name="adj" fmla="val 32"/>
              </a:avLst>
            </a:prstGeom>
            <a:noFill/>
            <a:ln w="9525">
              <a:noFill/>
              <a:round/>
              <a:headEnd/>
              <a:tailEnd/>
            </a:ln>
          </p:spPr>
          <p:txBody>
            <a:bodyPr wrap="none" anchor="ctr"/>
            <a:lstStyle/>
            <a:p>
              <a:endParaRPr lang="en-US"/>
            </a:p>
          </p:txBody>
        </p:sp>
        <p:sp>
          <p:nvSpPr>
            <p:cNvPr id="11271" name="Text Box 7"/>
            <p:cNvSpPr txBox="1">
              <a:spLocks noChangeArrowheads="1"/>
            </p:cNvSpPr>
            <p:nvPr/>
          </p:nvSpPr>
          <p:spPr bwMode="auto">
            <a:xfrm>
              <a:off x="259" y="710"/>
              <a:ext cx="5279" cy="2594"/>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This class is a Component which displays a single line of text.</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Labels are read-only.  That is, the user cannot click on a label to edit the text it displays.</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Text can be aligned within the label</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sz="2400" dirty="0">
                <a:latin typeface="Arial" pitchFamily="34" charset="0"/>
              </a:endParaRP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Label </a:t>
              </a:r>
              <a:r>
                <a:rPr lang="en-GB" sz="2400" dirty="0" err="1">
                  <a:latin typeface="Courier New" pitchFamily="49" charset="0"/>
                </a:rPr>
                <a:t>aLabel</a:t>
              </a:r>
              <a:r>
                <a:rPr lang="en-GB" sz="2400" dirty="0">
                  <a:latin typeface="Courier New" pitchFamily="49" charset="0"/>
                </a:rPr>
                <a:t> = new Label("Enter password:");</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a:t>
              </a:r>
              <a:r>
                <a:rPr lang="en-GB" sz="2400" dirty="0" err="1">
                  <a:latin typeface="Courier New" pitchFamily="49" charset="0"/>
                </a:rPr>
                <a:t>aLabel.setAlignment</a:t>
              </a:r>
              <a:r>
                <a:rPr lang="en-GB" sz="2400" dirty="0">
                  <a:latin typeface="Courier New" pitchFamily="49" charset="0"/>
                </a:rPr>
                <a:t>(</a:t>
              </a:r>
              <a:r>
                <a:rPr lang="en-GB" sz="2400" dirty="0" err="1">
                  <a:latin typeface="Courier New" pitchFamily="49" charset="0"/>
                </a:rPr>
                <a:t>Label.RIGHT</a:t>
              </a:r>
              <a:r>
                <a:rPr lang="en-GB" sz="2400" dirty="0">
                  <a:latin typeface="Courier New" pitchFamily="49" charset="0"/>
                </a:rPr>
                <a:t>);</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sz="2400" dirty="0">
                <a:latin typeface="Courier New" pitchFamily="49" charset="0"/>
              </a:endParaRP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a:t>
              </a:r>
              <a:r>
                <a:rPr lang="en-GB" sz="2400" dirty="0" err="1">
                  <a:latin typeface="Courier New" pitchFamily="49" charset="0"/>
                </a:rPr>
                <a:t>aPanel.add</a:t>
              </a:r>
              <a:r>
                <a:rPr lang="en-GB" sz="2400" dirty="0">
                  <a:latin typeface="Courier New" pitchFamily="49" charset="0"/>
                </a:rPr>
                <a:t>(</a:t>
              </a:r>
              <a:r>
                <a:rPr lang="en-GB" sz="2400" dirty="0" err="1">
                  <a:latin typeface="Courier New" pitchFamily="49" charset="0"/>
                </a:rPr>
                <a:t>aLabel</a:t>
              </a:r>
              <a:r>
                <a:rPr lang="en-GB" sz="2400" dirty="0">
                  <a:latin typeface="Courier New" pitchFamily="49" charset="0"/>
                </a:rPr>
                <a:t>);</a:t>
              </a:r>
            </a:p>
          </p:txBody>
        </p:sp>
      </p:grpSp>
      <p:sp>
        <p:nvSpPr>
          <p:cNvPr id="10" name="Slide Number Placeholder 9"/>
          <p:cNvSpPr>
            <a:spLocks noGrp="1"/>
          </p:cNvSpPr>
          <p:nvPr>
            <p:ph type="sldNum" sz="quarter" idx="12"/>
          </p:nvPr>
        </p:nvSpPr>
        <p:spPr/>
        <p:txBody>
          <a:bodyPr/>
          <a:lstStyle/>
          <a:p>
            <a:fld id="{86A5AC6D-3D7B-4E90-AA9C-78D0AEA13854}" type="slidenum">
              <a:rPr lang="en-IN" smtClean="0"/>
              <a:pPr/>
              <a:t>28</a:t>
            </a:fld>
            <a:endParaRPr lang="en-IN"/>
          </a:p>
        </p:txBody>
      </p:sp>
      <p:sp>
        <p:nvSpPr>
          <p:cNvPr id="11" name="Footer Placeholder 10"/>
          <p:cNvSpPr>
            <a:spLocks noGrp="1"/>
          </p:cNvSpPr>
          <p:nvPr>
            <p:ph type="ftr" sz="quarter" idx="11"/>
          </p:nvPr>
        </p:nvSpPr>
        <p:spPr/>
        <p:txBody>
          <a:bodyPr/>
          <a:lstStyle/>
          <a:p>
            <a:r>
              <a:rPr lang="en-IN" smtClean="0"/>
              <a:t>By: Utsav Patel</a:t>
            </a:r>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latin typeface="Arial" pitchFamily="34" charset="0"/>
              </a:rPr>
              <a:t>List</a:t>
            </a:r>
          </a:p>
        </p:txBody>
      </p:sp>
      <p:sp>
        <p:nvSpPr>
          <p:cNvPr id="12290" name="Line 2"/>
          <p:cNvSpPr>
            <a:spLocks noChangeShapeType="1"/>
          </p:cNvSpPr>
          <p:nvPr/>
        </p:nvSpPr>
        <p:spPr bwMode="auto">
          <a:xfrm>
            <a:off x="150813" y="914400"/>
            <a:ext cx="8839200" cy="0"/>
          </a:xfrm>
          <a:prstGeom prst="line">
            <a:avLst/>
          </a:prstGeom>
          <a:noFill/>
          <a:ln w="76320">
            <a:solidFill>
              <a:srgbClr val="000000"/>
            </a:solidFill>
            <a:round/>
            <a:headEnd/>
            <a:tailEnd/>
          </a:ln>
        </p:spPr>
        <p:txBody>
          <a:bodyPr/>
          <a:lstStyle/>
          <a:p>
            <a:endParaRPr lang="en-US"/>
          </a:p>
        </p:txBody>
      </p:sp>
      <p:sp>
        <p:nvSpPr>
          <p:cNvPr id="12291" name="AutoShape 3"/>
          <p:cNvSpPr>
            <a:spLocks noChangeArrowheads="1"/>
          </p:cNvSpPr>
          <p:nvPr/>
        </p:nvSpPr>
        <p:spPr bwMode="auto">
          <a:xfrm>
            <a:off x="304800" y="1219200"/>
            <a:ext cx="7770813" cy="4494213"/>
          </a:xfrm>
          <a:prstGeom prst="roundRect">
            <a:avLst>
              <a:gd name="adj" fmla="val 32"/>
            </a:avLst>
          </a:prstGeom>
          <a:noFill/>
          <a:ln w="9525">
            <a:noFill/>
            <a:round/>
            <a:headEnd/>
            <a:tailEnd/>
          </a:ln>
        </p:spPr>
        <p:txBody>
          <a:bodyPr wrap="none" anchor="ctr"/>
          <a:lstStyle/>
          <a:p>
            <a:endParaRPr lang="en-US"/>
          </a:p>
        </p:txBody>
      </p:sp>
      <p:sp>
        <p:nvSpPr>
          <p:cNvPr id="12292" name="AutoShape 4"/>
          <p:cNvSpPr>
            <a:spLocks noChangeArrowheads="1"/>
          </p:cNvSpPr>
          <p:nvPr/>
        </p:nvSpPr>
        <p:spPr bwMode="auto">
          <a:xfrm>
            <a:off x="304800" y="1143000"/>
            <a:ext cx="7770813" cy="4494213"/>
          </a:xfrm>
          <a:prstGeom prst="roundRect">
            <a:avLst>
              <a:gd name="adj" fmla="val 32"/>
            </a:avLst>
          </a:prstGeom>
          <a:noFill/>
          <a:ln w="9525">
            <a:noFill/>
            <a:round/>
            <a:headEnd/>
            <a:tailEnd/>
          </a:ln>
        </p:spPr>
        <p:txBody>
          <a:bodyPr wrap="none" anchor="ctr"/>
          <a:lstStyle/>
          <a:p>
            <a:endParaRPr lang="en-US"/>
          </a:p>
        </p:txBody>
      </p:sp>
      <p:grpSp>
        <p:nvGrpSpPr>
          <p:cNvPr id="2" name="Group 5"/>
          <p:cNvGrpSpPr>
            <a:grpSpLocks/>
          </p:cNvGrpSpPr>
          <p:nvPr/>
        </p:nvGrpSpPr>
        <p:grpSpPr bwMode="auto">
          <a:xfrm>
            <a:off x="381000" y="1143000"/>
            <a:ext cx="8380413" cy="4494213"/>
            <a:chOff x="240" y="720"/>
            <a:chExt cx="5279" cy="2831"/>
          </a:xfrm>
        </p:grpSpPr>
        <p:sp>
          <p:nvSpPr>
            <p:cNvPr id="12294" name="AutoShape 6"/>
            <p:cNvSpPr>
              <a:spLocks noChangeArrowheads="1"/>
            </p:cNvSpPr>
            <p:nvPr/>
          </p:nvSpPr>
          <p:spPr bwMode="auto">
            <a:xfrm>
              <a:off x="240" y="720"/>
              <a:ext cx="5279" cy="2831"/>
            </a:xfrm>
            <a:prstGeom prst="roundRect">
              <a:avLst>
                <a:gd name="adj" fmla="val 32"/>
              </a:avLst>
            </a:prstGeom>
            <a:noFill/>
            <a:ln w="9525">
              <a:noFill/>
              <a:round/>
              <a:headEnd/>
              <a:tailEnd/>
            </a:ln>
          </p:spPr>
          <p:txBody>
            <a:bodyPr wrap="none" anchor="ctr"/>
            <a:lstStyle/>
            <a:p>
              <a:endParaRPr lang="en-US"/>
            </a:p>
          </p:txBody>
        </p:sp>
        <p:sp>
          <p:nvSpPr>
            <p:cNvPr id="12295" name="Text Box 7"/>
            <p:cNvSpPr txBox="1">
              <a:spLocks noChangeArrowheads="1"/>
            </p:cNvSpPr>
            <p:nvPr/>
          </p:nvSpPr>
          <p:spPr bwMode="auto">
            <a:xfrm>
              <a:off x="240" y="720"/>
              <a:ext cx="5279" cy="2449"/>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This class is a Component which displays a list of Strings.</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The list is scrollable, if necessary.</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Sometimes called </a:t>
              </a:r>
              <a:r>
                <a:rPr lang="en-GB" sz="2400" dirty="0" err="1">
                  <a:latin typeface="Helvetica" pitchFamily="34" charset="0"/>
                </a:rPr>
                <a:t>Listbox</a:t>
              </a:r>
              <a:r>
                <a:rPr lang="en-GB" sz="2400" dirty="0">
                  <a:latin typeface="Helvetica" pitchFamily="34" charset="0"/>
                </a:rPr>
                <a:t> in other languages.</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Lists can be set up to allow single or multiple selections.</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The list will return an array indicating which Strings are selected</a:t>
              </a:r>
            </a:p>
            <a:p>
              <a:pPr marL="215900" indent="-215900">
                <a:lnSpc>
                  <a:spcPts val="1075"/>
                </a:lnSpc>
                <a:spcBef>
                  <a:spcPts val="425"/>
                </a:spcBef>
                <a:buSzPct val="100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sz="2400" dirty="0">
                <a:latin typeface="Times" pitchFamily="18" charset="0"/>
              </a:endParaRPr>
            </a:p>
            <a:p>
              <a:pPr marL="215900" indent="-215900">
                <a:lnSpc>
                  <a:spcPts val="1075"/>
                </a:lnSpc>
                <a:spcBef>
                  <a:spcPts val="425"/>
                </a:spcBef>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Arial" pitchFamily="34" charset="0"/>
                </a:rPr>
                <a:t>	</a:t>
              </a:r>
              <a:r>
                <a:rPr lang="en-GB" sz="2400" dirty="0">
                  <a:latin typeface="Courier New" pitchFamily="49" charset="0"/>
                </a:rPr>
                <a:t>List </a:t>
              </a:r>
              <a:r>
                <a:rPr lang="en-GB" sz="2400" dirty="0" err="1">
                  <a:latin typeface="Courier New" pitchFamily="49" charset="0"/>
                </a:rPr>
                <a:t>aList</a:t>
              </a:r>
              <a:r>
                <a:rPr lang="en-GB" sz="2400" dirty="0">
                  <a:latin typeface="Courier New" pitchFamily="49" charset="0"/>
                </a:rPr>
                <a:t> = new List();</a:t>
              </a:r>
            </a:p>
            <a:p>
              <a:pPr marL="215900" indent="-215900">
                <a:lnSpc>
                  <a:spcPts val="1075"/>
                </a:lnSpc>
                <a:spcBef>
                  <a:spcPts val="425"/>
                </a:spcBef>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Arial" pitchFamily="34" charset="0"/>
                </a:rPr>
                <a:t>	</a:t>
              </a:r>
              <a:r>
                <a:rPr lang="en-GB" sz="2400" dirty="0" err="1">
                  <a:latin typeface="Courier New" pitchFamily="49" charset="0"/>
                </a:rPr>
                <a:t>aList.add</a:t>
              </a:r>
              <a:r>
                <a:rPr lang="en-GB" sz="2400" dirty="0">
                  <a:latin typeface="Courier New" pitchFamily="49" charset="0"/>
                </a:rPr>
                <a:t>("Calgary");</a:t>
              </a:r>
            </a:p>
            <a:p>
              <a:pPr marL="215900" indent="-215900">
                <a:lnSpc>
                  <a:spcPts val="1075"/>
                </a:lnSpc>
                <a:spcBef>
                  <a:spcPts val="425"/>
                </a:spcBef>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Arial" pitchFamily="34" charset="0"/>
                </a:rPr>
                <a:t>	</a:t>
              </a:r>
              <a:r>
                <a:rPr lang="en-GB" sz="2400" dirty="0" err="1">
                  <a:latin typeface="Courier New" pitchFamily="49" charset="0"/>
                </a:rPr>
                <a:t>aList.add</a:t>
              </a:r>
              <a:r>
                <a:rPr lang="en-GB" sz="2400" dirty="0">
                  <a:latin typeface="Courier New" pitchFamily="49" charset="0"/>
                </a:rPr>
                <a:t>("Edmonton");</a:t>
              </a:r>
            </a:p>
            <a:p>
              <a:pPr marL="215900" indent="-215900">
                <a:lnSpc>
                  <a:spcPts val="1075"/>
                </a:lnSpc>
                <a:spcBef>
                  <a:spcPts val="425"/>
                </a:spcBef>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Arial" pitchFamily="34" charset="0"/>
                </a:rPr>
                <a:t>	</a:t>
              </a:r>
              <a:r>
                <a:rPr lang="en-GB" sz="2400" dirty="0" err="1">
                  <a:latin typeface="Courier New" pitchFamily="49" charset="0"/>
                </a:rPr>
                <a:t>aList.add</a:t>
              </a:r>
              <a:r>
                <a:rPr lang="en-GB" sz="2400" dirty="0">
                  <a:latin typeface="Courier New" pitchFamily="49" charset="0"/>
                </a:rPr>
                <a:t>("Regina");</a:t>
              </a:r>
            </a:p>
            <a:p>
              <a:pPr marL="215900" indent="-215900">
                <a:lnSpc>
                  <a:spcPts val="1075"/>
                </a:lnSpc>
                <a:spcBef>
                  <a:spcPts val="425"/>
                </a:spcBef>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Arial" pitchFamily="34" charset="0"/>
                </a:rPr>
                <a:t>	</a:t>
              </a:r>
              <a:r>
                <a:rPr lang="en-GB" sz="2400" dirty="0" err="1">
                  <a:latin typeface="Courier New" pitchFamily="49" charset="0"/>
                </a:rPr>
                <a:t>aList.add</a:t>
              </a:r>
              <a:r>
                <a:rPr lang="en-GB" sz="2400" dirty="0">
                  <a:latin typeface="Courier New" pitchFamily="49" charset="0"/>
                </a:rPr>
                <a:t>("Vancouver");</a:t>
              </a:r>
            </a:p>
            <a:p>
              <a:pPr marL="215900" indent="-215900">
                <a:lnSpc>
                  <a:spcPts val="1075"/>
                </a:lnSpc>
                <a:spcBef>
                  <a:spcPts val="425"/>
                </a:spcBef>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sz="2400" dirty="0">
                <a:latin typeface="Arial" pitchFamily="34" charset="0"/>
              </a:endParaRPr>
            </a:p>
            <a:p>
              <a:pPr marL="215900" indent="-215900">
                <a:lnSpc>
                  <a:spcPts val="1075"/>
                </a:lnSpc>
                <a:spcBef>
                  <a:spcPts val="425"/>
                </a:spcBef>
                <a:buSzPct val="133000"/>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Arial" pitchFamily="34" charset="0"/>
                </a:rPr>
                <a:t>	</a:t>
              </a:r>
              <a:r>
                <a:rPr lang="en-GB" sz="2400" dirty="0" err="1">
                  <a:latin typeface="Courier New" pitchFamily="49" charset="0"/>
                </a:rPr>
                <a:t>aList.setMultipleMode</a:t>
              </a:r>
              <a:r>
                <a:rPr lang="en-GB" sz="2400" dirty="0">
                  <a:latin typeface="Courier New" pitchFamily="49" charset="0"/>
                </a:rPr>
                <a:t>(true);</a:t>
              </a:r>
            </a:p>
          </p:txBody>
        </p:sp>
      </p:grpSp>
      <p:sp>
        <p:nvSpPr>
          <p:cNvPr id="10" name="Slide Number Placeholder 9"/>
          <p:cNvSpPr>
            <a:spLocks noGrp="1"/>
          </p:cNvSpPr>
          <p:nvPr>
            <p:ph type="sldNum" sz="quarter" idx="12"/>
          </p:nvPr>
        </p:nvSpPr>
        <p:spPr/>
        <p:txBody>
          <a:bodyPr/>
          <a:lstStyle/>
          <a:p>
            <a:fld id="{86A5AC6D-3D7B-4E90-AA9C-78D0AEA13854}" type="slidenum">
              <a:rPr lang="en-IN" smtClean="0"/>
              <a:pPr/>
              <a:t>29</a:t>
            </a:fld>
            <a:endParaRPr lang="en-IN"/>
          </a:p>
        </p:txBody>
      </p:sp>
      <p:sp>
        <p:nvSpPr>
          <p:cNvPr id="11" name="Footer Placeholder 10"/>
          <p:cNvSpPr>
            <a:spLocks noGrp="1"/>
          </p:cNvSpPr>
          <p:nvPr>
            <p:ph type="ftr" sz="quarter" idx="11"/>
          </p:nvPr>
        </p:nvSpPr>
        <p:spPr/>
        <p:txBody>
          <a:bodyPr/>
          <a:lstStyle/>
          <a:p>
            <a:r>
              <a:rPr lang="en-IN" smtClean="0"/>
              <a:t>By: Utsav Patel</a:t>
            </a: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692696"/>
            <a:ext cx="8229600" cy="6165304"/>
          </a:xfrm>
        </p:spPr>
        <p:txBody>
          <a:bodyPr>
            <a:noAutofit/>
          </a:bodyPr>
          <a:lstStyle/>
          <a:p>
            <a:r>
              <a:rPr lang="en-IN" sz="2200" b="1" dirty="0" smtClean="0">
                <a:latin typeface="Arial" pitchFamily="34" charset="0"/>
                <a:cs typeface="Arial" pitchFamily="34" charset="0"/>
              </a:rPr>
              <a:t>init:</a:t>
            </a:r>
            <a:r>
              <a:rPr lang="en-IN" sz="2200" dirty="0" smtClean="0">
                <a:latin typeface="Arial" pitchFamily="34" charset="0"/>
                <a:cs typeface="Arial" pitchFamily="34" charset="0"/>
              </a:rPr>
              <a:t> This method is intended for whatever initialization is needed for your applet. It is called after the </a:t>
            </a:r>
            <a:r>
              <a:rPr lang="en-IN" sz="2200" dirty="0" err="1" smtClean="0">
                <a:latin typeface="Arial" pitchFamily="34" charset="0"/>
                <a:cs typeface="Arial" pitchFamily="34" charset="0"/>
              </a:rPr>
              <a:t>param</a:t>
            </a:r>
            <a:r>
              <a:rPr lang="en-IN" sz="2200" dirty="0" smtClean="0">
                <a:latin typeface="Arial" pitchFamily="34" charset="0"/>
                <a:cs typeface="Arial" pitchFamily="34" charset="0"/>
              </a:rPr>
              <a:t> tags inside the applet tag have been processed.</a:t>
            </a:r>
          </a:p>
          <a:p>
            <a:r>
              <a:rPr lang="en-IN" sz="2200" b="1" dirty="0" smtClean="0">
                <a:latin typeface="Arial" pitchFamily="34" charset="0"/>
                <a:cs typeface="Arial" pitchFamily="34" charset="0"/>
              </a:rPr>
              <a:t>start:</a:t>
            </a:r>
            <a:r>
              <a:rPr lang="en-IN" sz="2200" dirty="0" smtClean="0">
                <a:latin typeface="Arial" pitchFamily="34" charset="0"/>
                <a:cs typeface="Arial" pitchFamily="34" charset="0"/>
              </a:rPr>
              <a:t> This method is automatically called after the browser calls the init method. It is also called whenever the user returns to the page containing the applet after having gone off to other pages.</a:t>
            </a:r>
          </a:p>
          <a:p>
            <a:r>
              <a:rPr lang="en-IN" sz="2200" b="1" dirty="0" smtClean="0">
                <a:latin typeface="Arial" pitchFamily="34" charset="0"/>
                <a:cs typeface="Arial" pitchFamily="34" charset="0"/>
              </a:rPr>
              <a:t>stop:</a:t>
            </a:r>
            <a:r>
              <a:rPr lang="en-IN" sz="2200" dirty="0" smtClean="0">
                <a:latin typeface="Arial" pitchFamily="34" charset="0"/>
                <a:cs typeface="Arial" pitchFamily="34" charset="0"/>
              </a:rPr>
              <a:t> This method is automatically called when the user moves off the page on which the applet sits. It can, therefore, be called repeatedly in the same applet. </a:t>
            </a:r>
          </a:p>
          <a:p>
            <a:r>
              <a:rPr lang="en-IN" sz="2200" b="1" dirty="0" smtClean="0">
                <a:latin typeface="Arial" pitchFamily="34" charset="0"/>
                <a:cs typeface="Arial" pitchFamily="34" charset="0"/>
              </a:rPr>
              <a:t>destroy:</a:t>
            </a:r>
            <a:r>
              <a:rPr lang="en-IN" sz="2200" dirty="0" smtClean="0">
                <a:latin typeface="Arial" pitchFamily="34" charset="0"/>
                <a:cs typeface="Arial" pitchFamily="34" charset="0"/>
              </a:rPr>
              <a:t> This method is only called when the browser shuts down normally. Because applets are meant to live on an HTML page, you should not normally leave resources behind after a user leaves the page that contains the applet.</a:t>
            </a:r>
          </a:p>
          <a:p>
            <a:r>
              <a:rPr lang="en-IN" sz="2200" b="1" dirty="0" smtClean="0">
                <a:latin typeface="Arial" pitchFamily="34" charset="0"/>
                <a:cs typeface="Arial" pitchFamily="34" charset="0"/>
              </a:rPr>
              <a:t>paint:</a:t>
            </a:r>
            <a:r>
              <a:rPr lang="en-IN" sz="2200" dirty="0" smtClean="0">
                <a:latin typeface="Arial" pitchFamily="34" charset="0"/>
                <a:cs typeface="Arial" pitchFamily="34" charset="0"/>
              </a:rPr>
              <a:t> Invoked immediately after the start() method, and also any time the applet needs to repaint itself in the browser. The paint() method is actually inherited from the java.awt.</a:t>
            </a:r>
          </a:p>
          <a:p>
            <a:endParaRPr lang="en-IN" sz="2200" dirty="0">
              <a:latin typeface="Arial" pitchFamily="34" charset="0"/>
              <a:cs typeface="Arial" pitchFamily="34" charset="0"/>
            </a:endParaRPr>
          </a:p>
        </p:txBody>
      </p:sp>
      <p:sp>
        <p:nvSpPr>
          <p:cNvPr id="4" name="Title 3"/>
          <p:cNvSpPr>
            <a:spLocks noGrp="1"/>
          </p:cNvSpPr>
          <p:nvPr>
            <p:ph type="title"/>
          </p:nvPr>
        </p:nvSpPr>
        <p:spPr>
          <a:xfrm>
            <a:off x="457200" y="274638"/>
            <a:ext cx="8229600" cy="562074"/>
          </a:xfrm>
        </p:spPr>
        <p:txBody>
          <a:bodyPr>
            <a:normAutofit fontScale="90000"/>
          </a:bodyPr>
          <a:lstStyle/>
          <a:p>
            <a:pPr algn="ctr"/>
            <a:r>
              <a:rPr lang="en-US" dirty="0" smtClean="0">
                <a:latin typeface="Arial" pitchFamily="34" charset="0"/>
                <a:cs typeface="Arial" pitchFamily="34" charset="0"/>
              </a:rPr>
              <a:t>Applet </a:t>
            </a:r>
            <a:r>
              <a:rPr lang="en-US" dirty="0" err="1" smtClean="0">
                <a:latin typeface="Arial" pitchFamily="34" charset="0"/>
                <a:cs typeface="Arial" pitchFamily="34" charset="0"/>
              </a:rPr>
              <a:t>LifeCycle</a:t>
            </a:r>
            <a:endParaRPr lang="en-IN" dirty="0">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86A5AC6D-3D7B-4E90-AA9C-78D0AEA13854}" type="slidenum">
              <a:rPr lang="en-IN" smtClean="0"/>
              <a:pPr/>
              <a:t>3</a:t>
            </a:fld>
            <a:endParaRPr lang="en-IN"/>
          </a:p>
        </p:txBody>
      </p:sp>
      <p:sp>
        <p:nvSpPr>
          <p:cNvPr id="8" name="Footer Placeholder 7"/>
          <p:cNvSpPr>
            <a:spLocks noGrp="1"/>
          </p:cNvSpPr>
          <p:nvPr>
            <p:ph type="ftr" sz="quarter" idx="11"/>
          </p:nvPr>
        </p:nvSpPr>
        <p:spPr/>
        <p:txBody>
          <a:bodyPr/>
          <a:lstStyle/>
          <a:p>
            <a:r>
              <a:rPr lang="en-IN" smtClean="0"/>
              <a:t>By: Utsav Patel</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latin typeface="Arial" pitchFamily="34" charset="0"/>
              </a:rPr>
              <a:t>Checkbox</a:t>
            </a:r>
          </a:p>
        </p:txBody>
      </p:sp>
      <p:sp>
        <p:nvSpPr>
          <p:cNvPr id="13314" name="Line 2"/>
          <p:cNvSpPr>
            <a:spLocks noChangeShapeType="1"/>
          </p:cNvSpPr>
          <p:nvPr/>
        </p:nvSpPr>
        <p:spPr bwMode="auto">
          <a:xfrm>
            <a:off x="150813" y="914400"/>
            <a:ext cx="8839200" cy="0"/>
          </a:xfrm>
          <a:prstGeom prst="line">
            <a:avLst/>
          </a:prstGeom>
          <a:noFill/>
          <a:ln w="76320">
            <a:solidFill>
              <a:srgbClr val="000000"/>
            </a:solidFill>
            <a:round/>
            <a:headEnd/>
            <a:tailEnd/>
          </a:ln>
        </p:spPr>
        <p:txBody>
          <a:bodyPr/>
          <a:lstStyle/>
          <a:p>
            <a:endParaRPr lang="en-US"/>
          </a:p>
        </p:txBody>
      </p:sp>
      <p:sp>
        <p:nvSpPr>
          <p:cNvPr id="13315" name="AutoShape 3"/>
          <p:cNvSpPr>
            <a:spLocks noChangeArrowheads="1"/>
          </p:cNvSpPr>
          <p:nvPr/>
        </p:nvSpPr>
        <p:spPr bwMode="auto">
          <a:xfrm>
            <a:off x="304800" y="1219200"/>
            <a:ext cx="7770813" cy="4494213"/>
          </a:xfrm>
          <a:prstGeom prst="roundRect">
            <a:avLst>
              <a:gd name="adj" fmla="val 32"/>
            </a:avLst>
          </a:prstGeom>
          <a:noFill/>
          <a:ln w="9525">
            <a:noFill/>
            <a:round/>
            <a:headEnd/>
            <a:tailEnd/>
          </a:ln>
        </p:spPr>
        <p:txBody>
          <a:bodyPr wrap="none" anchor="ctr"/>
          <a:lstStyle/>
          <a:p>
            <a:endParaRPr lang="en-US"/>
          </a:p>
        </p:txBody>
      </p:sp>
      <p:sp>
        <p:nvSpPr>
          <p:cNvPr id="13316" name="AutoShape 4"/>
          <p:cNvSpPr>
            <a:spLocks noChangeArrowheads="1"/>
          </p:cNvSpPr>
          <p:nvPr/>
        </p:nvSpPr>
        <p:spPr bwMode="auto">
          <a:xfrm>
            <a:off x="304800" y="1143000"/>
            <a:ext cx="7770813" cy="4494213"/>
          </a:xfrm>
          <a:prstGeom prst="roundRect">
            <a:avLst>
              <a:gd name="adj" fmla="val 32"/>
            </a:avLst>
          </a:prstGeom>
          <a:noFill/>
          <a:ln w="9525">
            <a:noFill/>
            <a:round/>
            <a:headEnd/>
            <a:tailEnd/>
          </a:ln>
        </p:spPr>
        <p:txBody>
          <a:bodyPr wrap="none" anchor="ctr"/>
          <a:lstStyle/>
          <a:p>
            <a:endParaRPr lang="en-US"/>
          </a:p>
        </p:txBody>
      </p:sp>
      <p:grpSp>
        <p:nvGrpSpPr>
          <p:cNvPr id="2" name="Group 5"/>
          <p:cNvGrpSpPr>
            <a:grpSpLocks/>
          </p:cNvGrpSpPr>
          <p:nvPr/>
        </p:nvGrpSpPr>
        <p:grpSpPr bwMode="auto">
          <a:xfrm>
            <a:off x="239713" y="1143000"/>
            <a:ext cx="8521700" cy="5600701"/>
            <a:chOff x="151" y="720"/>
            <a:chExt cx="5368" cy="3528"/>
          </a:xfrm>
        </p:grpSpPr>
        <p:sp>
          <p:nvSpPr>
            <p:cNvPr id="13318" name="AutoShape 6"/>
            <p:cNvSpPr>
              <a:spLocks noChangeArrowheads="1"/>
            </p:cNvSpPr>
            <p:nvPr/>
          </p:nvSpPr>
          <p:spPr bwMode="auto">
            <a:xfrm>
              <a:off x="151" y="720"/>
              <a:ext cx="5368" cy="2831"/>
            </a:xfrm>
            <a:prstGeom prst="roundRect">
              <a:avLst>
                <a:gd name="adj" fmla="val 32"/>
              </a:avLst>
            </a:prstGeom>
            <a:noFill/>
            <a:ln w="9525">
              <a:noFill/>
              <a:round/>
              <a:headEnd/>
              <a:tailEnd/>
            </a:ln>
          </p:spPr>
          <p:txBody>
            <a:bodyPr wrap="none" anchor="ctr"/>
            <a:lstStyle/>
            <a:p>
              <a:endParaRPr lang="en-US"/>
            </a:p>
          </p:txBody>
        </p:sp>
        <p:sp>
          <p:nvSpPr>
            <p:cNvPr id="13319" name="Text Box 7"/>
            <p:cNvSpPr txBox="1">
              <a:spLocks noChangeArrowheads="1"/>
            </p:cNvSpPr>
            <p:nvPr/>
          </p:nvSpPr>
          <p:spPr bwMode="auto">
            <a:xfrm>
              <a:off x="151" y="720"/>
              <a:ext cx="5368" cy="3528"/>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This class represents a GUI checkbox with a textual label.</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The Checkbox maintains a </a:t>
              </a:r>
              <a:r>
                <a:rPr lang="en-GB" sz="2400" dirty="0" err="1">
                  <a:latin typeface="Helvetica" pitchFamily="34" charset="0"/>
                </a:rPr>
                <a:t>boolean</a:t>
              </a:r>
              <a:r>
                <a:rPr lang="en-GB" sz="2400" dirty="0">
                  <a:latin typeface="Helvetica" pitchFamily="34" charset="0"/>
                </a:rPr>
                <a:t> state indicating whether it is checked or not.</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If a Checkbox is added to a </a:t>
              </a:r>
              <a:r>
                <a:rPr lang="en-GB" sz="2400" dirty="0" err="1">
                  <a:latin typeface="Helvetica" pitchFamily="34" charset="0"/>
                </a:rPr>
                <a:t>CheckBoxGroup</a:t>
              </a:r>
              <a:r>
                <a:rPr lang="en-GB" sz="2400" dirty="0">
                  <a:latin typeface="Helvetica" pitchFamily="34" charset="0"/>
                </a:rPr>
                <a:t>, it will behave like a radio button.</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sz="2400" dirty="0">
                <a:latin typeface="Arial" pitchFamily="34" charset="0"/>
              </a:endParaRP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Checkbox </a:t>
              </a:r>
              <a:r>
                <a:rPr lang="en-GB" sz="2400" dirty="0" err="1">
                  <a:latin typeface="Courier New" pitchFamily="49" charset="0"/>
                </a:rPr>
                <a:t>creamCheckbox</a:t>
              </a:r>
              <a:r>
                <a:rPr lang="en-GB" sz="2400" dirty="0">
                  <a:latin typeface="Courier New" pitchFamily="49" charset="0"/>
                </a:rPr>
                <a:t> = new </a:t>
              </a:r>
              <a:r>
                <a:rPr lang="en-GB" sz="2400" dirty="0" err="1">
                  <a:latin typeface="Courier New" pitchFamily="49" charset="0"/>
                </a:rPr>
                <a:t>CheckBox</a:t>
              </a:r>
              <a:r>
                <a:rPr lang="en-GB" sz="2400" dirty="0">
                  <a:latin typeface="Courier New" pitchFamily="49" charset="0"/>
                </a:rPr>
                <a:t>("Cream");</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Checkbox </a:t>
              </a:r>
              <a:r>
                <a:rPr lang="en-GB" sz="2400" dirty="0" err="1">
                  <a:latin typeface="Courier New" pitchFamily="49" charset="0"/>
                </a:rPr>
                <a:t>sugarCheckbox</a:t>
              </a:r>
              <a:r>
                <a:rPr lang="en-GB" sz="2400" dirty="0">
                  <a:latin typeface="Courier New" pitchFamily="49" charset="0"/>
                </a:rPr>
                <a:t> = new </a:t>
              </a:r>
              <a:r>
                <a:rPr lang="en-GB" sz="2400" dirty="0" err="1">
                  <a:latin typeface="Courier New" pitchFamily="49" charset="0"/>
                </a:rPr>
                <a:t>CheckBox</a:t>
              </a:r>
              <a:r>
                <a:rPr lang="en-GB" sz="2400" dirty="0">
                  <a:latin typeface="Courier New" pitchFamily="49" charset="0"/>
                </a:rPr>
                <a:t>("Sugar");</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if (</a:t>
              </a:r>
              <a:r>
                <a:rPr lang="en-GB" sz="2400" dirty="0" err="1">
                  <a:latin typeface="Courier New" pitchFamily="49" charset="0"/>
                </a:rPr>
                <a:t>creamCheckbox.getState</a:t>
              </a:r>
              <a:r>
                <a:rPr lang="en-GB" sz="2400" dirty="0">
                  <a:latin typeface="Courier New" pitchFamily="49" charset="0"/>
                </a:rPr>
                <a:t>())</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a:t>
              </a:r>
              <a:r>
                <a:rPr lang="en-GB" sz="2400" dirty="0" err="1">
                  <a:latin typeface="Courier New" pitchFamily="49" charset="0"/>
                </a:rPr>
                <a:t>coffee.addCream</a:t>
              </a:r>
              <a:r>
                <a:rPr lang="en-GB" sz="2400" dirty="0">
                  <a:latin typeface="Courier New" pitchFamily="49" charset="0"/>
                </a:rPr>
                <a:t>();</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a:t>
              </a:r>
            </a:p>
          </p:txBody>
        </p:sp>
      </p:grpSp>
      <p:sp>
        <p:nvSpPr>
          <p:cNvPr id="10" name="Slide Number Placeholder 9"/>
          <p:cNvSpPr>
            <a:spLocks noGrp="1"/>
          </p:cNvSpPr>
          <p:nvPr>
            <p:ph type="sldNum" sz="quarter" idx="12"/>
          </p:nvPr>
        </p:nvSpPr>
        <p:spPr/>
        <p:txBody>
          <a:bodyPr/>
          <a:lstStyle/>
          <a:p>
            <a:fld id="{86A5AC6D-3D7B-4E90-AA9C-78D0AEA13854}" type="slidenum">
              <a:rPr lang="en-IN" smtClean="0"/>
              <a:pPr/>
              <a:t>30</a:t>
            </a:fld>
            <a:endParaRPr lang="en-IN"/>
          </a:p>
        </p:txBody>
      </p:sp>
      <p:sp>
        <p:nvSpPr>
          <p:cNvPr id="11" name="Footer Placeholder 10"/>
          <p:cNvSpPr>
            <a:spLocks noGrp="1"/>
          </p:cNvSpPr>
          <p:nvPr>
            <p:ph type="ftr" sz="quarter" idx="11"/>
          </p:nvPr>
        </p:nvSpPr>
        <p:spPr/>
        <p:txBody>
          <a:bodyPr/>
          <a:lstStyle/>
          <a:p>
            <a:r>
              <a:rPr lang="en-IN" smtClean="0"/>
              <a:t>By: Utsav Patel</a:t>
            </a:r>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latin typeface="Arial" pitchFamily="34" charset="0"/>
              </a:rPr>
              <a:t>Choice</a:t>
            </a:r>
          </a:p>
        </p:txBody>
      </p:sp>
      <p:sp>
        <p:nvSpPr>
          <p:cNvPr id="14338" name="Line 2"/>
          <p:cNvSpPr>
            <a:spLocks noChangeShapeType="1"/>
          </p:cNvSpPr>
          <p:nvPr/>
        </p:nvSpPr>
        <p:spPr bwMode="auto">
          <a:xfrm>
            <a:off x="150813" y="914400"/>
            <a:ext cx="8839200" cy="0"/>
          </a:xfrm>
          <a:prstGeom prst="line">
            <a:avLst/>
          </a:prstGeom>
          <a:noFill/>
          <a:ln w="76320">
            <a:solidFill>
              <a:srgbClr val="000000"/>
            </a:solidFill>
            <a:round/>
            <a:headEnd/>
            <a:tailEnd/>
          </a:ln>
        </p:spPr>
        <p:txBody>
          <a:bodyPr/>
          <a:lstStyle/>
          <a:p>
            <a:endParaRPr lang="en-US"/>
          </a:p>
        </p:txBody>
      </p:sp>
      <p:sp>
        <p:nvSpPr>
          <p:cNvPr id="14339" name="AutoShape 3"/>
          <p:cNvSpPr>
            <a:spLocks noChangeArrowheads="1"/>
          </p:cNvSpPr>
          <p:nvPr/>
        </p:nvSpPr>
        <p:spPr bwMode="auto">
          <a:xfrm>
            <a:off x="304800" y="1219200"/>
            <a:ext cx="7770813" cy="4494213"/>
          </a:xfrm>
          <a:prstGeom prst="roundRect">
            <a:avLst>
              <a:gd name="adj" fmla="val 32"/>
            </a:avLst>
          </a:prstGeom>
          <a:noFill/>
          <a:ln w="9525">
            <a:noFill/>
            <a:round/>
            <a:headEnd/>
            <a:tailEnd/>
          </a:ln>
        </p:spPr>
        <p:txBody>
          <a:bodyPr wrap="none" anchor="ctr"/>
          <a:lstStyle/>
          <a:p>
            <a:endParaRPr lang="en-US"/>
          </a:p>
        </p:txBody>
      </p:sp>
      <p:sp>
        <p:nvSpPr>
          <p:cNvPr id="14340" name="AutoShape 4"/>
          <p:cNvSpPr>
            <a:spLocks noChangeArrowheads="1"/>
          </p:cNvSpPr>
          <p:nvPr/>
        </p:nvSpPr>
        <p:spPr bwMode="auto">
          <a:xfrm>
            <a:off x="304800" y="1143000"/>
            <a:ext cx="7770813" cy="4494213"/>
          </a:xfrm>
          <a:prstGeom prst="roundRect">
            <a:avLst>
              <a:gd name="adj" fmla="val 32"/>
            </a:avLst>
          </a:prstGeom>
          <a:noFill/>
          <a:ln w="9525">
            <a:noFill/>
            <a:round/>
            <a:headEnd/>
            <a:tailEnd/>
          </a:ln>
        </p:spPr>
        <p:txBody>
          <a:bodyPr wrap="none" anchor="ctr"/>
          <a:lstStyle/>
          <a:p>
            <a:endParaRPr lang="en-US"/>
          </a:p>
        </p:txBody>
      </p:sp>
      <p:grpSp>
        <p:nvGrpSpPr>
          <p:cNvPr id="2" name="Group 5"/>
          <p:cNvGrpSpPr>
            <a:grpSpLocks/>
          </p:cNvGrpSpPr>
          <p:nvPr/>
        </p:nvGrpSpPr>
        <p:grpSpPr bwMode="auto">
          <a:xfrm>
            <a:off x="263525" y="1143000"/>
            <a:ext cx="8497888" cy="4494213"/>
            <a:chOff x="166" y="720"/>
            <a:chExt cx="5353" cy="2831"/>
          </a:xfrm>
        </p:grpSpPr>
        <p:sp>
          <p:nvSpPr>
            <p:cNvPr id="14342" name="AutoShape 6"/>
            <p:cNvSpPr>
              <a:spLocks noChangeArrowheads="1"/>
            </p:cNvSpPr>
            <p:nvPr/>
          </p:nvSpPr>
          <p:spPr bwMode="auto">
            <a:xfrm>
              <a:off x="166" y="720"/>
              <a:ext cx="5353" cy="2831"/>
            </a:xfrm>
            <a:prstGeom prst="roundRect">
              <a:avLst>
                <a:gd name="adj" fmla="val 32"/>
              </a:avLst>
            </a:prstGeom>
            <a:noFill/>
            <a:ln w="9525">
              <a:noFill/>
              <a:round/>
              <a:headEnd/>
              <a:tailEnd/>
            </a:ln>
          </p:spPr>
          <p:txBody>
            <a:bodyPr wrap="none" anchor="ctr"/>
            <a:lstStyle/>
            <a:p>
              <a:endParaRPr lang="en-US"/>
            </a:p>
          </p:txBody>
        </p:sp>
        <p:sp>
          <p:nvSpPr>
            <p:cNvPr id="14343" name="Text Box 7"/>
            <p:cNvSpPr txBox="1">
              <a:spLocks noChangeArrowheads="1"/>
            </p:cNvSpPr>
            <p:nvPr/>
          </p:nvSpPr>
          <p:spPr bwMode="auto">
            <a:xfrm>
              <a:off x="166" y="720"/>
              <a:ext cx="5353" cy="2830"/>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This class represents a dropdown list of Strings.</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Similar to a list in terms of functionality, but displayed differently.</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Only one item from the list can be selected at one time and the currently selected element is displayed.</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sz="2400" dirty="0">
                <a:latin typeface="Arial" pitchFamily="34" charset="0"/>
              </a:endParaRP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Choice </a:t>
              </a:r>
              <a:r>
                <a:rPr lang="en-GB" sz="2400" dirty="0" err="1">
                  <a:latin typeface="Courier New" pitchFamily="49" charset="0"/>
                </a:rPr>
                <a:t>aChoice</a:t>
              </a:r>
              <a:r>
                <a:rPr lang="en-GB" sz="2400" dirty="0">
                  <a:latin typeface="Courier New" pitchFamily="49" charset="0"/>
                </a:rPr>
                <a:t> = new Choice();</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a:t>
              </a:r>
              <a:r>
                <a:rPr lang="en-GB" sz="2400" dirty="0" err="1">
                  <a:latin typeface="Courier New" pitchFamily="49" charset="0"/>
                </a:rPr>
                <a:t>aChoice.add</a:t>
              </a:r>
              <a:r>
                <a:rPr lang="en-GB" sz="2400" dirty="0">
                  <a:latin typeface="Courier New" pitchFamily="49" charset="0"/>
                </a:rPr>
                <a:t>("Calgary");</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a:t>
              </a:r>
              <a:r>
                <a:rPr lang="en-GB" sz="2400" dirty="0" err="1">
                  <a:latin typeface="Courier New" pitchFamily="49" charset="0"/>
                </a:rPr>
                <a:t>aChoice.add</a:t>
              </a:r>
              <a:r>
                <a:rPr lang="en-GB" sz="2400" dirty="0">
                  <a:latin typeface="Courier New" pitchFamily="49" charset="0"/>
                </a:rPr>
                <a:t>("Edmonton");</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a:t>
              </a:r>
              <a:r>
                <a:rPr lang="en-GB" sz="2400" dirty="0" err="1">
                  <a:latin typeface="Courier New" pitchFamily="49" charset="0"/>
                </a:rPr>
                <a:t>aChoice.add</a:t>
              </a:r>
              <a:r>
                <a:rPr lang="en-GB" sz="2400" dirty="0">
                  <a:latin typeface="Courier New" pitchFamily="49" charset="0"/>
                </a:rPr>
                <a:t>("Alert Bay</a:t>
              </a:r>
              <a:r>
                <a:rPr lang="en-GB" sz="2400" dirty="0" smtClean="0">
                  <a:latin typeface="Courier New" pitchFamily="49" charset="0"/>
                </a:rPr>
                <a:t>");</a:t>
              </a:r>
              <a:endParaRPr lang="en-GB" sz="2400" dirty="0">
                <a:latin typeface="Courier New" pitchFamily="49" charset="0"/>
              </a:endParaRP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String </a:t>
              </a:r>
              <a:r>
                <a:rPr lang="en-GB" sz="2400" dirty="0" err="1">
                  <a:latin typeface="Courier New" pitchFamily="49" charset="0"/>
                </a:rPr>
                <a:t>selectedDestination</a:t>
              </a:r>
              <a:r>
                <a:rPr lang="en-GB" sz="2400" dirty="0">
                  <a:latin typeface="Courier New" pitchFamily="49" charset="0"/>
                </a:rPr>
                <a:t>= </a:t>
              </a:r>
              <a:r>
                <a:rPr lang="en-GB" sz="2400" dirty="0" err="1">
                  <a:latin typeface="Courier New" pitchFamily="49" charset="0"/>
                </a:rPr>
                <a:t>aChoice.getSelectedItem</a:t>
              </a:r>
              <a:r>
                <a:rPr lang="en-GB" sz="2400" dirty="0">
                  <a:latin typeface="Courier New" pitchFamily="49" charset="0"/>
                </a:rPr>
                <a:t>();</a:t>
              </a:r>
            </a:p>
          </p:txBody>
        </p:sp>
      </p:grpSp>
      <p:sp>
        <p:nvSpPr>
          <p:cNvPr id="10" name="Slide Number Placeholder 9"/>
          <p:cNvSpPr>
            <a:spLocks noGrp="1"/>
          </p:cNvSpPr>
          <p:nvPr>
            <p:ph type="sldNum" sz="quarter" idx="12"/>
          </p:nvPr>
        </p:nvSpPr>
        <p:spPr/>
        <p:txBody>
          <a:bodyPr/>
          <a:lstStyle/>
          <a:p>
            <a:fld id="{86A5AC6D-3D7B-4E90-AA9C-78D0AEA13854}" type="slidenum">
              <a:rPr lang="en-IN" smtClean="0"/>
              <a:pPr/>
              <a:t>31</a:t>
            </a:fld>
            <a:endParaRPr lang="en-IN"/>
          </a:p>
        </p:txBody>
      </p:sp>
      <p:sp>
        <p:nvSpPr>
          <p:cNvPr id="11" name="Footer Placeholder 10"/>
          <p:cNvSpPr>
            <a:spLocks noGrp="1"/>
          </p:cNvSpPr>
          <p:nvPr>
            <p:ph type="ftr" sz="quarter" idx="11"/>
          </p:nvPr>
        </p:nvSpPr>
        <p:spPr/>
        <p:txBody>
          <a:bodyPr/>
          <a:lstStyle/>
          <a:p>
            <a:r>
              <a:rPr lang="en-IN" smtClean="0"/>
              <a:t>By: Utsav Patel</a:t>
            </a:r>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latin typeface="Arial" pitchFamily="34" charset="0"/>
              </a:rPr>
              <a:t>TextField</a:t>
            </a:r>
          </a:p>
        </p:txBody>
      </p:sp>
      <p:sp>
        <p:nvSpPr>
          <p:cNvPr id="15362" name="Line 2"/>
          <p:cNvSpPr>
            <a:spLocks noChangeShapeType="1"/>
          </p:cNvSpPr>
          <p:nvPr/>
        </p:nvSpPr>
        <p:spPr bwMode="auto">
          <a:xfrm>
            <a:off x="150813" y="914400"/>
            <a:ext cx="8839200" cy="0"/>
          </a:xfrm>
          <a:prstGeom prst="line">
            <a:avLst/>
          </a:prstGeom>
          <a:noFill/>
          <a:ln w="76320">
            <a:solidFill>
              <a:srgbClr val="000000"/>
            </a:solidFill>
            <a:round/>
            <a:headEnd/>
            <a:tailEnd/>
          </a:ln>
        </p:spPr>
        <p:txBody>
          <a:bodyPr/>
          <a:lstStyle/>
          <a:p>
            <a:endParaRPr lang="en-US"/>
          </a:p>
        </p:txBody>
      </p:sp>
      <p:sp>
        <p:nvSpPr>
          <p:cNvPr id="15363" name="AutoShape 3"/>
          <p:cNvSpPr>
            <a:spLocks noChangeArrowheads="1"/>
          </p:cNvSpPr>
          <p:nvPr/>
        </p:nvSpPr>
        <p:spPr bwMode="auto">
          <a:xfrm>
            <a:off x="304800" y="1219200"/>
            <a:ext cx="7770813" cy="4494213"/>
          </a:xfrm>
          <a:prstGeom prst="roundRect">
            <a:avLst>
              <a:gd name="adj" fmla="val 32"/>
            </a:avLst>
          </a:prstGeom>
          <a:noFill/>
          <a:ln w="9525">
            <a:noFill/>
            <a:round/>
            <a:headEnd/>
            <a:tailEnd/>
          </a:ln>
        </p:spPr>
        <p:txBody>
          <a:bodyPr wrap="none" anchor="ctr"/>
          <a:lstStyle/>
          <a:p>
            <a:endParaRPr lang="en-US"/>
          </a:p>
        </p:txBody>
      </p:sp>
      <p:sp>
        <p:nvSpPr>
          <p:cNvPr id="15364" name="AutoShape 4"/>
          <p:cNvSpPr>
            <a:spLocks noChangeArrowheads="1"/>
          </p:cNvSpPr>
          <p:nvPr/>
        </p:nvSpPr>
        <p:spPr bwMode="auto">
          <a:xfrm>
            <a:off x="304800" y="1143000"/>
            <a:ext cx="7770813" cy="4494213"/>
          </a:xfrm>
          <a:prstGeom prst="roundRect">
            <a:avLst>
              <a:gd name="adj" fmla="val 32"/>
            </a:avLst>
          </a:prstGeom>
          <a:noFill/>
          <a:ln w="9525">
            <a:noFill/>
            <a:round/>
            <a:headEnd/>
            <a:tailEnd/>
          </a:ln>
        </p:spPr>
        <p:txBody>
          <a:bodyPr wrap="none" anchor="ctr"/>
          <a:lstStyle/>
          <a:p>
            <a:endParaRPr lang="en-US"/>
          </a:p>
        </p:txBody>
      </p:sp>
      <p:grpSp>
        <p:nvGrpSpPr>
          <p:cNvPr id="2" name="Group 5"/>
          <p:cNvGrpSpPr>
            <a:grpSpLocks/>
          </p:cNvGrpSpPr>
          <p:nvPr/>
        </p:nvGrpSpPr>
        <p:grpSpPr bwMode="auto">
          <a:xfrm>
            <a:off x="381000" y="1143000"/>
            <a:ext cx="8380413" cy="4594226"/>
            <a:chOff x="240" y="720"/>
            <a:chExt cx="5279" cy="2894"/>
          </a:xfrm>
        </p:grpSpPr>
        <p:sp>
          <p:nvSpPr>
            <p:cNvPr id="15366" name="AutoShape 6"/>
            <p:cNvSpPr>
              <a:spLocks noChangeArrowheads="1"/>
            </p:cNvSpPr>
            <p:nvPr/>
          </p:nvSpPr>
          <p:spPr bwMode="auto">
            <a:xfrm>
              <a:off x="240" y="720"/>
              <a:ext cx="5279" cy="2831"/>
            </a:xfrm>
            <a:prstGeom prst="roundRect">
              <a:avLst>
                <a:gd name="adj" fmla="val 32"/>
              </a:avLst>
            </a:prstGeom>
            <a:noFill/>
            <a:ln w="9525">
              <a:noFill/>
              <a:round/>
              <a:headEnd/>
              <a:tailEnd/>
            </a:ln>
          </p:spPr>
          <p:txBody>
            <a:bodyPr wrap="none" anchor="ctr"/>
            <a:lstStyle/>
            <a:p>
              <a:endParaRPr lang="en-US"/>
            </a:p>
          </p:txBody>
        </p:sp>
        <p:sp>
          <p:nvSpPr>
            <p:cNvPr id="15367" name="Text Box 7"/>
            <p:cNvSpPr txBox="1">
              <a:spLocks noChangeArrowheads="1"/>
            </p:cNvSpPr>
            <p:nvPr/>
          </p:nvSpPr>
          <p:spPr bwMode="auto">
            <a:xfrm>
              <a:off x="240" y="720"/>
              <a:ext cx="5279" cy="2894"/>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This class displays a single line of optionally editable text.</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This class inherits several methods from </a:t>
              </a:r>
              <a:r>
                <a:rPr lang="en-GB" sz="2400" dirty="0" err="1">
                  <a:latin typeface="Helvetica" pitchFamily="34" charset="0"/>
                </a:rPr>
                <a:t>TextComponent</a:t>
              </a:r>
              <a:r>
                <a:rPr lang="en-GB" sz="2400" dirty="0">
                  <a:latin typeface="Helvetica" pitchFamily="34" charset="0"/>
                </a:rPr>
                <a:t>.</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Helvetica" pitchFamily="34" charset="0"/>
                </a:rPr>
                <a:t>This is one of the most commonly used Components in the AWT</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sz="2400" dirty="0">
                <a:latin typeface="Arial" pitchFamily="34" charset="0"/>
              </a:endParaRP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New" pitchFamily="49" charset="0"/>
                </a:rPr>
                <a:t>	</a:t>
              </a:r>
              <a:r>
                <a:rPr lang="en-GB" sz="2400" dirty="0" err="1">
                  <a:latin typeface="Courier" charset="0"/>
                </a:rPr>
                <a:t>TextField</a:t>
              </a:r>
              <a:r>
                <a:rPr lang="en-GB" sz="2400" dirty="0">
                  <a:latin typeface="Courier" charset="0"/>
                </a:rPr>
                <a:t> </a:t>
              </a:r>
              <a:r>
                <a:rPr lang="en-GB" sz="2400" dirty="0" err="1">
                  <a:latin typeface="Courier" charset="0"/>
                </a:rPr>
                <a:t>emailTextField</a:t>
              </a:r>
              <a:r>
                <a:rPr lang="en-GB" sz="2400" dirty="0">
                  <a:latin typeface="Courier" charset="0"/>
                </a:rPr>
                <a:t> = new </a:t>
              </a:r>
              <a:r>
                <a:rPr lang="en-GB" sz="2400" dirty="0" err="1">
                  <a:latin typeface="Courier" charset="0"/>
                </a:rPr>
                <a:t>TextField</a:t>
              </a:r>
              <a:r>
                <a:rPr lang="en-GB" sz="2400" dirty="0">
                  <a:latin typeface="Courier" charset="0"/>
                </a:rPr>
                <a:t>();</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charset="0"/>
                </a:rPr>
                <a:t>	</a:t>
              </a:r>
              <a:r>
                <a:rPr lang="en-GB" sz="2400" dirty="0" err="1">
                  <a:latin typeface="Courier" charset="0"/>
                </a:rPr>
                <a:t>TextField</a:t>
              </a:r>
              <a:r>
                <a:rPr lang="en-GB" sz="2400" dirty="0">
                  <a:latin typeface="Courier" charset="0"/>
                </a:rPr>
                <a:t> </a:t>
              </a:r>
              <a:r>
                <a:rPr lang="en-GB" sz="2400" dirty="0" err="1">
                  <a:latin typeface="Courier" charset="0"/>
                </a:rPr>
                <a:t>passwordTextField</a:t>
              </a:r>
              <a:r>
                <a:rPr lang="en-GB" sz="2400" dirty="0">
                  <a:latin typeface="Courier" charset="0"/>
                </a:rPr>
                <a:t> = new </a:t>
              </a:r>
              <a:r>
                <a:rPr lang="en-GB" sz="2400" dirty="0" err="1">
                  <a:latin typeface="Courier" charset="0"/>
                </a:rPr>
                <a:t>TextField</a:t>
              </a:r>
              <a:r>
                <a:rPr lang="en-GB" sz="2400" dirty="0">
                  <a:latin typeface="Courier" charset="0"/>
                </a:rPr>
                <a:t>();</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charset="0"/>
                </a:rPr>
                <a:t>	</a:t>
              </a:r>
              <a:r>
                <a:rPr lang="en-GB" sz="2400" dirty="0" err="1">
                  <a:latin typeface="Courier" charset="0"/>
                </a:rPr>
                <a:t>passwordTextField.setEchoChar</a:t>
              </a:r>
              <a:r>
                <a:rPr lang="en-GB" sz="2400" dirty="0">
                  <a:latin typeface="Courier" charset="0"/>
                </a:rPr>
                <a:t>("*");</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charset="0"/>
                </a:rPr>
                <a:t>	[…]</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sz="2400" dirty="0">
                <a:latin typeface="Courier" charset="0"/>
              </a:endParaRP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charset="0"/>
                </a:rPr>
                <a:t>	String </a:t>
              </a:r>
              <a:r>
                <a:rPr lang="en-GB" sz="2400" dirty="0" err="1">
                  <a:latin typeface="Courier" charset="0"/>
                </a:rPr>
                <a:t>userEmail</a:t>
              </a:r>
              <a:r>
                <a:rPr lang="en-GB" sz="2400" dirty="0">
                  <a:latin typeface="Courier" charset="0"/>
                </a:rPr>
                <a:t> = </a:t>
              </a:r>
              <a:r>
                <a:rPr lang="en-GB" sz="2400" dirty="0" err="1">
                  <a:latin typeface="Courier" charset="0"/>
                </a:rPr>
                <a:t>emailTextField.getText</a:t>
              </a:r>
              <a:r>
                <a:rPr lang="en-GB" sz="2400" dirty="0">
                  <a:latin typeface="Courier" charset="0"/>
                </a:rPr>
                <a:t>();</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a:latin typeface="Courier" charset="0"/>
                </a:rPr>
                <a:t>	String </a:t>
              </a:r>
              <a:r>
                <a:rPr lang="en-GB" sz="2400" dirty="0" err="1">
                  <a:latin typeface="Courier" charset="0"/>
                </a:rPr>
                <a:t>userpassword</a:t>
              </a:r>
              <a:r>
                <a:rPr lang="en-GB" sz="2400" dirty="0">
                  <a:latin typeface="Courier" charset="0"/>
                </a:rPr>
                <a:t> = </a:t>
              </a:r>
              <a:r>
                <a:rPr lang="en-GB" sz="2400" dirty="0" err="1">
                  <a:latin typeface="Courier" charset="0"/>
                </a:rPr>
                <a:t>passwordTextField.getText</a:t>
              </a:r>
              <a:r>
                <a:rPr lang="en-GB" sz="2400" dirty="0">
                  <a:latin typeface="Courier" charset="0"/>
                </a:rPr>
                <a:t>();</a:t>
              </a:r>
            </a:p>
          </p:txBody>
        </p:sp>
      </p:grpSp>
      <p:sp>
        <p:nvSpPr>
          <p:cNvPr id="10" name="Slide Number Placeholder 9"/>
          <p:cNvSpPr>
            <a:spLocks noGrp="1"/>
          </p:cNvSpPr>
          <p:nvPr>
            <p:ph type="sldNum" sz="quarter" idx="12"/>
          </p:nvPr>
        </p:nvSpPr>
        <p:spPr/>
        <p:txBody>
          <a:bodyPr/>
          <a:lstStyle/>
          <a:p>
            <a:fld id="{86A5AC6D-3D7B-4E90-AA9C-78D0AEA13854}" type="slidenum">
              <a:rPr lang="en-IN" smtClean="0"/>
              <a:pPr/>
              <a:t>32</a:t>
            </a:fld>
            <a:endParaRPr lang="en-IN"/>
          </a:p>
        </p:txBody>
      </p:sp>
      <p:sp>
        <p:nvSpPr>
          <p:cNvPr id="11" name="Footer Placeholder 10"/>
          <p:cNvSpPr>
            <a:spLocks noGrp="1"/>
          </p:cNvSpPr>
          <p:nvPr>
            <p:ph type="ftr" sz="quarter" idx="11"/>
          </p:nvPr>
        </p:nvSpPr>
        <p:spPr/>
        <p:txBody>
          <a:bodyPr/>
          <a:lstStyle/>
          <a:p>
            <a:r>
              <a:rPr lang="en-IN" smtClean="0"/>
              <a:t>By: Utsav Patel</a:t>
            </a:r>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760413" y="228600"/>
            <a:ext cx="7618412" cy="517525"/>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dirty="0" err="1">
                <a:latin typeface="Arial" pitchFamily="34" charset="0"/>
              </a:rPr>
              <a:t>TextArea</a:t>
            </a:r>
            <a:endParaRPr lang="en-GB" sz="2800" b="1" dirty="0">
              <a:latin typeface="Arial" pitchFamily="34" charset="0"/>
            </a:endParaRPr>
          </a:p>
        </p:txBody>
      </p:sp>
      <p:sp>
        <p:nvSpPr>
          <p:cNvPr id="16386" name="Line 2"/>
          <p:cNvSpPr>
            <a:spLocks noChangeShapeType="1"/>
          </p:cNvSpPr>
          <p:nvPr/>
        </p:nvSpPr>
        <p:spPr bwMode="auto">
          <a:xfrm>
            <a:off x="150813" y="914400"/>
            <a:ext cx="8839200" cy="0"/>
          </a:xfrm>
          <a:prstGeom prst="line">
            <a:avLst/>
          </a:prstGeom>
          <a:noFill/>
          <a:ln w="76320">
            <a:solidFill>
              <a:srgbClr val="000000"/>
            </a:solidFill>
            <a:round/>
            <a:headEnd/>
            <a:tailEnd/>
          </a:ln>
        </p:spPr>
        <p:txBody>
          <a:bodyPr/>
          <a:lstStyle/>
          <a:p>
            <a:endParaRPr lang="en-US"/>
          </a:p>
        </p:txBody>
      </p:sp>
      <p:sp>
        <p:nvSpPr>
          <p:cNvPr id="16387" name="AutoShape 3"/>
          <p:cNvSpPr>
            <a:spLocks noChangeArrowheads="1"/>
          </p:cNvSpPr>
          <p:nvPr/>
        </p:nvSpPr>
        <p:spPr bwMode="auto">
          <a:xfrm>
            <a:off x="304800" y="1219200"/>
            <a:ext cx="7770813" cy="4494213"/>
          </a:xfrm>
          <a:prstGeom prst="roundRect">
            <a:avLst>
              <a:gd name="adj" fmla="val 32"/>
            </a:avLst>
          </a:prstGeom>
          <a:noFill/>
          <a:ln w="9525">
            <a:noFill/>
            <a:round/>
            <a:headEnd/>
            <a:tailEnd/>
          </a:ln>
        </p:spPr>
        <p:txBody>
          <a:bodyPr wrap="none" anchor="ctr"/>
          <a:lstStyle/>
          <a:p>
            <a:endParaRPr lang="en-US"/>
          </a:p>
        </p:txBody>
      </p:sp>
      <p:sp>
        <p:nvSpPr>
          <p:cNvPr id="16388" name="AutoShape 4"/>
          <p:cNvSpPr>
            <a:spLocks noChangeArrowheads="1"/>
          </p:cNvSpPr>
          <p:nvPr/>
        </p:nvSpPr>
        <p:spPr bwMode="auto">
          <a:xfrm>
            <a:off x="304800" y="1143000"/>
            <a:ext cx="7770813" cy="4494213"/>
          </a:xfrm>
          <a:prstGeom prst="roundRect">
            <a:avLst>
              <a:gd name="adj" fmla="val 32"/>
            </a:avLst>
          </a:prstGeom>
          <a:noFill/>
          <a:ln w="9525">
            <a:noFill/>
            <a:round/>
            <a:headEnd/>
            <a:tailEnd/>
          </a:ln>
        </p:spPr>
        <p:txBody>
          <a:bodyPr wrap="none" anchor="ctr"/>
          <a:lstStyle/>
          <a:p>
            <a:endParaRPr lang="en-US"/>
          </a:p>
        </p:txBody>
      </p:sp>
      <p:grpSp>
        <p:nvGrpSpPr>
          <p:cNvPr id="2" name="Group 5"/>
          <p:cNvGrpSpPr>
            <a:grpSpLocks/>
          </p:cNvGrpSpPr>
          <p:nvPr/>
        </p:nvGrpSpPr>
        <p:grpSpPr bwMode="auto">
          <a:xfrm>
            <a:off x="381000" y="1143000"/>
            <a:ext cx="8512175" cy="4502151"/>
            <a:chOff x="240" y="720"/>
            <a:chExt cx="5362" cy="2836"/>
          </a:xfrm>
        </p:grpSpPr>
        <p:sp>
          <p:nvSpPr>
            <p:cNvPr id="16390" name="AutoShape 6"/>
            <p:cNvSpPr>
              <a:spLocks noChangeArrowheads="1"/>
            </p:cNvSpPr>
            <p:nvPr/>
          </p:nvSpPr>
          <p:spPr bwMode="auto">
            <a:xfrm>
              <a:off x="240" y="720"/>
              <a:ext cx="5362" cy="2831"/>
            </a:xfrm>
            <a:prstGeom prst="roundRect">
              <a:avLst>
                <a:gd name="adj" fmla="val 32"/>
              </a:avLst>
            </a:prstGeom>
            <a:noFill/>
            <a:ln w="9525">
              <a:noFill/>
              <a:round/>
              <a:headEnd/>
              <a:tailEnd/>
            </a:ln>
          </p:spPr>
          <p:txBody>
            <a:bodyPr wrap="none" anchor="ctr"/>
            <a:lstStyle/>
            <a:p>
              <a:endParaRPr lang="en-US"/>
            </a:p>
          </p:txBody>
        </p:sp>
        <p:sp>
          <p:nvSpPr>
            <p:cNvPr id="16391" name="Text Box 7"/>
            <p:cNvSpPr txBox="1">
              <a:spLocks noChangeArrowheads="1"/>
            </p:cNvSpPr>
            <p:nvPr/>
          </p:nvSpPr>
          <p:spPr bwMode="auto">
            <a:xfrm>
              <a:off x="240" y="720"/>
              <a:ext cx="5362" cy="2836"/>
            </a:xfrm>
            <a:prstGeom prst="rect">
              <a:avLst/>
            </a:prstGeom>
            <a:noFill/>
            <a:ln w="9525">
              <a:noFill/>
              <a:miter lim="800000"/>
              <a:headEnd/>
              <a:tailEnd/>
            </a:ln>
          </p:spPr>
          <p:txBody>
            <a:bodyPr lIns="92160" tIns="46080" rIns="92160" bIns="46080">
              <a:spAutoFit/>
            </a:bodyPr>
            <a:lstStyle/>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smtClean="0">
                  <a:latin typeface="Helvetica" pitchFamily="34" charset="0"/>
                </a:rPr>
                <a:t>This class displays multiple lines of optionally editable text.</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smtClean="0">
                  <a:latin typeface="Helvetica" pitchFamily="34" charset="0"/>
                </a:rPr>
                <a:t>This class inherits several methods from </a:t>
              </a:r>
              <a:r>
                <a:rPr lang="en-GB" sz="2400" dirty="0" err="1" smtClean="0">
                  <a:latin typeface="Helvetica" pitchFamily="34" charset="0"/>
                </a:rPr>
                <a:t>TextComponent</a:t>
              </a:r>
              <a:r>
                <a:rPr lang="en-GB" sz="2400" dirty="0" smtClean="0">
                  <a:latin typeface="Helvetica" pitchFamily="34" charset="0"/>
                </a:rPr>
                <a:t>.</a:t>
              </a:r>
            </a:p>
            <a:p>
              <a:pPr marL="215900" indent="-215900">
                <a:lnSpc>
                  <a:spcPct val="90000"/>
                </a:lnSpc>
                <a:spcBef>
                  <a:spcPts val="413"/>
                </a:spcBef>
                <a:buClr>
                  <a:srgbClr val="000000"/>
                </a:buClr>
                <a:buSzPct val="59000"/>
                <a:buFont typeface="Times New Roman" pitchFamily="18" charset="0"/>
                <a:buBlip>
                  <a:blip r:embed="rId3"/>
                </a:buBlip>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err="1" smtClean="0">
                  <a:latin typeface="Helvetica" pitchFamily="34" charset="0"/>
                </a:rPr>
                <a:t>TextArea</a:t>
              </a:r>
              <a:r>
                <a:rPr lang="en-GB" sz="2400" dirty="0" smtClean="0">
                  <a:latin typeface="Helvetica" pitchFamily="34" charset="0"/>
                </a:rPr>
                <a:t> also provides the methods: </a:t>
              </a:r>
              <a:r>
                <a:rPr lang="en-GB" sz="2400" dirty="0" err="1" smtClean="0">
                  <a:latin typeface="Helvetica" pitchFamily="34" charset="0"/>
                </a:rPr>
                <a:t>appendText</a:t>
              </a:r>
              <a:r>
                <a:rPr lang="en-GB" sz="2400" dirty="0" smtClean="0">
                  <a:latin typeface="Helvetica" pitchFamily="34" charset="0"/>
                </a:rPr>
                <a:t>(), </a:t>
              </a:r>
              <a:r>
                <a:rPr lang="en-GB" sz="2400" dirty="0" err="1" smtClean="0">
                  <a:latin typeface="Helvetica" pitchFamily="34" charset="0"/>
                </a:rPr>
                <a:t>insertText</a:t>
              </a:r>
              <a:r>
                <a:rPr lang="en-GB" sz="2400" dirty="0" smtClean="0">
                  <a:latin typeface="Helvetica" pitchFamily="34" charset="0"/>
                </a:rPr>
                <a:t>() and </a:t>
              </a:r>
              <a:r>
                <a:rPr lang="en-GB" sz="2400" dirty="0" err="1" smtClean="0">
                  <a:latin typeface="Helvetica" pitchFamily="34" charset="0"/>
                </a:rPr>
                <a:t>replaceText</a:t>
              </a:r>
              <a:r>
                <a:rPr lang="en-GB" sz="2400" dirty="0" smtClean="0">
                  <a:latin typeface="Helvetica" pitchFamily="34" charset="0"/>
                </a:rPr>
                <a:t>()</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sz="2400" dirty="0" smtClean="0">
                <a:latin typeface="Arial" pitchFamily="34" charset="0"/>
              </a:endParaRP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smtClean="0">
                  <a:latin typeface="Courier New" pitchFamily="49" charset="0"/>
                </a:rPr>
                <a:t>	// 5 rows, 80 columns</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smtClean="0">
                  <a:latin typeface="Courier New" pitchFamily="49" charset="0"/>
                </a:rPr>
                <a:t>	</a:t>
              </a:r>
              <a:r>
                <a:rPr lang="en-GB" sz="2400" dirty="0" err="1" smtClean="0">
                  <a:latin typeface="Courier New" pitchFamily="49" charset="0"/>
                </a:rPr>
                <a:t>TextArea</a:t>
              </a:r>
              <a:r>
                <a:rPr lang="en-GB" sz="2400" dirty="0" smtClean="0">
                  <a:latin typeface="Courier New" pitchFamily="49" charset="0"/>
                </a:rPr>
                <a:t> </a:t>
              </a:r>
              <a:r>
                <a:rPr lang="en-GB" sz="2400" dirty="0" err="1" smtClean="0">
                  <a:latin typeface="Courier New" pitchFamily="49" charset="0"/>
                </a:rPr>
                <a:t>fullAddressTextArea</a:t>
              </a:r>
              <a:r>
                <a:rPr lang="en-GB" sz="2400" dirty="0" smtClean="0">
                  <a:latin typeface="Courier New" pitchFamily="49" charset="0"/>
                </a:rPr>
                <a:t> = new </a:t>
              </a:r>
              <a:r>
                <a:rPr lang="en-GB" sz="2400" dirty="0" err="1" smtClean="0">
                  <a:latin typeface="Courier New" pitchFamily="49" charset="0"/>
                </a:rPr>
                <a:t>TextArea</a:t>
              </a:r>
              <a:r>
                <a:rPr lang="en-GB" sz="2400" dirty="0" smtClean="0">
                  <a:latin typeface="Courier New" pitchFamily="49" charset="0"/>
                </a:rPr>
                <a:t>(5, 80);</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smtClean="0">
                  <a:latin typeface="Courier New" pitchFamily="49" charset="0"/>
                </a:rPr>
                <a:t>	</a:t>
              </a: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endParaRPr lang="en-GB" sz="2400" dirty="0" smtClean="0">
                <a:latin typeface="Courier New" pitchFamily="49" charset="0"/>
              </a:endParaRPr>
            </a:p>
            <a:p>
              <a:pPr marL="215900" indent="-215900">
                <a:lnSpc>
                  <a:spcPct val="90000"/>
                </a:lnSpc>
                <a:spcBef>
                  <a:spcPts val="413"/>
                </a:spcBef>
                <a:buClr>
                  <a:srgbClr val="000000"/>
                </a:buClr>
                <a:buSzPct val="105000"/>
                <a:buFont typeface="Times New Roman" pitchFamily="18" charset="0"/>
                <a:buNone/>
                <a:tabLst>
                  <a:tab pos="215900" algn="l"/>
                  <a:tab pos="1130300" algn="l"/>
                  <a:tab pos="2044700" algn="l"/>
                  <a:tab pos="2959100" algn="l"/>
                  <a:tab pos="3873500" algn="l"/>
                  <a:tab pos="4787900" algn="l"/>
                  <a:tab pos="5702300" algn="l"/>
                  <a:tab pos="6616700" algn="l"/>
                  <a:tab pos="7531100" algn="l"/>
                  <a:tab pos="8445500" algn="l"/>
                  <a:tab pos="9359900" algn="l"/>
                  <a:tab pos="10274300" algn="l"/>
                </a:tabLst>
              </a:pPr>
              <a:r>
                <a:rPr lang="en-GB" sz="2400" dirty="0" smtClean="0">
                  <a:latin typeface="Courier New" pitchFamily="49" charset="0"/>
                </a:rPr>
                <a:t>	String </a:t>
              </a:r>
              <a:r>
                <a:rPr lang="en-GB" sz="2400" dirty="0" err="1" smtClean="0">
                  <a:latin typeface="Courier New" pitchFamily="49" charset="0"/>
                </a:rPr>
                <a:t>userFullAddress</a:t>
              </a:r>
              <a:r>
                <a:rPr lang="en-GB" sz="2400" dirty="0" smtClean="0">
                  <a:latin typeface="Courier New" pitchFamily="49" charset="0"/>
                </a:rPr>
                <a:t>= </a:t>
              </a:r>
              <a:r>
                <a:rPr lang="en-GB" sz="2400" dirty="0" err="1" smtClean="0">
                  <a:latin typeface="Courier New" pitchFamily="49" charset="0"/>
                </a:rPr>
                <a:t>fullAddressTextArea.getText</a:t>
              </a:r>
              <a:r>
                <a:rPr lang="en-GB" sz="2400" dirty="0" smtClean="0">
                  <a:latin typeface="Courier New" pitchFamily="49" charset="0"/>
                </a:rPr>
                <a:t>();</a:t>
              </a:r>
              <a:endParaRPr lang="en-GB" sz="2400" dirty="0">
                <a:latin typeface="Courier New" pitchFamily="49" charset="0"/>
              </a:endParaRPr>
            </a:p>
          </p:txBody>
        </p:sp>
      </p:grpSp>
      <p:sp>
        <p:nvSpPr>
          <p:cNvPr id="10" name="Slide Number Placeholder 9"/>
          <p:cNvSpPr>
            <a:spLocks noGrp="1"/>
          </p:cNvSpPr>
          <p:nvPr>
            <p:ph type="sldNum" sz="quarter" idx="12"/>
          </p:nvPr>
        </p:nvSpPr>
        <p:spPr/>
        <p:txBody>
          <a:bodyPr/>
          <a:lstStyle/>
          <a:p>
            <a:fld id="{86A5AC6D-3D7B-4E90-AA9C-78D0AEA13854}" type="slidenum">
              <a:rPr lang="en-IN" smtClean="0"/>
              <a:pPr/>
              <a:t>33</a:t>
            </a:fld>
            <a:endParaRPr lang="en-IN"/>
          </a:p>
        </p:txBody>
      </p:sp>
      <p:sp>
        <p:nvSpPr>
          <p:cNvPr id="11" name="Footer Placeholder 10"/>
          <p:cNvSpPr>
            <a:spLocks noGrp="1"/>
          </p:cNvSpPr>
          <p:nvPr>
            <p:ph type="ftr" sz="quarter" idx="11"/>
          </p:nvPr>
        </p:nvSpPr>
        <p:spPr/>
        <p:txBody>
          <a:bodyPr/>
          <a:lstStyle/>
          <a:p>
            <a:r>
              <a:rPr lang="en-IN" smtClean="0"/>
              <a:t>By: Utsav Patel</a:t>
            </a:r>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By: Utsav Patel</a:t>
            </a:r>
            <a:endParaRPr lang="en-US" altLang="zh-TW"/>
          </a:p>
        </p:txBody>
      </p:sp>
      <p:sp>
        <p:nvSpPr>
          <p:cNvPr id="6" name="Slide Number Placeholder 5"/>
          <p:cNvSpPr>
            <a:spLocks noGrp="1"/>
          </p:cNvSpPr>
          <p:nvPr>
            <p:ph type="sldNum" sz="quarter" idx="12"/>
          </p:nvPr>
        </p:nvSpPr>
        <p:spPr/>
        <p:txBody>
          <a:bodyPr/>
          <a:lstStyle/>
          <a:p>
            <a:fld id="{144F657F-146F-4906-A781-9CC4BB25C586}" type="slidenum">
              <a:rPr lang="en-US" altLang="zh-TW"/>
              <a:pPr/>
              <a:t>34</a:t>
            </a:fld>
            <a:endParaRPr lang="en-US" altLang="zh-TW"/>
          </a:p>
        </p:txBody>
      </p:sp>
      <p:sp>
        <p:nvSpPr>
          <p:cNvPr id="565250" name="Rectangle 2"/>
          <p:cNvSpPr>
            <a:spLocks noGrp="1" noChangeArrowheads="1"/>
          </p:cNvSpPr>
          <p:nvPr>
            <p:ph type="title"/>
          </p:nvPr>
        </p:nvSpPr>
        <p:spPr/>
        <p:txBody>
          <a:bodyPr/>
          <a:lstStyle/>
          <a:p>
            <a:r>
              <a:rPr lang="en-US"/>
              <a:t>Layout Managers: Outline</a:t>
            </a:r>
          </a:p>
        </p:txBody>
      </p:sp>
      <p:sp>
        <p:nvSpPr>
          <p:cNvPr id="565251" name="Rectangle 3"/>
          <p:cNvSpPr>
            <a:spLocks noGrp="1" noChangeArrowheads="1"/>
          </p:cNvSpPr>
          <p:nvPr>
            <p:ph type="body" idx="1"/>
          </p:nvPr>
        </p:nvSpPr>
        <p:spPr/>
        <p:txBody>
          <a:bodyPr/>
          <a:lstStyle/>
          <a:p>
            <a:pPr>
              <a:lnSpc>
                <a:spcPct val="90000"/>
              </a:lnSpc>
            </a:pPr>
            <a:r>
              <a:rPr lang="en-US" dirty="0"/>
              <a:t>How layout managers simplify interface design?</a:t>
            </a:r>
          </a:p>
          <a:p>
            <a:pPr>
              <a:lnSpc>
                <a:spcPct val="90000"/>
              </a:lnSpc>
            </a:pPr>
            <a:r>
              <a:rPr lang="en-US" dirty="0"/>
              <a:t>Standard layout managers</a:t>
            </a:r>
          </a:p>
          <a:p>
            <a:pPr lvl="1">
              <a:lnSpc>
                <a:spcPct val="90000"/>
              </a:lnSpc>
            </a:pPr>
            <a:r>
              <a:rPr lang="en-US" dirty="0" err="1"/>
              <a:t>FlowLayout</a:t>
            </a:r>
            <a:r>
              <a:rPr lang="en-US" dirty="0"/>
              <a:t>, </a:t>
            </a:r>
            <a:r>
              <a:rPr lang="en-US" dirty="0" err="1"/>
              <a:t>BorderLayout</a:t>
            </a:r>
            <a:r>
              <a:rPr lang="en-US" dirty="0"/>
              <a:t>, </a:t>
            </a:r>
            <a:r>
              <a:rPr lang="en-US" dirty="0" err="1"/>
              <a:t>CardLayout</a:t>
            </a:r>
            <a:r>
              <a:rPr lang="en-US" dirty="0"/>
              <a:t>, </a:t>
            </a:r>
            <a:r>
              <a:rPr lang="en-US" dirty="0" err="1"/>
              <a:t>GridLayout</a:t>
            </a:r>
            <a:r>
              <a:rPr lang="en-US" dirty="0"/>
              <a:t>, </a:t>
            </a:r>
            <a:r>
              <a:rPr lang="en-US" dirty="0" err="1"/>
              <a:t>GridBagLayout</a:t>
            </a:r>
            <a:r>
              <a:rPr lang="en-US" dirty="0"/>
              <a:t>, </a:t>
            </a:r>
            <a:r>
              <a:rPr lang="en-US" dirty="0" err="1"/>
              <a:t>BoxLayout</a:t>
            </a:r>
            <a:endParaRPr lang="en-US" dirty="0"/>
          </a:p>
          <a:p>
            <a:pPr>
              <a:lnSpc>
                <a:spcPct val="90000"/>
              </a:lnSpc>
            </a:pPr>
            <a:r>
              <a:rPr lang="en-US" dirty="0"/>
              <a:t>Positioning components manually</a:t>
            </a:r>
          </a:p>
          <a:p>
            <a:pPr>
              <a:lnSpc>
                <a:spcPct val="90000"/>
              </a:lnSpc>
            </a:pPr>
            <a:r>
              <a:rPr lang="en-US" dirty="0"/>
              <a:t>Strategies for using layout managers effectively</a:t>
            </a:r>
          </a:p>
          <a:p>
            <a:pPr>
              <a:lnSpc>
                <a:spcPct val="90000"/>
              </a:lnSpc>
            </a:pPr>
            <a:r>
              <a:rPr lang="en-US" dirty="0"/>
              <a:t>Using invisible components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By: Utsav Patel</a:t>
            </a:r>
            <a:endParaRPr lang="en-US" altLang="zh-TW"/>
          </a:p>
        </p:txBody>
      </p:sp>
      <p:sp>
        <p:nvSpPr>
          <p:cNvPr id="6" name="Slide Number Placeholder 5"/>
          <p:cNvSpPr>
            <a:spLocks noGrp="1"/>
          </p:cNvSpPr>
          <p:nvPr>
            <p:ph type="sldNum" sz="quarter" idx="12"/>
          </p:nvPr>
        </p:nvSpPr>
        <p:spPr/>
        <p:txBody>
          <a:bodyPr/>
          <a:lstStyle/>
          <a:p>
            <a:fld id="{5EAA5149-D78E-425E-A3E4-AB358C5ECB31}" type="slidenum">
              <a:rPr lang="en-US" altLang="zh-TW"/>
              <a:pPr/>
              <a:t>35</a:t>
            </a:fld>
            <a:endParaRPr lang="en-US" altLang="zh-TW"/>
          </a:p>
        </p:txBody>
      </p:sp>
      <p:sp>
        <p:nvSpPr>
          <p:cNvPr id="607234" name="Rectangle 2"/>
          <p:cNvSpPr>
            <a:spLocks noGrp="1" noChangeArrowheads="1"/>
          </p:cNvSpPr>
          <p:nvPr>
            <p:ph type="title"/>
          </p:nvPr>
        </p:nvSpPr>
        <p:spPr/>
        <p:txBody>
          <a:bodyPr/>
          <a:lstStyle/>
          <a:p>
            <a:r>
              <a:rPr lang="en-US"/>
              <a:t>Layout Managers</a:t>
            </a:r>
          </a:p>
        </p:txBody>
      </p:sp>
      <p:pic>
        <p:nvPicPr>
          <p:cNvPr id="607237" name="Picture 5" descr="Five examples of layout management."/>
          <p:cNvPicPr>
            <a:picLocks noChangeAspect="1" noChangeArrowheads="1"/>
          </p:cNvPicPr>
          <p:nvPr/>
        </p:nvPicPr>
        <p:blipFill>
          <a:blip r:embed="rId2"/>
          <a:srcRect/>
          <a:stretch>
            <a:fillRect/>
          </a:stretch>
        </p:blipFill>
        <p:spPr bwMode="auto">
          <a:xfrm>
            <a:off x="1371600" y="1905000"/>
            <a:ext cx="7391400" cy="4619625"/>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By: Utsav Patel</a:t>
            </a:r>
            <a:endParaRPr lang="en-US" altLang="zh-TW"/>
          </a:p>
        </p:txBody>
      </p:sp>
      <p:sp>
        <p:nvSpPr>
          <p:cNvPr id="6" name="Slide Number Placeholder 5"/>
          <p:cNvSpPr>
            <a:spLocks noGrp="1"/>
          </p:cNvSpPr>
          <p:nvPr>
            <p:ph type="sldNum" sz="quarter" idx="12"/>
          </p:nvPr>
        </p:nvSpPr>
        <p:spPr/>
        <p:txBody>
          <a:bodyPr/>
          <a:lstStyle/>
          <a:p>
            <a:fld id="{33F52FE6-8655-4A3E-992A-553CAC0BE209}" type="slidenum">
              <a:rPr lang="en-US" altLang="zh-TW"/>
              <a:pPr/>
              <a:t>36</a:t>
            </a:fld>
            <a:endParaRPr lang="en-US" altLang="zh-TW"/>
          </a:p>
        </p:txBody>
      </p:sp>
      <p:sp>
        <p:nvSpPr>
          <p:cNvPr id="566274" name="Rectangle 2"/>
          <p:cNvSpPr>
            <a:spLocks noGrp="1" noChangeArrowheads="1"/>
          </p:cNvSpPr>
          <p:nvPr>
            <p:ph type="title"/>
          </p:nvPr>
        </p:nvSpPr>
        <p:spPr/>
        <p:txBody>
          <a:bodyPr/>
          <a:lstStyle/>
          <a:p>
            <a:r>
              <a:rPr lang="en-US"/>
              <a:t>Layout Managers</a:t>
            </a:r>
          </a:p>
        </p:txBody>
      </p:sp>
      <p:sp>
        <p:nvSpPr>
          <p:cNvPr id="566275" name="Rectangle 3"/>
          <p:cNvSpPr>
            <a:spLocks noGrp="1" noChangeArrowheads="1"/>
          </p:cNvSpPr>
          <p:nvPr>
            <p:ph type="body" idx="1"/>
          </p:nvPr>
        </p:nvSpPr>
        <p:spPr>
          <a:xfrm>
            <a:off x="457200" y="1142984"/>
            <a:ext cx="8229600" cy="4864307"/>
          </a:xfrm>
        </p:spPr>
        <p:txBody>
          <a:bodyPr>
            <a:noAutofit/>
          </a:bodyPr>
          <a:lstStyle/>
          <a:p>
            <a:pPr>
              <a:lnSpc>
                <a:spcPct val="90000"/>
              </a:lnSpc>
            </a:pPr>
            <a:r>
              <a:rPr lang="en-US" sz="2400" dirty="0"/>
              <a:t>Assigned to each Container</a:t>
            </a:r>
          </a:p>
          <a:p>
            <a:pPr lvl="1">
              <a:lnSpc>
                <a:spcPct val="90000"/>
              </a:lnSpc>
            </a:pPr>
            <a:r>
              <a:rPr lang="en-US" sz="2400" dirty="0"/>
              <a:t>Give </a:t>
            </a:r>
            <a:r>
              <a:rPr lang="en-US" sz="2400" i="1" dirty="0"/>
              <a:t>sizes</a:t>
            </a:r>
            <a:r>
              <a:rPr lang="en-US" sz="2400" dirty="0"/>
              <a:t> and </a:t>
            </a:r>
            <a:r>
              <a:rPr lang="en-US" sz="2400" i="1" dirty="0"/>
              <a:t>positions</a:t>
            </a:r>
            <a:r>
              <a:rPr lang="en-US" sz="2400" dirty="0"/>
              <a:t> to components in the window</a:t>
            </a:r>
          </a:p>
          <a:p>
            <a:pPr lvl="1">
              <a:lnSpc>
                <a:spcPct val="90000"/>
              </a:lnSpc>
            </a:pPr>
            <a:r>
              <a:rPr lang="en-US" sz="2400" dirty="0"/>
              <a:t>Helpful for windows whose size changes or that display on multiple operating systems</a:t>
            </a:r>
          </a:p>
          <a:p>
            <a:pPr>
              <a:lnSpc>
                <a:spcPct val="90000"/>
              </a:lnSpc>
            </a:pPr>
            <a:r>
              <a:rPr lang="en-US" sz="2400" dirty="0"/>
              <a:t>Relatively easy for simple layouts </a:t>
            </a:r>
          </a:p>
          <a:p>
            <a:pPr lvl="1">
              <a:lnSpc>
                <a:spcPct val="90000"/>
              </a:lnSpc>
            </a:pPr>
            <a:r>
              <a:rPr lang="en-US" sz="2400" dirty="0"/>
              <a:t>But, it is surprisingly hard to get complex layouts with a single layout manager</a:t>
            </a:r>
          </a:p>
          <a:p>
            <a:pPr>
              <a:lnSpc>
                <a:spcPct val="90000"/>
              </a:lnSpc>
            </a:pPr>
            <a:r>
              <a:rPr lang="en-US" sz="2400" dirty="0"/>
              <a:t>Controlling complex layouts</a:t>
            </a:r>
          </a:p>
          <a:p>
            <a:pPr lvl="1">
              <a:lnSpc>
                <a:spcPct val="90000"/>
              </a:lnSpc>
            </a:pPr>
            <a:r>
              <a:rPr lang="en-US" sz="2400" dirty="0"/>
              <a:t>Use nested containers (each with its own layout manager)</a:t>
            </a:r>
          </a:p>
          <a:p>
            <a:pPr lvl="1">
              <a:lnSpc>
                <a:spcPct val="90000"/>
              </a:lnSpc>
            </a:pPr>
            <a:r>
              <a:rPr lang="en-US" sz="2400" dirty="0"/>
              <a:t>Use invisible components and layout manager options</a:t>
            </a:r>
          </a:p>
          <a:p>
            <a:pPr lvl="1">
              <a:lnSpc>
                <a:spcPct val="90000"/>
              </a:lnSpc>
            </a:pPr>
            <a:r>
              <a:rPr lang="en-US" sz="2400" dirty="0"/>
              <a:t>Write your own layout manager</a:t>
            </a:r>
          </a:p>
          <a:p>
            <a:pPr lvl="1">
              <a:lnSpc>
                <a:spcPct val="90000"/>
              </a:lnSpc>
            </a:pPr>
            <a:r>
              <a:rPr lang="en-US" sz="2400" dirty="0"/>
              <a:t>Turn layout managers off and arrange things manually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By: Utsav Patel</a:t>
            </a:r>
            <a:endParaRPr lang="en-US" altLang="zh-TW"/>
          </a:p>
        </p:txBody>
      </p:sp>
      <p:sp>
        <p:nvSpPr>
          <p:cNvPr id="6" name="Slide Number Placeholder 5"/>
          <p:cNvSpPr>
            <a:spLocks noGrp="1"/>
          </p:cNvSpPr>
          <p:nvPr>
            <p:ph type="sldNum" sz="quarter" idx="12"/>
          </p:nvPr>
        </p:nvSpPr>
        <p:spPr/>
        <p:txBody>
          <a:bodyPr/>
          <a:lstStyle/>
          <a:p>
            <a:fld id="{C7C86E8F-2E65-4944-941A-56DACB1810F4}" type="slidenum">
              <a:rPr lang="en-US" altLang="zh-TW"/>
              <a:pPr/>
              <a:t>37</a:t>
            </a:fld>
            <a:endParaRPr lang="en-US" altLang="zh-TW"/>
          </a:p>
        </p:txBody>
      </p:sp>
      <p:sp>
        <p:nvSpPr>
          <p:cNvPr id="567298" name="Rectangle 2"/>
          <p:cNvSpPr>
            <a:spLocks noGrp="1" noChangeArrowheads="1"/>
          </p:cNvSpPr>
          <p:nvPr>
            <p:ph type="title"/>
          </p:nvPr>
        </p:nvSpPr>
        <p:spPr/>
        <p:txBody>
          <a:bodyPr/>
          <a:lstStyle/>
          <a:p>
            <a:r>
              <a:rPr lang="en-US"/>
              <a:t>FlowLayout</a:t>
            </a:r>
          </a:p>
        </p:txBody>
      </p:sp>
      <p:sp>
        <p:nvSpPr>
          <p:cNvPr id="567299" name="Rectangle 3"/>
          <p:cNvSpPr>
            <a:spLocks noGrp="1" noChangeArrowheads="1"/>
          </p:cNvSpPr>
          <p:nvPr>
            <p:ph type="body" idx="1"/>
          </p:nvPr>
        </p:nvSpPr>
        <p:spPr>
          <a:xfrm>
            <a:off x="457200" y="1071546"/>
            <a:ext cx="8229600" cy="4935745"/>
          </a:xfrm>
        </p:spPr>
        <p:txBody>
          <a:bodyPr>
            <a:noAutofit/>
          </a:bodyPr>
          <a:lstStyle/>
          <a:p>
            <a:r>
              <a:rPr lang="en-US" sz="2000" dirty="0"/>
              <a:t>Default layout for </a:t>
            </a:r>
            <a:r>
              <a:rPr lang="en-US" sz="2000" b="1" dirty="0">
                <a:latin typeface="Courier New" pitchFamily="49" charset="0"/>
              </a:rPr>
              <a:t>Panel</a:t>
            </a:r>
            <a:r>
              <a:rPr lang="en-US" sz="2000" dirty="0"/>
              <a:t> and </a:t>
            </a:r>
            <a:r>
              <a:rPr lang="en-US" sz="2000" b="1" dirty="0">
                <a:latin typeface="Courier New" pitchFamily="49" charset="0"/>
              </a:rPr>
              <a:t>Applet</a:t>
            </a:r>
          </a:p>
          <a:p>
            <a:r>
              <a:rPr lang="en-US" sz="2000" dirty="0"/>
              <a:t>Behavior</a:t>
            </a:r>
          </a:p>
          <a:p>
            <a:pPr lvl="1"/>
            <a:r>
              <a:rPr lang="en-US" sz="2000" dirty="0"/>
              <a:t>Resizes components to their preferred size</a:t>
            </a:r>
          </a:p>
          <a:p>
            <a:pPr lvl="1"/>
            <a:r>
              <a:rPr lang="en-US" sz="2000" dirty="0"/>
              <a:t>Places components in rows left to right, top to bottom</a:t>
            </a:r>
          </a:p>
          <a:p>
            <a:pPr lvl="1"/>
            <a:r>
              <a:rPr lang="en-US" sz="2000" dirty="0"/>
              <a:t>Rows are centered by default</a:t>
            </a:r>
          </a:p>
          <a:p>
            <a:r>
              <a:rPr lang="en-US" sz="2000" dirty="0"/>
              <a:t>Constructors</a:t>
            </a:r>
          </a:p>
          <a:p>
            <a:pPr lvl="1"/>
            <a:r>
              <a:rPr lang="en-US" sz="2000" b="1" dirty="0" err="1">
                <a:latin typeface="Comic Sans MS" pitchFamily="66" charset="0"/>
              </a:rPr>
              <a:t>FlowLayout</a:t>
            </a:r>
            <a:r>
              <a:rPr lang="en-US" sz="2000" b="1" dirty="0">
                <a:latin typeface="Comic Sans MS" pitchFamily="66" charset="0"/>
              </a:rPr>
              <a:t>()</a:t>
            </a:r>
          </a:p>
          <a:p>
            <a:pPr lvl="2"/>
            <a:r>
              <a:rPr lang="en-US" sz="2000" dirty="0"/>
              <a:t>Centers each row and keeps 5 pixels between entries in a row and between rows</a:t>
            </a:r>
          </a:p>
          <a:p>
            <a:pPr lvl="1"/>
            <a:r>
              <a:rPr lang="en-US" sz="2000" b="1" dirty="0" err="1">
                <a:latin typeface="Comic Sans MS" pitchFamily="66" charset="0"/>
              </a:rPr>
              <a:t>FlowLayout</a:t>
            </a:r>
            <a:r>
              <a:rPr lang="en-US" sz="2000" b="1" dirty="0">
                <a:latin typeface="Comic Sans MS" pitchFamily="66" charset="0"/>
              </a:rPr>
              <a:t>(int alignment)</a:t>
            </a:r>
          </a:p>
          <a:p>
            <a:pPr lvl="2"/>
            <a:r>
              <a:rPr lang="en-US" sz="2000" dirty="0"/>
              <a:t>Same 5 pixels spacing, but changes the alignment of the rows</a:t>
            </a:r>
          </a:p>
          <a:p>
            <a:pPr lvl="2"/>
            <a:r>
              <a:rPr lang="en-US" sz="2000" dirty="0" err="1">
                <a:latin typeface="Courier New" pitchFamily="49" charset="0"/>
              </a:rPr>
              <a:t>FlowLayout.LEFT</a:t>
            </a:r>
            <a:r>
              <a:rPr lang="en-US" sz="2000" dirty="0">
                <a:latin typeface="Courier New" pitchFamily="49" charset="0"/>
              </a:rPr>
              <a:t>, </a:t>
            </a:r>
            <a:r>
              <a:rPr lang="en-US" sz="2000" dirty="0" err="1">
                <a:latin typeface="Courier New" pitchFamily="49" charset="0"/>
              </a:rPr>
              <a:t>FlowLayout.RIGHT</a:t>
            </a:r>
            <a:r>
              <a:rPr lang="en-US" sz="2000" dirty="0">
                <a:latin typeface="Courier New" pitchFamily="49" charset="0"/>
              </a:rPr>
              <a:t>, </a:t>
            </a:r>
            <a:r>
              <a:rPr lang="en-US" sz="2000" dirty="0" err="1">
                <a:latin typeface="Courier New" pitchFamily="49" charset="0"/>
              </a:rPr>
              <a:t>FlowLayout.CENTER</a:t>
            </a:r>
            <a:endParaRPr lang="en-US" sz="2000" dirty="0">
              <a:latin typeface="Courier New" pitchFamily="49" charset="0"/>
            </a:endParaRPr>
          </a:p>
          <a:p>
            <a:pPr lvl="1"/>
            <a:r>
              <a:rPr lang="en-US" sz="2000" b="1" dirty="0" err="1">
                <a:latin typeface="Comic Sans MS" pitchFamily="66" charset="0"/>
              </a:rPr>
              <a:t>FlowLayout</a:t>
            </a:r>
            <a:r>
              <a:rPr lang="en-US" sz="2000" b="1" dirty="0">
                <a:latin typeface="Comic Sans MS" pitchFamily="66" charset="0"/>
              </a:rPr>
              <a:t>(int alignment, int </a:t>
            </a:r>
            <a:r>
              <a:rPr lang="en-US" sz="2000" b="1" dirty="0" err="1">
                <a:latin typeface="Comic Sans MS" pitchFamily="66" charset="0"/>
              </a:rPr>
              <a:t>hGap</a:t>
            </a:r>
            <a:r>
              <a:rPr lang="en-US" sz="2000" b="1" dirty="0">
                <a:latin typeface="Comic Sans MS" pitchFamily="66" charset="0"/>
              </a:rPr>
              <a:t>, int </a:t>
            </a:r>
            <a:r>
              <a:rPr lang="en-US" sz="2000" b="1" dirty="0" err="1">
                <a:latin typeface="Comic Sans MS" pitchFamily="66" charset="0"/>
              </a:rPr>
              <a:t>vGap</a:t>
            </a:r>
            <a:r>
              <a:rPr lang="en-US" sz="2000" b="1" dirty="0">
                <a:latin typeface="Comic Sans MS" pitchFamily="66" charset="0"/>
              </a:rPr>
              <a:t>)</a:t>
            </a:r>
          </a:p>
          <a:p>
            <a:pPr lvl="2"/>
            <a:r>
              <a:rPr lang="en-US" sz="2000" dirty="0"/>
              <a:t>Specify the alignment as well as the horizontal and vertical spacing between components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zh-TW" smtClean="0"/>
              <a:t>By: Utsav Patel</a:t>
            </a:r>
            <a:endParaRPr lang="en-US" altLang="zh-TW"/>
          </a:p>
        </p:txBody>
      </p:sp>
      <p:sp>
        <p:nvSpPr>
          <p:cNvPr id="7" name="Slide Number Placeholder 5"/>
          <p:cNvSpPr>
            <a:spLocks noGrp="1"/>
          </p:cNvSpPr>
          <p:nvPr>
            <p:ph type="sldNum" sz="quarter" idx="12"/>
          </p:nvPr>
        </p:nvSpPr>
        <p:spPr/>
        <p:txBody>
          <a:bodyPr/>
          <a:lstStyle/>
          <a:p>
            <a:fld id="{4CE2BC3C-13E9-41C9-8CF5-890E56A1C0CD}" type="slidenum">
              <a:rPr lang="en-US" altLang="zh-TW"/>
              <a:pPr/>
              <a:t>38</a:t>
            </a:fld>
            <a:endParaRPr lang="en-US" altLang="zh-TW"/>
          </a:p>
        </p:txBody>
      </p:sp>
      <p:sp>
        <p:nvSpPr>
          <p:cNvPr id="568322" name="Rectangle 2"/>
          <p:cNvSpPr>
            <a:spLocks noGrp="1" noChangeArrowheads="1"/>
          </p:cNvSpPr>
          <p:nvPr>
            <p:ph type="title"/>
          </p:nvPr>
        </p:nvSpPr>
        <p:spPr/>
        <p:txBody>
          <a:bodyPr/>
          <a:lstStyle/>
          <a:p>
            <a:r>
              <a:rPr lang="en-US"/>
              <a:t>FlowLayout: Example</a:t>
            </a:r>
          </a:p>
        </p:txBody>
      </p:sp>
      <p:sp>
        <p:nvSpPr>
          <p:cNvPr id="568323" name="Rectangle 3"/>
          <p:cNvSpPr>
            <a:spLocks noGrp="1" noChangeArrowheads="1"/>
          </p:cNvSpPr>
          <p:nvPr>
            <p:ph type="body" idx="1"/>
          </p:nvPr>
        </p:nvSpPr>
        <p:spPr>
          <a:xfrm>
            <a:off x="152400" y="1600200"/>
            <a:ext cx="7848600" cy="3886200"/>
          </a:xfrm>
          <a:solidFill>
            <a:srgbClr val="99CCFF"/>
          </a:solidFill>
        </p:spPr>
        <p:txBody>
          <a:bodyPr/>
          <a:lstStyle/>
          <a:p>
            <a:pPr>
              <a:buFont typeface="Wingdings" pitchFamily="2" charset="2"/>
              <a:buNone/>
            </a:pPr>
            <a:r>
              <a:rPr lang="en-US" sz="2600" b="1" dirty="0">
                <a:latin typeface="Comic Sans MS" pitchFamily="66" charset="0"/>
              </a:rPr>
              <a:t>public class </a:t>
            </a:r>
            <a:r>
              <a:rPr lang="en-US" sz="2600" b="1" dirty="0" err="1">
                <a:latin typeface="Comic Sans MS" pitchFamily="66" charset="0"/>
              </a:rPr>
              <a:t>FlowTest</a:t>
            </a:r>
            <a:r>
              <a:rPr lang="en-US" sz="2600" b="1" dirty="0">
                <a:latin typeface="Comic Sans MS" pitchFamily="66" charset="0"/>
              </a:rPr>
              <a:t> extends Applet {</a:t>
            </a:r>
          </a:p>
          <a:p>
            <a:pPr>
              <a:buFont typeface="Wingdings" pitchFamily="2" charset="2"/>
              <a:buNone/>
            </a:pPr>
            <a:r>
              <a:rPr lang="en-US" sz="2600" b="1" dirty="0">
                <a:latin typeface="Comic Sans MS" pitchFamily="66" charset="0"/>
              </a:rPr>
              <a:t>  public void init() {</a:t>
            </a:r>
          </a:p>
          <a:p>
            <a:pPr>
              <a:buFont typeface="Wingdings" pitchFamily="2" charset="2"/>
              <a:buNone/>
            </a:pPr>
            <a:r>
              <a:rPr lang="en-US" sz="2600" b="1" dirty="0">
                <a:latin typeface="Comic Sans MS" pitchFamily="66" charset="0"/>
              </a:rPr>
              <a:t>    // </a:t>
            </a:r>
            <a:r>
              <a:rPr lang="en-US" sz="2600" b="1" dirty="0" err="1">
                <a:latin typeface="Comic Sans MS" pitchFamily="66" charset="0"/>
              </a:rPr>
              <a:t>setLayout</a:t>
            </a:r>
            <a:r>
              <a:rPr lang="en-US" sz="2600" b="1" dirty="0">
                <a:latin typeface="Comic Sans MS" pitchFamily="66" charset="0"/>
              </a:rPr>
              <a:t>(new </a:t>
            </a:r>
            <a:r>
              <a:rPr lang="en-US" sz="2600" b="1" dirty="0" err="1">
                <a:latin typeface="Comic Sans MS" pitchFamily="66" charset="0"/>
              </a:rPr>
              <a:t>FlowLayout</a:t>
            </a:r>
            <a:r>
              <a:rPr lang="en-US" sz="2600" b="1" dirty="0">
                <a:latin typeface="Comic Sans MS" pitchFamily="66" charset="0"/>
              </a:rPr>
              <a:t>()); [Default]</a:t>
            </a:r>
          </a:p>
          <a:p>
            <a:pPr>
              <a:buFont typeface="Wingdings" pitchFamily="2" charset="2"/>
              <a:buNone/>
            </a:pPr>
            <a:r>
              <a:rPr lang="en-US" sz="2600" b="1" dirty="0">
                <a:latin typeface="Comic Sans MS" pitchFamily="66" charset="0"/>
              </a:rPr>
              <a:t>    for(int i=1; i&lt;6; i++) {</a:t>
            </a:r>
          </a:p>
          <a:p>
            <a:pPr>
              <a:buFont typeface="Wingdings" pitchFamily="2" charset="2"/>
              <a:buNone/>
            </a:pPr>
            <a:r>
              <a:rPr lang="en-US" sz="2600" b="1" dirty="0">
                <a:latin typeface="Comic Sans MS" pitchFamily="66" charset="0"/>
              </a:rPr>
              <a:t>      add(new Button("Button " + i));</a:t>
            </a:r>
          </a:p>
          <a:p>
            <a:pPr>
              <a:buFont typeface="Wingdings" pitchFamily="2" charset="2"/>
              <a:buNone/>
            </a:pPr>
            <a:r>
              <a:rPr lang="en-US" sz="2600" b="1" dirty="0">
                <a:latin typeface="Comic Sans MS" pitchFamily="66" charset="0"/>
              </a:rPr>
              <a:t>    }</a:t>
            </a:r>
          </a:p>
          <a:p>
            <a:pPr>
              <a:buFont typeface="Wingdings" pitchFamily="2" charset="2"/>
              <a:buNone/>
            </a:pPr>
            <a:r>
              <a:rPr lang="en-US" sz="2600" b="1" dirty="0">
                <a:latin typeface="Comic Sans MS" pitchFamily="66" charset="0"/>
              </a:rPr>
              <a:t>  }</a:t>
            </a:r>
          </a:p>
          <a:p>
            <a:pPr>
              <a:buFont typeface="Wingdings" pitchFamily="2" charset="2"/>
              <a:buNone/>
            </a:pPr>
            <a:r>
              <a:rPr lang="en-US" sz="2600" b="1" dirty="0">
                <a:latin typeface="Comic Sans MS" pitchFamily="66" charset="0"/>
              </a:rPr>
              <a:t>}</a:t>
            </a:r>
          </a:p>
        </p:txBody>
      </p:sp>
      <p:pic>
        <p:nvPicPr>
          <p:cNvPr id="568324" name="Picture 4"/>
          <p:cNvPicPr>
            <a:picLocks noChangeAspect="1" noChangeArrowheads="1"/>
          </p:cNvPicPr>
          <p:nvPr/>
        </p:nvPicPr>
        <p:blipFill>
          <a:blip r:embed="rId2"/>
          <a:srcRect/>
          <a:stretch>
            <a:fillRect/>
          </a:stretch>
        </p:blipFill>
        <p:spPr bwMode="auto">
          <a:xfrm>
            <a:off x="3810000" y="4038600"/>
            <a:ext cx="5105400" cy="250825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By: Utsav Patel</a:t>
            </a:r>
            <a:endParaRPr lang="en-US" altLang="zh-TW"/>
          </a:p>
        </p:txBody>
      </p:sp>
      <p:sp>
        <p:nvSpPr>
          <p:cNvPr id="6" name="Slide Number Placeholder 5"/>
          <p:cNvSpPr>
            <a:spLocks noGrp="1"/>
          </p:cNvSpPr>
          <p:nvPr>
            <p:ph type="sldNum" sz="quarter" idx="12"/>
          </p:nvPr>
        </p:nvSpPr>
        <p:spPr/>
        <p:txBody>
          <a:bodyPr/>
          <a:lstStyle/>
          <a:p>
            <a:fld id="{12AE3529-F0E0-45F6-956F-B2B4AECFCF24}" type="slidenum">
              <a:rPr lang="en-US" altLang="zh-TW"/>
              <a:pPr/>
              <a:t>39</a:t>
            </a:fld>
            <a:endParaRPr lang="en-US" altLang="zh-TW"/>
          </a:p>
        </p:txBody>
      </p:sp>
      <p:sp>
        <p:nvSpPr>
          <p:cNvPr id="569346" name="Rectangle 2"/>
          <p:cNvSpPr>
            <a:spLocks noGrp="1" noChangeArrowheads="1"/>
          </p:cNvSpPr>
          <p:nvPr>
            <p:ph type="title"/>
          </p:nvPr>
        </p:nvSpPr>
        <p:spPr/>
        <p:txBody>
          <a:bodyPr/>
          <a:lstStyle/>
          <a:p>
            <a:r>
              <a:rPr lang="en-US"/>
              <a:t>BorderLayout</a:t>
            </a:r>
          </a:p>
        </p:txBody>
      </p:sp>
      <p:sp>
        <p:nvSpPr>
          <p:cNvPr id="569347" name="Rectangle 3"/>
          <p:cNvSpPr>
            <a:spLocks noGrp="1" noChangeArrowheads="1"/>
          </p:cNvSpPr>
          <p:nvPr>
            <p:ph type="body" idx="1"/>
          </p:nvPr>
        </p:nvSpPr>
        <p:spPr/>
        <p:txBody>
          <a:bodyPr/>
          <a:lstStyle/>
          <a:p>
            <a:pPr>
              <a:lnSpc>
                <a:spcPct val="90000"/>
              </a:lnSpc>
            </a:pPr>
            <a:r>
              <a:rPr lang="en-US" sz="2400" dirty="0"/>
              <a:t>Default layout for </a:t>
            </a:r>
            <a:r>
              <a:rPr lang="en-US" sz="2400" b="1" dirty="0">
                <a:latin typeface="Courier New" pitchFamily="49" charset="0"/>
              </a:rPr>
              <a:t>Frame</a:t>
            </a:r>
            <a:r>
              <a:rPr lang="en-US" sz="2400" dirty="0"/>
              <a:t> and </a:t>
            </a:r>
            <a:r>
              <a:rPr lang="en-US" sz="2400" b="1" dirty="0">
                <a:latin typeface="Courier New" pitchFamily="49" charset="0"/>
              </a:rPr>
              <a:t>Dialog</a:t>
            </a:r>
            <a:endParaRPr lang="en-US" sz="2400" b="1" dirty="0"/>
          </a:p>
          <a:p>
            <a:pPr>
              <a:lnSpc>
                <a:spcPct val="90000"/>
              </a:lnSpc>
            </a:pPr>
            <a:r>
              <a:rPr lang="en-US" sz="2400" dirty="0"/>
              <a:t>Behavior</a:t>
            </a:r>
          </a:p>
          <a:p>
            <a:pPr lvl="1">
              <a:lnSpc>
                <a:spcPct val="90000"/>
              </a:lnSpc>
            </a:pPr>
            <a:r>
              <a:rPr lang="en-US" sz="2000" dirty="0"/>
              <a:t>Divides the </a:t>
            </a:r>
            <a:r>
              <a:rPr lang="en-US" sz="2000" dirty="0">
                <a:latin typeface="Courier New" pitchFamily="49" charset="0"/>
              </a:rPr>
              <a:t>Container</a:t>
            </a:r>
            <a:r>
              <a:rPr lang="en-US" sz="2000" dirty="0"/>
              <a:t> into five regions</a:t>
            </a:r>
          </a:p>
          <a:p>
            <a:pPr lvl="1">
              <a:lnSpc>
                <a:spcPct val="90000"/>
              </a:lnSpc>
            </a:pPr>
            <a:r>
              <a:rPr lang="en-US" sz="2000" dirty="0"/>
              <a:t>Each region is identified by a corresponding </a:t>
            </a:r>
            <a:r>
              <a:rPr lang="en-US" sz="2000" dirty="0" err="1">
                <a:latin typeface="Courier New" pitchFamily="49" charset="0"/>
              </a:rPr>
              <a:t>BorderLayout</a:t>
            </a:r>
            <a:r>
              <a:rPr lang="en-US" sz="2000" dirty="0"/>
              <a:t> constant</a:t>
            </a:r>
          </a:p>
          <a:p>
            <a:pPr lvl="2">
              <a:lnSpc>
                <a:spcPct val="90000"/>
              </a:lnSpc>
            </a:pPr>
            <a:r>
              <a:rPr lang="en-US" sz="1800" dirty="0">
                <a:latin typeface="Courier New" pitchFamily="49" charset="0"/>
              </a:rPr>
              <a:t>NORTH</a:t>
            </a:r>
            <a:r>
              <a:rPr lang="en-US" sz="1800" dirty="0"/>
              <a:t>, </a:t>
            </a:r>
            <a:r>
              <a:rPr lang="en-US" sz="1800" dirty="0">
                <a:latin typeface="Courier New" pitchFamily="49" charset="0"/>
              </a:rPr>
              <a:t>SOUTH</a:t>
            </a:r>
            <a:r>
              <a:rPr lang="en-US" sz="1800" dirty="0"/>
              <a:t>, </a:t>
            </a:r>
            <a:r>
              <a:rPr lang="en-US" sz="1800" dirty="0">
                <a:latin typeface="Courier New" pitchFamily="49" charset="0"/>
              </a:rPr>
              <a:t>EAST</a:t>
            </a:r>
            <a:r>
              <a:rPr lang="en-US" sz="1800" dirty="0"/>
              <a:t>, </a:t>
            </a:r>
            <a:r>
              <a:rPr lang="en-US" sz="1800" dirty="0">
                <a:latin typeface="Courier New" pitchFamily="49" charset="0"/>
              </a:rPr>
              <a:t>WEST</a:t>
            </a:r>
            <a:r>
              <a:rPr lang="en-US" sz="1800" dirty="0"/>
              <a:t>, and </a:t>
            </a:r>
            <a:r>
              <a:rPr lang="en-US" sz="1800" dirty="0">
                <a:latin typeface="Courier New" pitchFamily="49" charset="0"/>
              </a:rPr>
              <a:t>CENTER</a:t>
            </a:r>
            <a:endParaRPr lang="en-US" sz="1800" dirty="0"/>
          </a:p>
          <a:p>
            <a:pPr lvl="1">
              <a:lnSpc>
                <a:spcPct val="90000"/>
              </a:lnSpc>
            </a:pPr>
            <a:r>
              <a:rPr lang="en-US" sz="2000" dirty="0"/>
              <a:t>NORTH and SOUTH respect the preferred height of the component</a:t>
            </a:r>
          </a:p>
          <a:p>
            <a:pPr lvl="1">
              <a:lnSpc>
                <a:spcPct val="90000"/>
              </a:lnSpc>
            </a:pPr>
            <a:r>
              <a:rPr lang="en-US" sz="2000" dirty="0"/>
              <a:t>EAST and WEST respect the preferred width of the component</a:t>
            </a:r>
          </a:p>
          <a:p>
            <a:pPr lvl="1">
              <a:lnSpc>
                <a:spcPct val="90000"/>
              </a:lnSpc>
            </a:pPr>
            <a:r>
              <a:rPr lang="en-US" sz="2000" dirty="0"/>
              <a:t>CENTER is given the remaining space</a:t>
            </a:r>
          </a:p>
          <a:p>
            <a:pPr>
              <a:lnSpc>
                <a:spcPct val="85000"/>
              </a:lnSpc>
            </a:pPr>
            <a:r>
              <a:rPr lang="en-US" sz="2400" dirty="0"/>
              <a:t>Is allowing a maximum of five components too restrictive? Why not?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692696"/>
            <a:ext cx="8229600" cy="6165304"/>
          </a:xfrm>
        </p:spPr>
        <p:txBody>
          <a:bodyPr>
            <a:noAutofit/>
          </a:bodyPr>
          <a:lstStyle/>
          <a:p>
            <a:endParaRPr lang="en-IN" sz="2200" dirty="0">
              <a:latin typeface="Arial" pitchFamily="34" charset="0"/>
              <a:cs typeface="Arial" pitchFamily="34" charset="0"/>
            </a:endParaRPr>
          </a:p>
        </p:txBody>
      </p:sp>
      <p:sp>
        <p:nvSpPr>
          <p:cNvPr id="4" name="Title 3"/>
          <p:cNvSpPr>
            <a:spLocks noGrp="1"/>
          </p:cNvSpPr>
          <p:nvPr>
            <p:ph type="title"/>
          </p:nvPr>
        </p:nvSpPr>
        <p:spPr>
          <a:xfrm>
            <a:off x="457200" y="274638"/>
            <a:ext cx="8229600" cy="562074"/>
          </a:xfrm>
        </p:spPr>
        <p:txBody>
          <a:bodyPr>
            <a:normAutofit fontScale="90000"/>
          </a:bodyPr>
          <a:lstStyle/>
          <a:p>
            <a:pPr algn="ctr"/>
            <a:r>
              <a:rPr lang="en-US" dirty="0" smtClean="0">
                <a:latin typeface="Arial" pitchFamily="34" charset="0"/>
                <a:cs typeface="Arial" pitchFamily="34" charset="0"/>
              </a:rPr>
              <a:t>Applet </a:t>
            </a:r>
            <a:r>
              <a:rPr lang="en-US" dirty="0" err="1" smtClean="0">
                <a:latin typeface="Arial" pitchFamily="34" charset="0"/>
                <a:cs typeface="Arial" pitchFamily="34" charset="0"/>
              </a:rPr>
              <a:t>LifeCycle</a:t>
            </a:r>
            <a:endParaRPr lang="en-IN" dirty="0">
              <a:latin typeface="Arial" pitchFamily="34" charset="0"/>
              <a:cs typeface="Arial" pitchFamily="34" charset="0"/>
            </a:endParaRPr>
          </a:p>
        </p:txBody>
      </p:sp>
      <p:pic>
        <p:nvPicPr>
          <p:cNvPr id="1026" name="Picture 2" descr="http://www.c-sharpcorner.com/UploadFile/0d4935/describing-the-life-cycle-of-applet/Images/appletlife.gif"/>
          <p:cNvPicPr>
            <a:picLocks noChangeAspect="1" noChangeArrowheads="1"/>
          </p:cNvPicPr>
          <p:nvPr/>
        </p:nvPicPr>
        <p:blipFill>
          <a:blip r:embed="rId2" cstate="print"/>
          <a:srcRect/>
          <a:stretch>
            <a:fillRect/>
          </a:stretch>
        </p:blipFill>
        <p:spPr bwMode="auto">
          <a:xfrm>
            <a:off x="467544" y="764704"/>
            <a:ext cx="8280920" cy="6093296"/>
          </a:xfrm>
          <a:prstGeom prst="rect">
            <a:avLst/>
          </a:prstGeom>
          <a:noFill/>
        </p:spPr>
      </p:pic>
      <p:sp>
        <p:nvSpPr>
          <p:cNvPr id="7" name="Slide Number Placeholder 6"/>
          <p:cNvSpPr>
            <a:spLocks noGrp="1"/>
          </p:cNvSpPr>
          <p:nvPr>
            <p:ph type="sldNum" sz="quarter" idx="12"/>
          </p:nvPr>
        </p:nvSpPr>
        <p:spPr/>
        <p:txBody>
          <a:bodyPr/>
          <a:lstStyle/>
          <a:p>
            <a:fld id="{86A5AC6D-3D7B-4E90-AA9C-78D0AEA13854}" type="slidenum">
              <a:rPr lang="en-IN" smtClean="0"/>
              <a:pPr/>
              <a:t>4</a:t>
            </a:fld>
            <a:endParaRPr lang="en-IN"/>
          </a:p>
        </p:txBody>
      </p:sp>
      <p:sp>
        <p:nvSpPr>
          <p:cNvPr id="8" name="Footer Placeholder 7"/>
          <p:cNvSpPr>
            <a:spLocks noGrp="1"/>
          </p:cNvSpPr>
          <p:nvPr>
            <p:ph type="ftr" sz="quarter" idx="11"/>
          </p:nvPr>
        </p:nvSpPr>
        <p:spPr/>
        <p:txBody>
          <a:bodyPr/>
          <a:lstStyle/>
          <a:p>
            <a:r>
              <a:rPr lang="en-IN" smtClean="0"/>
              <a:t>By: Utsav Patel</a:t>
            </a:r>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By: Utsav Patel</a:t>
            </a:r>
            <a:endParaRPr lang="en-US" altLang="zh-TW"/>
          </a:p>
        </p:txBody>
      </p:sp>
      <p:sp>
        <p:nvSpPr>
          <p:cNvPr id="6" name="Slide Number Placeholder 5"/>
          <p:cNvSpPr>
            <a:spLocks noGrp="1"/>
          </p:cNvSpPr>
          <p:nvPr>
            <p:ph type="sldNum" sz="quarter" idx="12"/>
          </p:nvPr>
        </p:nvSpPr>
        <p:spPr/>
        <p:txBody>
          <a:bodyPr/>
          <a:lstStyle/>
          <a:p>
            <a:fld id="{3A24AB02-7C3C-4233-A405-D2D001B57CDA}" type="slidenum">
              <a:rPr lang="en-US" altLang="zh-TW"/>
              <a:pPr/>
              <a:t>40</a:t>
            </a:fld>
            <a:endParaRPr lang="en-US" altLang="zh-TW"/>
          </a:p>
        </p:txBody>
      </p:sp>
      <p:sp>
        <p:nvSpPr>
          <p:cNvPr id="570370" name="Rectangle 2"/>
          <p:cNvSpPr>
            <a:spLocks noGrp="1" noChangeArrowheads="1"/>
          </p:cNvSpPr>
          <p:nvPr>
            <p:ph type="title"/>
          </p:nvPr>
        </p:nvSpPr>
        <p:spPr/>
        <p:txBody>
          <a:bodyPr/>
          <a:lstStyle/>
          <a:p>
            <a:r>
              <a:rPr lang="en-US"/>
              <a:t>BorderLayout (Continued)</a:t>
            </a:r>
          </a:p>
        </p:txBody>
      </p:sp>
      <p:sp>
        <p:nvSpPr>
          <p:cNvPr id="570371" name="Rectangle 3"/>
          <p:cNvSpPr>
            <a:spLocks noGrp="1" noChangeArrowheads="1"/>
          </p:cNvSpPr>
          <p:nvPr>
            <p:ph type="body" idx="1"/>
          </p:nvPr>
        </p:nvSpPr>
        <p:spPr/>
        <p:txBody>
          <a:bodyPr/>
          <a:lstStyle/>
          <a:p>
            <a:pPr>
              <a:lnSpc>
                <a:spcPct val="90000"/>
              </a:lnSpc>
            </a:pPr>
            <a:r>
              <a:rPr lang="en-US" sz="2800" dirty="0"/>
              <a:t>Constructors</a:t>
            </a:r>
          </a:p>
          <a:p>
            <a:pPr lvl="1">
              <a:lnSpc>
                <a:spcPct val="90000"/>
              </a:lnSpc>
            </a:pPr>
            <a:r>
              <a:rPr lang="en-US" sz="2400" dirty="0" err="1">
                <a:latin typeface="Comic Sans MS" pitchFamily="66" charset="0"/>
              </a:rPr>
              <a:t>BorderLayout</a:t>
            </a:r>
            <a:r>
              <a:rPr lang="en-US" sz="2400" dirty="0">
                <a:latin typeface="Comic Sans MS" pitchFamily="66" charset="0"/>
              </a:rPr>
              <a:t>()</a:t>
            </a:r>
          </a:p>
          <a:p>
            <a:pPr lvl="2">
              <a:lnSpc>
                <a:spcPct val="90000"/>
              </a:lnSpc>
            </a:pPr>
            <a:r>
              <a:rPr lang="en-US" sz="2000" dirty="0"/>
              <a:t>Border layout with no gaps between components</a:t>
            </a:r>
          </a:p>
          <a:p>
            <a:pPr lvl="1">
              <a:lnSpc>
                <a:spcPct val="90000"/>
              </a:lnSpc>
            </a:pPr>
            <a:r>
              <a:rPr lang="en-US" sz="2400" dirty="0" err="1">
                <a:latin typeface="Comic Sans MS" pitchFamily="66" charset="0"/>
              </a:rPr>
              <a:t>BorderLayout</a:t>
            </a:r>
            <a:r>
              <a:rPr lang="en-US" sz="2400" dirty="0">
                <a:latin typeface="Comic Sans MS" pitchFamily="66" charset="0"/>
              </a:rPr>
              <a:t>(int </a:t>
            </a:r>
            <a:r>
              <a:rPr lang="en-US" sz="2400" dirty="0" err="1">
                <a:latin typeface="Comic Sans MS" pitchFamily="66" charset="0"/>
              </a:rPr>
              <a:t>hGap</a:t>
            </a:r>
            <a:r>
              <a:rPr lang="en-US" sz="2400" dirty="0">
                <a:latin typeface="Comic Sans MS" pitchFamily="66" charset="0"/>
              </a:rPr>
              <a:t>, int </a:t>
            </a:r>
            <a:r>
              <a:rPr lang="en-US" sz="2400" dirty="0" err="1">
                <a:latin typeface="Comic Sans MS" pitchFamily="66" charset="0"/>
              </a:rPr>
              <a:t>vGap</a:t>
            </a:r>
            <a:r>
              <a:rPr lang="en-US" sz="2400" dirty="0">
                <a:latin typeface="Comic Sans MS" pitchFamily="66" charset="0"/>
              </a:rPr>
              <a:t>)</a:t>
            </a:r>
          </a:p>
          <a:p>
            <a:pPr lvl="2">
              <a:lnSpc>
                <a:spcPct val="90000"/>
              </a:lnSpc>
            </a:pPr>
            <a:r>
              <a:rPr lang="en-US" sz="2000" dirty="0"/>
              <a:t>Border layout with the specified empty pixels between regions</a:t>
            </a:r>
            <a:br>
              <a:rPr lang="en-US" sz="2000" dirty="0"/>
            </a:br>
            <a:endParaRPr lang="en-US" sz="1200" dirty="0"/>
          </a:p>
          <a:p>
            <a:pPr>
              <a:lnSpc>
                <a:spcPct val="90000"/>
              </a:lnSpc>
            </a:pPr>
            <a:r>
              <a:rPr lang="en-US" sz="2800" dirty="0"/>
              <a:t>Adding Components</a:t>
            </a:r>
          </a:p>
          <a:p>
            <a:pPr lvl="1">
              <a:lnSpc>
                <a:spcPct val="90000"/>
              </a:lnSpc>
            </a:pPr>
            <a:r>
              <a:rPr lang="en-US" sz="2400" dirty="0">
                <a:latin typeface="Comic Sans MS" pitchFamily="66" charset="0"/>
              </a:rPr>
              <a:t>add(component, </a:t>
            </a:r>
            <a:r>
              <a:rPr lang="en-US" sz="2400" dirty="0" err="1">
                <a:latin typeface="Comic Sans MS" pitchFamily="66" charset="0"/>
              </a:rPr>
              <a:t>BorderLayout.</a:t>
            </a:r>
            <a:r>
              <a:rPr lang="en-US" sz="2400" i="1" dirty="0" err="1">
                <a:latin typeface="Comic Sans MS" pitchFamily="66" charset="0"/>
              </a:rPr>
              <a:t>REGION</a:t>
            </a:r>
            <a:r>
              <a:rPr lang="en-US" sz="2400" dirty="0">
                <a:latin typeface="Comic Sans MS" pitchFamily="66" charset="0"/>
              </a:rPr>
              <a:t>)</a:t>
            </a:r>
          </a:p>
          <a:p>
            <a:pPr lvl="1">
              <a:lnSpc>
                <a:spcPct val="90000"/>
              </a:lnSpc>
            </a:pPr>
            <a:r>
              <a:rPr lang="en-US" sz="2400" dirty="0"/>
              <a:t>Always specify the region in which to add the component</a:t>
            </a:r>
          </a:p>
          <a:p>
            <a:pPr lvl="2">
              <a:lnSpc>
                <a:spcPct val="90000"/>
              </a:lnSpc>
            </a:pPr>
            <a:r>
              <a:rPr lang="en-US" sz="2000" dirty="0"/>
              <a:t>CENTER is the default, but specify it explicitly to avoid confusion with other layout managers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zh-TW" smtClean="0"/>
              <a:t>By: Utsav Patel</a:t>
            </a:r>
            <a:endParaRPr lang="en-US" altLang="zh-TW"/>
          </a:p>
        </p:txBody>
      </p:sp>
      <p:sp>
        <p:nvSpPr>
          <p:cNvPr id="7" name="Slide Number Placeholder 5"/>
          <p:cNvSpPr>
            <a:spLocks noGrp="1"/>
          </p:cNvSpPr>
          <p:nvPr>
            <p:ph type="sldNum" sz="quarter" idx="12"/>
          </p:nvPr>
        </p:nvSpPr>
        <p:spPr/>
        <p:txBody>
          <a:bodyPr/>
          <a:lstStyle/>
          <a:p>
            <a:fld id="{F35C9778-4727-499B-A789-C440648E67D7}" type="slidenum">
              <a:rPr lang="en-US" altLang="zh-TW"/>
              <a:pPr/>
              <a:t>41</a:t>
            </a:fld>
            <a:endParaRPr lang="en-US" altLang="zh-TW"/>
          </a:p>
        </p:txBody>
      </p:sp>
      <p:sp>
        <p:nvSpPr>
          <p:cNvPr id="571394" name="Rectangle 2"/>
          <p:cNvSpPr>
            <a:spLocks noGrp="1" noChangeArrowheads="1"/>
          </p:cNvSpPr>
          <p:nvPr>
            <p:ph type="title"/>
          </p:nvPr>
        </p:nvSpPr>
        <p:spPr/>
        <p:txBody>
          <a:bodyPr/>
          <a:lstStyle/>
          <a:p>
            <a:r>
              <a:rPr lang="en-US"/>
              <a:t>BorderLayout: Example</a:t>
            </a:r>
          </a:p>
        </p:txBody>
      </p:sp>
      <p:sp>
        <p:nvSpPr>
          <p:cNvPr id="571395" name="Rectangle 3"/>
          <p:cNvSpPr>
            <a:spLocks noGrp="1" noChangeArrowheads="1"/>
          </p:cNvSpPr>
          <p:nvPr>
            <p:ph type="body" idx="1"/>
          </p:nvPr>
        </p:nvSpPr>
        <p:spPr>
          <a:xfrm>
            <a:off x="152400" y="1524000"/>
            <a:ext cx="7848600" cy="3962400"/>
          </a:xfrm>
          <a:solidFill>
            <a:srgbClr val="99CCFF"/>
          </a:solidFill>
        </p:spPr>
        <p:txBody>
          <a:bodyPr/>
          <a:lstStyle/>
          <a:p>
            <a:pPr>
              <a:buFont typeface="Wingdings" pitchFamily="2" charset="2"/>
              <a:buNone/>
            </a:pPr>
            <a:r>
              <a:rPr lang="en-US" sz="2100" b="1" dirty="0">
                <a:latin typeface="Comic Sans MS" pitchFamily="66" charset="0"/>
              </a:rPr>
              <a:t>public class </a:t>
            </a:r>
            <a:r>
              <a:rPr lang="en-US" sz="2100" b="1" dirty="0" err="1">
                <a:latin typeface="Comic Sans MS" pitchFamily="66" charset="0"/>
              </a:rPr>
              <a:t>BorderTest</a:t>
            </a:r>
            <a:r>
              <a:rPr lang="en-US" sz="2100" b="1" dirty="0">
                <a:latin typeface="Comic Sans MS" pitchFamily="66" charset="0"/>
              </a:rPr>
              <a:t> extends Applet {</a:t>
            </a:r>
          </a:p>
          <a:p>
            <a:pPr>
              <a:buFont typeface="Wingdings" pitchFamily="2" charset="2"/>
              <a:buNone/>
            </a:pPr>
            <a:r>
              <a:rPr lang="en-US" sz="2100" b="1" dirty="0">
                <a:latin typeface="Comic Sans MS" pitchFamily="66" charset="0"/>
              </a:rPr>
              <a:t>  public void init() {</a:t>
            </a:r>
          </a:p>
          <a:p>
            <a:pPr>
              <a:buFont typeface="Wingdings" pitchFamily="2" charset="2"/>
              <a:buNone/>
            </a:pPr>
            <a:r>
              <a:rPr lang="en-US" sz="2100" b="1" dirty="0">
                <a:latin typeface="Comic Sans MS" pitchFamily="66" charset="0"/>
              </a:rPr>
              <a:t>    </a:t>
            </a:r>
            <a:r>
              <a:rPr lang="en-US" sz="2100" b="1" dirty="0" err="1">
                <a:latin typeface="Comic Sans MS" pitchFamily="66" charset="0"/>
              </a:rPr>
              <a:t>setLayout</a:t>
            </a:r>
            <a:r>
              <a:rPr lang="en-US" sz="2100" b="1" dirty="0">
                <a:latin typeface="Comic Sans MS" pitchFamily="66" charset="0"/>
              </a:rPr>
              <a:t>(new </a:t>
            </a:r>
            <a:r>
              <a:rPr lang="en-US" sz="2100" b="1" dirty="0" err="1">
                <a:latin typeface="Comic Sans MS" pitchFamily="66" charset="0"/>
              </a:rPr>
              <a:t>BorderLayout</a:t>
            </a:r>
            <a:r>
              <a:rPr lang="en-US" sz="2100" b="1" dirty="0">
                <a:latin typeface="Comic Sans MS" pitchFamily="66" charset="0"/>
              </a:rPr>
              <a:t>());</a:t>
            </a:r>
          </a:p>
          <a:p>
            <a:pPr>
              <a:buFont typeface="Wingdings" pitchFamily="2" charset="2"/>
              <a:buNone/>
            </a:pPr>
            <a:r>
              <a:rPr lang="en-US" sz="2100" b="1" dirty="0">
                <a:latin typeface="Comic Sans MS" pitchFamily="66" charset="0"/>
              </a:rPr>
              <a:t>    add(new Button("Button 1"), </a:t>
            </a:r>
            <a:r>
              <a:rPr lang="en-US" sz="2100" b="1" dirty="0" err="1">
                <a:latin typeface="Comic Sans MS" pitchFamily="66" charset="0"/>
              </a:rPr>
              <a:t>BorderLayout.NORTH</a:t>
            </a:r>
            <a:r>
              <a:rPr lang="en-US" sz="2100" b="1" dirty="0">
                <a:latin typeface="Comic Sans MS" pitchFamily="66" charset="0"/>
              </a:rPr>
              <a:t>);</a:t>
            </a:r>
          </a:p>
          <a:p>
            <a:pPr>
              <a:buFont typeface="Wingdings" pitchFamily="2" charset="2"/>
              <a:buNone/>
            </a:pPr>
            <a:r>
              <a:rPr lang="en-US" sz="2100" b="1" dirty="0">
                <a:latin typeface="Comic Sans MS" pitchFamily="66" charset="0"/>
              </a:rPr>
              <a:t>    add(new Button("Button 2"), </a:t>
            </a:r>
            <a:r>
              <a:rPr lang="en-US" sz="2100" b="1" dirty="0" err="1">
                <a:latin typeface="Comic Sans MS" pitchFamily="66" charset="0"/>
              </a:rPr>
              <a:t>BorderLayout.SOUTH</a:t>
            </a:r>
            <a:r>
              <a:rPr lang="en-US" sz="2100" b="1" dirty="0">
                <a:latin typeface="Comic Sans MS" pitchFamily="66" charset="0"/>
              </a:rPr>
              <a:t>);</a:t>
            </a:r>
          </a:p>
          <a:p>
            <a:pPr>
              <a:buFont typeface="Wingdings" pitchFamily="2" charset="2"/>
              <a:buNone/>
            </a:pPr>
            <a:r>
              <a:rPr lang="en-US" sz="2100" b="1" dirty="0">
                <a:latin typeface="Comic Sans MS" pitchFamily="66" charset="0"/>
              </a:rPr>
              <a:t>    add(new Button("Button 3"), </a:t>
            </a:r>
            <a:r>
              <a:rPr lang="en-US" sz="2100" b="1" dirty="0" err="1">
                <a:latin typeface="Comic Sans MS" pitchFamily="66" charset="0"/>
              </a:rPr>
              <a:t>BorderLayout.EAST</a:t>
            </a:r>
            <a:r>
              <a:rPr lang="en-US" sz="2100" b="1" dirty="0">
                <a:latin typeface="Comic Sans MS" pitchFamily="66" charset="0"/>
              </a:rPr>
              <a:t>);</a:t>
            </a:r>
          </a:p>
          <a:p>
            <a:pPr>
              <a:buFont typeface="Wingdings" pitchFamily="2" charset="2"/>
              <a:buNone/>
            </a:pPr>
            <a:r>
              <a:rPr lang="en-US" sz="2100" b="1" dirty="0">
                <a:latin typeface="Comic Sans MS" pitchFamily="66" charset="0"/>
              </a:rPr>
              <a:t>    add(new Button("Button 4"), </a:t>
            </a:r>
            <a:r>
              <a:rPr lang="en-US" sz="2100" b="1" dirty="0" err="1">
                <a:latin typeface="Comic Sans MS" pitchFamily="66" charset="0"/>
              </a:rPr>
              <a:t>BorderLayout.WEST</a:t>
            </a:r>
            <a:r>
              <a:rPr lang="en-US" sz="2100" b="1" dirty="0">
                <a:latin typeface="Comic Sans MS" pitchFamily="66" charset="0"/>
              </a:rPr>
              <a:t>);</a:t>
            </a:r>
          </a:p>
          <a:p>
            <a:pPr>
              <a:buFont typeface="Wingdings" pitchFamily="2" charset="2"/>
              <a:buNone/>
            </a:pPr>
            <a:r>
              <a:rPr lang="en-US" sz="2100" b="1" dirty="0">
                <a:latin typeface="Comic Sans MS" pitchFamily="66" charset="0"/>
              </a:rPr>
              <a:t>    add(new Button("Button 5"), </a:t>
            </a:r>
            <a:r>
              <a:rPr lang="en-US" sz="2100" b="1" dirty="0" err="1">
                <a:latin typeface="Comic Sans MS" pitchFamily="66" charset="0"/>
              </a:rPr>
              <a:t>BorderLayout.CENTER</a:t>
            </a:r>
            <a:r>
              <a:rPr lang="en-US" sz="2100" b="1" dirty="0">
                <a:latin typeface="Comic Sans MS" pitchFamily="66" charset="0"/>
              </a:rPr>
              <a:t>);</a:t>
            </a:r>
          </a:p>
          <a:p>
            <a:pPr>
              <a:buFont typeface="Wingdings" pitchFamily="2" charset="2"/>
              <a:buNone/>
            </a:pPr>
            <a:r>
              <a:rPr lang="en-US" sz="2100" b="1" dirty="0">
                <a:latin typeface="Comic Sans MS" pitchFamily="66" charset="0"/>
              </a:rPr>
              <a:t>  }</a:t>
            </a:r>
          </a:p>
          <a:p>
            <a:pPr>
              <a:buFont typeface="Wingdings" pitchFamily="2" charset="2"/>
              <a:buNone/>
            </a:pPr>
            <a:r>
              <a:rPr lang="en-US" sz="2100" b="1" dirty="0">
                <a:latin typeface="Comic Sans MS" pitchFamily="66" charset="0"/>
              </a:rPr>
              <a:t>}</a:t>
            </a:r>
          </a:p>
        </p:txBody>
      </p:sp>
      <p:pic>
        <p:nvPicPr>
          <p:cNvPr id="571396" name="Picture 4" descr="fig12-02"/>
          <p:cNvPicPr>
            <a:picLocks noChangeAspect="1" noChangeArrowheads="1"/>
          </p:cNvPicPr>
          <p:nvPr/>
        </p:nvPicPr>
        <p:blipFill>
          <a:blip r:embed="rId2"/>
          <a:srcRect/>
          <a:stretch>
            <a:fillRect/>
          </a:stretch>
        </p:blipFill>
        <p:spPr bwMode="auto">
          <a:xfrm>
            <a:off x="5257800" y="4724400"/>
            <a:ext cx="3810000" cy="2090738"/>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By: Utsav Patel</a:t>
            </a:r>
            <a:endParaRPr lang="en-US" altLang="zh-TW"/>
          </a:p>
        </p:txBody>
      </p:sp>
      <p:sp>
        <p:nvSpPr>
          <p:cNvPr id="6" name="Slide Number Placeholder 5"/>
          <p:cNvSpPr>
            <a:spLocks noGrp="1"/>
          </p:cNvSpPr>
          <p:nvPr>
            <p:ph type="sldNum" sz="quarter" idx="12"/>
          </p:nvPr>
        </p:nvSpPr>
        <p:spPr/>
        <p:txBody>
          <a:bodyPr/>
          <a:lstStyle/>
          <a:p>
            <a:fld id="{A118839F-5B06-40D1-894C-73E32009FE6B}" type="slidenum">
              <a:rPr lang="en-US" altLang="zh-TW"/>
              <a:pPr/>
              <a:t>42</a:t>
            </a:fld>
            <a:endParaRPr lang="en-US" altLang="zh-TW"/>
          </a:p>
        </p:txBody>
      </p:sp>
      <p:sp>
        <p:nvSpPr>
          <p:cNvPr id="572418" name="Rectangle 2"/>
          <p:cNvSpPr>
            <a:spLocks noGrp="1" noChangeArrowheads="1"/>
          </p:cNvSpPr>
          <p:nvPr>
            <p:ph type="title"/>
          </p:nvPr>
        </p:nvSpPr>
        <p:spPr/>
        <p:txBody>
          <a:bodyPr/>
          <a:lstStyle/>
          <a:p>
            <a:r>
              <a:rPr lang="en-US"/>
              <a:t>GridLayout</a:t>
            </a:r>
          </a:p>
        </p:txBody>
      </p:sp>
      <p:sp>
        <p:nvSpPr>
          <p:cNvPr id="572419" name="Rectangle 3"/>
          <p:cNvSpPr>
            <a:spLocks noGrp="1" noChangeArrowheads="1"/>
          </p:cNvSpPr>
          <p:nvPr>
            <p:ph type="body" idx="1"/>
          </p:nvPr>
        </p:nvSpPr>
        <p:spPr/>
        <p:txBody>
          <a:bodyPr/>
          <a:lstStyle/>
          <a:p>
            <a:r>
              <a:rPr lang="en-US" sz="2800" dirty="0"/>
              <a:t>Behavior</a:t>
            </a:r>
          </a:p>
          <a:p>
            <a:pPr lvl="1"/>
            <a:r>
              <a:rPr lang="en-US" sz="2400" dirty="0"/>
              <a:t>Divides window into equal-sized rectangles based upon the number of rows and columns specified</a:t>
            </a:r>
          </a:p>
          <a:p>
            <a:pPr lvl="1"/>
            <a:r>
              <a:rPr lang="en-US" sz="2400" dirty="0"/>
              <a:t>Items placed into cells left-to-right, top-to-bottom, based on the order added to the container</a:t>
            </a:r>
          </a:p>
          <a:p>
            <a:pPr lvl="1"/>
            <a:r>
              <a:rPr lang="en-US" sz="2400" dirty="0"/>
              <a:t>Ignores the preferred size of the component; each component is resized to fit into its grid cell</a:t>
            </a:r>
          </a:p>
          <a:p>
            <a:pPr lvl="1"/>
            <a:r>
              <a:rPr lang="en-US" sz="2400" dirty="0"/>
              <a:t>Too few components results in blank cells</a:t>
            </a:r>
          </a:p>
          <a:p>
            <a:pPr lvl="1"/>
            <a:r>
              <a:rPr lang="en-US" sz="2400" dirty="0"/>
              <a:t>Too many components results in extra columns</a:t>
            </a:r>
          </a:p>
          <a:p>
            <a:pPr lvl="1"/>
            <a:endParaRPr 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By: Utsav Patel</a:t>
            </a:r>
            <a:endParaRPr lang="en-US" altLang="zh-TW"/>
          </a:p>
        </p:txBody>
      </p:sp>
      <p:sp>
        <p:nvSpPr>
          <p:cNvPr id="6" name="Slide Number Placeholder 5"/>
          <p:cNvSpPr>
            <a:spLocks noGrp="1"/>
          </p:cNvSpPr>
          <p:nvPr>
            <p:ph type="sldNum" sz="quarter" idx="12"/>
          </p:nvPr>
        </p:nvSpPr>
        <p:spPr/>
        <p:txBody>
          <a:bodyPr/>
          <a:lstStyle/>
          <a:p>
            <a:fld id="{EA1AC08B-8A0F-46C6-B3A0-07659AF804F0}" type="slidenum">
              <a:rPr lang="en-US" altLang="zh-TW"/>
              <a:pPr/>
              <a:t>43</a:t>
            </a:fld>
            <a:endParaRPr lang="en-US" altLang="zh-TW"/>
          </a:p>
        </p:txBody>
      </p:sp>
      <p:sp>
        <p:nvSpPr>
          <p:cNvPr id="573442" name="Rectangle 2"/>
          <p:cNvSpPr>
            <a:spLocks noGrp="1" noChangeArrowheads="1"/>
          </p:cNvSpPr>
          <p:nvPr>
            <p:ph type="title"/>
          </p:nvPr>
        </p:nvSpPr>
        <p:spPr/>
        <p:txBody>
          <a:bodyPr/>
          <a:lstStyle/>
          <a:p>
            <a:r>
              <a:rPr lang="en-US"/>
              <a:t>GridLayout (Continued)</a:t>
            </a:r>
          </a:p>
        </p:txBody>
      </p:sp>
      <p:sp>
        <p:nvSpPr>
          <p:cNvPr id="573443" name="Rectangle 3"/>
          <p:cNvSpPr>
            <a:spLocks noGrp="1" noChangeArrowheads="1"/>
          </p:cNvSpPr>
          <p:nvPr>
            <p:ph type="body" idx="1"/>
          </p:nvPr>
        </p:nvSpPr>
        <p:spPr/>
        <p:txBody>
          <a:bodyPr/>
          <a:lstStyle/>
          <a:p>
            <a:pPr>
              <a:lnSpc>
                <a:spcPct val="90000"/>
              </a:lnSpc>
            </a:pPr>
            <a:r>
              <a:rPr lang="en-US" sz="2800" dirty="0"/>
              <a:t>Constructors</a:t>
            </a:r>
          </a:p>
          <a:p>
            <a:pPr lvl="1">
              <a:lnSpc>
                <a:spcPct val="90000"/>
              </a:lnSpc>
            </a:pPr>
            <a:r>
              <a:rPr lang="en-US" sz="2400" b="1" dirty="0" err="1">
                <a:latin typeface="Courier New" pitchFamily="49" charset="0"/>
              </a:rPr>
              <a:t>GridLayout</a:t>
            </a:r>
            <a:r>
              <a:rPr lang="en-US" sz="2400" b="1" dirty="0">
                <a:latin typeface="Courier New" pitchFamily="49" charset="0"/>
              </a:rPr>
              <a:t>()</a:t>
            </a:r>
            <a:endParaRPr lang="en-US" sz="2400" dirty="0"/>
          </a:p>
          <a:p>
            <a:pPr lvl="2">
              <a:lnSpc>
                <a:spcPct val="90000"/>
              </a:lnSpc>
            </a:pPr>
            <a:r>
              <a:rPr lang="en-US" sz="2000" dirty="0"/>
              <a:t>Creates a single row with one column allocated per component</a:t>
            </a:r>
          </a:p>
          <a:p>
            <a:pPr lvl="2">
              <a:lnSpc>
                <a:spcPct val="90000"/>
              </a:lnSpc>
            </a:pPr>
            <a:endParaRPr lang="en-US" sz="2000" dirty="0"/>
          </a:p>
          <a:p>
            <a:pPr lvl="1">
              <a:lnSpc>
                <a:spcPct val="90000"/>
              </a:lnSpc>
            </a:pPr>
            <a:r>
              <a:rPr lang="en-US" sz="2400" b="1" dirty="0" err="1">
                <a:latin typeface="Courier New" pitchFamily="49" charset="0"/>
              </a:rPr>
              <a:t>GridLayout</a:t>
            </a:r>
            <a:r>
              <a:rPr lang="en-US" sz="2400" b="1" dirty="0">
                <a:latin typeface="Courier New" pitchFamily="49" charset="0"/>
              </a:rPr>
              <a:t>(int rows, int cols)</a:t>
            </a:r>
            <a:endParaRPr lang="en-US" sz="2400" dirty="0"/>
          </a:p>
          <a:p>
            <a:pPr lvl="2">
              <a:lnSpc>
                <a:spcPct val="90000"/>
              </a:lnSpc>
            </a:pPr>
            <a:r>
              <a:rPr lang="en-US" sz="2000" dirty="0"/>
              <a:t>Divides the window into the specified number of rows and columns</a:t>
            </a:r>
          </a:p>
          <a:p>
            <a:pPr lvl="2">
              <a:lnSpc>
                <a:spcPct val="90000"/>
              </a:lnSpc>
            </a:pPr>
            <a:r>
              <a:rPr lang="en-US" sz="2000" dirty="0"/>
              <a:t>Either rows or cols (but not both) can be zero</a:t>
            </a:r>
          </a:p>
          <a:p>
            <a:pPr lvl="2">
              <a:lnSpc>
                <a:spcPct val="90000"/>
              </a:lnSpc>
            </a:pPr>
            <a:endParaRPr lang="en-US" sz="2000" dirty="0"/>
          </a:p>
          <a:p>
            <a:pPr lvl="1">
              <a:lnSpc>
                <a:spcPct val="90000"/>
              </a:lnSpc>
            </a:pPr>
            <a:r>
              <a:rPr lang="en-US" sz="2400" b="1" dirty="0" err="1">
                <a:latin typeface="Courier New" pitchFamily="49" charset="0"/>
              </a:rPr>
              <a:t>GridLayout</a:t>
            </a:r>
            <a:r>
              <a:rPr lang="en-US" sz="2400" b="1" dirty="0">
                <a:latin typeface="Courier New" pitchFamily="49" charset="0"/>
              </a:rPr>
              <a:t>(int rows, int cols, </a:t>
            </a:r>
            <a:br>
              <a:rPr lang="en-US" sz="2400" b="1" dirty="0">
                <a:latin typeface="Courier New" pitchFamily="49" charset="0"/>
              </a:rPr>
            </a:br>
            <a:r>
              <a:rPr lang="en-US" sz="2400" b="1" dirty="0">
                <a:latin typeface="Courier New" pitchFamily="49" charset="0"/>
              </a:rPr>
              <a:t>           int </a:t>
            </a:r>
            <a:r>
              <a:rPr lang="en-US" sz="2400" b="1" dirty="0" err="1">
                <a:latin typeface="Courier New" pitchFamily="49" charset="0"/>
              </a:rPr>
              <a:t>hGap</a:t>
            </a:r>
            <a:r>
              <a:rPr lang="en-US" sz="2400" b="1" dirty="0">
                <a:latin typeface="Courier New" pitchFamily="49" charset="0"/>
              </a:rPr>
              <a:t>, int </a:t>
            </a:r>
            <a:r>
              <a:rPr lang="en-US" sz="2400" b="1" dirty="0" err="1">
                <a:latin typeface="Courier New" pitchFamily="49" charset="0"/>
              </a:rPr>
              <a:t>vGap</a:t>
            </a:r>
            <a:r>
              <a:rPr lang="en-US" sz="2400" b="1" dirty="0">
                <a:latin typeface="Courier New" pitchFamily="49" charset="0"/>
              </a:rPr>
              <a:t>)</a:t>
            </a:r>
          </a:p>
          <a:p>
            <a:pPr lvl="2">
              <a:lnSpc>
                <a:spcPct val="90000"/>
              </a:lnSpc>
            </a:pPr>
            <a:r>
              <a:rPr lang="en-US" sz="2000" dirty="0"/>
              <a:t>Uses the specified gaps between cells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zh-TW" smtClean="0"/>
              <a:t>By: Utsav Patel</a:t>
            </a:r>
            <a:endParaRPr lang="en-US" altLang="zh-TW"/>
          </a:p>
        </p:txBody>
      </p:sp>
      <p:sp>
        <p:nvSpPr>
          <p:cNvPr id="7" name="Slide Number Placeholder 5"/>
          <p:cNvSpPr>
            <a:spLocks noGrp="1"/>
          </p:cNvSpPr>
          <p:nvPr>
            <p:ph type="sldNum" sz="quarter" idx="12"/>
          </p:nvPr>
        </p:nvSpPr>
        <p:spPr/>
        <p:txBody>
          <a:bodyPr/>
          <a:lstStyle/>
          <a:p>
            <a:fld id="{69C09D10-45AD-4B49-B6C9-0C8D6C584F5B}" type="slidenum">
              <a:rPr lang="en-US" altLang="zh-TW"/>
              <a:pPr/>
              <a:t>44</a:t>
            </a:fld>
            <a:endParaRPr lang="en-US" altLang="zh-TW"/>
          </a:p>
        </p:txBody>
      </p:sp>
      <p:sp>
        <p:nvSpPr>
          <p:cNvPr id="574466" name="Rectangle 2"/>
          <p:cNvSpPr>
            <a:spLocks noGrp="1" noChangeArrowheads="1"/>
          </p:cNvSpPr>
          <p:nvPr>
            <p:ph type="title"/>
          </p:nvPr>
        </p:nvSpPr>
        <p:spPr/>
        <p:txBody>
          <a:bodyPr/>
          <a:lstStyle/>
          <a:p>
            <a:r>
              <a:rPr lang="en-US"/>
              <a:t>GridLayout, Example</a:t>
            </a:r>
          </a:p>
        </p:txBody>
      </p:sp>
      <p:sp>
        <p:nvSpPr>
          <p:cNvPr id="574467" name="Rectangle 3"/>
          <p:cNvSpPr>
            <a:spLocks noGrp="1" noChangeArrowheads="1"/>
          </p:cNvSpPr>
          <p:nvPr>
            <p:ph type="body" idx="1"/>
          </p:nvPr>
        </p:nvSpPr>
        <p:spPr>
          <a:xfrm>
            <a:off x="228600" y="1524000"/>
            <a:ext cx="7848600" cy="4495800"/>
          </a:xfrm>
          <a:solidFill>
            <a:srgbClr val="99CCFF"/>
          </a:solidFill>
        </p:spPr>
        <p:txBody>
          <a:bodyPr/>
          <a:lstStyle/>
          <a:p>
            <a:pPr>
              <a:buFont typeface="Wingdings" pitchFamily="2" charset="2"/>
              <a:buNone/>
            </a:pPr>
            <a:r>
              <a:rPr lang="en-US" sz="2100" b="1" dirty="0">
                <a:latin typeface="Comic Sans MS" pitchFamily="66" charset="0"/>
              </a:rPr>
              <a:t>public class </a:t>
            </a:r>
            <a:r>
              <a:rPr lang="en-US" sz="2100" b="1" dirty="0" err="1">
                <a:latin typeface="Comic Sans MS" pitchFamily="66" charset="0"/>
              </a:rPr>
              <a:t>GridTest</a:t>
            </a:r>
            <a:r>
              <a:rPr lang="en-US" sz="2100" b="1" dirty="0">
                <a:latin typeface="Comic Sans MS" pitchFamily="66" charset="0"/>
              </a:rPr>
              <a:t> extends Applet {</a:t>
            </a:r>
          </a:p>
          <a:p>
            <a:pPr>
              <a:buFont typeface="Wingdings" pitchFamily="2" charset="2"/>
              <a:buNone/>
            </a:pPr>
            <a:r>
              <a:rPr lang="en-US" sz="2100" b="1" dirty="0">
                <a:latin typeface="Comic Sans MS" pitchFamily="66" charset="0"/>
              </a:rPr>
              <a:t>  public void init() {</a:t>
            </a:r>
          </a:p>
          <a:p>
            <a:pPr>
              <a:buFont typeface="Wingdings" pitchFamily="2" charset="2"/>
              <a:buNone/>
            </a:pPr>
            <a:r>
              <a:rPr lang="en-US" sz="2100" b="1" dirty="0">
                <a:latin typeface="Comic Sans MS" pitchFamily="66" charset="0"/>
              </a:rPr>
              <a:t>    </a:t>
            </a:r>
            <a:r>
              <a:rPr lang="en-US" sz="2100" b="1" dirty="0" err="1">
                <a:latin typeface="Comic Sans MS" pitchFamily="66" charset="0"/>
              </a:rPr>
              <a:t>setLayout</a:t>
            </a:r>
            <a:r>
              <a:rPr lang="en-US" sz="2100" b="1" dirty="0">
                <a:latin typeface="Comic Sans MS" pitchFamily="66" charset="0"/>
              </a:rPr>
              <a:t>(new </a:t>
            </a:r>
            <a:r>
              <a:rPr lang="en-US" sz="2100" b="1" dirty="0" err="1">
                <a:latin typeface="Comic Sans MS" pitchFamily="66" charset="0"/>
              </a:rPr>
              <a:t>GridLayout</a:t>
            </a:r>
            <a:r>
              <a:rPr lang="en-US" sz="2100" b="1" dirty="0">
                <a:latin typeface="Comic Sans MS" pitchFamily="66" charset="0"/>
              </a:rPr>
              <a:t>(2,3)); // 2 rows, 3 cols</a:t>
            </a:r>
          </a:p>
          <a:p>
            <a:pPr>
              <a:buFont typeface="Wingdings" pitchFamily="2" charset="2"/>
              <a:buNone/>
            </a:pPr>
            <a:r>
              <a:rPr lang="en-US" sz="2100" b="1" dirty="0">
                <a:latin typeface="Comic Sans MS" pitchFamily="66" charset="0"/>
              </a:rPr>
              <a:t>    add(new Button("Button One"));</a:t>
            </a:r>
          </a:p>
          <a:p>
            <a:pPr>
              <a:buFont typeface="Wingdings" pitchFamily="2" charset="2"/>
              <a:buNone/>
            </a:pPr>
            <a:r>
              <a:rPr lang="en-US" sz="2100" b="1" dirty="0">
                <a:latin typeface="Comic Sans MS" pitchFamily="66" charset="0"/>
              </a:rPr>
              <a:t>    add(new Button("Button Two"));</a:t>
            </a:r>
          </a:p>
          <a:p>
            <a:pPr>
              <a:buFont typeface="Wingdings" pitchFamily="2" charset="2"/>
              <a:buNone/>
            </a:pPr>
            <a:r>
              <a:rPr lang="en-US" sz="2100" b="1" dirty="0">
                <a:latin typeface="Comic Sans MS" pitchFamily="66" charset="0"/>
              </a:rPr>
              <a:t>    add(new Button("Button Three"));</a:t>
            </a:r>
          </a:p>
          <a:p>
            <a:pPr>
              <a:buFont typeface="Wingdings" pitchFamily="2" charset="2"/>
              <a:buNone/>
            </a:pPr>
            <a:r>
              <a:rPr lang="en-US" sz="2100" b="1" dirty="0">
                <a:latin typeface="Comic Sans MS" pitchFamily="66" charset="0"/>
              </a:rPr>
              <a:t>    add(new Button("Button Four"));</a:t>
            </a:r>
          </a:p>
          <a:p>
            <a:pPr>
              <a:buFont typeface="Wingdings" pitchFamily="2" charset="2"/>
              <a:buNone/>
            </a:pPr>
            <a:r>
              <a:rPr lang="en-US" sz="2100" b="1" dirty="0">
                <a:latin typeface="Comic Sans MS" pitchFamily="66" charset="0"/>
              </a:rPr>
              <a:t>    add(new Button("Button Five"));</a:t>
            </a:r>
          </a:p>
          <a:p>
            <a:pPr>
              <a:buFont typeface="Wingdings" pitchFamily="2" charset="2"/>
              <a:buNone/>
            </a:pPr>
            <a:r>
              <a:rPr lang="en-US" sz="2100" b="1" dirty="0">
                <a:latin typeface="Comic Sans MS" pitchFamily="66" charset="0"/>
              </a:rPr>
              <a:t>    add(new Button("Button Six"));</a:t>
            </a:r>
          </a:p>
          <a:p>
            <a:pPr>
              <a:buFont typeface="Wingdings" pitchFamily="2" charset="2"/>
              <a:buNone/>
            </a:pPr>
            <a:r>
              <a:rPr lang="en-US" sz="2100" b="1" dirty="0">
                <a:latin typeface="Comic Sans MS" pitchFamily="66" charset="0"/>
              </a:rPr>
              <a:t>  }</a:t>
            </a:r>
          </a:p>
          <a:p>
            <a:pPr>
              <a:buFont typeface="Wingdings" pitchFamily="2" charset="2"/>
              <a:buNone/>
            </a:pPr>
            <a:r>
              <a:rPr lang="en-US" sz="2100" b="1" dirty="0">
                <a:latin typeface="Comic Sans MS" pitchFamily="66" charset="0"/>
              </a:rPr>
              <a:t>}</a:t>
            </a:r>
          </a:p>
        </p:txBody>
      </p:sp>
      <p:pic>
        <p:nvPicPr>
          <p:cNvPr id="574468" name="Picture 4"/>
          <p:cNvPicPr>
            <a:picLocks noChangeAspect="1" noChangeArrowheads="1"/>
          </p:cNvPicPr>
          <p:nvPr/>
        </p:nvPicPr>
        <p:blipFill>
          <a:blip r:embed="rId2"/>
          <a:srcRect/>
          <a:stretch>
            <a:fillRect/>
          </a:stretch>
        </p:blipFill>
        <p:spPr bwMode="auto">
          <a:xfrm>
            <a:off x="5029200" y="4572000"/>
            <a:ext cx="4038600" cy="221615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By: Utsav Patel</a:t>
            </a:r>
            <a:endParaRPr lang="en-US" altLang="zh-TW"/>
          </a:p>
        </p:txBody>
      </p:sp>
      <p:sp>
        <p:nvSpPr>
          <p:cNvPr id="6" name="Slide Number Placeholder 5"/>
          <p:cNvSpPr>
            <a:spLocks noGrp="1"/>
          </p:cNvSpPr>
          <p:nvPr>
            <p:ph type="sldNum" sz="quarter" idx="12"/>
          </p:nvPr>
        </p:nvSpPr>
        <p:spPr/>
        <p:txBody>
          <a:bodyPr/>
          <a:lstStyle/>
          <a:p>
            <a:fld id="{35F2262A-D8E7-4D2B-9640-D22E1350BB39}" type="slidenum">
              <a:rPr lang="en-US" altLang="zh-TW"/>
              <a:pPr/>
              <a:t>45</a:t>
            </a:fld>
            <a:endParaRPr lang="en-US" altLang="zh-TW"/>
          </a:p>
        </p:txBody>
      </p:sp>
      <p:sp>
        <p:nvSpPr>
          <p:cNvPr id="575490" name="Rectangle 2"/>
          <p:cNvSpPr>
            <a:spLocks noGrp="1" noChangeArrowheads="1"/>
          </p:cNvSpPr>
          <p:nvPr>
            <p:ph type="title"/>
          </p:nvPr>
        </p:nvSpPr>
        <p:spPr/>
        <p:txBody>
          <a:bodyPr/>
          <a:lstStyle/>
          <a:p>
            <a:r>
              <a:rPr lang="en-US"/>
              <a:t>CardLayout</a:t>
            </a:r>
          </a:p>
        </p:txBody>
      </p:sp>
      <p:sp>
        <p:nvSpPr>
          <p:cNvPr id="575491" name="Rectangle 3"/>
          <p:cNvSpPr>
            <a:spLocks noGrp="1" noChangeArrowheads="1"/>
          </p:cNvSpPr>
          <p:nvPr>
            <p:ph type="body" idx="1"/>
          </p:nvPr>
        </p:nvSpPr>
        <p:spPr>
          <a:xfrm>
            <a:off x="457200" y="1214422"/>
            <a:ext cx="8229600" cy="5214974"/>
          </a:xfrm>
        </p:spPr>
        <p:txBody>
          <a:bodyPr>
            <a:normAutofit/>
          </a:bodyPr>
          <a:lstStyle/>
          <a:p>
            <a:r>
              <a:rPr lang="en-US" sz="2000" dirty="0"/>
              <a:t>Behavior</a:t>
            </a:r>
          </a:p>
          <a:p>
            <a:pPr lvl="1"/>
            <a:r>
              <a:rPr lang="en-US" sz="2000" dirty="0"/>
              <a:t>Stacks components on top of each other, displaying the top one</a:t>
            </a:r>
          </a:p>
          <a:p>
            <a:pPr lvl="1"/>
            <a:r>
              <a:rPr lang="en-US" sz="2000" dirty="0"/>
              <a:t>Associates a name with each component in window</a:t>
            </a:r>
          </a:p>
          <a:p>
            <a:pPr lvl="1">
              <a:buFontTx/>
              <a:buNone/>
            </a:pPr>
            <a:r>
              <a:rPr lang="en-US" sz="2000" dirty="0">
                <a:latin typeface="Courier New" pitchFamily="49" charset="0"/>
              </a:rPr>
              <a:t>			</a:t>
            </a:r>
            <a:r>
              <a:rPr lang="en-US" sz="2000" b="1" dirty="0">
                <a:latin typeface="Courier New" pitchFamily="49" charset="0"/>
              </a:rPr>
              <a:t>Panel </a:t>
            </a:r>
            <a:r>
              <a:rPr lang="en-US" sz="2000" b="1" dirty="0" err="1">
                <a:latin typeface="Courier New" pitchFamily="49" charset="0"/>
              </a:rPr>
              <a:t>cardPanel</a:t>
            </a:r>
            <a:r>
              <a:rPr lang="en-US" sz="2000" b="1" dirty="0">
                <a:latin typeface="Courier New" pitchFamily="49" charset="0"/>
              </a:rPr>
              <a:t>;</a:t>
            </a:r>
          </a:p>
          <a:p>
            <a:pPr lvl="1">
              <a:buFontTx/>
              <a:buNone/>
            </a:pPr>
            <a:r>
              <a:rPr lang="en-US" sz="2000" b="1" dirty="0">
                <a:latin typeface="Courier New" pitchFamily="49" charset="0"/>
              </a:rPr>
              <a:t>			</a:t>
            </a:r>
            <a:r>
              <a:rPr lang="en-US" sz="2000" b="1" dirty="0" err="1">
                <a:latin typeface="Courier New" pitchFamily="49" charset="0"/>
              </a:rPr>
              <a:t>CardLayout</a:t>
            </a:r>
            <a:r>
              <a:rPr lang="en-US" sz="2000" b="1" dirty="0">
                <a:latin typeface="Courier New" pitchFamily="49" charset="0"/>
              </a:rPr>
              <a:t> layout new </a:t>
            </a:r>
            <a:r>
              <a:rPr lang="en-US" sz="2000" b="1" dirty="0" err="1">
                <a:latin typeface="Courier New" pitchFamily="49" charset="0"/>
              </a:rPr>
              <a:t>CardLayout</a:t>
            </a:r>
            <a:r>
              <a:rPr lang="en-US" sz="2000" b="1" dirty="0">
                <a:latin typeface="Courier New" pitchFamily="49" charset="0"/>
              </a:rPr>
              <a:t>();</a:t>
            </a:r>
          </a:p>
          <a:p>
            <a:pPr lvl="1">
              <a:buFontTx/>
              <a:buNone/>
            </a:pPr>
            <a:r>
              <a:rPr lang="en-US" sz="2000" b="1" dirty="0">
                <a:latin typeface="Courier New" pitchFamily="49" charset="0"/>
              </a:rPr>
              <a:t>			</a:t>
            </a:r>
            <a:r>
              <a:rPr lang="en-US" sz="2000" b="1" dirty="0" err="1">
                <a:latin typeface="Courier New" pitchFamily="49" charset="0"/>
              </a:rPr>
              <a:t>cardPanel.setLayout</a:t>
            </a:r>
            <a:r>
              <a:rPr lang="en-US" sz="2000" b="1" dirty="0">
                <a:latin typeface="Courier New" pitchFamily="49" charset="0"/>
              </a:rPr>
              <a:t>(layout);</a:t>
            </a:r>
          </a:p>
          <a:p>
            <a:pPr lvl="1">
              <a:buFontTx/>
              <a:buNone/>
            </a:pPr>
            <a:r>
              <a:rPr lang="en-US" sz="2000" b="1" dirty="0">
                <a:latin typeface="Courier New" pitchFamily="49" charset="0"/>
              </a:rPr>
              <a:t>			...</a:t>
            </a:r>
          </a:p>
          <a:p>
            <a:pPr lvl="1">
              <a:buFontTx/>
              <a:buNone/>
            </a:pPr>
            <a:r>
              <a:rPr lang="en-US" sz="2000" b="1" dirty="0">
                <a:latin typeface="Courier New" pitchFamily="49" charset="0"/>
              </a:rPr>
              <a:t>			</a:t>
            </a:r>
            <a:r>
              <a:rPr lang="en-US" sz="2000" b="1" dirty="0" err="1">
                <a:latin typeface="Courier New" pitchFamily="49" charset="0"/>
              </a:rPr>
              <a:t>cardPanel.add</a:t>
            </a:r>
            <a:r>
              <a:rPr lang="en-US" sz="2000" b="1" dirty="0">
                <a:latin typeface="Courier New" pitchFamily="49" charset="0"/>
              </a:rPr>
              <a:t>("Card 1", component1);</a:t>
            </a:r>
          </a:p>
          <a:p>
            <a:pPr lvl="1">
              <a:buFontTx/>
              <a:buNone/>
            </a:pPr>
            <a:r>
              <a:rPr lang="en-US" sz="2000" b="1" dirty="0">
                <a:latin typeface="Courier New" pitchFamily="49" charset="0"/>
              </a:rPr>
              <a:t>			</a:t>
            </a:r>
            <a:r>
              <a:rPr lang="en-US" sz="2000" b="1" dirty="0" err="1">
                <a:latin typeface="Courier New" pitchFamily="49" charset="0"/>
              </a:rPr>
              <a:t>cardPanel.add</a:t>
            </a:r>
            <a:r>
              <a:rPr lang="en-US" sz="2000" b="1" dirty="0">
                <a:latin typeface="Courier New" pitchFamily="49" charset="0"/>
              </a:rPr>
              <a:t>("Card 2", component2);</a:t>
            </a:r>
            <a:br>
              <a:rPr lang="en-US" sz="2000" b="1" dirty="0">
                <a:latin typeface="Courier New" pitchFamily="49" charset="0"/>
              </a:rPr>
            </a:br>
            <a:r>
              <a:rPr lang="en-US" sz="2000" b="1" dirty="0">
                <a:latin typeface="Courier New" pitchFamily="49" charset="0"/>
              </a:rPr>
              <a:t>		...</a:t>
            </a:r>
          </a:p>
          <a:p>
            <a:pPr lvl="1">
              <a:buFontTx/>
              <a:buNone/>
            </a:pPr>
            <a:r>
              <a:rPr lang="en-US" sz="2000" b="1" dirty="0">
                <a:latin typeface="Courier New" pitchFamily="49" charset="0"/>
              </a:rPr>
              <a:t>			</a:t>
            </a:r>
            <a:r>
              <a:rPr lang="en-US" sz="2000" b="1" dirty="0" err="1">
                <a:latin typeface="Courier New" pitchFamily="49" charset="0"/>
              </a:rPr>
              <a:t>layout.show</a:t>
            </a:r>
            <a:r>
              <a:rPr lang="en-US" sz="2000" b="1" dirty="0">
                <a:latin typeface="Courier New" pitchFamily="49" charset="0"/>
              </a:rPr>
              <a:t>(</a:t>
            </a:r>
            <a:r>
              <a:rPr lang="en-US" sz="2000" b="1" dirty="0" err="1">
                <a:latin typeface="Courier New" pitchFamily="49" charset="0"/>
              </a:rPr>
              <a:t>cardPanel</a:t>
            </a:r>
            <a:r>
              <a:rPr lang="en-US" sz="2000" b="1" dirty="0">
                <a:latin typeface="Courier New" pitchFamily="49" charset="0"/>
              </a:rPr>
              <a:t>, "Card 1");</a:t>
            </a:r>
          </a:p>
          <a:p>
            <a:pPr lvl="1">
              <a:buFontTx/>
              <a:buNone/>
            </a:pPr>
            <a:r>
              <a:rPr lang="en-US" sz="2000" b="1" dirty="0">
                <a:latin typeface="Courier New" pitchFamily="49" charset="0"/>
              </a:rPr>
              <a:t>			</a:t>
            </a:r>
            <a:r>
              <a:rPr lang="en-US" sz="2000" b="1" dirty="0" err="1">
                <a:latin typeface="Courier New" pitchFamily="49" charset="0"/>
              </a:rPr>
              <a:t>layout.first</a:t>
            </a:r>
            <a:r>
              <a:rPr lang="en-US" sz="2000" b="1" dirty="0">
                <a:latin typeface="Courier New" pitchFamily="49" charset="0"/>
              </a:rPr>
              <a:t>(</a:t>
            </a:r>
            <a:r>
              <a:rPr lang="en-US" sz="2000" b="1" dirty="0" err="1">
                <a:latin typeface="Courier New" pitchFamily="49" charset="0"/>
              </a:rPr>
              <a:t>cardPanel</a:t>
            </a:r>
            <a:r>
              <a:rPr lang="en-US" sz="2000" b="1" dirty="0">
                <a:latin typeface="Courier New" pitchFamily="49" charset="0"/>
              </a:rPr>
              <a:t>);</a:t>
            </a:r>
          </a:p>
          <a:p>
            <a:pPr lvl="1">
              <a:buFontTx/>
              <a:buNone/>
            </a:pPr>
            <a:r>
              <a:rPr lang="en-US" sz="2000" b="1" dirty="0">
                <a:latin typeface="Courier New" pitchFamily="49" charset="0"/>
              </a:rPr>
              <a:t>			</a:t>
            </a:r>
            <a:r>
              <a:rPr lang="en-US" sz="2000" b="1" dirty="0" err="1">
                <a:latin typeface="Courier New" pitchFamily="49" charset="0"/>
              </a:rPr>
              <a:t>layout.next</a:t>
            </a:r>
            <a:r>
              <a:rPr lang="en-US" sz="2000" b="1" dirty="0">
                <a:latin typeface="Courier New" pitchFamily="49" charset="0"/>
              </a:rPr>
              <a:t>(</a:t>
            </a:r>
            <a:r>
              <a:rPr lang="en-US" sz="2000" b="1" dirty="0" err="1">
                <a:latin typeface="Courier New" pitchFamily="49" charset="0"/>
              </a:rPr>
              <a:t>cardPanel</a:t>
            </a:r>
            <a:r>
              <a:rPr lang="en-US" sz="2000" b="1" dirty="0">
                <a:latin typeface="Courier New" pitchFamily="49"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endParaRPr lang="en-US" dirty="0"/>
          </a:p>
        </p:txBody>
      </p:sp>
      <p:sp>
        <p:nvSpPr>
          <p:cNvPr id="6" name="Footer Placeholder 3"/>
          <p:cNvSpPr>
            <a:spLocks noGrp="1"/>
          </p:cNvSpPr>
          <p:nvPr>
            <p:ph type="ftr" sz="quarter" idx="11"/>
          </p:nvPr>
        </p:nvSpPr>
        <p:spPr/>
        <p:txBody>
          <a:bodyPr/>
          <a:lstStyle/>
          <a:p>
            <a:r>
              <a:rPr lang="en-US" altLang="zh-TW" smtClean="0"/>
              <a:t>By: Utsav Patel</a:t>
            </a:r>
            <a:endParaRPr lang="en-US" altLang="zh-TW"/>
          </a:p>
        </p:txBody>
      </p:sp>
      <p:sp>
        <p:nvSpPr>
          <p:cNvPr id="7" name="Slide Number Placeholder 4"/>
          <p:cNvSpPr>
            <a:spLocks noGrp="1"/>
          </p:cNvSpPr>
          <p:nvPr>
            <p:ph type="sldNum" sz="quarter" idx="12"/>
          </p:nvPr>
        </p:nvSpPr>
        <p:spPr/>
        <p:txBody>
          <a:bodyPr/>
          <a:lstStyle/>
          <a:p>
            <a:fld id="{84A2684E-E45D-41A0-8B74-1887CDE8E480}" type="slidenum">
              <a:rPr lang="en-US" altLang="zh-TW"/>
              <a:pPr/>
              <a:t>46</a:t>
            </a:fld>
            <a:endParaRPr lang="en-US" altLang="zh-TW"/>
          </a:p>
        </p:txBody>
      </p:sp>
      <p:sp>
        <p:nvSpPr>
          <p:cNvPr id="576514" name="Rectangle 2"/>
          <p:cNvSpPr>
            <a:spLocks noGrp="1" noChangeArrowheads="1"/>
          </p:cNvSpPr>
          <p:nvPr>
            <p:ph type="title"/>
          </p:nvPr>
        </p:nvSpPr>
        <p:spPr/>
        <p:txBody>
          <a:bodyPr/>
          <a:lstStyle/>
          <a:p>
            <a:r>
              <a:rPr lang="en-US"/>
              <a:t>CardLayout, Example</a:t>
            </a:r>
          </a:p>
        </p:txBody>
      </p:sp>
      <p:pic>
        <p:nvPicPr>
          <p:cNvPr id="576515" name="Picture 3"/>
          <p:cNvPicPr>
            <a:picLocks noChangeAspect="1" noChangeArrowheads="1"/>
          </p:cNvPicPr>
          <p:nvPr/>
        </p:nvPicPr>
        <p:blipFill>
          <a:blip r:embed="rId2"/>
          <a:srcRect/>
          <a:stretch>
            <a:fillRect/>
          </a:stretch>
        </p:blipFill>
        <p:spPr bwMode="auto">
          <a:xfrm>
            <a:off x="701675" y="1981200"/>
            <a:ext cx="3870325" cy="4495800"/>
          </a:xfrm>
          <a:prstGeom prst="rect">
            <a:avLst/>
          </a:prstGeom>
          <a:noFill/>
          <a:ln w="9525">
            <a:noFill/>
            <a:miter lim="800000"/>
            <a:headEnd/>
            <a:tailEnd/>
          </a:ln>
          <a:effectLst/>
        </p:spPr>
      </p:pic>
      <p:pic>
        <p:nvPicPr>
          <p:cNvPr id="576516" name="Picture 4"/>
          <p:cNvPicPr>
            <a:picLocks noChangeAspect="1" noChangeArrowheads="1"/>
          </p:cNvPicPr>
          <p:nvPr/>
        </p:nvPicPr>
        <p:blipFill>
          <a:blip r:embed="rId3"/>
          <a:srcRect/>
          <a:stretch>
            <a:fillRect/>
          </a:stretch>
        </p:blipFill>
        <p:spPr bwMode="auto">
          <a:xfrm>
            <a:off x="4876800" y="1981200"/>
            <a:ext cx="3871913" cy="44958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By: Utsav Patel</a:t>
            </a:r>
            <a:endParaRPr lang="en-US" altLang="zh-TW"/>
          </a:p>
        </p:txBody>
      </p:sp>
      <p:sp>
        <p:nvSpPr>
          <p:cNvPr id="6" name="Slide Number Placeholder 5"/>
          <p:cNvSpPr>
            <a:spLocks noGrp="1"/>
          </p:cNvSpPr>
          <p:nvPr>
            <p:ph type="sldNum" sz="quarter" idx="12"/>
          </p:nvPr>
        </p:nvSpPr>
        <p:spPr/>
        <p:txBody>
          <a:bodyPr/>
          <a:lstStyle/>
          <a:p>
            <a:fld id="{008CDD8D-A564-4879-B75A-25257EFF7848}" type="slidenum">
              <a:rPr lang="en-US" altLang="zh-TW"/>
              <a:pPr/>
              <a:t>47</a:t>
            </a:fld>
            <a:endParaRPr lang="en-US" altLang="zh-TW"/>
          </a:p>
        </p:txBody>
      </p:sp>
      <p:sp>
        <p:nvSpPr>
          <p:cNvPr id="577538" name="Rectangle 2"/>
          <p:cNvSpPr>
            <a:spLocks noGrp="1" noChangeArrowheads="1"/>
          </p:cNvSpPr>
          <p:nvPr>
            <p:ph type="title"/>
          </p:nvPr>
        </p:nvSpPr>
        <p:spPr/>
        <p:txBody>
          <a:bodyPr/>
          <a:lstStyle/>
          <a:p>
            <a:r>
              <a:rPr lang="en-US"/>
              <a:t>GridBagLayout</a:t>
            </a:r>
          </a:p>
        </p:txBody>
      </p:sp>
      <p:sp>
        <p:nvSpPr>
          <p:cNvPr id="577539" name="Rectangle 3"/>
          <p:cNvSpPr>
            <a:spLocks noGrp="1" noChangeArrowheads="1"/>
          </p:cNvSpPr>
          <p:nvPr>
            <p:ph type="body" idx="1"/>
          </p:nvPr>
        </p:nvSpPr>
        <p:spPr>
          <a:xfrm>
            <a:off x="457200" y="1142984"/>
            <a:ext cx="8229600" cy="5286412"/>
          </a:xfrm>
        </p:spPr>
        <p:txBody>
          <a:bodyPr>
            <a:normAutofit/>
          </a:bodyPr>
          <a:lstStyle/>
          <a:p>
            <a:pPr>
              <a:lnSpc>
                <a:spcPct val="90000"/>
              </a:lnSpc>
            </a:pPr>
            <a:r>
              <a:rPr lang="en-US" sz="2200" dirty="0"/>
              <a:t>Behavior</a:t>
            </a:r>
          </a:p>
          <a:p>
            <a:pPr lvl="1">
              <a:lnSpc>
                <a:spcPct val="90000"/>
              </a:lnSpc>
            </a:pPr>
            <a:r>
              <a:rPr lang="en-US" sz="2200" dirty="0"/>
              <a:t>Divides the window into grids, without requiring the components to be the same size</a:t>
            </a:r>
          </a:p>
          <a:p>
            <a:pPr lvl="2">
              <a:lnSpc>
                <a:spcPct val="90000"/>
              </a:lnSpc>
            </a:pPr>
            <a:r>
              <a:rPr lang="en-US" sz="2200" dirty="0"/>
              <a:t>About three times more flexible than the other standard layout managers, but nine times harder to use</a:t>
            </a:r>
          </a:p>
          <a:p>
            <a:pPr lvl="1">
              <a:lnSpc>
                <a:spcPct val="90000"/>
              </a:lnSpc>
            </a:pPr>
            <a:r>
              <a:rPr lang="en-US" sz="2200" dirty="0"/>
              <a:t>Each component managed by a grid bag layout is associated with an instance of </a:t>
            </a:r>
            <a:r>
              <a:rPr lang="en-US" sz="2200" b="1" dirty="0" err="1">
                <a:latin typeface="Courier New" pitchFamily="49" charset="0"/>
              </a:rPr>
              <a:t>GridBagConstraints</a:t>
            </a:r>
            <a:r>
              <a:rPr lang="en-US" sz="2200" b="1" dirty="0"/>
              <a:t> </a:t>
            </a:r>
          </a:p>
          <a:p>
            <a:pPr lvl="2">
              <a:lnSpc>
                <a:spcPct val="90000"/>
              </a:lnSpc>
            </a:pPr>
            <a:r>
              <a:rPr lang="en-US" sz="2200" dirty="0"/>
              <a:t>The </a:t>
            </a:r>
            <a:r>
              <a:rPr lang="en-US" sz="2200" dirty="0" err="1">
                <a:latin typeface="Courier New" pitchFamily="49" charset="0"/>
              </a:rPr>
              <a:t>GridBagConstraints</a:t>
            </a:r>
            <a:r>
              <a:rPr lang="en-US" sz="2200" dirty="0"/>
              <a:t> specifies:</a:t>
            </a:r>
          </a:p>
          <a:p>
            <a:pPr lvl="3">
              <a:lnSpc>
                <a:spcPct val="90000"/>
              </a:lnSpc>
            </a:pPr>
            <a:r>
              <a:rPr lang="en-US" sz="2200" dirty="0"/>
              <a:t>How the component is laid out in the display area </a:t>
            </a:r>
          </a:p>
          <a:p>
            <a:pPr lvl="3">
              <a:lnSpc>
                <a:spcPct val="90000"/>
              </a:lnSpc>
            </a:pPr>
            <a:r>
              <a:rPr lang="en-US" sz="2200" dirty="0"/>
              <a:t>In which cell the component starts and ends</a:t>
            </a:r>
          </a:p>
          <a:p>
            <a:pPr lvl="3">
              <a:lnSpc>
                <a:spcPct val="90000"/>
              </a:lnSpc>
            </a:pPr>
            <a:r>
              <a:rPr lang="en-US" sz="2200" dirty="0"/>
              <a:t>How the component stretches when extra room is available</a:t>
            </a:r>
          </a:p>
          <a:p>
            <a:pPr lvl="3">
              <a:lnSpc>
                <a:spcPct val="90000"/>
              </a:lnSpc>
            </a:pPr>
            <a:r>
              <a:rPr lang="en-US" sz="2200" dirty="0"/>
              <a:t>Alignment in cells</a:t>
            </a:r>
          </a:p>
          <a:p>
            <a:pPr lvl="1">
              <a:lnSpc>
                <a:spcPct val="90000"/>
              </a:lnSpc>
            </a:pPr>
            <a:endParaRPr lang="en-US" sz="22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By: Utsav Patel</a:t>
            </a:r>
            <a:endParaRPr lang="en-US" altLang="zh-TW"/>
          </a:p>
        </p:txBody>
      </p:sp>
      <p:sp>
        <p:nvSpPr>
          <p:cNvPr id="6" name="Slide Number Placeholder 5"/>
          <p:cNvSpPr>
            <a:spLocks noGrp="1"/>
          </p:cNvSpPr>
          <p:nvPr>
            <p:ph type="sldNum" sz="quarter" idx="12"/>
          </p:nvPr>
        </p:nvSpPr>
        <p:spPr/>
        <p:txBody>
          <a:bodyPr/>
          <a:lstStyle/>
          <a:p>
            <a:fld id="{0738522C-D4B2-4DE8-B597-BF6279611A10}" type="slidenum">
              <a:rPr lang="en-US" altLang="zh-TW"/>
              <a:pPr/>
              <a:t>48</a:t>
            </a:fld>
            <a:endParaRPr lang="en-US" altLang="zh-TW"/>
          </a:p>
        </p:txBody>
      </p:sp>
      <p:sp>
        <p:nvSpPr>
          <p:cNvPr id="578562" name="Rectangle 2"/>
          <p:cNvSpPr>
            <a:spLocks noGrp="1" noChangeArrowheads="1"/>
          </p:cNvSpPr>
          <p:nvPr>
            <p:ph type="title"/>
          </p:nvPr>
        </p:nvSpPr>
        <p:spPr/>
        <p:txBody>
          <a:bodyPr/>
          <a:lstStyle/>
          <a:p>
            <a:r>
              <a:rPr lang="en-US" sz="4000"/>
              <a:t>GridBagLayout: Basic Steps</a:t>
            </a:r>
          </a:p>
        </p:txBody>
      </p:sp>
      <p:sp>
        <p:nvSpPr>
          <p:cNvPr id="578563" name="Rectangle 3"/>
          <p:cNvSpPr>
            <a:spLocks noGrp="1" noChangeArrowheads="1"/>
          </p:cNvSpPr>
          <p:nvPr>
            <p:ph type="body" idx="1"/>
          </p:nvPr>
        </p:nvSpPr>
        <p:spPr>
          <a:xfrm>
            <a:off x="457200" y="1000108"/>
            <a:ext cx="8229600" cy="5429288"/>
          </a:xfrm>
        </p:spPr>
        <p:txBody>
          <a:bodyPr>
            <a:noAutofit/>
          </a:bodyPr>
          <a:lstStyle/>
          <a:p>
            <a:pPr>
              <a:lnSpc>
                <a:spcPct val="90000"/>
              </a:lnSpc>
            </a:pPr>
            <a:r>
              <a:rPr lang="en-US" sz="2200" dirty="0"/>
              <a:t>Set the layout, saving a reference to it</a:t>
            </a:r>
          </a:p>
          <a:p>
            <a:pPr>
              <a:lnSpc>
                <a:spcPct val="90000"/>
              </a:lnSpc>
              <a:buFont typeface="Wingdings" pitchFamily="2" charset="2"/>
              <a:buNone/>
            </a:pPr>
            <a:r>
              <a:rPr lang="en-US" sz="2200" b="1" dirty="0">
                <a:latin typeface="Courier New" pitchFamily="49" charset="0"/>
              </a:rPr>
              <a:t>		</a:t>
            </a:r>
            <a:r>
              <a:rPr lang="en-US" sz="2200" b="1" dirty="0" err="1">
                <a:latin typeface="Courier New" pitchFamily="49" charset="0"/>
              </a:rPr>
              <a:t>GridBagLayout</a:t>
            </a:r>
            <a:r>
              <a:rPr lang="en-US" sz="2200" b="1" dirty="0">
                <a:latin typeface="Courier New" pitchFamily="49" charset="0"/>
              </a:rPr>
              <a:t> layout = new </a:t>
            </a:r>
            <a:r>
              <a:rPr lang="en-US" sz="2200" b="1" dirty="0" err="1">
                <a:latin typeface="Courier New" pitchFamily="49" charset="0"/>
              </a:rPr>
              <a:t>GridBagLayout</a:t>
            </a:r>
            <a:r>
              <a:rPr lang="en-US" sz="2200" b="1" dirty="0">
                <a:latin typeface="Courier New" pitchFamily="49" charset="0"/>
              </a:rPr>
              <a:t>();</a:t>
            </a:r>
          </a:p>
          <a:p>
            <a:pPr>
              <a:lnSpc>
                <a:spcPct val="90000"/>
              </a:lnSpc>
              <a:buFont typeface="Wingdings" pitchFamily="2" charset="2"/>
              <a:buNone/>
            </a:pPr>
            <a:r>
              <a:rPr lang="en-US" sz="2200" b="1" dirty="0">
                <a:latin typeface="Courier New" pitchFamily="49" charset="0"/>
              </a:rPr>
              <a:t>		</a:t>
            </a:r>
            <a:r>
              <a:rPr lang="en-US" sz="2200" b="1" dirty="0" err="1">
                <a:latin typeface="Courier New" pitchFamily="49" charset="0"/>
              </a:rPr>
              <a:t>setLayout</a:t>
            </a:r>
            <a:r>
              <a:rPr lang="en-US" sz="2200" b="1" dirty="0">
                <a:latin typeface="Courier New" pitchFamily="49" charset="0"/>
              </a:rPr>
              <a:t>(layout);</a:t>
            </a:r>
          </a:p>
          <a:p>
            <a:pPr>
              <a:lnSpc>
                <a:spcPct val="90000"/>
              </a:lnSpc>
            </a:pPr>
            <a:r>
              <a:rPr lang="en-US" sz="2200" dirty="0"/>
              <a:t>Allocate a </a:t>
            </a:r>
            <a:r>
              <a:rPr lang="en-US" sz="2200" dirty="0" err="1">
                <a:latin typeface="Courier New" pitchFamily="49" charset="0"/>
              </a:rPr>
              <a:t>GridBagConstraints</a:t>
            </a:r>
            <a:r>
              <a:rPr lang="en-US" sz="2200" dirty="0"/>
              <a:t> object</a:t>
            </a:r>
          </a:p>
          <a:p>
            <a:pPr>
              <a:lnSpc>
                <a:spcPct val="90000"/>
              </a:lnSpc>
              <a:buFont typeface="Wingdings" pitchFamily="2" charset="2"/>
              <a:buNone/>
            </a:pPr>
            <a:r>
              <a:rPr lang="en-US" sz="2200" b="1" dirty="0">
                <a:latin typeface="Courier New" pitchFamily="49" charset="0"/>
              </a:rPr>
              <a:t>		</a:t>
            </a:r>
            <a:r>
              <a:rPr lang="en-US" sz="2200" b="1" dirty="0" err="1">
                <a:latin typeface="Courier New" pitchFamily="49" charset="0"/>
              </a:rPr>
              <a:t>GridBagConstraints</a:t>
            </a:r>
            <a:r>
              <a:rPr lang="en-US" sz="2200" b="1" dirty="0">
                <a:latin typeface="Courier New" pitchFamily="49" charset="0"/>
              </a:rPr>
              <a:t> constraints = </a:t>
            </a:r>
          </a:p>
          <a:p>
            <a:pPr>
              <a:lnSpc>
                <a:spcPct val="90000"/>
              </a:lnSpc>
              <a:buFont typeface="Wingdings" pitchFamily="2" charset="2"/>
              <a:buNone/>
            </a:pPr>
            <a:r>
              <a:rPr lang="en-US" sz="2200" b="1" dirty="0">
                <a:latin typeface="Courier New" pitchFamily="49" charset="0"/>
              </a:rPr>
              <a:t>		  new </a:t>
            </a:r>
            <a:r>
              <a:rPr lang="en-US" sz="2200" b="1" dirty="0" err="1">
                <a:latin typeface="Courier New" pitchFamily="49" charset="0"/>
              </a:rPr>
              <a:t>GridBagConstraints</a:t>
            </a:r>
            <a:r>
              <a:rPr lang="en-US" sz="2200" b="1" dirty="0">
                <a:latin typeface="Courier New" pitchFamily="49" charset="0"/>
              </a:rPr>
              <a:t>();</a:t>
            </a:r>
          </a:p>
          <a:p>
            <a:pPr>
              <a:lnSpc>
                <a:spcPct val="90000"/>
              </a:lnSpc>
            </a:pPr>
            <a:r>
              <a:rPr lang="en-US" sz="2200" dirty="0"/>
              <a:t>Set up the </a:t>
            </a:r>
            <a:r>
              <a:rPr lang="en-US" sz="2200" dirty="0" err="1">
                <a:latin typeface="Courier New" pitchFamily="49" charset="0"/>
              </a:rPr>
              <a:t>GridBagConstraints</a:t>
            </a:r>
            <a:r>
              <a:rPr lang="en-US" sz="2200" dirty="0"/>
              <a:t> for </a:t>
            </a:r>
            <a:br>
              <a:rPr lang="en-US" sz="2200" dirty="0"/>
            </a:br>
            <a:r>
              <a:rPr lang="en-US" sz="2200" dirty="0"/>
              <a:t>component 1</a:t>
            </a:r>
          </a:p>
          <a:p>
            <a:pPr>
              <a:lnSpc>
                <a:spcPct val="90000"/>
              </a:lnSpc>
              <a:buFont typeface="Wingdings" pitchFamily="2" charset="2"/>
              <a:buNone/>
            </a:pPr>
            <a:r>
              <a:rPr lang="en-US" sz="2200" b="1" dirty="0">
                <a:latin typeface="Courier New" pitchFamily="49" charset="0"/>
              </a:rPr>
              <a:t>		</a:t>
            </a:r>
            <a:r>
              <a:rPr lang="en-US" sz="2200" b="1" dirty="0" err="1">
                <a:latin typeface="Courier New" pitchFamily="49" charset="0"/>
              </a:rPr>
              <a:t>constraints.gridx</a:t>
            </a:r>
            <a:r>
              <a:rPr lang="en-US" sz="2200" b="1" dirty="0">
                <a:latin typeface="Courier New" pitchFamily="49" charset="0"/>
              </a:rPr>
              <a:t> = x1;</a:t>
            </a:r>
          </a:p>
          <a:p>
            <a:pPr>
              <a:lnSpc>
                <a:spcPct val="90000"/>
              </a:lnSpc>
              <a:buFont typeface="Wingdings" pitchFamily="2" charset="2"/>
              <a:buNone/>
            </a:pPr>
            <a:r>
              <a:rPr lang="en-US" sz="2200" b="1" dirty="0">
                <a:latin typeface="Courier New" pitchFamily="49" charset="0"/>
              </a:rPr>
              <a:t>		</a:t>
            </a:r>
            <a:r>
              <a:rPr lang="en-US" sz="2200" b="1" dirty="0" err="1">
                <a:latin typeface="Courier New" pitchFamily="49" charset="0"/>
              </a:rPr>
              <a:t>constraints.gridy</a:t>
            </a:r>
            <a:r>
              <a:rPr lang="en-US" sz="2200" b="1" dirty="0">
                <a:latin typeface="Courier New" pitchFamily="49" charset="0"/>
              </a:rPr>
              <a:t> = y1;</a:t>
            </a:r>
          </a:p>
          <a:p>
            <a:pPr>
              <a:lnSpc>
                <a:spcPct val="90000"/>
              </a:lnSpc>
              <a:buFont typeface="Wingdings" pitchFamily="2" charset="2"/>
              <a:buNone/>
            </a:pPr>
            <a:r>
              <a:rPr lang="en-US" sz="2200" b="1" dirty="0">
                <a:latin typeface="Courier New" pitchFamily="49" charset="0"/>
              </a:rPr>
              <a:t>		</a:t>
            </a:r>
            <a:r>
              <a:rPr lang="en-US" sz="2200" b="1" dirty="0" err="1">
                <a:latin typeface="Courier New" pitchFamily="49" charset="0"/>
              </a:rPr>
              <a:t>constraints.gridwidth</a:t>
            </a:r>
            <a:r>
              <a:rPr lang="en-US" sz="2200" b="1" dirty="0">
                <a:latin typeface="Courier New" pitchFamily="49" charset="0"/>
              </a:rPr>
              <a:t> = width1;</a:t>
            </a:r>
          </a:p>
          <a:p>
            <a:pPr>
              <a:lnSpc>
                <a:spcPct val="90000"/>
              </a:lnSpc>
              <a:buFont typeface="Wingdings" pitchFamily="2" charset="2"/>
              <a:buNone/>
            </a:pPr>
            <a:r>
              <a:rPr lang="en-US" sz="2200" b="1" dirty="0">
                <a:latin typeface="Courier New" pitchFamily="49" charset="0"/>
              </a:rPr>
              <a:t>		</a:t>
            </a:r>
            <a:r>
              <a:rPr lang="en-US" sz="2200" b="1" dirty="0" err="1">
                <a:latin typeface="Courier New" pitchFamily="49" charset="0"/>
              </a:rPr>
              <a:t>constraints.gridheight</a:t>
            </a:r>
            <a:r>
              <a:rPr lang="en-US" sz="2200" b="1" dirty="0">
                <a:latin typeface="Courier New" pitchFamily="49" charset="0"/>
              </a:rPr>
              <a:t> = height1;</a:t>
            </a:r>
          </a:p>
          <a:p>
            <a:pPr>
              <a:lnSpc>
                <a:spcPct val="90000"/>
              </a:lnSpc>
            </a:pPr>
            <a:r>
              <a:rPr lang="en-US" sz="2200" dirty="0"/>
              <a:t>Add component 1 to the window, including constraints</a:t>
            </a:r>
          </a:p>
          <a:p>
            <a:pPr>
              <a:lnSpc>
                <a:spcPct val="90000"/>
              </a:lnSpc>
              <a:buFont typeface="Wingdings" pitchFamily="2" charset="2"/>
              <a:buNone/>
            </a:pPr>
            <a:r>
              <a:rPr lang="en-US" sz="2200" b="1" dirty="0">
                <a:latin typeface="Courier New" pitchFamily="49" charset="0"/>
              </a:rPr>
              <a:t>		add(</a:t>
            </a:r>
            <a:r>
              <a:rPr lang="en-US" sz="2200" b="1" i="1" dirty="0">
                <a:latin typeface="Courier New" pitchFamily="49" charset="0"/>
              </a:rPr>
              <a:t>component1</a:t>
            </a:r>
            <a:r>
              <a:rPr lang="en-US" sz="2200" b="1" dirty="0">
                <a:latin typeface="Courier New" pitchFamily="49" charset="0"/>
              </a:rPr>
              <a:t>, constraints);</a:t>
            </a:r>
          </a:p>
          <a:p>
            <a:pPr>
              <a:lnSpc>
                <a:spcPct val="90000"/>
              </a:lnSpc>
            </a:pPr>
            <a:r>
              <a:rPr lang="en-US" sz="2200" dirty="0"/>
              <a:t>Repeat the last two steps for each remaining component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By: Utsav Patel</a:t>
            </a:r>
            <a:endParaRPr lang="en-US" altLang="zh-TW"/>
          </a:p>
        </p:txBody>
      </p:sp>
      <p:sp>
        <p:nvSpPr>
          <p:cNvPr id="6" name="Slide Number Placeholder 5"/>
          <p:cNvSpPr>
            <a:spLocks noGrp="1"/>
          </p:cNvSpPr>
          <p:nvPr>
            <p:ph type="sldNum" sz="quarter" idx="12"/>
          </p:nvPr>
        </p:nvSpPr>
        <p:spPr/>
        <p:txBody>
          <a:bodyPr/>
          <a:lstStyle/>
          <a:p>
            <a:fld id="{A1E455E9-606C-4F37-9AD1-951060A12567}" type="slidenum">
              <a:rPr lang="en-US" altLang="zh-TW"/>
              <a:pPr/>
              <a:t>49</a:t>
            </a:fld>
            <a:endParaRPr lang="en-US" altLang="zh-TW"/>
          </a:p>
        </p:txBody>
      </p:sp>
      <p:sp>
        <p:nvSpPr>
          <p:cNvPr id="579586" name="Rectangle 1026"/>
          <p:cNvSpPr>
            <a:spLocks noGrp="1" noChangeArrowheads="1"/>
          </p:cNvSpPr>
          <p:nvPr>
            <p:ph type="title"/>
          </p:nvPr>
        </p:nvSpPr>
        <p:spPr/>
        <p:txBody>
          <a:bodyPr/>
          <a:lstStyle/>
          <a:p>
            <a:r>
              <a:rPr lang="en-US"/>
              <a:t>GridBagConstraints</a:t>
            </a:r>
          </a:p>
        </p:txBody>
      </p:sp>
      <p:sp>
        <p:nvSpPr>
          <p:cNvPr id="579587" name="Rectangle 1027"/>
          <p:cNvSpPr>
            <a:spLocks noGrp="1" noChangeArrowheads="1"/>
          </p:cNvSpPr>
          <p:nvPr>
            <p:ph type="body" idx="1"/>
          </p:nvPr>
        </p:nvSpPr>
        <p:spPr/>
        <p:txBody>
          <a:bodyPr>
            <a:noAutofit/>
          </a:bodyPr>
          <a:lstStyle/>
          <a:p>
            <a:r>
              <a:rPr lang="en-US" sz="2200" dirty="0"/>
              <a:t>Copied when component added to window</a:t>
            </a:r>
          </a:p>
          <a:p>
            <a:r>
              <a:rPr lang="en-US" sz="2200" dirty="0"/>
              <a:t>Thus, can reuse the </a:t>
            </a:r>
            <a:r>
              <a:rPr lang="en-US" sz="2200" dirty="0" err="1">
                <a:latin typeface="Courier New" pitchFamily="49" charset="0"/>
              </a:rPr>
              <a:t>GridBagConstraints</a:t>
            </a:r>
            <a:endParaRPr lang="en-US" sz="2200" dirty="0">
              <a:latin typeface="Courier New" pitchFamily="49" charset="0"/>
            </a:endParaRPr>
          </a:p>
          <a:p>
            <a:pPr>
              <a:buFont typeface="Wingdings" pitchFamily="2" charset="2"/>
              <a:buNone/>
            </a:pPr>
            <a:r>
              <a:rPr lang="en-US" sz="2200" dirty="0">
                <a:latin typeface="Courier New" pitchFamily="49" charset="0"/>
              </a:rPr>
              <a:t>		</a:t>
            </a:r>
          </a:p>
          <a:p>
            <a:pPr>
              <a:buFont typeface="Wingdings" pitchFamily="2" charset="2"/>
              <a:buNone/>
            </a:pPr>
            <a:r>
              <a:rPr lang="en-US" sz="2200" dirty="0">
                <a:latin typeface="Comic Sans MS" pitchFamily="66" charset="0"/>
              </a:rPr>
              <a:t>		</a:t>
            </a:r>
            <a:r>
              <a:rPr lang="en-US" sz="2200" dirty="0" err="1">
                <a:latin typeface="Comic Sans MS" pitchFamily="66" charset="0"/>
              </a:rPr>
              <a:t>GridBagConstraints</a:t>
            </a:r>
            <a:r>
              <a:rPr lang="en-US" sz="2200" dirty="0">
                <a:latin typeface="Comic Sans MS" pitchFamily="66" charset="0"/>
              </a:rPr>
              <a:t> constraints = new </a:t>
            </a:r>
            <a:r>
              <a:rPr lang="en-US" sz="2200" dirty="0" err="1">
                <a:latin typeface="Comic Sans MS" pitchFamily="66" charset="0"/>
              </a:rPr>
              <a:t>GridBagConstraints</a:t>
            </a:r>
            <a:r>
              <a:rPr lang="en-US" sz="2200" dirty="0">
                <a:latin typeface="Comic Sans MS" pitchFamily="66" charset="0"/>
              </a:rPr>
              <a:t>();</a:t>
            </a:r>
          </a:p>
          <a:p>
            <a:pPr>
              <a:buFont typeface="Wingdings" pitchFamily="2" charset="2"/>
              <a:buNone/>
            </a:pPr>
            <a:r>
              <a:rPr lang="en-US" sz="2200" dirty="0">
                <a:latin typeface="Comic Sans MS" pitchFamily="66" charset="0"/>
              </a:rPr>
              <a:t>		</a:t>
            </a:r>
            <a:r>
              <a:rPr lang="en-US" sz="2200" dirty="0" err="1">
                <a:latin typeface="Comic Sans MS" pitchFamily="66" charset="0"/>
              </a:rPr>
              <a:t>constraints.gridx</a:t>
            </a:r>
            <a:r>
              <a:rPr lang="en-US" sz="2200" dirty="0">
                <a:latin typeface="Comic Sans MS" pitchFamily="66" charset="0"/>
              </a:rPr>
              <a:t> = x1;</a:t>
            </a:r>
          </a:p>
          <a:p>
            <a:pPr>
              <a:buFont typeface="Wingdings" pitchFamily="2" charset="2"/>
              <a:buNone/>
            </a:pPr>
            <a:r>
              <a:rPr lang="en-US" sz="2200" dirty="0">
                <a:latin typeface="Comic Sans MS" pitchFamily="66" charset="0"/>
              </a:rPr>
              <a:t>		</a:t>
            </a:r>
            <a:r>
              <a:rPr lang="en-US" sz="2200" dirty="0" err="1">
                <a:latin typeface="Comic Sans MS" pitchFamily="66" charset="0"/>
              </a:rPr>
              <a:t>constraints.gridy</a:t>
            </a:r>
            <a:r>
              <a:rPr lang="en-US" sz="2200" dirty="0">
                <a:latin typeface="Comic Sans MS" pitchFamily="66" charset="0"/>
              </a:rPr>
              <a:t> = y1;</a:t>
            </a:r>
          </a:p>
          <a:p>
            <a:pPr>
              <a:buFont typeface="Wingdings" pitchFamily="2" charset="2"/>
              <a:buNone/>
            </a:pPr>
            <a:r>
              <a:rPr lang="en-US" sz="2200" dirty="0">
                <a:latin typeface="Comic Sans MS" pitchFamily="66" charset="0"/>
              </a:rPr>
              <a:t>		</a:t>
            </a:r>
            <a:r>
              <a:rPr lang="en-US" sz="2200" dirty="0" err="1">
                <a:latin typeface="Comic Sans MS" pitchFamily="66" charset="0"/>
              </a:rPr>
              <a:t>constraints.gridwidth</a:t>
            </a:r>
            <a:r>
              <a:rPr lang="en-US" sz="2200" dirty="0">
                <a:latin typeface="Comic Sans MS" pitchFamily="66" charset="0"/>
              </a:rPr>
              <a:t> = width1;</a:t>
            </a:r>
          </a:p>
          <a:p>
            <a:pPr>
              <a:buFont typeface="Wingdings" pitchFamily="2" charset="2"/>
              <a:buNone/>
            </a:pPr>
            <a:r>
              <a:rPr lang="en-US" sz="2200" dirty="0">
                <a:latin typeface="Comic Sans MS" pitchFamily="66" charset="0"/>
              </a:rPr>
              <a:t>		</a:t>
            </a:r>
            <a:r>
              <a:rPr lang="en-US" sz="2200" dirty="0" err="1">
                <a:latin typeface="Comic Sans MS" pitchFamily="66" charset="0"/>
              </a:rPr>
              <a:t>constraints.gridheight</a:t>
            </a:r>
            <a:r>
              <a:rPr lang="en-US" sz="2200" dirty="0">
                <a:latin typeface="Comic Sans MS" pitchFamily="66" charset="0"/>
              </a:rPr>
              <a:t> = height1;</a:t>
            </a:r>
          </a:p>
          <a:p>
            <a:pPr>
              <a:buFont typeface="Wingdings" pitchFamily="2" charset="2"/>
              <a:buNone/>
            </a:pPr>
            <a:r>
              <a:rPr lang="en-US" sz="2200" dirty="0">
                <a:latin typeface="Comic Sans MS" pitchFamily="66" charset="0"/>
              </a:rPr>
              <a:t>		add(</a:t>
            </a:r>
            <a:r>
              <a:rPr lang="en-US" sz="2200" i="1" dirty="0">
                <a:latin typeface="Comic Sans MS" pitchFamily="66" charset="0"/>
              </a:rPr>
              <a:t>component1</a:t>
            </a:r>
            <a:r>
              <a:rPr lang="en-US" sz="2200" dirty="0">
                <a:latin typeface="Comic Sans MS" pitchFamily="66" charset="0"/>
              </a:rPr>
              <a:t>, constraints);</a:t>
            </a:r>
          </a:p>
          <a:p>
            <a:pPr>
              <a:buFont typeface="Wingdings" pitchFamily="2" charset="2"/>
              <a:buNone/>
            </a:pPr>
            <a:r>
              <a:rPr lang="en-US" sz="2200" dirty="0">
                <a:latin typeface="Comic Sans MS" pitchFamily="66" charset="0"/>
              </a:rPr>
              <a:t>		</a:t>
            </a:r>
            <a:r>
              <a:rPr lang="en-US" sz="2200" dirty="0" err="1">
                <a:latin typeface="Comic Sans MS" pitchFamily="66" charset="0"/>
              </a:rPr>
              <a:t>constraints.gridx</a:t>
            </a:r>
            <a:r>
              <a:rPr lang="en-US" sz="2200" dirty="0">
                <a:latin typeface="Comic Sans MS" pitchFamily="66" charset="0"/>
              </a:rPr>
              <a:t> = x1;</a:t>
            </a:r>
          </a:p>
          <a:p>
            <a:pPr>
              <a:buFont typeface="Wingdings" pitchFamily="2" charset="2"/>
              <a:buNone/>
            </a:pPr>
            <a:r>
              <a:rPr lang="en-US" sz="2200" dirty="0">
                <a:latin typeface="Comic Sans MS" pitchFamily="66" charset="0"/>
              </a:rPr>
              <a:t>		</a:t>
            </a:r>
            <a:r>
              <a:rPr lang="en-US" sz="2200" dirty="0" err="1">
                <a:latin typeface="Comic Sans MS" pitchFamily="66" charset="0"/>
              </a:rPr>
              <a:t>constraints.gridy</a:t>
            </a:r>
            <a:r>
              <a:rPr lang="en-US" sz="2200" dirty="0">
                <a:latin typeface="Comic Sans MS" pitchFamily="66" charset="0"/>
              </a:rPr>
              <a:t> = y1;</a:t>
            </a:r>
          </a:p>
          <a:p>
            <a:pPr>
              <a:buFont typeface="Wingdings" pitchFamily="2" charset="2"/>
              <a:buNone/>
            </a:pPr>
            <a:r>
              <a:rPr lang="en-US" sz="2200" dirty="0">
                <a:latin typeface="Comic Sans MS" pitchFamily="66" charset="0"/>
              </a:rPr>
              <a:t>		add(</a:t>
            </a:r>
            <a:r>
              <a:rPr lang="en-US" sz="2200" i="1" dirty="0">
                <a:latin typeface="Comic Sans MS" pitchFamily="66" charset="0"/>
              </a:rPr>
              <a:t>component2</a:t>
            </a:r>
            <a:r>
              <a:rPr lang="en-US" sz="2200" dirty="0">
                <a:latin typeface="Comic Sans MS" pitchFamily="66" charset="0"/>
              </a:rPr>
              <a:t>, constraints);</a:t>
            </a:r>
          </a:p>
          <a:p>
            <a:pPr>
              <a:buFont typeface="Wingdings" pitchFamily="2" charset="2"/>
              <a:buNone/>
            </a:pPr>
            <a:endParaRPr lang="en-US" sz="2200" dirty="0">
              <a:latin typeface="Comic Sans MS"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692696"/>
            <a:ext cx="8229600" cy="6165304"/>
          </a:xfrm>
        </p:spPr>
        <p:txBody>
          <a:bodyPr>
            <a:noAutofit/>
          </a:bodyPr>
          <a:lstStyle/>
          <a:p>
            <a:endParaRPr lang="en-IN" sz="2400" dirty="0" smtClean="0">
              <a:latin typeface="Arial" pitchFamily="34" charset="0"/>
              <a:cs typeface="Arial" pitchFamily="34" charset="0"/>
            </a:endParaRPr>
          </a:p>
          <a:p>
            <a:pPr>
              <a:buNone/>
            </a:pPr>
            <a:r>
              <a:rPr lang="en-IN" sz="2400" dirty="0" smtClean="0">
                <a:latin typeface="Arial" pitchFamily="34" charset="0"/>
                <a:cs typeface="Arial" pitchFamily="34" charset="0"/>
              </a:rPr>
              <a:t>import </a:t>
            </a:r>
            <a:r>
              <a:rPr lang="en-IN" sz="2400" dirty="0" err="1" smtClean="0">
                <a:latin typeface="Arial" pitchFamily="34" charset="0"/>
                <a:cs typeface="Arial" pitchFamily="34" charset="0"/>
              </a:rPr>
              <a:t>java.applet</a:t>
            </a:r>
            <a:r>
              <a:rPr lang="en-IN" sz="2400" dirty="0" smtClean="0">
                <a:latin typeface="Arial" pitchFamily="34" charset="0"/>
                <a:cs typeface="Arial" pitchFamily="34" charset="0"/>
              </a:rPr>
              <a:t>.*;</a:t>
            </a:r>
          </a:p>
          <a:p>
            <a:pPr>
              <a:buNone/>
            </a:pPr>
            <a:r>
              <a:rPr lang="en-IN" sz="2400" dirty="0" smtClean="0">
                <a:latin typeface="Arial" pitchFamily="34" charset="0"/>
                <a:cs typeface="Arial" pitchFamily="34" charset="0"/>
              </a:rPr>
              <a:t>import java.awt.*; </a:t>
            </a:r>
          </a:p>
          <a:p>
            <a:pPr>
              <a:buNone/>
            </a:pPr>
            <a:r>
              <a:rPr lang="en-IN" sz="2400" dirty="0" smtClean="0">
                <a:latin typeface="Arial" pitchFamily="34" charset="0"/>
                <a:cs typeface="Arial" pitchFamily="34" charset="0"/>
              </a:rPr>
              <a:t>public class </a:t>
            </a:r>
            <a:r>
              <a:rPr lang="en-IN" sz="2400" dirty="0" err="1" smtClean="0">
                <a:latin typeface="Arial" pitchFamily="34" charset="0"/>
                <a:cs typeface="Arial" pitchFamily="34" charset="0"/>
              </a:rPr>
              <a:t>HelloWorldApplet</a:t>
            </a:r>
            <a:r>
              <a:rPr lang="en-IN" sz="2400" dirty="0" smtClean="0">
                <a:latin typeface="Arial" pitchFamily="34" charset="0"/>
                <a:cs typeface="Arial" pitchFamily="34" charset="0"/>
              </a:rPr>
              <a:t> extends Applet</a:t>
            </a:r>
          </a:p>
          <a:p>
            <a:pPr>
              <a:buNone/>
            </a:pPr>
            <a:r>
              <a:rPr lang="en-IN" sz="2400" dirty="0" smtClean="0">
                <a:latin typeface="Arial" pitchFamily="34" charset="0"/>
                <a:cs typeface="Arial" pitchFamily="34" charset="0"/>
              </a:rPr>
              <a:t> { </a:t>
            </a:r>
          </a:p>
          <a:p>
            <a:pPr>
              <a:buNone/>
            </a:pPr>
            <a:r>
              <a:rPr lang="en-IN" sz="2400" dirty="0" smtClean="0">
                <a:latin typeface="Arial" pitchFamily="34" charset="0"/>
                <a:cs typeface="Arial" pitchFamily="34" charset="0"/>
              </a:rPr>
              <a:t>		public void paint (Graphics g) </a:t>
            </a:r>
          </a:p>
          <a:p>
            <a:pPr>
              <a:buNone/>
            </a:pPr>
            <a:r>
              <a:rPr lang="en-IN" sz="2400" dirty="0" smtClean="0">
                <a:latin typeface="Arial" pitchFamily="34" charset="0"/>
                <a:cs typeface="Arial" pitchFamily="34" charset="0"/>
              </a:rPr>
              <a:t>		{</a:t>
            </a:r>
          </a:p>
          <a:p>
            <a:pPr>
              <a:buNone/>
            </a:pPr>
            <a:r>
              <a:rPr lang="en-IN" sz="2400" dirty="0" smtClean="0">
                <a:latin typeface="Arial" pitchFamily="34" charset="0"/>
                <a:cs typeface="Arial" pitchFamily="34" charset="0"/>
              </a:rPr>
              <a:t>			 </a:t>
            </a:r>
            <a:r>
              <a:rPr lang="en-IN" sz="2400" dirty="0" err="1" smtClean="0">
                <a:latin typeface="Arial" pitchFamily="34" charset="0"/>
                <a:cs typeface="Arial" pitchFamily="34" charset="0"/>
              </a:rPr>
              <a:t>g.drawString</a:t>
            </a:r>
            <a:r>
              <a:rPr lang="en-IN" sz="2400" dirty="0" smtClean="0">
                <a:latin typeface="Arial" pitchFamily="34" charset="0"/>
                <a:cs typeface="Arial" pitchFamily="34" charset="0"/>
              </a:rPr>
              <a:t> ("Hello World", 25, 50);</a:t>
            </a:r>
          </a:p>
          <a:p>
            <a:pPr>
              <a:buNone/>
            </a:pPr>
            <a:r>
              <a:rPr lang="en-IN" sz="2400" dirty="0" smtClean="0">
                <a:latin typeface="Arial" pitchFamily="34" charset="0"/>
                <a:cs typeface="Arial" pitchFamily="34" charset="0"/>
              </a:rPr>
              <a:t>		 }</a:t>
            </a:r>
          </a:p>
          <a:p>
            <a:pPr>
              <a:buNone/>
            </a:pPr>
            <a:r>
              <a:rPr lang="en-IN" sz="2400" dirty="0" smtClean="0">
                <a:latin typeface="Arial" pitchFamily="34" charset="0"/>
                <a:cs typeface="Arial" pitchFamily="34" charset="0"/>
              </a:rPr>
              <a:t> }</a:t>
            </a:r>
            <a:endParaRPr lang="en-IN" sz="2200" dirty="0">
              <a:latin typeface="Arial" pitchFamily="34" charset="0"/>
              <a:cs typeface="Arial" pitchFamily="34" charset="0"/>
            </a:endParaRPr>
          </a:p>
        </p:txBody>
      </p:sp>
      <p:sp>
        <p:nvSpPr>
          <p:cNvPr id="4" name="Title 3"/>
          <p:cNvSpPr>
            <a:spLocks noGrp="1"/>
          </p:cNvSpPr>
          <p:nvPr>
            <p:ph type="title"/>
          </p:nvPr>
        </p:nvSpPr>
        <p:spPr>
          <a:xfrm>
            <a:off x="457200" y="274638"/>
            <a:ext cx="8229600" cy="562074"/>
          </a:xfrm>
        </p:spPr>
        <p:txBody>
          <a:bodyPr>
            <a:normAutofit fontScale="90000"/>
          </a:bodyPr>
          <a:lstStyle/>
          <a:p>
            <a:pPr algn="ctr"/>
            <a:r>
              <a:rPr lang="en-IN" sz="4400" dirty="0" smtClean="0">
                <a:latin typeface="Arial" pitchFamily="34" charset="0"/>
                <a:cs typeface="Arial" pitchFamily="34" charset="0"/>
              </a:rPr>
              <a:t>A "Hello, World" Applet:</a:t>
            </a:r>
          </a:p>
        </p:txBody>
      </p:sp>
      <p:sp>
        <p:nvSpPr>
          <p:cNvPr id="7" name="Slide Number Placeholder 6"/>
          <p:cNvSpPr>
            <a:spLocks noGrp="1"/>
          </p:cNvSpPr>
          <p:nvPr>
            <p:ph type="sldNum" sz="quarter" idx="12"/>
          </p:nvPr>
        </p:nvSpPr>
        <p:spPr/>
        <p:txBody>
          <a:bodyPr/>
          <a:lstStyle/>
          <a:p>
            <a:fld id="{86A5AC6D-3D7B-4E90-AA9C-78D0AEA13854}" type="slidenum">
              <a:rPr lang="en-IN" smtClean="0"/>
              <a:pPr/>
              <a:t>5</a:t>
            </a:fld>
            <a:endParaRPr lang="en-IN"/>
          </a:p>
        </p:txBody>
      </p:sp>
      <p:sp>
        <p:nvSpPr>
          <p:cNvPr id="8" name="Footer Placeholder 7"/>
          <p:cNvSpPr>
            <a:spLocks noGrp="1"/>
          </p:cNvSpPr>
          <p:nvPr>
            <p:ph type="ftr" sz="quarter" idx="11"/>
          </p:nvPr>
        </p:nvSpPr>
        <p:spPr/>
        <p:txBody>
          <a:bodyPr/>
          <a:lstStyle/>
          <a:p>
            <a:r>
              <a:rPr lang="en-IN" smtClean="0"/>
              <a:t>By: Utsav Patel</a:t>
            </a:r>
            <a:endParaRPr lang="en-I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By: Utsav Patel</a:t>
            </a:r>
            <a:endParaRPr lang="en-US" altLang="zh-TW"/>
          </a:p>
        </p:txBody>
      </p:sp>
      <p:sp>
        <p:nvSpPr>
          <p:cNvPr id="6" name="Slide Number Placeholder 5"/>
          <p:cNvSpPr>
            <a:spLocks noGrp="1"/>
          </p:cNvSpPr>
          <p:nvPr>
            <p:ph type="sldNum" sz="quarter" idx="12"/>
          </p:nvPr>
        </p:nvSpPr>
        <p:spPr/>
        <p:txBody>
          <a:bodyPr/>
          <a:lstStyle/>
          <a:p>
            <a:fld id="{4FCA4315-D920-423C-8927-1F2A22EC1346}" type="slidenum">
              <a:rPr lang="en-US" altLang="zh-TW"/>
              <a:pPr/>
              <a:t>50</a:t>
            </a:fld>
            <a:endParaRPr lang="en-US" altLang="zh-TW"/>
          </a:p>
        </p:txBody>
      </p:sp>
      <p:sp>
        <p:nvSpPr>
          <p:cNvPr id="580610" name="Rectangle 1026"/>
          <p:cNvSpPr>
            <a:spLocks noGrp="1" noChangeArrowheads="1"/>
          </p:cNvSpPr>
          <p:nvPr>
            <p:ph type="title"/>
          </p:nvPr>
        </p:nvSpPr>
        <p:spPr/>
        <p:txBody>
          <a:bodyPr/>
          <a:lstStyle/>
          <a:p>
            <a:r>
              <a:rPr lang="en-US"/>
              <a:t>GridBagConstraints Fields</a:t>
            </a:r>
          </a:p>
        </p:txBody>
      </p:sp>
      <p:sp>
        <p:nvSpPr>
          <p:cNvPr id="580611" name="Rectangle 1027"/>
          <p:cNvSpPr>
            <a:spLocks noGrp="1" noChangeArrowheads="1"/>
          </p:cNvSpPr>
          <p:nvPr>
            <p:ph type="body" idx="1"/>
          </p:nvPr>
        </p:nvSpPr>
        <p:spPr/>
        <p:txBody>
          <a:bodyPr>
            <a:normAutofit/>
          </a:bodyPr>
          <a:lstStyle/>
          <a:p>
            <a:r>
              <a:rPr lang="en-US" sz="2400" dirty="0" err="1">
                <a:latin typeface="Comic Sans MS" pitchFamily="66" charset="0"/>
              </a:rPr>
              <a:t>gridx</a:t>
            </a:r>
            <a:r>
              <a:rPr lang="en-US" sz="2400" dirty="0">
                <a:latin typeface="Comic Sans MS" pitchFamily="66" charset="0"/>
              </a:rPr>
              <a:t>, </a:t>
            </a:r>
            <a:r>
              <a:rPr lang="en-US" sz="2400" dirty="0" err="1">
                <a:latin typeface="Comic Sans MS" pitchFamily="66" charset="0"/>
              </a:rPr>
              <a:t>gridy</a:t>
            </a:r>
            <a:endParaRPr lang="en-US" sz="2400" dirty="0">
              <a:latin typeface="Comic Sans MS" pitchFamily="66" charset="0"/>
            </a:endParaRPr>
          </a:p>
          <a:p>
            <a:pPr lvl="1"/>
            <a:r>
              <a:rPr lang="en-US" sz="2400" dirty="0"/>
              <a:t>Specifies the top-left corner of the component</a:t>
            </a:r>
          </a:p>
          <a:p>
            <a:pPr lvl="1"/>
            <a:r>
              <a:rPr lang="en-US" sz="2400" dirty="0"/>
              <a:t>Upper left of grid is located at (</a:t>
            </a:r>
            <a:r>
              <a:rPr lang="en-US" sz="2400" dirty="0" err="1"/>
              <a:t>gridx</a:t>
            </a:r>
            <a:r>
              <a:rPr lang="en-US" sz="2400" dirty="0"/>
              <a:t>, </a:t>
            </a:r>
            <a:r>
              <a:rPr lang="en-US" sz="2400" dirty="0" err="1"/>
              <a:t>gridy</a:t>
            </a:r>
            <a:r>
              <a:rPr lang="en-US" sz="2400" dirty="0"/>
              <a:t>)=(0,0)</a:t>
            </a:r>
          </a:p>
          <a:p>
            <a:pPr lvl="1"/>
            <a:r>
              <a:rPr lang="en-US" sz="2400" dirty="0"/>
              <a:t>Set to </a:t>
            </a:r>
            <a:r>
              <a:rPr lang="en-US" sz="2400" b="1" dirty="0" err="1">
                <a:latin typeface="Courier New" pitchFamily="49" charset="0"/>
              </a:rPr>
              <a:t>GridBagConstraints.RELATIVE</a:t>
            </a:r>
            <a:r>
              <a:rPr lang="en-US" sz="2400" dirty="0"/>
              <a:t> to </a:t>
            </a:r>
            <a:br>
              <a:rPr lang="en-US" sz="2400" dirty="0"/>
            </a:br>
            <a:r>
              <a:rPr lang="en-US" sz="2400" dirty="0"/>
              <a:t>auto-increment row/column</a:t>
            </a:r>
            <a:br>
              <a:rPr lang="en-US" sz="2400" dirty="0"/>
            </a:br>
            <a:endParaRPr lang="en-US" sz="2400" dirty="0"/>
          </a:p>
          <a:p>
            <a:pPr>
              <a:buFont typeface="Wingdings" pitchFamily="2" charset="2"/>
              <a:buNone/>
            </a:pPr>
            <a:r>
              <a:rPr lang="en-US" sz="2400" dirty="0">
                <a:latin typeface="Comic Sans MS" pitchFamily="66" charset="0"/>
              </a:rPr>
              <a:t>	</a:t>
            </a:r>
            <a:r>
              <a:rPr lang="en-US" sz="2400" dirty="0" err="1">
                <a:latin typeface="Comic Sans MS" pitchFamily="66" charset="0"/>
              </a:rPr>
              <a:t>GridBagConstraints</a:t>
            </a:r>
            <a:r>
              <a:rPr lang="en-US" sz="2400" dirty="0">
                <a:latin typeface="Comic Sans MS" pitchFamily="66" charset="0"/>
              </a:rPr>
              <a:t> constraints = new </a:t>
            </a:r>
            <a:r>
              <a:rPr lang="en-US" sz="2400" dirty="0" err="1">
                <a:latin typeface="Comic Sans MS" pitchFamily="66" charset="0"/>
              </a:rPr>
              <a:t>GridBagConstraints</a:t>
            </a:r>
            <a:r>
              <a:rPr lang="en-US" sz="2400" dirty="0">
                <a:latin typeface="Comic Sans MS" pitchFamily="66" charset="0"/>
              </a:rPr>
              <a:t>();</a:t>
            </a:r>
          </a:p>
          <a:p>
            <a:pPr>
              <a:buFont typeface="Wingdings" pitchFamily="2" charset="2"/>
              <a:buNone/>
            </a:pPr>
            <a:r>
              <a:rPr lang="en-US" sz="2400" dirty="0">
                <a:latin typeface="Comic Sans MS" pitchFamily="66" charset="0"/>
              </a:rPr>
              <a:t>	</a:t>
            </a:r>
            <a:r>
              <a:rPr lang="en-US" sz="2400" dirty="0" err="1">
                <a:latin typeface="Comic Sans MS" pitchFamily="66" charset="0"/>
              </a:rPr>
              <a:t>constraints.gridx</a:t>
            </a:r>
            <a:r>
              <a:rPr lang="en-US" sz="2400" dirty="0">
                <a:latin typeface="Comic Sans MS" pitchFamily="66" charset="0"/>
              </a:rPr>
              <a:t> = </a:t>
            </a:r>
            <a:r>
              <a:rPr lang="en-US" sz="2400" dirty="0" err="1">
                <a:latin typeface="Comic Sans MS" pitchFamily="66" charset="0"/>
              </a:rPr>
              <a:t>GridBagConstraints.RELATIVE</a:t>
            </a:r>
            <a:r>
              <a:rPr lang="en-US" sz="2400" dirty="0">
                <a:latin typeface="Comic Sans MS" pitchFamily="66" charset="0"/>
              </a:rPr>
              <a:t>;</a:t>
            </a:r>
          </a:p>
          <a:p>
            <a:pPr>
              <a:buFont typeface="Wingdings" pitchFamily="2" charset="2"/>
              <a:buNone/>
            </a:pPr>
            <a:r>
              <a:rPr lang="en-US" sz="2400" dirty="0">
                <a:latin typeface="Comic Sans MS" pitchFamily="66" charset="0"/>
              </a:rPr>
              <a:t>	</a:t>
            </a:r>
            <a:r>
              <a:rPr lang="en-US" sz="2400" i="1" dirty="0" err="1">
                <a:latin typeface="Comic Sans MS" pitchFamily="66" charset="0"/>
              </a:rPr>
              <a:t>container</a:t>
            </a:r>
            <a:r>
              <a:rPr lang="en-US" sz="2400" dirty="0" err="1">
                <a:latin typeface="Comic Sans MS" pitchFamily="66" charset="0"/>
              </a:rPr>
              <a:t>.add</a:t>
            </a:r>
            <a:r>
              <a:rPr lang="en-US" sz="2400" dirty="0">
                <a:latin typeface="Comic Sans MS" pitchFamily="66" charset="0"/>
              </a:rPr>
              <a:t>(new Button("one"), constraints);</a:t>
            </a:r>
          </a:p>
          <a:p>
            <a:pPr>
              <a:buFont typeface="Wingdings" pitchFamily="2" charset="2"/>
              <a:buNone/>
            </a:pPr>
            <a:r>
              <a:rPr lang="en-US" sz="2400" i="1" dirty="0">
                <a:latin typeface="Comic Sans MS" pitchFamily="66" charset="0"/>
              </a:rPr>
              <a:t>     </a:t>
            </a:r>
            <a:r>
              <a:rPr lang="en-US" sz="2400" i="1" dirty="0" err="1">
                <a:latin typeface="Comic Sans MS" pitchFamily="66" charset="0"/>
              </a:rPr>
              <a:t>container</a:t>
            </a:r>
            <a:r>
              <a:rPr lang="en-US" sz="2400" dirty="0" err="1">
                <a:latin typeface="Comic Sans MS" pitchFamily="66" charset="0"/>
              </a:rPr>
              <a:t>.add</a:t>
            </a:r>
            <a:r>
              <a:rPr lang="en-US" sz="2400" dirty="0">
                <a:latin typeface="Comic Sans MS" pitchFamily="66" charset="0"/>
              </a:rPr>
              <a:t>(new Button("two"), constraints);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By: Utsav Patel</a:t>
            </a:r>
            <a:endParaRPr lang="en-US" altLang="zh-TW"/>
          </a:p>
        </p:txBody>
      </p:sp>
      <p:sp>
        <p:nvSpPr>
          <p:cNvPr id="6" name="Slide Number Placeholder 5"/>
          <p:cNvSpPr>
            <a:spLocks noGrp="1"/>
          </p:cNvSpPr>
          <p:nvPr>
            <p:ph type="sldNum" sz="quarter" idx="12"/>
          </p:nvPr>
        </p:nvSpPr>
        <p:spPr/>
        <p:txBody>
          <a:bodyPr/>
          <a:lstStyle/>
          <a:p>
            <a:fld id="{CDACB24B-3CDF-464A-BAE3-80018883B5DD}" type="slidenum">
              <a:rPr lang="en-US" altLang="zh-TW"/>
              <a:pPr/>
              <a:t>51</a:t>
            </a:fld>
            <a:endParaRPr lang="en-US" altLang="zh-TW"/>
          </a:p>
        </p:txBody>
      </p:sp>
      <p:sp>
        <p:nvSpPr>
          <p:cNvPr id="581634" name="Rectangle 1026"/>
          <p:cNvSpPr>
            <a:spLocks noGrp="1" noChangeArrowheads="1"/>
          </p:cNvSpPr>
          <p:nvPr>
            <p:ph type="title"/>
          </p:nvPr>
        </p:nvSpPr>
        <p:spPr>
          <a:xfrm>
            <a:off x="457200" y="274638"/>
            <a:ext cx="8229600" cy="725470"/>
          </a:xfrm>
        </p:spPr>
        <p:txBody>
          <a:bodyPr>
            <a:normAutofit/>
          </a:bodyPr>
          <a:lstStyle/>
          <a:p>
            <a:r>
              <a:rPr lang="en-US" dirty="0" err="1"/>
              <a:t>GridBagConstraints</a:t>
            </a:r>
            <a:r>
              <a:rPr lang="en-US" dirty="0"/>
              <a:t> </a:t>
            </a:r>
            <a:r>
              <a:rPr lang="en-US" dirty="0" smtClean="0"/>
              <a:t>Fields</a:t>
            </a:r>
            <a:endParaRPr lang="en-US" dirty="0"/>
          </a:p>
        </p:txBody>
      </p:sp>
      <p:sp>
        <p:nvSpPr>
          <p:cNvPr id="581635" name="Rectangle 1027"/>
          <p:cNvSpPr>
            <a:spLocks noGrp="1" noChangeArrowheads="1"/>
          </p:cNvSpPr>
          <p:nvPr>
            <p:ph type="body" idx="1"/>
          </p:nvPr>
        </p:nvSpPr>
        <p:spPr>
          <a:xfrm>
            <a:off x="457200" y="857232"/>
            <a:ext cx="8229600" cy="5150059"/>
          </a:xfrm>
        </p:spPr>
        <p:txBody>
          <a:bodyPr>
            <a:noAutofit/>
          </a:bodyPr>
          <a:lstStyle/>
          <a:p>
            <a:pPr>
              <a:lnSpc>
                <a:spcPct val="90000"/>
              </a:lnSpc>
            </a:pPr>
            <a:r>
              <a:rPr lang="en-US" sz="2400" b="1" dirty="0" err="1">
                <a:latin typeface="Comic Sans MS" pitchFamily="66" charset="0"/>
              </a:rPr>
              <a:t>gridwidth</a:t>
            </a:r>
            <a:r>
              <a:rPr lang="en-US" sz="2400" b="1" dirty="0">
                <a:latin typeface="Comic Sans MS" pitchFamily="66" charset="0"/>
              </a:rPr>
              <a:t>, </a:t>
            </a:r>
            <a:r>
              <a:rPr lang="en-US" sz="2400" b="1" dirty="0" err="1">
                <a:latin typeface="Comic Sans MS" pitchFamily="66" charset="0"/>
              </a:rPr>
              <a:t>gridheight</a:t>
            </a:r>
            <a:endParaRPr lang="en-US" sz="2400" b="1" dirty="0">
              <a:latin typeface="Comic Sans MS" pitchFamily="66" charset="0"/>
            </a:endParaRPr>
          </a:p>
          <a:p>
            <a:pPr lvl="1">
              <a:lnSpc>
                <a:spcPct val="90000"/>
              </a:lnSpc>
            </a:pPr>
            <a:r>
              <a:rPr lang="en-US" sz="2400" dirty="0"/>
              <a:t>Specifies the number of columns and rows the Component occupies</a:t>
            </a:r>
          </a:p>
          <a:p>
            <a:pPr lvl="1">
              <a:lnSpc>
                <a:spcPct val="90000"/>
              </a:lnSpc>
              <a:buFontTx/>
              <a:buNone/>
            </a:pPr>
            <a:r>
              <a:rPr lang="en-US" sz="2400" b="1" dirty="0">
                <a:latin typeface="Courier New" pitchFamily="49" charset="0"/>
              </a:rPr>
              <a:t>			</a:t>
            </a:r>
            <a:r>
              <a:rPr lang="en-US" sz="2400" b="1" dirty="0" err="1">
                <a:latin typeface="Comic Sans MS" pitchFamily="66" charset="0"/>
              </a:rPr>
              <a:t>constraints.gridwidth</a:t>
            </a:r>
            <a:r>
              <a:rPr lang="en-US" sz="2400" b="1" dirty="0">
                <a:latin typeface="Comic Sans MS" pitchFamily="66" charset="0"/>
              </a:rPr>
              <a:t> = 3;</a:t>
            </a:r>
          </a:p>
          <a:p>
            <a:pPr lvl="1">
              <a:lnSpc>
                <a:spcPct val="90000"/>
              </a:lnSpc>
            </a:pPr>
            <a:r>
              <a:rPr lang="en-US" sz="2400" b="1" dirty="0" err="1">
                <a:latin typeface="Courier New" pitchFamily="49" charset="0"/>
              </a:rPr>
              <a:t>GridBagConstraints.REMAINDER</a:t>
            </a:r>
            <a:r>
              <a:rPr lang="en-US" sz="2400" dirty="0"/>
              <a:t> lets the component take up the remainder of the row/column</a:t>
            </a:r>
          </a:p>
          <a:p>
            <a:pPr>
              <a:lnSpc>
                <a:spcPct val="90000"/>
              </a:lnSpc>
            </a:pPr>
            <a:r>
              <a:rPr lang="en-US" sz="2400" b="1" dirty="0" err="1">
                <a:latin typeface="Comic Sans MS" pitchFamily="66" charset="0"/>
              </a:rPr>
              <a:t>weightx</a:t>
            </a:r>
            <a:r>
              <a:rPr lang="en-US" sz="2400" b="1" dirty="0">
                <a:latin typeface="Comic Sans MS" pitchFamily="66" charset="0"/>
              </a:rPr>
              <a:t>, weighty</a:t>
            </a:r>
          </a:p>
          <a:p>
            <a:pPr lvl="1">
              <a:lnSpc>
                <a:spcPct val="90000"/>
              </a:lnSpc>
            </a:pPr>
            <a:r>
              <a:rPr lang="en-US" sz="2400" dirty="0"/>
              <a:t>Specifies how much the cell will stretch in the x or y direction if space is left over</a:t>
            </a:r>
            <a:r>
              <a:rPr lang="en-US" sz="2400" b="1" dirty="0">
                <a:latin typeface="Courier New" pitchFamily="49" charset="0"/>
              </a:rPr>
              <a:t>				</a:t>
            </a:r>
          </a:p>
          <a:p>
            <a:pPr lvl="1">
              <a:lnSpc>
                <a:spcPct val="90000"/>
              </a:lnSpc>
              <a:buFontTx/>
              <a:buNone/>
            </a:pPr>
            <a:r>
              <a:rPr lang="en-US" sz="2400" b="1" dirty="0">
                <a:latin typeface="Courier New" pitchFamily="49" charset="0"/>
              </a:rPr>
              <a:t>    	</a:t>
            </a:r>
            <a:r>
              <a:rPr lang="en-US" sz="2400" b="1" dirty="0" err="1">
                <a:latin typeface="Comic Sans MS" pitchFamily="66" charset="0"/>
              </a:rPr>
              <a:t>constraints.weightx</a:t>
            </a:r>
            <a:r>
              <a:rPr lang="en-US" sz="2400" b="1" dirty="0">
                <a:latin typeface="Comic Sans MS" pitchFamily="66" charset="0"/>
              </a:rPr>
              <a:t> = 3.0;</a:t>
            </a:r>
          </a:p>
          <a:p>
            <a:pPr lvl="1">
              <a:lnSpc>
                <a:spcPct val="90000"/>
              </a:lnSpc>
            </a:pPr>
            <a:r>
              <a:rPr lang="en-US" sz="2400" dirty="0"/>
              <a:t>Constraint affects the cell, not the component (use </a:t>
            </a:r>
            <a:r>
              <a:rPr lang="en-US" sz="2400" dirty="0">
                <a:latin typeface="Courier New" pitchFamily="49" charset="0"/>
              </a:rPr>
              <a:t>fill</a:t>
            </a:r>
            <a:r>
              <a:rPr lang="en-US" sz="2400" dirty="0"/>
              <a:t>)</a:t>
            </a:r>
          </a:p>
          <a:p>
            <a:pPr lvl="1">
              <a:lnSpc>
                <a:spcPct val="90000"/>
              </a:lnSpc>
            </a:pPr>
            <a:r>
              <a:rPr lang="en-US" sz="2400" dirty="0"/>
              <a:t>Use a value of 0.0 for no expansion in a direction</a:t>
            </a:r>
          </a:p>
          <a:p>
            <a:pPr lvl="1">
              <a:lnSpc>
                <a:spcPct val="90000"/>
              </a:lnSpc>
            </a:pPr>
            <a:r>
              <a:rPr lang="en-US" sz="2400" dirty="0"/>
              <a:t>Values are relative, not absolute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By: Utsav Patel</a:t>
            </a:r>
            <a:endParaRPr lang="en-US" altLang="zh-TW"/>
          </a:p>
        </p:txBody>
      </p:sp>
      <p:sp>
        <p:nvSpPr>
          <p:cNvPr id="6" name="Slide Number Placeholder 5"/>
          <p:cNvSpPr>
            <a:spLocks noGrp="1"/>
          </p:cNvSpPr>
          <p:nvPr>
            <p:ph type="sldNum" sz="quarter" idx="12"/>
          </p:nvPr>
        </p:nvSpPr>
        <p:spPr/>
        <p:txBody>
          <a:bodyPr/>
          <a:lstStyle/>
          <a:p>
            <a:fld id="{B0CF2D48-8864-4AF2-A335-95F29D1209FC}" type="slidenum">
              <a:rPr lang="en-US" altLang="zh-TW"/>
              <a:pPr/>
              <a:t>52</a:t>
            </a:fld>
            <a:endParaRPr lang="en-US" altLang="zh-TW"/>
          </a:p>
        </p:txBody>
      </p:sp>
      <p:sp>
        <p:nvSpPr>
          <p:cNvPr id="582658" name="Rectangle 2"/>
          <p:cNvSpPr>
            <a:spLocks noGrp="1" noChangeArrowheads="1"/>
          </p:cNvSpPr>
          <p:nvPr>
            <p:ph type="title"/>
          </p:nvPr>
        </p:nvSpPr>
        <p:spPr>
          <a:xfrm>
            <a:off x="457200" y="274638"/>
            <a:ext cx="8229600" cy="511156"/>
          </a:xfrm>
        </p:spPr>
        <p:txBody>
          <a:bodyPr>
            <a:normAutofit fontScale="90000"/>
          </a:bodyPr>
          <a:lstStyle/>
          <a:p>
            <a:r>
              <a:rPr lang="en-US" dirty="0" err="1"/>
              <a:t>GridBagConstraints</a:t>
            </a:r>
            <a:r>
              <a:rPr lang="en-US" dirty="0"/>
              <a:t> Fields </a:t>
            </a:r>
          </a:p>
        </p:txBody>
      </p:sp>
      <p:sp>
        <p:nvSpPr>
          <p:cNvPr id="582659" name="Rectangle 3"/>
          <p:cNvSpPr>
            <a:spLocks noGrp="1" noChangeArrowheads="1"/>
          </p:cNvSpPr>
          <p:nvPr>
            <p:ph type="body" idx="1"/>
          </p:nvPr>
        </p:nvSpPr>
        <p:spPr>
          <a:xfrm>
            <a:off x="457200" y="785794"/>
            <a:ext cx="8229600" cy="5221497"/>
          </a:xfrm>
        </p:spPr>
        <p:txBody>
          <a:bodyPr>
            <a:normAutofit/>
          </a:bodyPr>
          <a:lstStyle/>
          <a:p>
            <a:pPr>
              <a:lnSpc>
                <a:spcPct val="90000"/>
              </a:lnSpc>
            </a:pPr>
            <a:r>
              <a:rPr lang="en-US" sz="2200" b="1" dirty="0">
                <a:latin typeface="Comic Sans MS" pitchFamily="66" charset="0"/>
              </a:rPr>
              <a:t>fill</a:t>
            </a:r>
          </a:p>
          <a:p>
            <a:pPr lvl="1">
              <a:lnSpc>
                <a:spcPct val="90000"/>
              </a:lnSpc>
            </a:pPr>
            <a:r>
              <a:rPr lang="en-US" sz="2200" dirty="0"/>
              <a:t>Specifies what to do to an element that is smaller than the cell size</a:t>
            </a:r>
            <a:br>
              <a:rPr lang="en-US" sz="2200" dirty="0"/>
            </a:br>
            <a:r>
              <a:rPr lang="en-US" sz="2200" dirty="0"/>
              <a:t>	</a:t>
            </a:r>
            <a:r>
              <a:rPr lang="en-US" sz="2200" b="1" dirty="0" err="1">
                <a:latin typeface="Courier New" pitchFamily="49" charset="0"/>
              </a:rPr>
              <a:t>constraints.fill</a:t>
            </a:r>
            <a:r>
              <a:rPr lang="en-US" sz="2200" b="1" dirty="0">
                <a:latin typeface="Courier New" pitchFamily="49" charset="0"/>
              </a:rPr>
              <a:t> = </a:t>
            </a:r>
            <a:r>
              <a:rPr lang="en-US" sz="2200" b="1" dirty="0" err="1">
                <a:latin typeface="Courier New" pitchFamily="49" charset="0"/>
              </a:rPr>
              <a:t>GridBagConstraints.VERTICAL</a:t>
            </a:r>
            <a:r>
              <a:rPr lang="en-US" sz="2200" b="1" dirty="0">
                <a:latin typeface="Courier New" pitchFamily="49" charset="0"/>
              </a:rPr>
              <a:t>;</a:t>
            </a:r>
          </a:p>
          <a:p>
            <a:pPr lvl="1">
              <a:lnSpc>
                <a:spcPct val="90000"/>
              </a:lnSpc>
            </a:pPr>
            <a:r>
              <a:rPr lang="en-US" sz="2200" dirty="0"/>
              <a:t>The size of row/column is determined by the widest/tallest element in it </a:t>
            </a:r>
          </a:p>
          <a:p>
            <a:pPr lvl="1">
              <a:lnSpc>
                <a:spcPct val="90000"/>
              </a:lnSpc>
            </a:pPr>
            <a:r>
              <a:rPr lang="en-US" sz="2200" dirty="0"/>
              <a:t>Can be </a:t>
            </a:r>
            <a:r>
              <a:rPr lang="en-US" sz="2200" dirty="0">
                <a:latin typeface="Courier New" pitchFamily="49" charset="0"/>
              </a:rPr>
              <a:t>NONE</a:t>
            </a:r>
            <a:r>
              <a:rPr lang="en-US" sz="2200" dirty="0"/>
              <a:t>, </a:t>
            </a:r>
            <a:r>
              <a:rPr lang="en-US" sz="2200" dirty="0">
                <a:latin typeface="Courier New" pitchFamily="49" charset="0"/>
              </a:rPr>
              <a:t>HORIZONTAL</a:t>
            </a:r>
            <a:r>
              <a:rPr lang="en-US" sz="2200" dirty="0"/>
              <a:t>, </a:t>
            </a:r>
            <a:r>
              <a:rPr lang="en-US" sz="2200" dirty="0">
                <a:latin typeface="Courier New" pitchFamily="49" charset="0"/>
              </a:rPr>
              <a:t>VERTICAL</a:t>
            </a:r>
            <a:r>
              <a:rPr lang="en-US" sz="2200" dirty="0"/>
              <a:t>, or </a:t>
            </a:r>
            <a:r>
              <a:rPr lang="en-US" sz="2200" dirty="0">
                <a:latin typeface="Courier New" pitchFamily="49" charset="0"/>
              </a:rPr>
              <a:t>BOTH</a:t>
            </a:r>
          </a:p>
          <a:p>
            <a:pPr>
              <a:lnSpc>
                <a:spcPct val="90000"/>
              </a:lnSpc>
            </a:pPr>
            <a:r>
              <a:rPr lang="en-US" sz="2200" b="1" dirty="0">
                <a:latin typeface="Comic Sans MS" pitchFamily="66" charset="0"/>
              </a:rPr>
              <a:t>anchor</a:t>
            </a:r>
          </a:p>
          <a:p>
            <a:pPr lvl="1">
              <a:lnSpc>
                <a:spcPct val="90000"/>
              </a:lnSpc>
            </a:pPr>
            <a:r>
              <a:rPr lang="en-US" sz="2200" dirty="0"/>
              <a:t>If the fill is set to </a:t>
            </a:r>
            <a:r>
              <a:rPr lang="en-US" sz="2200" dirty="0" err="1">
                <a:latin typeface="Courier New" pitchFamily="49" charset="0"/>
              </a:rPr>
              <a:t>GridBagConstraints.NONE</a:t>
            </a:r>
            <a:r>
              <a:rPr lang="en-US" sz="2200" dirty="0"/>
              <a:t>, then the </a:t>
            </a:r>
            <a:r>
              <a:rPr lang="en-US" sz="2200" dirty="0">
                <a:latin typeface="Courier New" pitchFamily="49" charset="0"/>
              </a:rPr>
              <a:t>anchor</a:t>
            </a:r>
            <a:r>
              <a:rPr lang="en-US" sz="2200" dirty="0"/>
              <a:t> field determines where the component is placed</a:t>
            </a:r>
          </a:p>
          <a:p>
            <a:pPr lvl="1">
              <a:lnSpc>
                <a:spcPct val="90000"/>
              </a:lnSpc>
              <a:buFontTx/>
              <a:buNone/>
            </a:pPr>
            <a:r>
              <a:rPr lang="en-US" sz="2200" dirty="0"/>
              <a:t>		</a:t>
            </a:r>
            <a:r>
              <a:rPr lang="en-US" sz="2200" b="1" dirty="0" err="1">
                <a:latin typeface="Courier New" pitchFamily="49" charset="0"/>
              </a:rPr>
              <a:t>constraints.anchor</a:t>
            </a:r>
            <a:r>
              <a:rPr lang="en-US" sz="2200" b="1" dirty="0">
                <a:latin typeface="Courier New" pitchFamily="49" charset="0"/>
              </a:rPr>
              <a:t> = </a:t>
            </a:r>
            <a:r>
              <a:rPr lang="en-US" sz="2200" b="1" dirty="0" err="1">
                <a:latin typeface="Courier New" pitchFamily="49" charset="0"/>
              </a:rPr>
              <a:t>GridBagConstraints.NORTHEAST</a:t>
            </a:r>
            <a:r>
              <a:rPr lang="en-US" sz="2200" b="1" dirty="0">
                <a:latin typeface="Courier New" pitchFamily="49" charset="0"/>
              </a:rPr>
              <a:t>;</a:t>
            </a:r>
            <a:endParaRPr lang="en-US" sz="2200" dirty="0"/>
          </a:p>
          <a:p>
            <a:pPr lvl="1">
              <a:lnSpc>
                <a:spcPct val="90000"/>
              </a:lnSpc>
            </a:pPr>
            <a:r>
              <a:rPr lang="en-US" sz="2200" dirty="0"/>
              <a:t>Can be </a:t>
            </a:r>
            <a:r>
              <a:rPr lang="en-US" sz="2200" dirty="0">
                <a:latin typeface="Courier New" pitchFamily="49" charset="0"/>
              </a:rPr>
              <a:t>NORTH</a:t>
            </a:r>
            <a:r>
              <a:rPr lang="en-US" sz="2200" dirty="0"/>
              <a:t>, </a:t>
            </a:r>
            <a:r>
              <a:rPr lang="en-US" sz="2200" dirty="0">
                <a:latin typeface="Courier New" pitchFamily="49" charset="0"/>
              </a:rPr>
              <a:t>EAST</a:t>
            </a:r>
            <a:r>
              <a:rPr lang="en-US" sz="2200" dirty="0"/>
              <a:t>, </a:t>
            </a:r>
            <a:r>
              <a:rPr lang="en-US" sz="2200" dirty="0">
                <a:latin typeface="Courier New" pitchFamily="49" charset="0"/>
              </a:rPr>
              <a:t>SOUTH</a:t>
            </a:r>
            <a:r>
              <a:rPr lang="en-US" sz="2200" dirty="0"/>
              <a:t>, </a:t>
            </a:r>
            <a:r>
              <a:rPr lang="en-US" sz="2200" dirty="0">
                <a:latin typeface="Courier New" pitchFamily="49" charset="0"/>
              </a:rPr>
              <a:t>WEST</a:t>
            </a:r>
            <a:r>
              <a:rPr lang="en-US" sz="2200" dirty="0"/>
              <a:t>, </a:t>
            </a:r>
            <a:r>
              <a:rPr lang="en-US" sz="2200" dirty="0">
                <a:latin typeface="Courier New" pitchFamily="49" charset="0"/>
              </a:rPr>
              <a:t>NORTHEAST</a:t>
            </a:r>
            <a:r>
              <a:rPr lang="en-US" sz="2200" dirty="0"/>
              <a:t>, </a:t>
            </a:r>
            <a:r>
              <a:rPr lang="en-US" sz="2200" dirty="0">
                <a:latin typeface="Courier New" pitchFamily="49" charset="0"/>
              </a:rPr>
              <a:t>NORTHWEST</a:t>
            </a:r>
            <a:r>
              <a:rPr lang="en-US" sz="2200" dirty="0"/>
              <a:t>, </a:t>
            </a:r>
            <a:r>
              <a:rPr lang="en-US" sz="2200" dirty="0">
                <a:latin typeface="Courier New" pitchFamily="49" charset="0"/>
              </a:rPr>
              <a:t>SOUTHEAST</a:t>
            </a:r>
            <a:r>
              <a:rPr lang="en-US" sz="2200" dirty="0"/>
              <a:t>, or </a:t>
            </a:r>
            <a:r>
              <a:rPr lang="en-US" sz="2200" dirty="0">
                <a:latin typeface="Courier New" pitchFamily="49" charset="0"/>
              </a:rPr>
              <a:t>SOUTHWEST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zh-TW" smtClean="0"/>
              <a:t>By: Utsav Patel</a:t>
            </a:r>
            <a:endParaRPr lang="en-US" altLang="zh-TW"/>
          </a:p>
        </p:txBody>
      </p:sp>
      <p:sp>
        <p:nvSpPr>
          <p:cNvPr id="7" name="Slide Number Placeholder 5"/>
          <p:cNvSpPr>
            <a:spLocks noGrp="1"/>
          </p:cNvSpPr>
          <p:nvPr>
            <p:ph type="sldNum" sz="quarter" idx="12"/>
          </p:nvPr>
        </p:nvSpPr>
        <p:spPr/>
        <p:txBody>
          <a:bodyPr/>
          <a:lstStyle/>
          <a:p>
            <a:fld id="{7C0FCB67-601C-46C6-AA49-D17A6DD8A7CE}" type="slidenum">
              <a:rPr lang="en-US" altLang="zh-TW"/>
              <a:pPr/>
              <a:t>53</a:t>
            </a:fld>
            <a:endParaRPr lang="en-US" altLang="zh-TW"/>
          </a:p>
        </p:txBody>
      </p:sp>
      <p:sp>
        <p:nvSpPr>
          <p:cNvPr id="583682" name="Rectangle 1026"/>
          <p:cNvSpPr>
            <a:spLocks noGrp="1" noChangeArrowheads="1"/>
          </p:cNvSpPr>
          <p:nvPr>
            <p:ph type="title"/>
          </p:nvPr>
        </p:nvSpPr>
        <p:spPr/>
        <p:txBody>
          <a:bodyPr/>
          <a:lstStyle/>
          <a:p>
            <a:r>
              <a:rPr lang="en-US"/>
              <a:t>GridBagLayout: Example</a:t>
            </a:r>
          </a:p>
        </p:txBody>
      </p:sp>
      <p:sp>
        <p:nvSpPr>
          <p:cNvPr id="583683" name="Rectangle 1027"/>
          <p:cNvSpPr>
            <a:spLocks noGrp="1" noChangeArrowheads="1"/>
          </p:cNvSpPr>
          <p:nvPr>
            <p:ph type="body" idx="1"/>
          </p:nvPr>
        </p:nvSpPr>
        <p:spPr/>
        <p:txBody>
          <a:bodyPr/>
          <a:lstStyle/>
          <a:p>
            <a:pPr>
              <a:buFont typeface="Wingdings" pitchFamily="2" charset="2"/>
              <a:buNone/>
            </a:pPr>
            <a:r>
              <a:rPr lang="en-US" sz="1700">
                <a:latin typeface="Courier New" pitchFamily="49" charset="0"/>
              </a:rPr>
              <a:t> </a:t>
            </a:r>
          </a:p>
        </p:txBody>
      </p:sp>
      <p:pic>
        <p:nvPicPr>
          <p:cNvPr id="583684" name="Picture 1028"/>
          <p:cNvPicPr>
            <a:picLocks noChangeAspect="1" noChangeArrowheads="1"/>
          </p:cNvPicPr>
          <p:nvPr/>
        </p:nvPicPr>
        <p:blipFill>
          <a:blip r:embed="rId2"/>
          <a:srcRect/>
          <a:stretch>
            <a:fillRect/>
          </a:stretch>
        </p:blipFill>
        <p:spPr bwMode="auto">
          <a:xfrm>
            <a:off x="714348" y="1071546"/>
            <a:ext cx="6858000" cy="4910137"/>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zh-TW" smtClean="0"/>
              <a:t>By: Utsav Patel</a:t>
            </a:r>
            <a:endParaRPr lang="en-US" altLang="zh-TW"/>
          </a:p>
        </p:txBody>
      </p:sp>
      <p:sp>
        <p:nvSpPr>
          <p:cNvPr id="7" name="Slide Number Placeholder 5"/>
          <p:cNvSpPr>
            <a:spLocks noGrp="1"/>
          </p:cNvSpPr>
          <p:nvPr>
            <p:ph type="sldNum" sz="quarter" idx="12"/>
          </p:nvPr>
        </p:nvSpPr>
        <p:spPr/>
        <p:txBody>
          <a:bodyPr/>
          <a:lstStyle/>
          <a:p>
            <a:fld id="{DE2C6C52-2E17-45EF-BFA5-B40DE1491A00}" type="slidenum">
              <a:rPr lang="en-US" altLang="zh-TW"/>
              <a:pPr/>
              <a:t>54</a:t>
            </a:fld>
            <a:endParaRPr lang="en-US" altLang="zh-TW"/>
          </a:p>
        </p:txBody>
      </p:sp>
      <p:sp>
        <p:nvSpPr>
          <p:cNvPr id="584706" name="Rectangle 1026"/>
          <p:cNvSpPr>
            <a:spLocks noGrp="1" noChangeArrowheads="1"/>
          </p:cNvSpPr>
          <p:nvPr>
            <p:ph type="title"/>
          </p:nvPr>
        </p:nvSpPr>
        <p:spPr>
          <a:xfrm>
            <a:off x="457200" y="0"/>
            <a:ext cx="8229600" cy="642918"/>
          </a:xfrm>
        </p:spPr>
        <p:txBody>
          <a:bodyPr>
            <a:normAutofit fontScale="90000"/>
          </a:bodyPr>
          <a:lstStyle/>
          <a:p>
            <a:r>
              <a:rPr lang="en-US" dirty="0" err="1"/>
              <a:t>GridBagLayout</a:t>
            </a:r>
            <a:r>
              <a:rPr lang="en-US" dirty="0"/>
              <a:t>, Example</a:t>
            </a:r>
          </a:p>
        </p:txBody>
      </p:sp>
      <p:sp>
        <p:nvSpPr>
          <p:cNvPr id="584707" name="Rectangle 1027"/>
          <p:cNvSpPr>
            <a:spLocks noGrp="1" noChangeArrowheads="1"/>
          </p:cNvSpPr>
          <p:nvPr>
            <p:ph type="body" idx="1"/>
          </p:nvPr>
        </p:nvSpPr>
        <p:spPr>
          <a:xfrm>
            <a:off x="0" y="571480"/>
            <a:ext cx="4929190" cy="5857916"/>
          </a:xfrm>
          <a:solidFill>
            <a:srgbClr val="99CCFF"/>
          </a:solidFill>
        </p:spPr>
        <p:txBody>
          <a:bodyPr>
            <a:normAutofit/>
          </a:bodyPr>
          <a:lstStyle/>
          <a:p>
            <a:pPr>
              <a:buFont typeface="Wingdings" pitchFamily="2" charset="2"/>
              <a:buNone/>
            </a:pPr>
            <a:r>
              <a:rPr lang="en-US" sz="1400" b="1" dirty="0">
                <a:latin typeface="Comic Sans MS" pitchFamily="66" charset="0"/>
              </a:rPr>
              <a:t> public </a:t>
            </a:r>
            <a:r>
              <a:rPr lang="en-US" sz="1400" b="1" dirty="0" err="1">
                <a:latin typeface="Comic Sans MS" pitchFamily="66" charset="0"/>
              </a:rPr>
              <a:t>GridBagTest</a:t>
            </a:r>
            <a:r>
              <a:rPr lang="en-US" sz="1400" b="1" dirty="0">
                <a:latin typeface="Comic Sans MS" pitchFamily="66" charset="0"/>
              </a:rPr>
              <a:t>() {</a:t>
            </a:r>
          </a:p>
          <a:p>
            <a:pPr>
              <a:buFont typeface="Wingdings" pitchFamily="2" charset="2"/>
              <a:buNone/>
            </a:pPr>
            <a:r>
              <a:rPr lang="en-US" sz="1400" b="1" dirty="0">
                <a:latin typeface="Comic Sans MS" pitchFamily="66" charset="0"/>
              </a:rPr>
              <a:t>    </a:t>
            </a:r>
            <a:r>
              <a:rPr lang="en-US" sz="1400" b="1" dirty="0" err="1">
                <a:latin typeface="Comic Sans MS" pitchFamily="66" charset="0"/>
              </a:rPr>
              <a:t>setLayout</a:t>
            </a:r>
            <a:r>
              <a:rPr lang="en-US" sz="1400" b="1" dirty="0">
                <a:latin typeface="Comic Sans MS" pitchFamily="66" charset="0"/>
              </a:rPr>
              <a:t>(new </a:t>
            </a:r>
            <a:r>
              <a:rPr lang="en-US" sz="1400" b="1" dirty="0" err="1">
                <a:latin typeface="Comic Sans MS" pitchFamily="66" charset="0"/>
              </a:rPr>
              <a:t>GridBagLayout</a:t>
            </a:r>
            <a:r>
              <a:rPr lang="en-US" sz="1400" b="1" dirty="0">
                <a:latin typeface="Comic Sans MS" pitchFamily="66" charset="0"/>
              </a:rPr>
              <a:t>());</a:t>
            </a:r>
          </a:p>
          <a:p>
            <a:pPr>
              <a:buFont typeface="Wingdings" pitchFamily="2" charset="2"/>
              <a:buNone/>
            </a:pPr>
            <a:r>
              <a:rPr lang="en-US" sz="1400" b="1" dirty="0">
                <a:latin typeface="Comic Sans MS" pitchFamily="66" charset="0"/>
              </a:rPr>
              <a:t>    </a:t>
            </a:r>
            <a:r>
              <a:rPr lang="en-US" sz="1400" b="1" dirty="0" err="1">
                <a:latin typeface="Comic Sans MS" pitchFamily="66" charset="0"/>
              </a:rPr>
              <a:t>textArea</a:t>
            </a:r>
            <a:r>
              <a:rPr lang="en-US" sz="1400" b="1" dirty="0">
                <a:latin typeface="Comic Sans MS" pitchFamily="66" charset="0"/>
              </a:rPr>
              <a:t> = new </a:t>
            </a:r>
            <a:r>
              <a:rPr lang="en-US" sz="1400" b="1" dirty="0" err="1">
                <a:latin typeface="Comic Sans MS" pitchFamily="66" charset="0"/>
              </a:rPr>
              <a:t>JTextArea</a:t>
            </a:r>
            <a:r>
              <a:rPr lang="en-US" sz="1400" b="1" dirty="0">
                <a:latin typeface="Comic Sans MS" pitchFamily="66" charset="0"/>
              </a:rPr>
              <a:t>(12, 40);  </a:t>
            </a:r>
          </a:p>
          <a:p>
            <a:pPr>
              <a:buFont typeface="Wingdings" pitchFamily="2" charset="2"/>
              <a:buNone/>
            </a:pPr>
            <a:r>
              <a:rPr lang="en-US" sz="1400" b="1" dirty="0">
                <a:latin typeface="Comic Sans MS" pitchFamily="66" charset="0"/>
              </a:rPr>
              <a:t>    // 12 rows, 40 cols</a:t>
            </a:r>
          </a:p>
          <a:p>
            <a:pPr>
              <a:buFont typeface="Wingdings" pitchFamily="2" charset="2"/>
              <a:buNone/>
            </a:pPr>
            <a:r>
              <a:rPr lang="en-US" sz="1400" b="1" dirty="0">
                <a:latin typeface="Comic Sans MS" pitchFamily="66" charset="0"/>
              </a:rPr>
              <a:t>    </a:t>
            </a:r>
            <a:r>
              <a:rPr lang="en-US" sz="1400" b="1" dirty="0" err="1">
                <a:latin typeface="Comic Sans MS" pitchFamily="66" charset="0"/>
              </a:rPr>
              <a:t>bSaveAs</a:t>
            </a:r>
            <a:r>
              <a:rPr lang="en-US" sz="1400" b="1" dirty="0">
                <a:latin typeface="Comic Sans MS" pitchFamily="66" charset="0"/>
              </a:rPr>
              <a:t> = new </a:t>
            </a:r>
            <a:r>
              <a:rPr lang="en-US" sz="1400" b="1" dirty="0" err="1">
                <a:latin typeface="Comic Sans MS" pitchFamily="66" charset="0"/>
              </a:rPr>
              <a:t>JButton</a:t>
            </a:r>
            <a:r>
              <a:rPr lang="en-US" sz="1400" b="1" dirty="0">
                <a:latin typeface="Comic Sans MS" pitchFamily="66" charset="0"/>
              </a:rPr>
              <a:t>("Save As");</a:t>
            </a:r>
          </a:p>
          <a:p>
            <a:pPr>
              <a:buFont typeface="Wingdings" pitchFamily="2" charset="2"/>
              <a:buNone/>
            </a:pPr>
            <a:r>
              <a:rPr lang="en-US" sz="1400" b="1" dirty="0">
                <a:latin typeface="Comic Sans MS" pitchFamily="66" charset="0"/>
              </a:rPr>
              <a:t>    </a:t>
            </a:r>
            <a:r>
              <a:rPr lang="en-US" sz="1400" b="1" dirty="0" err="1">
                <a:latin typeface="Comic Sans MS" pitchFamily="66" charset="0"/>
              </a:rPr>
              <a:t>fileField</a:t>
            </a:r>
            <a:r>
              <a:rPr lang="en-US" sz="1400" b="1" dirty="0">
                <a:latin typeface="Comic Sans MS" pitchFamily="66" charset="0"/>
              </a:rPr>
              <a:t> = new </a:t>
            </a:r>
            <a:r>
              <a:rPr lang="en-US" sz="1400" b="1" dirty="0" err="1">
                <a:latin typeface="Comic Sans MS" pitchFamily="66" charset="0"/>
              </a:rPr>
              <a:t>JTextField</a:t>
            </a:r>
            <a:r>
              <a:rPr lang="en-US" sz="1400" b="1" dirty="0">
                <a:latin typeface="Comic Sans MS" pitchFamily="66" charset="0"/>
              </a:rPr>
              <a:t>("C:\\Document.txt");</a:t>
            </a:r>
          </a:p>
          <a:p>
            <a:pPr>
              <a:buFont typeface="Wingdings" pitchFamily="2" charset="2"/>
              <a:buNone/>
            </a:pPr>
            <a:r>
              <a:rPr lang="en-US" sz="1400" b="1" dirty="0">
                <a:latin typeface="Comic Sans MS" pitchFamily="66" charset="0"/>
              </a:rPr>
              <a:t>    </a:t>
            </a:r>
            <a:r>
              <a:rPr lang="en-US" sz="1400" b="1" dirty="0" err="1">
                <a:latin typeface="Comic Sans MS" pitchFamily="66" charset="0"/>
              </a:rPr>
              <a:t>bOk</a:t>
            </a:r>
            <a:r>
              <a:rPr lang="en-US" sz="1400" b="1" dirty="0">
                <a:latin typeface="Comic Sans MS" pitchFamily="66" charset="0"/>
              </a:rPr>
              <a:t> = new </a:t>
            </a:r>
            <a:r>
              <a:rPr lang="en-US" sz="1400" b="1" dirty="0" err="1">
                <a:latin typeface="Comic Sans MS" pitchFamily="66" charset="0"/>
              </a:rPr>
              <a:t>JButton</a:t>
            </a:r>
            <a:r>
              <a:rPr lang="en-US" sz="1400" b="1" dirty="0">
                <a:latin typeface="Comic Sans MS" pitchFamily="66" charset="0"/>
              </a:rPr>
              <a:t>("OK");</a:t>
            </a:r>
          </a:p>
          <a:p>
            <a:pPr>
              <a:buFont typeface="Wingdings" pitchFamily="2" charset="2"/>
              <a:buNone/>
            </a:pPr>
            <a:r>
              <a:rPr lang="en-US" sz="1400" b="1" dirty="0">
                <a:latin typeface="Comic Sans MS" pitchFamily="66" charset="0"/>
              </a:rPr>
              <a:t>    </a:t>
            </a:r>
            <a:r>
              <a:rPr lang="en-US" sz="1400" b="1" dirty="0" err="1">
                <a:latin typeface="Comic Sans MS" pitchFamily="66" charset="0"/>
              </a:rPr>
              <a:t>bExit</a:t>
            </a:r>
            <a:r>
              <a:rPr lang="en-US" sz="1400" b="1" dirty="0">
                <a:latin typeface="Comic Sans MS" pitchFamily="66" charset="0"/>
              </a:rPr>
              <a:t> = new </a:t>
            </a:r>
            <a:r>
              <a:rPr lang="en-US" sz="1400" b="1" dirty="0" err="1">
                <a:latin typeface="Comic Sans MS" pitchFamily="66" charset="0"/>
              </a:rPr>
              <a:t>JButton</a:t>
            </a:r>
            <a:r>
              <a:rPr lang="en-US" sz="1400" b="1" dirty="0">
                <a:latin typeface="Comic Sans MS" pitchFamily="66" charset="0"/>
              </a:rPr>
              <a:t>("Exit");</a:t>
            </a:r>
          </a:p>
          <a:p>
            <a:pPr>
              <a:buFont typeface="Wingdings" pitchFamily="2" charset="2"/>
              <a:buNone/>
            </a:pPr>
            <a:r>
              <a:rPr lang="en-US" sz="1400" b="1" dirty="0">
                <a:latin typeface="Comic Sans MS" pitchFamily="66" charset="0"/>
              </a:rPr>
              <a:t>    </a:t>
            </a:r>
            <a:r>
              <a:rPr lang="en-US" sz="1400" b="1" dirty="0" err="1">
                <a:latin typeface="Comic Sans MS" pitchFamily="66" charset="0"/>
              </a:rPr>
              <a:t>GridBagConstraints</a:t>
            </a:r>
            <a:r>
              <a:rPr lang="en-US" sz="1400" b="1" dirty="0">
                <a:latin typeface="Comic Sans MS" pitchFamily="66" charset="0"/>
              </a:rPr>
              <a:t> c = new </a:t>
            </a:r>
            <a:r>
              <a:rPr lang="en-US" sz="1400" b="1" dirty="0" err="1">
                <a:latin typeface="Comic Sans MS" pitchFamily="66" charset="0"/>
              </a:rPr>
              <a:t>GridBagConstraints</a:t>
            </a:r>
            <a:r>
              <a:rPr lang="en-US" sz="1400" b="1" dirty="0">
                <a:latin typeface="Comic Sans MS" pitchFamily="66" charset="0"/>
              </a:rPr>
              <a:t>();</a:t>
            </a:r>
          </a:p>
          <a:p>
            <a:pPr>
              <a:buFont typeface="Wingdings" pitchFamily="2" charset="2"/>
              <a:buNone/>
            </a:pPr>
            <a:r>
              <a:rPr lang="en-US" sz="1400" b="1" dirty="0">
                <a:latin typeface="Comic Sans MS" pitchFamily="66" charset="0"/>
              </a:rPr>
              <a:t>    // Text Area.</a:t>
            </a:r>
          </a:p>
          <a:p>
            <a:pPr>
              <a:buFont typeface="Wingdings" pitchFamily="2" charset="2"/>
              <a:buNone/>
            </a:pPr>
            <a:r>
              <a:rPr lang="en-US" sz="1400" b="1" dirty="0">
                <a:latin typeface="Comic Sans MS" pitchFamily="66" charset="0"/>
              </a:rPr>
              <a:t>    </a:t>
            </a:r>
            <a:r>
              <a:rPr lang="en-US" sz="1400" b="1" dirty="0" err="1">
                <a:latin typeface="Comic Sans MS" pitchFamily="66" charset="0"/>
              </a:rPr>
              <a:t>c.gridx</a:t>
            </a:r>
            <a:r>
              <a:rPr lang="en-US" sz="1400" b="1" dirty="0">
                <a:latin typeface="Comic Sans MS" pitchFamily="66" charset="0"/>
              </a:rPr>
              <a:t>      = 0;</a:t>
            </a:r>
          </a:p>
          <a:p>
            <a:pPr>
              <a:buFont typeface="Wingdings" pitchFamily="2" charset="2"/>
              <a:buNone/>
            </a:pPr>
            <a:r>
              <a:rPr lang="en-US" sz="1400" b="1" dirty="0">
                <a:latin typeface="Comic Sans MS" pitchFamily="66" charset="0"/>
              </a:rPr>
              <a:t>    </a:t>
            </a:r>
            <a:r>
              <a:rPr lang="en-US" sz="1400" b="1" dirty="0" err="1">
                <a:latin typeface="Comic Sans MS" pitchFamily="66" charset="0"/>
              </a:rPr>
              <a:t>c.gridy</a:t>
            </a:r>
            <a:r>
              <a:rPr lang="en-US" sz="1400" b="1" dirty="0">
                <a:latin typeface="Comic Sans MS" pitchFamily="66" charset="0"/>
              </a:rPr>
              <a:t>      = 0;</a:t>
            </a:r>
          </a:p>
          <a:p>
            <a:pPr>
              <a:buFont typeface="Wingdings" pitchFamily="2" charset="2"/>
              <a:buNone/>
            </a:pPr>
            <a:r>
              <a:rPr lang="en-US" sz="1400" b="1" dirty="0">
                <a:latin typeface="Comic Sans MS" pitchFamily="66" charset="0"/>
              </a:rPr>
              <a:t>    </a:t>
            </a:r>
            <a:r>
              <a:rPr lang="en-US" sz="1400" b="1" dirty="0" err="1">
                <a:latin typeface="Comic Sans MS" pitchFamily="66" charset="0"/>
              </a:rPr>
              <a:t>c.gridwidth</a:t>
            </a:r>
            <a:r>
              <a:rPr lang="en-US" sz="1400" b="1" dirty="0">
                <a:latin typeface="Comic Sans MS" pitchFamily="66" charset="0"/>
              </a:rPr>
              <a:t>  = </a:t>
            </a:r>
            <a:r>
              <a:rPr lang="en-US" sz="1400" b="1" dirty="0" err="1">
                <a:latin typeface="Comic Sans MS" pitchFamily="66" charset="0"/>
              </a:rPr>
              <a:t>GridBagConstraints.REMAINDER</a:t>
            </a:r>
            <a:r>
              <a:rPr lang="en-US" sz="1400" b="1" dirty="0">
                <a:latin typeface="Comic Sans MS" pitchFamily="66" charset="0"/>
              </a:rPr>
              <a:t>;</a:t>
            </a:r>
          </a:p>
          <a:p>
            <a:pPr>
              <a:buFont typeface="Wingdings" pitchFamily="2" charset="2"/>
              <a:buNone/>
            </a:pPr>
            <a:r>
              <a:rPr lang="en-US" sz="1400" b="1" dirty="0">
                <a:latin typeface="Comic Sans MS" pitchFamily="66" charset="0"/>
              </a:rPr>
              <a:t>    </a:t>
            </a:r>
            <a:r>
              <a:rPr lang="en-US" sz="1400" b="1" dirty="0" err="1">
                <a:latin typeface="Comic Sans MS" pitchFamily="66" charset="0"/>
              </a:rPr>
              <a:t>c.gridheight</a:t>
            </a:r>
            <a:r>
              <a:rPr lang="en-US" sz="1400" b="1" dirty="0">
                <a:latin typeface="Comic Sans MS" pitchFamily="66" charset="0"/>
              </a:rPr>
              <a:t> = 1;</a:t>
            </a:r>
          </a:p>
          <a:p>
            <a:pPr>
              <a:buFont typeface="Wingdings" pitchFamily="2" charset="2"/>
              <a:buNone/>
            </a:pPr>
            <a:r>
              <a:rPr lang="en-US" sz="1400" b="1" dirty="0">
                <a:latin typeface="Comic Sans MS" pitchFamily="66" charset="0"/>
              </a:rPr>
              <a:t>    </a:t>
            </a:r>
            <a:r>
              <a:rPr lang="en-US" sz="1400" b="1" dirty="0" err="1">
                <a:latin typeface="Comic Sans MS" pitchFamily="66" charset="0"/>
              </a:rPr>
              <a:t>c.weightx</a:t>
            </a:r>
            <a:r>
              <a:rPr lang="en-US" sz="1400" b="1" dirty="0">
                <a:latin typeface="Comic Sans MS" pitchFamily="66" charset="0"/>
              </a:rPr>
              <a:t>    = 1.0;</a:t>
            </a:r>
          </a:p>
          <a:p>
            <a:pPr>
              <a:buFont typeface="Wingdings" pitchFamily="2" charset="2"/>
              <a:buNone/>
            </a:pPr>
            <a:r>
              <a:rPr lang="en-US" sz="1400" b="1" dirty="0">
                <a:latin typeface="Comic Sans MS" pitchFamily="66" charset="0"/>
              </a:rPr>
              <a:t>    </a:t>
            </a:r>
            <a:r>
              <a:rPr lang="en-US" sz="1400" b="1" dirty="0" err="1">
                <a:latin typeface="Comic Sans MS" pitchFamily="66" charset="0"/>
              </a:rPr>
              <a:t>c.weighty</a:t>
            </a:r>
            <a:r>
              <a:rPr lang="en-US" sz="1400" b="1" dirty="0">
                <a:latin typeface="Comic Sans MS" pitchFamily="66" charset="0"/>
              </a:rPr>
              <a:t>    = 1.0;</a:t>
            </a:r>
          </a:p>
          <a:p>
            <a:pPr>
              <a:buFont typeface="Wingdings" pitchFamily="2" charset="2"/>
              <a:buNone/>
            </a:pPr>
            <a:r>
              <a:rPr lang="en-US" sz="1400" b="1" dirty="0">
                <a:latin typeface="Comic Sans MS" pitchFamily="66" charset="0"/>
              </a:rPr>
              <a:t>    </a:t>
            </a:r>
            <a:r>
              <a:rPr lang="en-US" sz="1400" b="1" dirty="0" err="1">
                <a:latin typeface="Comic Sans MS" pitchFamily="66" charset="0"/>
              </a:rPr>
              <a:t>c.fill</a:t>
            </a:r>
            <a:r>
              <a:rPr lang="en-US" sz="1400" b="1" dirty="0">
                <a:latin typeface="Comic Sans MS" pitchFamily="66" charset="0"/>
              </a:rPr>
              <a:t>       = </a:t>
            </a:r>
            <a:r>
              <a:rPr lang="en-US" sz="1400" b="1" dirty="0" err="1">
                <a:latin typeface="Comic Sans MS" pitchFamily="66" charset="0"/>
              </a:rPr>
              <a:t>GridBagConstraints.BOTH</a:t>
            </a:r>
            <a:r>
              <a:rPr lang="en-US" sz="1400" b="1" dirty="0">
                <a:latin typeface="Comic Sans MS" pitchFamily="66" charset="0"/>
              </a:rPr>
              <a:t>;</a:t>
            </a:r>
          </a:p>
          <a:p>
            <a:pPr>
              <a:buFont typeface="Wingdings" pitchFamily="2" charset="2"/>
              <a:buNone/>
            </a:pPr>
            <a:r>
              <a:rPr lang="en-US" sz="1400" b="1" dirty="0">
                <a:latin typeface="Comic Sans MS" pitchFamily="66" charset="0"/>
              </a:rPr>
              <a:t>    </a:t>
            </a:r>
            <a:r>
              <a:rPr lang="en-US" sz="1400" b="1" dirty="0" err="1">
                <a:latin typeface="Comic Sans MS" pitchFamily="66" charset="0"/>
              </a:rPr>
              <a:t>c.insets</a:t>
            </a:r>
            <a:r>
              <a:rPr lang="en-US" sz="1400" b="1" dirty="0">
                <a:latin typeface="Comic Sans MS" pitchFamily="66" charset="0"/>
              </a:rPr>
              <a:t>     = new Insets(2,2,2,2); //</a:t>
            </a:r>
            <a:r>
              <a:rPr lang="en-US" sz="1400" b="1" dirty="0" err="1">
                <a:latin typeface="Comic Sans MS" pitchFamily="66" charset="0"/>
              </a:rPr>
              <a:t>t,l,b,r</a:t>
            </a:r>
            <a:endParaRPr lang="en-US" sz="1400" b="1" dirty="0">
              <a:latin typeface="Comic Sans MS" pitchFamily="66" charset="0"/>
            </a:endParaRPr>
          </a:p>
          <a:p>
            <a:pPr>
              <a:buFont typeface="Wingdings" pitchFamily="2" charset="2"/>
              <a:buNone/>
            </a:pPr>
            <a:r>
              <a:rPr lang="en-US" sz="1400" b="1" dirty="0">
                <a:latin typeface="Comic Sans MS" pitchFamily="66" charset="0"/>
              </a:rPr>
              <a:t>    add(</a:t>
            </a:r>
            <a:r>
              <a:rPr lang="en-US" sz="1400" b="1" dirty="0" err="1">
                <a:latin typeface="Comic Sans MS" pitchFamily="66" charset="0"/>
              </a:rPr>
              <a:t>textArea</a:t>
            </a:r>
            <a:r>
              <a:rPr lang="en-US" sz="1400" b="1" dirty="0">
                <a:latin typeface="Comic Sans MS" pitchFamily="66" charset="0"/>
              </a:rPr>
              <a:t>, c);</a:t>
            </a:r>
          </a:p>
          <a:p>
            <a:pPr>
              <a:buFont typeface="Wingdings" pitchFamily="2" charset="2"/>
              <a:buNone/>
            </a:pPr>
            <a:r>
              <a:rPr lang="en-US" sz="1400" b="1" dirty="0">
                <a:latin typeface="Comic Sans MS" pitchFamily="66" charset="0"/>
              </a:rPr>
              <a:t>    ...</a:t>
            </a:r>
          </a:p>
        </p:txBody>
      </p:sp>
      <p:sp>
        <p:nvSpPr>
          <p:cNvPr id="584708" name="Rectangle 1028"/>
          <p:cNvSpPr>
            <a:spLocks noChangeArrowheads="1"/>
          </p:cNvSpPr>
          <p:nvPr/>
        </p:nvSpPr>
        <p:spPr bwMode="auto">
          <a:xfrm>
            <a:off x="4953000" y="571480"/>
            <a:ext cx="4191000" cy="5857916"/>
          </a:xfrm>
          <a:prstGeom prst="rect">
            <a:avLst/>
          </a:prstGeom>
          <a:solidFill>
            <a:srgbClr val="99CCFF"/>
          </a:solidFill>
          <a:ln w="9525">
            <a:noFill/>
            <a:miter lim="800000"/>
            <a:headEnd/>
            <a:tailEnd/>
          </a:ln>
          <a:effectLst/>
        </p:spPr>
        <p:txBody>
          <a:bodyPr/>
          <a:lstStyle/>
          <a:p>
            <a:pPr marL="342900" indent="-342900">
              <a:lnSpc>
                <a:spcPct val="90000"/>
              </a:lnSpc>
              <a:spcBef>
                <a:spcPct val="20000"/>
              </a:spcBef>
              <a:buClr>
                <a:schemeClr val="hlink"/>
              </a:buClr>
              <a:buSzPct val="70000"/>
              <a:buFont typeface="Wingdings" pitchFamily="2" charset="2"/>
              <a:buNone/>
            </a:pPr>
            <a:r>
              <a:rPr lang="en-US" sz="1600" b="1" dirty="0">
                <a:effectLst>
                  <a:outerShdw blurRad="38100" dist="38100" dir="2700000" algn="tl">
                    <a:srgbClr val="000000"/>
                  </a:outerShdw>
                </a:effectLst>
                <a:latin typeface="Comic Sans MS" pitchFamily="66" charset="0"/>
              </a:rPr>
              <a:t>// Save As Button.</a:t>
            </a:r>
          </a:p>
          <a:p>
            <a:pPr marL="342900" indent="-342900">
              <a:lnSpc>
                <a:spcPct val="90000"/>
              </a:lnSpc>
              <a:spcBef>
                <a:spcPct val="20000"/>
              </a:spcBef>
              <a:buClr>
                <a:schemeClr val="hlink"/>
              </a:buClr>
              <a:buSzPct val="70000"/>
              <a:buFont typeface="Wingdings" pitchFamily="2" charset="2"/>
              <a:buNone/>
            </a:pPr>
            <a:r>
              <a:rPr lang="en-US" sz="1600" b="1" dirty="0" err="1">
                <a:effectLst>
                  <a:outerShdw blurRad="38100" dist="38100" dir="2700000" algn="tl">
                    <a:srgbClr val="000000"/>
                  </a:outerShdw>
                </a:effectLst>
                <a:latin typeface="Comic Sans MS" pitchFamily="66" charset="0"/>
              </a:rPr>
              <a:t>c.gridx</a:t>
            </a:r>
            <a:r>
              <a:rPr lang="en-US" sz="1600" b="1" dirty="0">
                <a:effectLst>
                  <a:outerShdw blurRad="38100" dist="38100" dir="2700000" algn="tl">
                    <a:srgbClr val="000000"/>
                  </a:outerShdw>
                </a:effectLst>
                <a:latin typeface="Comic Sans MS" pitchFamily="66" charset="0"/>
              </a:rPr>
              <a:t>      = 0;</a:t>
            </a:r>
          </a:p>
          <a:p>
            <a:pPr marL="342900" indent="-342900">
              <a:lnSpc>
                <a:spcPct val="90000"/>
              </a:lnSpc>
              <a:spcBef>
                <a:spcPct val="20000"/>
              </a:spcBef>
              <a:buClr>
                <a:schemeClr val="hlink"/>
              </a:buClr>
              <a:buSzPct val="70000"/>
              <a:buFont typeface="Wingdings" pitchFamily="2" charset="2"/>
              <a:buNone/>
            </a:pPr>
            <a:r>
              <a:rPr lang="en-US" sz="1600" b="1" dirty="0" err="1">
                <a:effectLst>
                  <a:outerShdw blurRad="38100" dist="38100" dir="2700000" algn="tl">
                    <a:srgbClr val="000000"/>
                  </a:outerShdw>
                </a:effectLst>
                <a:latin typeface="Comic Sans MS" pitchFamily="66" charset="0"/>
              </a:rPr>
              <a:t>c.gridy</a:t>
            </a:r>
            <a:r>
              <a:rPr lang="en-US" sz="1600" b="1" dirty="0">
                <a:effectLst>
                  <a:outerShdw blurRad="38100" dist="38100" dir="2700000" algn="tl">
                    <a:srgbClr val="000000"/>
                  </a:outerShdw>
                </a:effectLst>
                <a:latin typeface="Comic Sans MS" pitchFamily="66" charset="0"/>
              </a:rPr>
              <a:t>      = 1;</a:t>
            </a:r>
          </a:p>
          <a:p>
            <a:pPr marL="342900" indent="-342900">
              <a:lnSpc>
                <a:spcPct val="90000"/>
              </a:lnSpc>
              <a:spcBef>
                <a:spcPct val="20000"/>
              </a:spcBef>
              <a:buClr>
                <a:schemeClr val="hlink"/>
              </a:buClr>
              <a:buSzPct val="70000"/>
              <a:buFont typeface="Wingdings" pitchFamily="2" charset="2"/>
              <a:buNone/>
            </a:pPr>
            <a:r>
              <a:rPr lang="en-US" sz="1600" b="1" dirty="0" err="1">
                <a:effectLst>
                  <a:outerShdw blurRad="38100" dist="38100" dir="2700000" algn="tl">
                    <a:srgbClr val="000000"/>
                  </a:outerShdw>
                </a:effectLst>
                <a:latin typeface="Comic Sans MS" pitchFamily="66" charset="0"/>
              </a:rPr>
              <a:t>c.gridwidth</a:t>
            </a:r>
            <a:r>
              <a:rPr lang="en-US" sz="1600" b="1" dirty="0">
                <a:effectLst>
                  <a:outerShdw blurRad="38100" dist="38100" dir="2700000" algn="tl">
                    <a:srgbClr val="000000"/>
                  </a:outerShdw>
                </a:effectLst>
                <a:latin typeface="Comic Sans MS" pitchFamily="66" charset="0"/>
              </a:rPr>
              <a:t>  = 1;</a:t>
            </a:r>
          </a:p>
          <a:p>
            <a:pPr marL="342900" indent="-342900">
              <a:lnSpc>
                <a:spcPct val="90000"/>
              </a:lnSpc>
              <a:spcBef>
                <a:spcPct val="20000"/>
              </a:spcBef>
              <a:buClr>
                <a:schemeClr val="hlink"/>
              </a:buClr>
              <a:buSzPct val="70000"/>
              <a:buFont typeface="Wingdings" pitchFamily="2" charset="2"/>
              <a:buNone/>
            </a:pPr>
            <a:r>
              <a:rPr lang="en-US" sz="1600" b="1" dirty="0" err="1">
                <a:effectLst>
                  <a:outerShdw blurRad="38100" dist="38100" dir="2700000" algn="tl">
                    <a:srgbClr val="000000"/>
                  </a:outerShdw>
                </a:effectLst>
                <a:latin typeface="Comic Sans MS" pitchFamily="66" charset="0"/>
              </a:rPr>
              <a:t>c.gridheight</a:t>
            </a:r>
            <a:r>
              <a:rPr lang="en-US" sz="1600" b="1" dirty="0">
                <a:effectLst>
                  <a:outerShdw blurRad="38100" dist="38100" dir="2700000" algn="tl">
                    <a:srgbClr val="000000"/>
                  </a:outerShdw>
                </a:effectLst>
                <a:latin typeface="Comic Sans MS" pitchFamily="66" charset="0"/>
              </a:rPr>
              <a:t> = 1;</a:t>
            </a:r>
          </a:p>
          <a:p>
            <a:pPr marL="342900" indent="-342900">
              <a:lnSpc>
                <a:spcPct val="90000"/>
              </a:lnSpc>
              <a:spcBef>
                <a:spcPct val="20000"/>
              </a:spcBef>
              <a:buClr>
                <a:schemeClr val="hlink"/>
              </a:buClr>
              <a:buSzPct val="70000"/>
              <a:buFont typeface="Wingdings" pitchFamily="2" charset="2"/>
              <a:buNone/>
            </a:pPr>
            <a:r>
              <a:rPr lang="en-US" sz="1600" b="1" dirty="0" err="1">
                <a:effectLst>
                  <a:outerShdw blurRad="38100" dist="38100" dir="2700000" algn="tl">
                    <a:srgbClr val="000000"/>
                  </a:outerShdw>
                </a:effectLst>
                <a:latin typeface="Comic Sans MS" pitchFamily="66" charset="0"/>
              </a:rPr>
              <a:t>c.weightx</a:t>
            </a:r>
            <a:r>
              <a:rPr lang="en-US" sz="1600" b="1" dirty="0">
                <a:effectLst>
                  <a:outerShdw blurRad="38100" dist="38100" dir="2700000" algn="tl">
                    <a:srgbClr val="000000"/>
                  </a:outerShdw>
                </a:effectLst>
                <a:latin typeface="Comic Sans MS" pitchFamily="66" charset="0"/>
              </a:rPr>
              <a:t>    = 0.0;</a:t>
            </a:r>
          </a:p>
          <a:p>
            <a:pPr marL="342900" indent="-342900">
              <a:lnSpc>
                <a:spcPct val="90000"/>
              </a:lnSpc>
              <a:spcBef>
                <a:spcPct val="20000"/>
              </a:spcBef>
              <a:buClr>
                <a:schemeClr val="hlink"/>
              </a:buClr>
              <a:buSzPct val="70000"/>
              <a:buFont typeface="Wingdings" pitchFamily="2" charset="2"/>
              <a:buNone/>
            </a:pPr>
            <a:r>
              <a:rPr lang="en-US" sz="1600" b="1" dirty="0" err="1">
                <a:effectLst>
                  <a:outerShdw blurRad="38100" dist="38100" dir="2700000" algn="tl">
                    <a:srgbClr val="000000"/>
                  </a:outerShdw>
                </a:effectLst>
                <a:latin typeface="Comic Sans MS" pitchFamily="66" charset="0"/>
              </a:rPr>
              <a:t>c.weighty</a:t>
            </a:r>
            <a:r>
              <a:rPr lang="en-US" sz="1600" b="1" dirty="0">
                <a:effectLst>
                  <a:outerShdw blurRad="38100" dist="38100" dir="2700000" algn="tl">
                    <a:srgbClr val="000000"/>
                  </a:outerShdw>
                </a:effectLst>
                <a:latin typeface="Comic Sans MS" pitchFamily="66" charset="0"/>
              </a:rPr>
              <a:t>    = 0.0;</a:t>
            </a:r>
          </a:p>
          <a:p>
            <a:pPr marL="342900" indent="-342900">
              <a:lnSpc>
                <a:spcPct val="90000"/>
              </a:lnSpc>
              <a:spcBef>
                <a:spcPct val="20000"/>
              </a:spcBef>
              <a:buClr>
                <a:schemeClr val="hlink"/>
              </a:buClr>
              <a:buSzPct val="70000"/>
              <a:buFont typeface="Wingdings" pitchFamily="2" charset="2"/>
              <a:buNone/>
            </a:pPr>
            <a:r>
              <a:rPr lang="en-US" sz="1600" b="1" dirty="0" err="1">
                <a:effectLst>
                  <a:outerShdw blurRad="38100" dist="38100" dir="2700000" algn="tl">
                    <a:srgbClr val="000000"/>
                  </a:outerShdw>
                </a:effectLst>
                <a:latin typeface="Comic Sans MS" pitchFamily="66" charset="0"/>
              </a:rPr>
              <a:t>c.fill</a:t>
            </a:r>
            <a:r>
              <a:rPr lang="en-US" sz="1600" b="1" dirty="0">
                <a:effectLst>
                  <a:outerShdw blurRad="38100" dist="38100" dir="2700000" algn="tl">
                    <a:srgbClr val="000000"/>
                  </a:outerShdw>
                </a:effectLst>
                <a:latin typeface="Comic Sans MS" pitchFamily="66" charset="0"/>
              </a:rPr>
              <a:t>       = </a:t>
            </a:r>
            <a:r>
              <a:rPr lang="en-US" sz="1600" b="1" dirty="0" err="1">
                <a:effectLst>
                  <a:outerShdw blurRad="38100" dist="38100" dir="2700000" algn="tl">
                    <a:srgbClr val="000000"/>
                  </a:outerShdw>
                </a:effectLst>
                <a:latin typeface="Comic Sans MS" pitchFamily="66" charset="0"/>
              </a:rPr>
              <a:t>GridBagConstraints.VERTICAL</a:t>
            </a:r>
            <a:r>
              <a:rPr lang="en-US" sz="1600" b="1" dirty="0">
                <a:effectLst>
                  <a:outerShdw blurRad="38100" dist="38100" dir="2700000" algn="tl">
                    <a:srgbClr val="000000"/>
                  </a:outerShdw>
                </a:effectLst>
                <a:latin typeface="Comic Sans MS" pitchFamily="66" charset="0"/>
              </a:rPr>
              <a:t>;</a:t>
            </a:r>
          </a:p>
          <a:p>
            <a:pPr marL="342900" indent="-342900">
              <a:lnSpc>
                <a:spcPct val="90000"/>
              </a:lnSpc>
              <a:spcBef>
                <a:spcPct val="20000"/>
              </a:spcBef>
              <a:buClr>
                <a:schemeClr val="hlink"/>
              </a:buClr>
              <a:buSzPct val="70000"/>
              <a:buFont typeface="Wingdings" pitchFamily="2" charset="2"/>
              <a:buNone/>
            </a:pPr>
            <a:r>
              <a:rPr lang="en-US" sz="1600" b="1" dirty="0">
                <a:effectLst>
                  <a:outerShdw blurRad="38100" dist="38100" dir="2700000" algn="tl">
                    <a:srgbClr val="000000"/>
                  </a:outerShdw>
                </a:effectLst>
                <a:latin typeface="Comic Sans MS" pitchFamily="66" charset="0"/>
              </a:rPr>
              <a:t>add(</a:t>
            </a:r>
            <a:r>
              <a:rPr lang="en-US" sz="1600" b="1" dirty="0" err="1">
                <a:effectLst>
                  <a:outerShdw blurRad="38100" dist="38100" dir="2700000" algn="tl">
                    <a:srgbClr val="000000"/>
                  </a:outerShdw>
                </a:effectLst>
                <a:latin typeface="Comic Sans MS" pitchFamily="66" charset="0"/>
              </a:rPr>
              <a:t>bSaveAs,c</a:t>
            </a:r>
            <a:r>
              <a:rPr lang="en-US" sz="1600" b="1" dirty="0">
                <a:effectLst>
                  <a:outerShdw blurRad="38100" dist="38100" dir="2700000" algn="tl">
                    <a:srgbClr val="000000"/>
                  </a:outerShdw>
                </a:effectLst>
                <a:latin typeface="Comic Sans MS" pitchFamily="66" charset="0"/>
              </a:rPr>
              <a:t>);</a:t>
            </a:r>
          </a:p>
          <a:p>
            <a:pPr marL="342900" indent="-342900">
              <a:lnSpc>
                <a:spcPct val="90000"/>
              </a:lnSpc>
              <a:spcBef>
                <a:spcPct val="20000"/>
              </a:spcBef>
              <a:buClr>
                <a:schemeClr val="hlink"/>
              </a:buClr>
              <a:buSzPct val="70000"/>
              <a:buFont typeface="Wingdings" pitchFamily="2" charset="2"/>
              <a:buNone/>
            </a:pPr>
            <a:endParaRPr lang="en-US" sz="1600" b="1" dirty="0">
              <a:effectLst>
                <a:outerShdw blurRad="38100" dist="38100" dir="2700000" algn="tl">
                  <a:srgbClr val="000000"/>
                </a:outerShdw>
              </a:effectLst>
              <a:latin typeface="Comic Sans MS" pitchFamily="66" charset="0"/>
            </a:endParaRPr>
          </a:p>
          <a:p>
            <a:pPr marL="342900" indent="-342900">
              <a:lnSpc>
                <a:spcPct val="90000"/>
              </a:lnSpc>
              <a:spcBef>
                <a:spcPct val="20000"/>
              </a:spcBef>
              <a:buClr>
                <a:schemeClr val="hlink"/>
              </a:buClr>
              <a:buSzPct val="70000"/>
              <a:buFont typeface="Wingdings" pitchFamily="2" charset="2"/>
              <a:buNone/>
            </a:pPr>
            <a:r>
              <a:rPr lang="en-US" sz="1600" b="1" dirty="0">
                <a:effectLst>
                  <a:outerShdw blurRad="38100" dist="38100" dir="2700000" algn="tl">
                    <a:srgbClr val="000000"/>
                  </a:outerShdw>
                </a:effectLst>
                <a:latin typeface="Comic Sans MS" pitchFamily="66" charset="0"/>
              </a:rPr>
              <a:t>// Filename Input (</a:t>
            </a:r>
            <a:r>
              <a:rPr lang="en-US" sz="1600" b="1" dirty="0" err="1">
                <a:effectLst>
                  <a:outerShdw blurRad="38100" dist="38100" dir="2700000" algn="tl">
                    <a:srgbClr val="000000"/>
                  </a:outerShdw>
                </a:effectLst>
                <a:latin typeface="Comic Sans MS" pitchFamily="66" charset="0"/>
              </a:rPr>
              <a:t>Textfield</a:t>
            </a:r>
            <a:r>
              <a:rPr lang="en-US" sz="1600" b="1" dirty="0">
                <a:effectLst>
                  <a:outerShdw blurRad="38100" dist="38100" dir="2700000" algn="tl">
                    <a:srgbClr val="000000"/>
                  </a:outerShdw>
                </a:effectLst>
                <a:latin typeface="Comic Sans MS" pitchFamily="66" charset="0"/>
              </a:rPr>
              <a:t>).</a:t>
            </a:r>
          </a:p>
          <a:p>
            <a:pPr marL="342900" indent="-342900">
              <a:lnSpc>
                <a:spcPct val="90000"/>
              </a:lnSpc>
              <a:spcBef>
                <a:spcPct val="20000"/>
              </a:spcBef>
              <a:buClr>
                <a:schemeClr val="hlink"/>
              </a:buClr>
              <a:buSzPct val="70000"/>
              <a:buFont typeface="Wingdings" pitchFamily="2" charset="2"/>
              <a:buNone/>
            </a:pPr>
            <a:r>
              <a:rPr lang="en-US" sz="1600" b="1" dirty="0" err="1">
                <a:effectLst>
                  <a:outerShdw blurRad="38100" dist="38100" dir="2700000" algn="tl">
                    <a:srgbClr val="000000"/>
                  </a:outerShdw>
                </a:effectLst>
                <a:latin typeface="Comic Sans MS" pitchFamily="66" charset="0"/>
              </a:rPr>
              <a:t>c.gridx</a:t>
            </a:r>
            <a:r>
              <a:rPr lang="en-US" sz="1600" b="1" dirty="0">
                <a:effectLst>
                  <a:outerShdw blurRad="38100" dist="38100" dir="2700000" algn="tl">
                    <a:srgbClr val="000000"/>
                  </a:outerShdw>
                </a:effectLst>
                <a:latin typeface="Comic Sans MS" pitchFamily="66" charset="0"/>
              </a:rPr>
              <a:t>      = 1;</a:t>
            </a:r>
          </a:p>
          <a:p>
            <a:pPr marL="342900" indent="-342900">
              <a:lnSpc>
                <a:spcPct val="90000"/>
              </a:lnSpc>
              <a:spcBef>
                <a:spcPct val="20000"/>
              </a:spcBef>
              <a:buClr>
                <a:schemeClr val="hlink"/>
              </a:buClr>
              <a:buSzPct val="70000"/>
              <a:buFont typeface="Wingdings" pitchFamily="2" charset="2"/>
              <a:buNone/>
            </a:pPr>
            <a:r>
              <a:rPr lang="en-US" sz="1600" b="1" dirty="0" err="1">
                <a:effectLst>
                  <a:outerShdw blurRad="38100" dist="38100" dir="2700000" algn="tl">
                    <a:srgbClr val="000000"/>
                  </a:outerShdw>
                </a:effectLst>
                <a:latin typeface="Comic Sans MS" pitchFamily="66" charset="0"/>
              </a:rPr>
              <a:t>c.gridwidth</a:t>
            </a:r>
            <a:r>
              <a:rPr lang="en-US" sz="1600" b="1" dirty="0">
                <a:effectLst>
                  <a:outerShdw blurRad="38100" dist="38100" dir="2700000" algn="tl">
                    <a:srgbClr val="000000"/>
                  </a:outerShdw>
                </a:effectLst>
                <a:latin typeface="Comic Sans MS" pitchFamily="66" charset="0"/>
              </a:rPr>
              <a:t>  = </a:t>
            </a:r>
            <a:r>
              <a:rPr lang="en-US" sz="1600" b="1" dirty="0" err="1">
                <a:effectLst>
                  <a:outerShdw blurRad="38100" dist="38100" dir="2700000" algn="tl">
                    <a:srgbClr val="000000"/>
                  </a:outerShdw>
                </a:effectLst>
                <a:latin typeface="Comic Sans MS" pitchFamily="66" charset="0"/>
              </a:rPr>
              <a:t>GridBagConstraints.REMAINDER</a:t>
            </a:r>
            <a:r>
              <a:rPr lang="en-US" sz="1600" b="1" dirty="0">
                <a:effectLst>
                  <a:outerShdw blurRad="38100" dist="38100" dir="2700000" algn="tl">
                    <a:srgbClr val="000000"/>
                  </a:outerShdw>
                </a:effectLst>
                <a:latin typeface="Comic Sans MS" pitchFamily="66" charset="0"/>
              </a:rPr>
              <a:t>;</a:t>
            </a:r>
          </a:p>
          <a:p>
            <a:pPr marL="342900" indent="-342900">
              <a:lnSpc>
                <a:spcPct val="90000"/>
              </a:lnSpc>
              <a:spcBef>
                <a:spcPct val="20000"/>
              </a:spcBef>
              <a:buClr>
                <a:schemeClr val="hlink"/>
              </a:buClr>
              <a:buSzPct val="70000"/>
              <a:buFont typeface="Wingdings" pitchFamily="2" charset="2"/>
              <a:buNone/>
            </a:pPr>
            <a:r>
              <a:rPr lang="en-US" sz="1600" b="1" dirty="0" err="1">
                <a:effectLst>
                  <a:outerShdw blurRad="38100" dist="38100" dir="2700000" algn="tl">
                    <a:srgbClr val="000000"/>
                  </a:outerShdw>
                </a:effectLst>
                <a:latin typeface="Comic Sans MS" pitchFamily="66" charset="0"/>
              </a:rPr>
              <a:t>c.gridheight</a:t>
            </a:r>
            <a:r>
              <a:rPr lang="en-US" sz="1600" b="1" dirty="0">
                <a:effectLst>
                  <a:outerShdw blurRad="38100" dist="38100" dir="2700000" algn="tl">
                    <a:srgbClr val="000000"/>
                  </a:outerShdw>
                </a:effectLst>
                <a:latin typeface="Comic Sans MS" pitchFamily="66" charset="0"/>
              </a:rPr>
              <a:t> = 1;</a:t>
            </a:r>
          </a:p>
          <a:p>
            <a:pPr marL="342900" indent="-342900">
              <a:lnSpc>
                <a:spcPct val="90000"/>
              </a:lnSpc>
              <a:spcBef>
                <a:spcPct val="20000"/>
              </a:spcBef>
              <a:buClr>
                <a:schemeClr val="hlink"/>
              </a:buClr>
              <a:buSzPct val="70000"/>
              <a:buFont typeface="Wingdings" pitchFamily="2" charset="2"/>
              <a:buNone/>
            </a:pPr>
            <a:r>
              <a:rPr lang="en-US" sz="1600" b="1" dirty="0" err="1">
                <a:effectLst>
                  <a:outerShdw blurRad="38100" dist="38100" dir="2700000" algn="tl">
                    <a:srgbClr val="000000"/>
                  </a:outerShdw>
                </a:effectLst>
                <a:latin typeface="Comic Sans MS" pitchFamily="66" charset="0"/>
              </a:rPr>
              <a:t>c.weightx</a:t>
            </a:r>
            <a:r>
              <a:rPr lang="en-US" sz="1600" b="1" dirty="0">
                <a:effectLst>
                  <a:outerShdw blurRad="38100" dist="38100" dir="2700000" algn="tl">
                    <a:srgbClr val="000000"/>
                  </a:outerShdw>
                </a:effectLst>
                <a:latin typeface="Comic Sans MS" pitchFamily="66" charset="0"/>
              </a:rPr>
              <a:t>    = 1.0;</a:t>
            </a:r>
          </a:p>
          <a:p>
            <a:pPr marL="342900" indent="-342900">
              <a:lnSpc>
                <a:spcPct val="90000"/>
              </a:lnSpc>
              <a:spcBef>
                <a:spcPct val="20000"/>
              </a:spcBef>
              <a:buClr>
                <a:schemeClr val="hlink"/>
              </a:buClr>
              <a:buSzPct val="70000"/>
              <a:buFont typeface="Wingdings" pitchFamily="2" charset="2"/>
              <a:buNone/>
            </a:pPr>
            <a:r>
              <a:rPr lang="en-US" sz="1600" b="1" dirty="0" err="1">
                <a:effectLst>
                  <a:outerShdw blurRad="38100" dist="38100" dir="2700000" algn="tl">
                    <a:srgbClr val="000000"/>
                  </a:outerShdw>
                </a:effectLst>
                <a:latin typeface="Comic Sans MS" pitchFamily="66" charset="0"/>
              </a:rPr>
              <a:t>c.weighty</a:t>
            </a:r>
            <a:r>
              <a:rPr lang="en-US" sz="1600" b="1" dirty="0">
                <a:effectLst>
                  <a:outerShdw blurRad="38100" dist="38100" dir="2700000" algn="tl">
                    <a:srgbClr val="000000"/>
                  </a:outerShdw>
                </a:effectLst>
                <a:latin typeface="Comic Sans MS" pitchFamily="66" charset="0"/>
              </a:rPr>
              <a:t>    = 0.0;</a:t>
            </a:r>
          </a:p>
          <a:p>
            <a:pPr marL="342900" indent="-342900">
              <a:lnSpc>
                <a:spcPct val="90000"/>
              </a:lnSpc>
              <a:spcBef>
                <a:spcPct val="20000"/>
              </a:spcBef>
              <a:buClr>
                <a:schemeClr val="hlink"/>
              </a:buClr>
              <a:buSzPct val="70000"/>
              <a:buFont typeface="Wingdings" pitchFamily="2" charset="2"/>
              <a:buNone/>
            </a:pPr>
            <a:r>
              <a:rPr lang="en-US" sz="1600" b="1" dirty="0" err="1">
                <a:effectLst>
                  <a:outerShdw blurRad="38100" dist="38100" dir="2700000" algn="tl">
                    <a:srgbClr val="000000"/>
                  </a:outerShdw>
                </a:effectLst>
                <a:latin typeface="Comic Sans MS" pitchFamily="66" charset="0"/>
              </a:rPr>
              <a:t>c.fill</a:t>
            </a:r>
            <a:r>
              <a:rPr lang="en-US" sz="1600" b="1" dirty="0">
                <a:effectLst>
                  <a:outerShdw blurRad="38100" dist="38100" dir="2700000" algn="tl">
                    <a:srgbClr val="000000"/>
                  </a:outerShdw>
                </a:effectLst>
                <a:latin typeface="Comic Sans MS" pitchFamily="66" charset="0"/>
              </a:rPr>
              <a:t>       = </a:t>
            </a:r>
            <a:r>
              <a:rPr lang="en-US" sz="1600" b="1" dirty="0" err="1">
                <a:effectLst>
                  <a:outerShdw blurRad="38100" dist="38100" dir="2700000" algn="tl">
                    <a:srgbClr val="000000"/>
                  </a:outerShdw>
                </a:effectLst>
                <a:latin typeface="Comic Sans MS" pitchFamily="66" charset="0"/>
              </a:rPr>
              <a:t>GridBagConstraints.BOTH</a:t>
            </a:r>
            <a:r>
              <a:rPr lang="en-US" sz="1600" b="1" dirty="0">
                <a:effectLst>
                  <a:outerShdw blurRad="38100" dist="38100" dir="2700000" algn="tl">
                    <a:srgbClr val="000000"/>
                  </a:outerShdw>
                </a:effectLst>
                <a:latin typeface="Comic Sans MS" pitchFamily="66" charset="0"/>
              </a:rPr>
              <a:t>;</a:t>
            </a:r>
          </a:p>
          <a:p>
            <a:pPr marL="342900" indent="-342900">
              <a:lnSpc>
                <a:spcPct val="90000"/>
              </a:lnSpc>
              <a:spcBef>
                <a:spcPct val="20000"/>
              </a:spcBef>
              <a:buClr>
                <a:schemeClr val="hlink"/>
              </a:buClr>
              <a:buSzPct val="70000"/>
              <a:buFont typeface="Wingdings" pitchFamily="2" charset="2"/>
              <a:buNone/>
            </a:pPr>
            <a:r>
              <a:rPr lang="en-US" sz="1600" b="1" dirty="0">
                <a:effectLst>
                  <a:outerShdw blurRad="38100" dist="38100" dir="2700000" algn="tl">
                    <a:srgbClr val="000000"/>
                  </a:outerShdw>
                </a:effectLst>
                <a:latin typeface="Comic Sans MS" pitchFamily="66" charset="0"/>
              </a:rPr>
              <a:t>add(</a:t>
            </a:r>
            <a:r>
              <a:rPr lang="en-US" sz="1600" b="1" dirty="0" err="1">
                <a:effectLst>
                  <a:outerShdw blurRad="38100" dist="38100" dir="2700000" algn="tl">
                    <a:srgbClr val="000000"/>
                  </a:outerShdw>
                </a:effectLst>
                <a:latin typeface="Comic Sans MS" pitchFamily="66" charset="0"/>
              </a:rPr>
              <a:t>fileField,c</a:t>
            </a:r>
            <a:r>
              <a:rPr lang="en-US" sz="1600" b="1" dirty="0">
                <a:effectLst>
                  <a:outerShdw blurRad="38100" dist="38100" dir="2700000" algn="tl">
                    <a:srgbClr val="000000"/>
                  </a:outerShdw>
                </a:effectLst>
                <a:latin typeface="Comic Sans MS" pitchFamily="66" charset="0"/>
              </a:rPr>
              <a:t>);</a:t>
            </a:r>
          </a:p>
          <a:p>
            <a:pPr marL="342900" indent="-342900">
              <a:lnSpc>
                <a:spcPct val="90000"/>
              </a:lnSpc>
              <a:spcBef>
                <a:spcPct val="20000"/>
              </a:spcBef>
              <a:buClr>
                <a:schemeClr val="hlink"/>
              </a:buClr>
              <a:buSzPct val="70000"/>
              <a:buFont typeface="Wingdings" pitchFamily="2" charset="2"/>
              <a:buNone/>
            </a:pPr>
            <a:r>
              <a:rPr lang="en-US" sz="1600" b="1" dirty="0">
                <a:effectLst>
                  <a:outerShdw blurRad="38100" dist="38100" dir="2700000" algn="tl">
                    <a:srgbClr val="000000"/>
                  </a:outerShdw>
                </a:effectLst>
                <a:latin typeface="Comic Sans MS" pitchFamily="66" charset="0"/>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r>
              <a:rPr lang="en-US" altLang="zh-TW" smtClean="0"/>
              <a:t>By: Utsav Patel</a:t>
            </a:r>
            <a:endParaRPr lang="en-US" altLang="zh-TW"/>
          </a:p>
        </p:txBody>
      </p:sp>
      <p:sp>
        <p:nvSpPr>
          <p:cNvPr id="9" name="Slide Number Placeholder 5"/>
          <p:cNvSpPr>
            <a:spLocks noGrp="1"/>
          </p:cNvSpPr>
          <p:nvPr>
            <p:ph type="sldNum" sz="quarter" idx="12"/>
          </p:nvPr>
        </p:nvSpPr>
        <p:spPr/>
        <p:txBody>
          <a:bodyPr/>
          <a:lstStyle/>
          <a:p>
            <a:fld id="{F818DF98-FA1F-4F20-9865-18FB68504CEB}" type="slidenum">
              <a:rPr lang="en-US" altLang="zh-TW"/>
              <a:pPr/>
              <a:t>55</a:t>
            </a:fld>
            <a:endParaRPr lang="en-US" altLang="zh-TW"/>
          </a:p>
        </p:txBody>
      </p:sp>
      <p:sp>
        <p:nvSpPr>
          <p:cNvPr id="585730" name="Rectangle 2050"/>
          <p:cNvSpPr>
            <a:spLocks noGrp="1" noChangeArrowheads="1"/>
          </p:cNvSpPr>
          <p:nvPr>
            <p:ph type="title"/>
          </p:nvPr>
        </p:nvSpPr>
        <p:spPr/>
        <p:txBody>
          <a:bodyPr/>
          <a:lstStyle/>
          <a:p>
            <a:r>
              <a:rPr lang="en-US"/>
              <a:t>GridBagLayout, Example</a:t>
            </a:r>
          </a:p>
        </p:txBody>
      </p:sp>
      <p:sp>
        <p:nvSpPr>
          <p:cNvPr id="585731" name="Rectangle 2051"/>
          <p:cNvSpPr>
            <a:spLocks noGrp="1" noChangeArrowheads="1"/>
          </p:cNvSpPr>
          <p:nvPr>
            <p:ph type="body" idx="1"/>
          </p:nvPr>
        </p:nvSpPr>
        <p:spPr>
          <a:xfrm>
            <a:off x="152400" y="1071546"/>
            <a:ext cx="5181600" cy="5710254"/>
          </a:xfrm>
          <a:solidFill>
            <a:srgbClr val="99CCFF"/>
          </a:solidFill>
        </p:spPr>
        <p:txBody>
          <a:bodyPr>
            <a:noAutofit/>
          </a:bodyPr>
          <a:lstStyle/>
          <a:p>
            <a:pPr>
              <a:lnSpc>
                <a:spcPct val="90000"/>
              </a:lnSpc>
              <a:buFont typeface="Wingdings" pitchFamily="2" charset="2"/>
              <a:buNone/>
            </a:pPr>
            <a:r>
              <a:rPr lang="en-US" sz="2000" dirty="0">
                <a:latin typeface="Comic Sans MS" pitchFamily="66" charset="0"/>
              </a:rPr>
              <a:t>// Exit Button.</a:t>
            </a:r>
          </a:p>
          <a:p>
            <a:pPr>
              <a:lnSpc>
                <a:spcPct val="90000"/>
              </a:lnSpc>
              <a:buFont typeface="Wingdings" pitchFamily="2" charset="2"/>
              <a:buNone/>
            </a:pPr>
            <a:r>
              <a:rPr lang="en-US" sz="2000" dirty="0" err="1">
                <a:latin typeface="Comic Sans MS" pitchFamily="66" charset="0"/>
              </a:rPr>
              <a:t>c.gridx</a:t>
            </a:r>
            <a:r>
              <a:rPr lang="en-US" sz="2000" dirty="0">
                <a:latin typeface="Comic Sans MS" pitchFamily="66" charset="0"/>
              </a:rPr>
              <a:t>      = 3;</a:t>
            </a:r>
          </a:p>
          <a:p>
            <a:pPr>
              <a:lnSpc>
                <a:spcPct val="90000"/>
              </a:lnSpc>
              <a:buFont typeface="Wingdings" pitchFamily="2" charset="2"/>
              <a:buNone/>
            </a:pPr>
            <a:r>
              <a:rPr lang="en-US" sz="2000" dirty="0" err="1">
                <a:latin typeface="Comic Sans MS" pitchFamily="66" charset="0"/>
              </a:rPr>
              <a:t>c.gridwidth</a:t>
            </a:r>
            <a:r>
              <a:rPr lang="en-US" sz="2000" dirty="0">
                <a:latin typeface="Comic Sans MS" pitchFamily="66" charset="0"/>
              </a:rPr>
              <a:t>  = 1;</a:t>
            </a:r>
          </a:p>
          <a:p>
            <a:pPr>
              <a:lnSpc>
                <a:spcPct val="90000"/>
              </a:lnSpc>
              <a:buFont typeface="Wingdings" pitchFamily="2" charset="2"/>
              <a:buNone/>
            </a:pPr>
            <a:r>
              <a:rPr lang="en-US" sz="2000" dirty="0" err="1">
                <a:latin typeface="Comic Sans MS" pitchFamily="66" charset="0"/>
              </a:rPr>
              <a:t>c.gridheight</a:t>
            </a:r>
            <a:r>
              <a:rPr lang="en-US" sz="2000" dirty="0">
                <a:latin typeface="Comic Sans MS" pitchFamily="66" charset="0"/>
              </a:rPr>
              <a:t> = 1;</a:t>
            </a:r>
          </a:p>
          <a:p>
            <a:pPr>
              <a:lnSpc>
                <a:spcPct val="90000"/>
              </a:lnSpc>
              <a:buFont typeface="Wingdings" pitchFamily="2" charset="2"/>
              <a:buNone/>
            </a:pPr>
            <a:r>
              <a:rPr lang="en-US" sz="2000" dirty="0" err="1">
                <a:latin typeface="Comic Sans MS" pitchFamily="66" charset="0"/>
              </a:rPr>
              <a:t>c.weightx</a:t>
            </a:r>
            <a:r>
              <a:rPr lang="en-US" sz="2000" dirty="0">
                <a:latin typeface="Comic Sans MS" pitchFamily="66" charset="0"/>
              </a:rPr>
              <a:t>    = 0.0;</a:t>
            </a:r>
          </a:p>
          <a:p>
            <a:pPr>
              <a:lnSpc>
                <a:spcPct val="90000"/>
              </a:lnSpc>
              <a:buFont typeface="Wingdings" pitchFamily="2" charset="2"/>
              <a:buNone/>
            </a:pPr>
            <a:r>
              <a:rPr lang="en-US" sz="2000" dirty="0" err="1">
                <a:latin typeface="Comic Sans MS" pitchFamily="66" charset="0"/>
              </a:rPr>
              <a:t>c.weighty</a:t>
            </a:r>
            <a:r>
              <a:rPr lang="en-US" sz="2000" dirty="0">
                <a:latin typeface="Comic Sans MS" pitchFamily="66" charset="0"/>
              </a:rPr>
              <a:t>    = 0.0;</a:t>
            </a:r>
          </a:p>
          <a:p>
            <a:pPr>
              <a:lnSpc>
                <a:spcPct val="90000"/>
              </a:lnSpc>
              <a:buFont typeface="Wingdings" pitchFamily="2" charset="2"/>
              <a:buNone/>
            </a:pPr>
            <a:r>
              <a:rPr lang="en-US" sz="2000" dirty="0" err="1">
                <a:latin typeface="Comic Sans MS" pitchFamily="66" charset="0"/>
              </a:rPr>
              <a:t>c.fill</a:t>
            </a:r>
            <a:r>
              <a:rPr lang="en-US" sz="2000" dirty="0">
                <a:latin typeface="Comic Sans MS" pitchFamily="66" charset="0"/>
              </a:rPr>
              <a:t>       = </a:t>
            </a:r>
            <a:r>
              <a:rPr lang="en-US" sz="2000" dirty="0" err="1">
                <a:latin typeface="Comic Sans MS" pitchFamily="66" charset="0"/>
              </a:rPr>
              <a:t>GridBagConstraints.NONE</a:t>
            </a:r>
            <a:r>
              <a:rPr lang="en-US" sz="2000" dirty="0">
                <a:latin typeface="Comic Sans MS" pitchFamily="66" charset="0"/>
              </a:rPr>
              <a:t>;</a:t>
            </a:r>
          </a:p>
          <a:p>
            <a:pPr>
              <a:lnSpc>
                <a:spcPct val="90000"/>
              </a:lnSpc>
              <a:buFont typeface="Wingdings" pitchFamily="2" charset="2"/>
              <a:buNone/>
            </a:pPr>
            <a:r>
              <a:rPr lang="en-US" sz="2000" dirty="0">
                <a:latin typeface="Comic Sans MS" pitchFamily="66" charset="0"/>
              </a:rPr>
              <a:t>add(</a:t>
            </a:r>
            <a:r>
              <a:rPr lang="en-US" sz="2000" dirty="0" err="1">
                <a:latin typeface="Comic Sans MS" pitchFamily="66" charset="0"/>
              </a:rPr>
              <a:t>bExit,c</a:t>
            </a:r>
            <a:r>
              <a:rPr lang="en-US" sz="2000" dirty="0">
                <a:latin typeface="Comic Sans MS" pitchFamily="66" charset="0"/>
              </a:rPr>
              <a:t>);</a:t>
            </a:r>
          </a:p>
          <a:p>
            <a:pPr>
              <a:lnSpc>
                <a:spcPct val="90000"/>
              </a:lnSpc>
              <a:buFont typeface="Wingdings" pitchFamily="2" charset="2"/>
              <a:buNone/>
            </a:pPr>
            <a:endParaRPr lang="en-US" sz="2000" dirty="0">
              <a:latin typeface="Comic Sans MS" pitchFamily="66" charset="0"/>
            </a:endParaRPr>
          </a:p>
          <a:p>
            <a:pPr>
              <a:lnSpc>
                <a:spcPct val="90000"/>
              </a:lnSpc>
              <a:buFont typeface="Wingdings" pitchFamily="2" charset="2"/>
              <a:buNone/>
            </a:pPr>
            <a:r>
              <a:rPr lang="en-US" sz="2000" dirty="0">
                <a:latin typeface="Comic Sans MS" pitchFamily="66" charset="0"/>
              </a:rPr>
              <a:t>// Filler so Column 1 has nonzero width.</a:t>
            </a:r>
          </a:p>
          <a:p>
            <a:pPr>
              <a:lnSpc>
                <a:spcPct val="90000"/>
              </a:lnSpc>
              <a:buFont typeface="Wingdings" pitchFamily="2" charset="2"/>
              <a:buNone/>
            </a:pPr>
            <a:r>
              <a:rPr lang="en-US" sz="2000" dirty="0">
                <a:latin typeface="Comic Sans MS" pitchFamily="66" charset="0"/>
              </a:rPr>
              <a:t>Component filler = </a:t>
            </a:r>
          </a:p>
          <a:p>
            <a:pPr>
              <a:lnSpc>
                <a:spcPct val="90000"/>
              </a:lnSpc>
              <a:buFont typeface="Wingdings" pitchFamily="2" charset="2"/>
              <a:buNone/>
            </a:pPr>
            <a:r>
              <a:rPr lang="en-US" sz="2000" dirty="0">
                <a:latin typeface="Comic Sans MS" pitchFamily="66" charset="0"/>
              </a:rPr>
              <a:t>  </a:t>
            </a:r>
            <a:r>
              <a:rPr lang="en-US" sz="2000" dirty="0" err="1">
                <a:latin typeface="Comic Sans MS" pitchFamily="66" charset="0"/>
              </a:rPr>
              <a:t>Box.createRigidArea</a:t>
            </a:r>
            <a:r>
              <a:rPr lang="en-US" sz="2000" dirty="0">
                <a:latin typeface="Comic Sans MS" pitchFamily="66" charset="0"/>
              </a:rPr>
              <a:t>(new Dimension(1,1));</a:t>
            </a:r>
          </a:p>
          <a:p>
            <a:pPr>
              <a:lnSpc>
                <a:spcPct val="90000"/>
              </a:lnSpc>
              <a:buFont typeface="Wingdings" pitchFamily="2" charset="2"/>
              <a:buNone/>
            </a:pPr>
            <a:r>
              <a:rPr lang="en-US" sz="2000" dirty="0" err="1">
                <a:latin typeface="Comic Sans MS" pitchFamily="66" charset="0"/>
              </a:rPr>
              <a:t>c.gridx</a:t>
            </a:r>
            <a:r>
              <a:rPr lang="en-US" sz="2000" dirty="0">
                <a:latin typeface="Comic Sans MS" pitchFamily="66" charset="0"/>
              </a:rPr>
              <a:t>      = 1;</a:t>
            </a:r>
          </a:p>
          <a:p>
            <a:pPr>
              <a:lnSpc>
                <a:spcPct val="90000"/>
              </a:lnSpc>
              <a:buFont typeface="Wingdings" pitchFamily="2" charset="2"/>
              <a:buNone/>
            </a:pPr>
            <a:r>
              <a:rPr lang="en-US" sz="2000" dirty="0" err="1">
                <a:latin typeface="Comic Sans MS" pitchFamily="66" charset="0"/>
              </a:rPr>
              <a:t>c.weightx</a:t>
            </a:r>
            <a:r>
              <a:rPr lang="en-US" sz="2000" dirty="0">
                <a:latin typeface="Comic Sans MS" pitchFamily="66" charset="0"/>
              </a:rPr>
              <a:t>    = 1.0;</a:t>
            </a:r>
          </a:p>
          <a:p>
            <a:pPr>
              <a:lnSpc>
                <a:spcPct val="90000"/>
              </a:lnSpc>
              <a:buFont typeface="Wingdings" pitchFamily="2" charset="2"/>
              <a:buNone/>
            </a:pPr>
            <a:r>
              <a:rPr lang="en-US" sz="2000" dirty="0">
                <a:latin typeface="Comic Sans MS" pitchFamily="66" charset="0"/>
              </a:rPr>
              <a:t>add(</a:t>
            </a:r>
            <a:r>
              <a:rPr lang="en-US" sz="2000" dirty="0" err="1">
                <a:latin typeface="Comic Sans MS" pitchFamily="66" charset="0"/>
              </a:rPr>
              <a:t>filler,c</a:t>
            </a:r>
            <a:r>
              <a:rPr lang="en-US" sz="2000" dirty="0">
                <a:latin typeface="Comic Sans MS" pitchFamily="66" charset="0"/>
              </a:rPr>
              <a:t>);</a:t>
            </a:r>
          </a:p>
          <a:p>
            <a:pPr>
              <a:lnSpc>
                <a:spcPct val="90000"/>
              </a:lnSpc>
              <a:buFont typeface="Wingdings" pitchFamily="2" charset="2"/>
              <a:buNone/>
            </a:pPr>
            <a:r>
              <a:rPr lang="en-US" sz="2000" dirty="0">
                <a:latin typeface="Comic Sans MS" pitchFamily="66" charset="0"/>
              </a:rPr>
              <a:t>...</a:t>
            </a:r>
          </a:p>
          <a:p>
            <a:pPr>
              <a:lnSpc>
                <a:spcPct val="90000"/>
              </a:lnSpc>
              <a:buFont typeface="Wingdings" pitchFamily="2" charset="2"/>
              <a:buNone/>
            </a:pPr>
            <a:r>
              <a:rPr lang="en-US" sz="2000" dirty="0">
                <a:latin typeface="Comic Sans MS" pitchFamily="66" charset="0"/>
              </a:rPr>
              <a:t>}</a:t>
            </a:r>
          </a:p>
        </p:txBody>
      </p:sp>
      <p:pic>
        <p:nvPicPr>
          <p:cNvPr id="585732" name="Picture 2052"/>
          <p:cNvPicPr>
            <a:picLocks noChangeAspect="1" noChangeArrowheads="1"/>
          </p:cNvPicPr>
          <p:nvPr/>
        </p:nvPicPr>
        <p:blipFill>
          <a:blip r:embed="rId2"/>
          <a:srcRect/>
          <a:stretch>
            <a:fillRect/>
          </a:stretch>
        </p:blipFill>
        <p:spPr bwMode="auto">
          <a:xfrm>
            <a:off x="5562600" y="1447800"/>
            <a:ext cx="2397125" cy="2438400"/>
          </a:xfrm>
          <a:prstGeom prst="rect">
            <a:avLst/>
          </a:prstGeom>
          <a:noFill/>
          <a:ln w="9525">
            <a:noFill/>
            <a:miter lim="800000"/>
            <a:headEnd/>
            <a:tailEnd/>
          </a:ln>
          <a:effectLst/>
        </p:spPr>
      </p:pic>
      <p:pic>
        <p:nvPicPr>
          <p:cNvPr id="585733" name="Picture 2053"/>
          <p:cNvPicPr>
            <a:picLocks noChangeAspect="1" noChangeArrowheads="1"/>
          </p:cNvPicPr>
          <p:nvPr/>
        </p:nvPicPr>
        <p:blipFill>
          <a:blip r:embed="rId3"/>
          <a:srcRect/>
          <a:stretch>
            <a:fillRect/>
          </a:stretch>
        </p:blipFill>
        <p:spPr bwMode="auto">
          <a:xfrm>
            <a:off x="5562600" y="4419600"/>
            <a:ext cx="2397125" cy="2438400"/>
          </a:xfrm>
          <a:prstGeom prst="rect">
            <a:avLst/>
          </a:prstGeom>
          <a:noFill/>
          <a:ln w="9525">
            <a:noFill/>
            <a:miter lim="800000"/>
            <a:headEnd/>
            <a:tailEnd/>
          </a:ln>
          <a:effectLst/>
        </p:spPr>
      </p:pic>
      <p:sp>
        <p:nvSpPr>
          <p:cNvPr id="585734" name="Text Box 2054"/>
          <p:cNvSpPr txBox="1">
            <a:spLocks noChangeArrowheads="1"/>
          </p:cNvSpPr>
          <p:nvPr/>
        </p:nvSpPr>
        <p:spPr bwMode="auto">
          <a:xfrm>
            <a:off x="5467350" y="3962400"/>
            <a:ext cx="3333750" cy="366713"/>
          </a:xfrm>
          <a:prstGeom prst="rect">
            <a:avLst/>
          </a:prstGeom>
          <a:noFill/>
          <a:ln w="9525">
            <a:noFill/>
            <a:miter lim="800000"/>
            <a:headEnd/>
            <a:tailEnd/>
          </a:ln>
          <a:effectLst/>
        </p:spPr>
        <p:txBody>
          <a:bodyPr wrap="none">
            <a:spAutoFit/>
          </a:bodyPr>
          <a:lstStyle/>
          <a:p>
            <a:pPr eaLnBrk="0" hangingPunct="0"/>
            <a:r>
              <a:rPr kumimoji="0" lang="en-US">
                <a:latin typeface="Arial" charset="0"/>
              </a:rPr>
              <a:t>With / Without Box </a:t>
            </a:r>
            <a:r>
              <a:rPr kumimoji="0" lang="en-US" i="1">
                <a:latin typeface="Arial" charset="0"/>
              </a:rPr>
              <a:t>filler </a:t>
            </a:r>
            <a:r>
              <a:rPr kumimoji="0" lang="en-US">
                <a:latin typeface="Arial" charset="0"/>
              </a:rPr>
              <a:t>at (2,1)</a:t>
            </a:r>
            <a:endParaRPr kumimoji="0" lang="en-US" i="1">
              <a:latin typeface="Arial"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By: Utsav Patel</a:t>
            </a:r>
            <a:endParaRPr lang="en-US" altLang="zh-TW"/>
          </a:p>
        </p:txBody>
      </p:sp>
      <p:sp>
        <p:nvSpPr>
          <p:cNvPr id="6" name="Slide Number Placeholder 5"/>
          <p:cNvSpPr>
            <a:spLocks noGrp="1"/>
          </p:cNvSpPr>
          <p:nvPr>
            <p:ph type="sldNum" sz="quarter" idx="12"/>
          </p:nvPr>
        </p:nvSpPr>
        <p:spPr/>
        <p:txBody>
          <a:bodyPr/>
          <a:lstStyle/>
          <a:p>
            <a:fld id="{5D13BA40-D555-4FFB-A70F-1C1C180043C7}" type="slidenum">
              <a:rPr lang="en-US" altLang="zh-TW"/>
              <a:pPr/>
              <a:t>56</a:t>
            </a:fld>
            <a:endParaRPr lang="en-US" altLang="zh-TW"/>
          </a:p>
        </p:txBody>
      </p:sp>
      <p:sp>
        <p:nvSpPr>
          <p:cNvPr id="586754" name="Rectangle 2"/>
          <p:cNvSpPr>
            <a:spLocks noGrp="1" noChangeArrowheads="1"/>
          </p:cNvSpPr>
          <p:nvPr>
            <p:ph type="title"/>
          </p:nvPr>
        </p:nvSpPr>
        <p:spPr>
          <a:xfrm>
            <a:off x="642910" y="0"/>
            <a:ext cx="8001000" cy="695308"/>
          </a:xfrm>
        </p:spPr>
        <p:txBody>
          <a:bodyPr>
            <a:normAutofit fontScale="90000"/>
          </a:bodyPr>
          <a:lstStyle/>
          <a:p>
            <a:r>
              <a:rPr lang="en-US" sz="4000" dirty="0"/>
              <a:t>Disabling the Layout Manager</a:t>
            </a:r>
          </a:p>
        </p:txBody>
      </p:sp>
      <p:sp>
        <p:nvSpPr>
          <p:cNvPr id="586755" name="Rectangle 3"/>
          <p:cNvSpPr>
            <a:spLocks noGrp="1" noChangeArrowheads="1"/>
          </p:cNvSpPr>
          <p:nvPr>
            <p:ph type="body" idx="1"/>
          </p:nvPr>
        </p:nvSpPr>
        <p:spPr>
          <a:xfrm>
            <a:off x="457200" y="642918"/>
            <a:ext cx="8229600" cy="5786478"/>
          </a:xfrm>
        </p:spPr>
        <p:txBody>
          <a:bodyPr/>
          <a:lstStyle/>
          <a:p>
            <a:r>
              <a:rPr lang="en-US" sz="2800" dirty="0"/>
              <a:t>Behavior</a:t>
            </a:r>
          </a:p>
          <a:p>
            <a:pPr lvl="1"/>
            <a:r>
              <a:rPr lang="en-US" sz="2400" dirty="0"/>
              <a:t>If the layout is set to </a:t>
            </a:r>
            <a:r>
              <a:rPr lang="en-US" sz="2400" b="1" dirty="0">
                <a:latin typeface="Courier New" pitchFamily="49" charset="0"/>
              </a:rPr>
              <a:t>null</a:t>
            </a:r>
            <a:r>
              <a:rPr lang="en-US" sz="2400" dirty="0"/>
              <a:t>, then components must be sized and positioned by hand</a:t>
            </a:r>
          </a:p>
          <a:p>
            <a:pPr lvl="1"/>
            <a:endParaRPr lang="en-US" sz="2400" dirty="0"/>
          </a:p>
          <a:p>
            <a:r>
              <a:rPr lang="en-US" sz="2800" dirty="0"/>
              <a:t>Positioning components</a:t>
            </a:r>
          </a:p>
          <a:p>
            <a:pPr lvl="1"/>
            <a:r>
              <a:rPr lang="en-US" sz="2000" b="1" i="1" dirty="0" err="1">
                <a:latin typeface="Courier New" pitchFamily="49" charset="0"/>
              </a:rPr>
              <a:t>component</a:t>
            </a:r>
            <a:r>
              <a:rPr lang="en-US" sz="2000" b="1" dirty="0" err="1">
                <a:latin typeface="Courier New" pitchFamily="49" charset="0"/>
              </a:rPr>
              <a:t>.setSize</a:t>
            </a:r>
            <a:r>
              <a:rPr lang="en-US" sz="2000" b="1" dirty="0">
                <a:latin typeface="Courier New" pitchFamily="49" charset="0"/>
              </a:rPr>
              <a:t>(width, height)</a:t>
            </a:r>
          </a:p>
          <a:p>
            <a:pPr lvl="1"/>
            <a:r>
              <a:rPr lang="en-US" sz="2000" b="1" i="1" dirty="0" err="1">
                <a:latin typeface="Courier New" pitchFamily="49" charset="0"/>
              </a:rPr>
              <a:t>component</a:t>
            </a:r>
            <a:r>
              <a:rPr lang="en-US" sz="2000" b="1" dirty="0" err="1">
                <a:latin typeface="Courier New" pitchFamily="49" charset="0"/>
              </a:rPr>
              <a:t>.setLocation</a:t>
            </a:r>
            <a:r>
              <a:rPr lang="en-US" sz="2000" b="1" dirty="0">
                <a:latin typeface="Courier New" pitchFamily="49" charset="0"/>
              </a:rPr>
              <a:t>(left, top)</a:t>
            </a:r>
          </a:p>
          <a:p>
            <a:r>
              <a:rPr lang="en-US" sz="2400" dirty="0"/>
              <a:t>or</a:t>
            </a:r>
            <a:endParaRPr lang="en-US" sz="2400" b="1" dirty="0">
              <a:latin typeface="Courier New" pitchFamily="49" charset="0"/>
            </a:endParaRPr>
          </a:p>
          <a:p>
            <a:pPr lvl="1"/>
            <a:r>
              <a:rPr lang="en-US" sz="2000" b="1" i="1" dirty="0" err="1">
                <a:latin typeface="Courier New" pitchFamily="49" charset="0"/>
              </a:rPr>
              <a:t>component</a:t>
            </a:r>
            <a:r>
              <a:rPr lang="en-US" sz="2000" b="1" dirty="0" err="1">
                <a:latin typeface="Courier New" pitchFamily="49" charset="0"/>
              </a:rPr>
              <a:t>.setBounds</a:t>
            </a:r>
            <a:r>
              <a:rPr lang="en-US" sz="2000" b="1" dirty="0">
                <a:latin typeface="Courier New" pitchFamily="49" charset="0"/>
              </a:rPr>
              <a:t>(left, top, width, height)</a:t>
            </a:r>
          </a:p>
          <a:p>
            <a:pPr lvl="1"/>
            <a:endParaRPr lang="en-US" sz="2000" b="1" dirty="0">
              <a:latin typeface="Courier New" pitchFamily="49"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zh-TW" smtClean="0"/>
              <a:t>By: Utsav Patel</a:t>
            </a:r>
            <a:endParaRPr lang="en-US" altLang="zh-TW"/>
          </a:p>
        </p:txBody>
      </p:sp>
      <p:sp>
        <p:nvSpPr>
          <p:cNvPr id="7" name="Slide Number Placeholder 5"/>
          <p:cNvSpPr>
            <a:spLocks noGrp="1"/>
          </p:cNvSpPr>
          <p:nvPr>
            <p:ph type="sldNum" sz="quarter" idx="12"/>
          </p:nvPr>
        </p:nvSpPr>
        <p:spPr/>
        <p:txBody>
          <a:bodyPr/>
          <a:lstStyle/>
          <a:p>
            <a:fld id="{F9441E86-49B0-4684-BCC9-0EA06064AE18}" type="slidenum">
              <a:rPr lang="en-US" altLang="zh-TW"/>
              <a:pPr/>
              <a:t>57</a:t>
            </a:fld>
            <a:endParaRPr lang="en-US" altLang="zh-TW"/>
          </a:p>
        </p:txBody>
      </p:sp>
      <p:sp>
        <p:nvSpPr>
          <p:cNvPr id="587778" name="Rectangle 1026"/>
          <p:cNvSpPr>
            <a:spLocks noGrp="1" noChangeArrowheads="1"/>
          </p:cNvSpPr>
          <p:nvPr>
            <p:ph type="title"/>
          </p:nvPr>
        </p:nvSpPr>
        <p:spPr/>
        <p:txBody>
          <a:bodyPr/>
          <a:lstStyle/>
          <a:p>
            <a:r>
              <a:rPr lang="en-US"/>
              <a:t>No Layout Manager, Example</a:t>
            </a:r>
          </a:p>
        </p:txBody>
      </p:sp>
      <p:sp>
        <p:nvSpPr>
          <p:cNvPr id="587779" name="Rectangle 1027"/>
          <p:cNvSpPr>
            <a:spLocks noGrp="1" noChangeArrowheads="1"/>
          </p:cNvSpPr>
          <p:nvPr>
            <p:ph type="body" idx="1"/>
          </p:nvPr>
        </p:nvSpPr>
        <p:spPr>
          <a:xfrm>
            <a:off x="214282" y="1214422"/>
            <a:ext cx="5257800" cy="3810000"/>
          </a:xfrm>
          <a:solidFill>
            <a:srgbClr val="99CCFF"/>
          </a:solidFill>
        </p:spPr>
        <p:txBody>
          <a:bodyPr/>
          <a:lstStyle/>
          <a:p>
            <a:pPr>
              <a:buFont typeface="Wingdings" pitchFamily="2" charset="2"/>
              <a:buNone/>
            </a:pPr>
            <a:r>
              <a:rPr lang="en-US" sz="1500" b="1" dirty="0">
                <a:latin typeface="Comic Sans MS" pitchFamily="66" charset="0"/>
              </a:rPr>
              <a:t>     </a:t>
            </a:r>
            <a:r>
              <a:rPr lang="en-US" sz="2000" b="1" dirty="0" err="1">
                <a:latin typeface="Comic Sans MS" pitchFamily="66" charset="0"/>
              </a:rPr>
              <a:t>setLayout</a:t>
            </a:r>
            <a:r>
              <a:rPr lang="en-US" sz="2000" b="1" dirty="0">
                <a:latin typeface="Comic Sans MS" pitchFamily="66" charset="0"/>
              </a:rPr>
              <a:t>(null);</a:t>
            </a:r>
          </a:p>
          <a:p>
            <a:pPr>
              <a:buFont typeface="Wingdings" pitchFamily="2" charset="2"/>
              <a:buNone/>
            </a:pPr>
            <a:r>
              <a:rPr lang="en-US" sz="2000" b="1" dirty="0">
                <a:latin typeface="Comic Sans MS" pitchFamily="66" charset="0"/>
              </a:rPr>
              <a:t>    Button b1 = new Button("Button 1");</a:t>
            </a:r>
          </a:p>
          <a:p>
            <a:pPr>
              <a:buFont typeface="Wingdings" pitchFamily="2" charset="2"/>
              <a:buNone/>
            </a:pPr>
            <a:r>
              <a:rPr lang="en-US" sz="2000" b="1" dirty="0">
                <a:latin typeface="Comic Sans MS" pitchFamily="66" charset="0"/>
              </a:rPr>
              <a:t>    Button b2 = new Button("Button 2");</a:t>
            </a:r>
          </a:p>
          <a:p>
            <a:pPr>
              <a:buFont typeface="Wingdings" pitchFamily="2" charset="2"/>
              <a:buNone/>
            </a:pPr>
            <a:r>
              <a:rPr lang="en-US" sz="2000" b="1" dirty="0">
                <a:latin typeface="Comic Sans MS" pitchFamily="66" charset="0"/>
              </a:rPr>
              <a:t>    ...</a:t>
            </a:r>
          </a:p>
          <a:p>
            <a:pPr>
              <a:buFont typeface="Wingdings" pitchFamily="2" charset="2"/>
              <a:buNone/>
            </a:pPr>
            <a:r>
              <a:rPr lang="en-US" sz="2000" b="1" dirty="0">
                <a:latin typeface="Comic Sans MS" pitchFamily="66" charset="0"/>
              </a:rPr>
              <a:t>    b1.setBounds(0, 0, 150, 50);</a:t>
            </a:r>
          </a:p>
          <a:p>
            <a:pPr>
              <a:buFont typeface="Wingdings" pitchFamily="2" charset="2"/>
              <a:buNone/>
            </a:pPr>
            <a:r>
              <a:rPr lang="en-US" sz="2000" b="1" dirty="0">
                <a:latin typeface="Comic Sans MS" pitchFamily="66" charset="0"/>
              </a:rPr>
              <a:t>    b2.setBounds(150, 0, 75, 50);</a:t>
            </a:r>
          </a:p>
          <a:p>
            <a:pPr>
              <a:buFont typeface="Wingdings" pitchFamily="2" charset="2"/>
              <a:buNone/>
            </a:pPr>
            <a:r>
              <a:rPr lang="en-US" sz="2000" b="1" dirty="0">
                <a:latin typeface="Comic Sans MS" pitchFamily="66" charset="0"/>
              </a:rPr>
              <a:t>    ...</a:t>
            </a:r>
          </a:p>
          <a:p>
            <a:pPr>
              <a:buFont typeface="Wingdings" pitchFamily="2" charset="2"/>
              <a:buNone/>
            </a:pPr>
            <a:r>
              <a:rPr lang="en-US" sz="2000" b="1" dirty="0">
                <a:latin typeface="Comic Sans MS" pitchFamily="66" charset="0"/>
              </a:rPr>
              <a:t>    add(b1);</a:t>
            </a:r>
          </a:p>
          <a:p>
            <a:pPr>
              <a:buFont typeface="Wingdings" pitchFamily="2" charset="2"/>
              <a:buNone/>
            </a:pPr>
            <a:r>
              <a:rPr lang="en-US" sz="2000" b="1" dirty="0">
                <a:latin typeface="Comic Sans MS" pitchFamily="66" charset="0"/>
              </a:rPr>
              <a:t>    add(b2);</a:t>
            </a:r>
          </a:p>
          <a:p>
            <a:pPr>
              <a:buFont typeface="Wingdings" pitchFamily="2" charset="2"/>
              <a:buNone/>
            </a:pPr>
            <a:r>
              <a:rPr lang="en-US" sz="2000" b="1" dirty="0">
                <a:latin typeface="Comic Sans MS" pitchFamily="66" charset="0"/>
              </a:rPr>
              <a:t>    ...</a:t>
            </a:r>
          </a:p>
        </p:txBody>
      </p:sp>
      <p:pic>
        <p:nvPicPr>
          <p:cNvPr id="587780" name="Picture 1028"/>
          <p:cNvPicPr>
            <a:picLocks noChangeAspect="1" noChangeArrowheads="1"/>
          </p:cNvPicPr>
          <p:nvPr/>
        </p:nvPicPr>
        <p:blipFill>
          <a:blip r:embed="rId2"/>
          <a:srcRect/>
          <a:stretch>
            <a:fillRect/>
          </a:stretch>
        </p:blipFill>
        <p:spPr bwMode="auto">
          <a:xfrm>
            <a:off x="4648200" y="3970338"/>
            <a:ext cx="4419600" cy="2582862"/>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zh-TW" smtClean="0"/>
              <a:t>By: Utsav Patel</a:t>
            </a:r>
            <a:endParaRPr lang="en-US" altLang="zh-TW"/>
          </a:p>
        </p:txBody>
      </p:sp>
      <p:sp>
        <p:nvSpPr>
          <p:cNvPr id="7" name="Slide Number Placeholder 5"/>
          <p:cNvSpPr>
            <a:spLocks noGrp="1"/>
          </p:cNvSpPr>
          <p:nvPr>
            <p:ph type="sldNum" sz="quarter" idx="12"/>
          </p:nvPr>
        </p:nvSpPr>
        <p:spPr/>
        <p:txBody>
          <a:bodyPr/>
          <a:lstStyle/>
          <a:p>
            <a:fld id="{F7DF4E1F-9B52-44BE-A4AE-9FFFAE249404}" type="slidenum">
              <a:rPr lang="en-US" altLang="zh-TW"/>
              <a:pPr/>
              <a:t>58</a:t>
            </a:fld>
            <a:endParaRPr lang="en-US" altLang="zh-TW"/>
          </a:p>
        </p:txBody>
      </p:sp>
      <p:sp>
        <p:nvSpPr>
          <p:cNvPr id="589826" name="Rectangle 2"/>
          <p:cNvSpPr>
            <a:spLocks noGrp="1" noChangeArrowheads="1"/>
          </p:cNvSpPr>
          <p:nvPr>
            <p:ph type="title"/>
          </p:nvPr>
        </p:nvSpPr>
        <p:spPr/>
        <p:txBody>
          <a:bodyPr/>
          <a:lstStyle/>
          <a:p>
            <a:r>
              <a:rPr lang="en-US"/>
              <a:t>Nested Containers, Example</a:t>
            </a:r>
          </a:p>
        </p:txBody>
      </p:sp>
      <p:sp>
        <p:nvSpPr>
          <p:cNvPr id="589827" name="Rectangle 3"/>
          <p:cNvSpPr>
            <a:spLocks noGrp="1" noChangeArrowheads="1"/>
          </p:cNvSpPr>
          <p:nvPr>
            <p:ph type="body" idx="1"/>
          </p:nvPr>
        </p:nvSpPr>
        <p:spPr/>
        <p:txBody>
          <a:bodyPr/>
          <a:lstStyle/>
          <a:p>
            <a:pPr>
              <a:buFont typeface="Wingdings" pitchFamily="2" charset="2"/>
              <a:buNone/>
            </a:pPr>
            <a:r>
              <a:rPr lang="en-US" sz="1700">
                <a:latin typeface="Courier New" pitchFamily="49" charset="0"/>
              </a:rPr>
              <a:t> </a:t>
            </a:r>
          </a:p>
        </p:txBody>
      </p:sp>
      <p:pic>
        <p:nvPicPr>
          <p:cNvPr id="589828" name="Picture 4"/>
          <p:cNvPicPr>
            <a:picLocks noChangeAspect="1" noChangeArrowheads="1"/>
          </p:cNvPicPr>
          <p:nvPr/>
        </p:nvPicPr>
        <p:blipFill>
          <a:blip r:embed="rId2"/>
          <a:srcRect/>
          <a:stretch>
            <a:fillRect/>
          </a:stretch>
        </p:blipFill>
        <p:spPr bwMode="auto">
          <a:xfrm>
            <a:off x="3886200" y="1066800"/>
            <a:ext cx="5099050" cy="5715000"/>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By: Utsav Patel</a:t>
            </a:r>
            <a:endParaRPr lang="en-US" altLang="zh-TW"/>
          </a:p>
        </p:txBody>
      </p:sp>
      <p:sp>
        <p:nvSpPr>
          <p:cNvPr id="6" name="Slide Number Placeholder 5"/>
          <p:cNvSpPr>
            <a:spLocks noGrp="1"/>
          </p:cNvSpPr>
          <p:nvPr>
            <p:ph type="sldNum" sz="quarter" idx="12"/>
          </p:nvPr>
        </p:nvSpPr>
        <p:spPr/>
        <p:txBody>
          <a:bodyPr/>
          <a:lstStyle/>
          <a:p>
            <a:fld id="{5C5EF450-DBA6-4168-BE23-1AFCFF97782E}" type="slidenum">
              <a:rPr lang="en-US" altLang="zh-TW"/>
              <a:pPr/>
              <a:t>59</a:t>
            </a:fld>
            <a:endParaRPr lang="en-US" altLang="zh-TW"/>
          </a:p>
        </p:txBody>
      </p:sp>
      <p:sp>
        <p:nvSpPr>
          <p:cNvPr id="590850" name="Rectangle 2"/>
          <p:cNvSpPr>
            <a:spLocks noGrp="1" noChangeArrowheads="1"/>
          </p:cNvSpPr>
          <p:nvPr>
            <p:ph type="title"/>
          </p:nvPr>
        </p:nvSpPr>
        <p:spPr/>
        <p:txBody>
          <a:bodyPr/>
          <a:lstStyle/>
          <a:p>
            <a:r>
              <a:rPr lang="en-US"/>
              <a:t>Nested Containers, Example</a:t>
            </a:r>
          </a:p>
        </p:txBody>
      </p:sp>
      <p:sp>
        <p:nvSpPr>
          <p:cNvPr id="590851" name="Rectangle 3"/>
          <p:cNvSpPr>
            <a:spLocks noGrp="1" noChangeArrowheads="1"/>
          </p:cNvSpPr>
          <p:nvPr>
            <p:ph type="body" idx="1"/>
          </p:nvPr>
        </p:nvSpPr>
        <p:spPr>
          <a:solidFill>
            <a:srgbClr val="99CCFF"/>
          </a:solidFill>
        </p:spPr>
        <p:txBody>
          <a:bodyPr/>
          <a:lstStyle/>
          <a:p>
            <a:pPr>
              <a:buFont typeface="Wingdings" pitchFamily="2" charset="2"/>
              <a:buNone/>
            </a:pPr>
            <a:r>
              <a:rPr lang="en-US" sz="2000" b="1" dirty="0">
                <a:latin typeface="Comic Sans MS" pitchFamily="66" charset="0"/>
              </a:rPr>
              <a:t>public </a:t>
            </a:r>
            <a:r>
              <a:rPr lang="en-US" sz="2000" b="1" dirty="0" err="1">
                <a:latin typeface="Comic Sans MS" pitchFamily="66" charset="0"/>
              </a:rPr>
              <a:t>NestedLayout</a:t>
            </a:r>
            <a:r>
              <a:rPr lang="en-US" sz="2000" b="1" dirty="0">
                <a:latin typeface="Comic Sans MS" pitchFamily="66" charset="0"/>
              </a:rPr>
              <a:t>() {</a:t>
            </a:r>
          </a:p>
          <a:p>
            <a:pPr>
              <a:buFont typeface="Wingdings" pitchFamily="2" charset="2"/>
              <a:buNone/>
            </a:pPr>
            <a:endParaRPr lang="en-US" sz="2000" b="1" dirty="0">
              <a:latin typeface="Comic Sans MS" pitchFamily="66" charset="0"/>
            </a:endParaRPr>
          </a:p>
          <a:p>
            <a:pPr>
              <a:buFont typeface="Wingdings" pitchFamily="2" charset="2"/>
              <a:buNone/>
            </a:pPr>
            <a:r>
              <a:rPr lang="en-US" sz="2000" b="1" dirty="0">
                <a:latin typeface="Comic Sans MS" pitchFamily="66" charset="0"/>
              </a:rPr>
              <a:t>    </a:t>
            </a:r>
            <a:r>
              <a:rPr lang="en-US" sz="2000" b="1" dirty="0" err="1">
                <a:latin typeface="Comic Sans MS" pitchFamily="66" charset="0"/>
              </a:rPr>
              <a:t>setLayout</a:t>
            </a:r>
            <a:r>
              <a:rPr lang="en-US" sz="2000" b="1" dirty="0">
                <a:latin typeface="Comic Sans MS" pitchFamily="66" charset="0"/>
              </a:rPr>
              <a:t>(new </a:t>
            </a:r>
            <a:r>
              <a:rPr lang="en-US" sz="2000" b="1" dirty="0" err="1">
                <a:latin typeface="Comic Sans MS" pitchFamily="66" charset="0"/>
              </a:rPr>
              <a:t>BorderLayout</a:t>
            </a:r>
            <a:r>
              <a:rPr lang="en-US" sz="2000" b="1" dirty="0">
                <a:latin typeface="Comic Sans MS" pitchFamily="66" charset="0"/>
              </a:rPr>
              <a:t>(2,2));</a:t>
            </a:r>
          </a:p>
          <a:p>
            <a:pPr>
              <a:buFont typeface="Wingdings" pitchFamily="2" charset="2"/>
              <a:buNone/>
            </a:pPr>
            <a:r>
              <a:rPr lang="en-US" sz="2000" b="1" dirty="0">
                <a:latin typeface="Comic Sans MS" pitchFamily="66" charset="0"/>
              </a:rPr>
              <a:t>    </a:t>
            </a:r>
            <a:r>
              <a:rPr lang="en-US" sz="2000" b="1" dirty="0" err="1">
                <a:latin typeface="Comic Sans MS" pitchFamily="66" charset="0"/>
              </a:rPr>
              <a:t>textArea</a:t>
            </a:r>
            <a:r>
              <a:rPr lang="en-US" sz="2000" b="1" dirty="0">
                <a:latin typeface="Comic Sans MS" pitchFamily="66" charset="0"/>
              </a:rPr>
              <a:t> = new </a:t>
            </a:r>
            <a:r>
              <a:rPr lang="en-US" sz="2000" b="1" dirty="0" err="1">
                <a:latin typeface="Comic Sans MS" pitchFamily="66" charset="0"/>
              </a:rPr>
              <a:t>JTextArea</a:t>
            </a:r>
            <a:r>
              <a:rPr lang="en-US" sz="2000" b="1" dirty="0">
                <a:latin typeface="Comic Sans MS" pitchFamily="66" charset="0"/>
              </a:rPr>
              <a:t>(12,40);  // 12 rows, 40 cols</a:t>
            </a:r>
          </a:p>
          <a:p>
            <a:pPr>
              <a:buFont typeface="Wingdings" pitchFamily="2" charset="2"/>
              <a:buNone/>
            </a:pPr>
            <a:r>
              <a:rPr lang="en-US" sz="2000" b="1" dirty="0">
                <a:latin typeface="Comic Sans MS" pitchFamily="66" charset="0"/>
              </a:rPr>
              <a:t>    </a:t>
            </a:r>
            <a:r>
              <a:rPr lang="en-US" sz="2000" b="1" dirty="0" err="1">
                <a:latin typeface="Comic Sans MS" pitchFamily="66" charset="0"/>
              </a:rPr>
              <a:t>bSaveAs</a:t>
            </a:r>
            <a:r>
              <a:rPr lang="en-US" sz="2000" b="1" dirty="0">
                <a:latin typeface="Comic Sans MS" pitchFamily="66" charset="0"/>
              </a:rPr>
              <a:t> = new </a:t>
            </a:r>
            <a:r>
              <a:rPr lang="en-US" sz="2000" b="1" dirty="0" err="1">
                <a:latin typeface="Comic Sans MS" pitchFamily="66" charset="0"/>
              </a:rPr>
              <a:t>JButton</a:t>
            </a:r>
            <a:r>
              <a:rPr lang="en-US" sz="2000" b="1" dirty="0">
                <a:latin typeface="Comic Sans MS" pitchFamily="66" charset="0"/>
              </a:rPr>
              <a:t>("Save As");</a:t>
            </a:r>
          </a:p>
          <a:p>
            <a:pPr>
              <a:buFont typeface="Wingdings" pitchFamily="2" charset="2"/>
              <a:buNone/>
            </a:pPr>
            <a:r>
              <a:rPr lang="en-US" sz="2000" b="1" dirty="0">
                <a:latin typeface="Comic Sans MS" pitchFamily="66" charset="0"/>
              </a:rPr>
              <a:t>    </a:t>
            </a:r>
            <a:r>
              <a:rPr lang="en-US" sz="2000" b="1" dirty="0" err="1">
                <a:latin typeface="Comic Sans MS" pitchFamily="66" charset="0"/>
              </a:rPr>
              <a:t>fileField</a:t>
            </a:r>
            <a:r>
              <a:rPr lang="en-US" sz="2000" b="1" dirty="0">
                <a:latin typeface="Comic Sans MS" pitchFamily="66" charset="0"/>
              </a:rPr>
              <a:t> = new </a:t>
            </a:r>
            <a:r>
              <a:rPr lang="en-US" sz="2000" b="1" dirty="0" err="1">
                <a:latin typeface="Comic Sans MS" pitchFamily="66" charset="0"/>
              </a:rPr>
              <a:t>JTextField</a:t>
            </a:r>
            <a:r>
              <a:rPr lang="en-US" sz="2000" b="1" dirty="0">
                <a:latin typeface="Comic Sans MS" pitchFamily="66" charset="0"/>
              </a:rPr>
              <a:t>("C:\\Document.txt");</a:t>
            </a:r>
          </a:p>
          <a:p>
            <a:pPr>
              <a:buFont typeface="Wingdings" pitchFamily="2" charset="2"/>
              <a:buNone/>
            </a:pPr>
            <a:r>
              <a:rPr lang="en-US" sz="2000" b="1" dirty="0">
                <a:latin typeface="Comic Sans MS" pitchFamily="66" charset="0"/>
              </a:rPr>
              <a:t>    </a:t>
            </a:r>
            <a:r>
              <a:rPr lang="en-US" sz="2000" b="1" dirty="0" err="1">
                <a:latin typeface="Comic Sans MS" pitchFamily="66" charset="0"/>
              </a:rPr>
              <a:t>bOk</a:t>
            </a:r>
            <a:r>
              <a:rPr lang="en-US" sz="2000" b="1" dirty="0">
                <a:latin typeface="Comic Sans MS" pitchFamily="66" charset="0"/>
              </a:rPr>
              <a:t> = new </a:t>
            </a:r>
            <a:r>
              <a:rPr lang="en-US" sz="2000" b="1" dirty="0" err="1">
                <a:latin typeface="Comic Sans MS" pitchFamily="66" charset="0"/>
              </a:rPr>
              <a:t>JButton</a:t>
            </a:r>
            <a:r>
              <a:rPr lang="en-US" sz="2000" b="1" dirty="0">
                <a:latin typeface="Comic Sans MS" pitchFamily="66" charset="0"/>
              </a:rPr>
              <a:t>("OK");</a:t>
            </a:r>
          </a:p>
          <a:p>
            <a:pPr>
              <a:buFont typeface="Wingdings" pitchFamily="2" charset="2"/>
              <a:buNone/>
            </a:pPr>
            <a:r>
              <a:rPr lang="en-US" sz="2000" b="1" dirty="0">
                <a:latin typeface="Comic Sans MS" pitchFamily="66" charset="0"/>
              </a:rPr>
              <a:t>    </a:t>
            </a:r>
            <a:r>
              <a:rPr lang="en-US" sz="2000" b="1" dirty="0" err="1">
                <a:latin typeface="Comic Sans MS" pitchFamily="66" charset="0"/>
              </a:rPr>
              <a:t>bExit</a:t>
            </a:r>
            <a:r>
              <a:rPr lang="en-US" sz="2000" b="1" dirty="0">
                <a:latin typeface="Comic Sans MS" pitchFamily="66" charset="0"/>
              </a:rPr>
              <a:t> = new </a:t>
            </a:r>
            <a:r>
              <a:rPr lang="en-US" sz="2000" b="1" dirty="0" err="1">
                <a:latin typeface="Comic Sans MS" pitchFamily="66" charset="0"/>
              </a:rPr>
              <a:t>JButton</a:t>
            </a:r>
            <a:r>
              <a:rPr lang="en-US" sz="2000" b="1" dirty="0">
                <a:latin typeface="Comic Sans MS" pitchFamily="66" charset="0"/>
              </a:rPr>
              <a:t>("Exit");</a:t>
            </a:r>
          </a:p>
          <a:p>
            <a:pPr>
              <a:buFont typeface="Wingdings" pitchFamily="2" charset="2"/>
              <a:buNone/>
            </a:pPr>
            <a:r>
              <a:rPr lang="en-US" sz="2000" b="1" dirty="0">
                <a:latin typeface="Comic Sans MS" pitchFamily="66" charset="0"/>
              </a:rPr>
              <a:t>    add(</a:t>
            </a:r>
            <a:r>
              <a:rPr lang="en-US" sz="2000" b="1" dirty="0" err="1">
                <a:latin typeface="Comic Sans MS" pitchFamily="66" charset="0"/>
              </a:rPr>
              <a:t>textArea,BorderLayout.CENTER</a:t>
            </a:r>
            <a:r>
              <a:rPr lang="en-US" sz="2000" b="1" dirty="0">
                <a:latin typeface="Comic Sans MS" pitchFamily="66" charset="0"/>
              </a:rPr>
              <a:t>);</a:t>
            </a:r>
          </a:p>
          <a:p>
            <a:pPr>
              <a:buFont typeface="Wingdings" pitchFamily="2" charset="2"/>
              <a:buNone/>
            </a:pPr>
            <a:r>
              <a:rPr lang="en-US" sz="2000" b="1" dirty="0">
                <a:latin typeface="Comic Sans MS" pitchFamily="66" charset="0"/>
              </a:rPr>
              <a:t>    // Set up buttons and </a:t>
            </a:r>
            <a:r>
              <a:rPr lang="en-US" sz="2000" b="1" dirty="0" err="1">
                <a:latin typeface="Comic Sans MS" pitchFamily="66" charset="0"/>
              </a:rPr>
              <a:t>textfield</a:t>
            </a:r>
            <a:r>
              <a:rPr lang="en-US" sz="2000" b="1" dirty="0">
                <a:latin typeface="Comic Sans MS" pitchFamily="66" charset="0"/>
              </a:rPr>
              <a:t> in bottom panel.</a:t>
            </a:r>
          </a:p>
          <a:p>
            <a:pPr>
              <a:buFont typeface="Wingdings" pitchFamily="2" charset="2"/>
              <a:buNone/>
            </a:pPr>
            <a:r>
              <a:rPr lang="en-US" sz="2000" b="1" dirty="0">
                <a:latin typeface="Comic Sans MS" pitchFamily="66" charset="0"/>
              </a:rPr>
              <a:t>    </a:t>
            </a:r>
            <a:r>
              <a:rPr lang="en-US" sz="2000" b="1" dirty="0" err="1">
                <a:latin typeface="Comic Sans MS" pitchFamily="66" charset="0"/>
              </a:rPr>
              <a:t>JPanel</a:t>
            </a:r>
            <a:r>
              <a:rPr lang="en-US" sz="2000" b="1" dirty="0">
                <a:latin typeface="Comic Sans MS" pitchFamily="66" charset="0"/>
              </a:rPr>
              <a:t> </a:t>
            </a:r>
            <a:r>
              <a:rPr lang="en-US" sz="2000" b="1" dirty="0" err="1">
                <a:latin typeface="Comic Sans MS" pitchFamily="66" charset="0"/>
              </a:rPr>
              <a:t>bottomPanel</a:t>
            </a:r>
            <a:r>
              <a:rPr lang="en-US" sz="2000" b="1" dirty="0">
                <a:latin typeface="Comic Sans MS" pitchFamily="66" charset="0"/>
              </a:rPr>
              <a:t> = new </a:t>
            </a:r>
            <a:r>
              <a:rPr lang="en-US" sz="2000" b="1" dirty="0" err="1">
                <a:latin typeface="Comic Sans MS" pitchFamily="66" charset="0"/>
              </a:rPr>
              <a:t>JPanel</a:t>
            </a:r>
            <a:r>
              <a:rPr lang="en-US" sz="2000" b="1" dirty="0">
                <a:latin typeface="Comic Sans MS" pitchFamily="66" charset="0"/>
              </a:rPr>
              <a:t>();</a:t>
            </a:r>
          </a:p>
          <a:p>
            <a:pPr>
              <a:buFont typeface="Wingdings" pitchFamily="2" charset="2"/>
              <a:buNone/>
            </a:pPr>
            <a:r>
              <a:rPr lang="en-US" sz="2000" b="1" dirty="0">
                <a:latin typeface="Comic Sans MS" pitchFamily="66" charset="0"/>
              </a:rPr>
              <a:t>    </a:t>
            </a:r>
            <a:r>
              <a:rPr lang="en-US" sz="2000" b="1" dirty="0" err="1">
                <a:latin typeface="Comic Sans MS" pitchFamily="66" charset="0"/>
              </a:rPr>
              <a:t>bottomPanel.setLayout</a:t>
            </a:r>
            <a:r>
              <a:rPr lang="en-US" sz="2000" b="1" dirty="0">
                <a:latin typeface="Comic Sans MS" pitchFamily="66" charset="0"/>
              </a:rPr>
              <a:t>(new </a:t>
            </a:r>
            <a:r>
              <a:rPr lang="en-US" sz="2000" b="1" dirty="0" err="1">
                <a:latin typeface="Comic Sans MS" pitchFamily="66" charset="0"/>
              </a:rPr>
              <a:t>GridLayout</a:t>
            </a:r>
            <a:r>
              <a:rPr lang="en-US" sz="2000" b="1" dirty="0">
                <a:latin typeface="Comic Sans MS" pitchFamily="66" charset="0"/>
              </a:rPr>
              <a:t>(2,1));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4704"/>
            <a:ext cx="8229600" cy="5760640"/>
          </a:xfrm>
        </p:spPr>
        <p:txBody>
          <a:bodyPr>
            <a:normAutofit fontScale="92500"/>
          </a:bodyPr>
          <a:lstStyle/>
          <a:p>
            <a:r>
              <a:rPr lang="en-IN" dirty="0" smtClean="0">
                <a:latin typeface="Arial" pitchFamily="34" charset="0"/>
                <a:cs typeface="Arial" pitchFamily="34" charset="0"/>
              </a:rPr>
              <a:t>Syntax </a:t>
            </a:r>
            <a:r>
              <a:rPr lang="en-IN" b="1" dirty="0" smtClean="0">
                <a:latin typeface="Arial" pitchFamily="34" charset="0"/>
                <a:cs typeface="Arial" pitchFamily="34" charset="0"/>
              </a:rPr>
              <a:t>&lt;APPLET&gt;</a:t>
            </a:r>
            <a:r>
              <a:rPr lang="en-IN" dirty="0" smtClean="0">
                <a:latin typeface="Arial" pitchFamily="34" charset="0"/>
                <a:cs typeface="Arial" pitchFamily="34" charset="0"/>
              </a:rPr>
              <a:t>...</a:t>
            </a:r>
            <a:r>
              <a:rPr lang="en-IN" b="1" dirty="0" smtClean="0">
                <a:latin typeface="Arial" pitchFamily="34" charset="0"/>
                <a:cs typeface="Arial" pitchFamily="34" charset="0"/>
              </a:rPr>
              <a:t>&lt;/APPLET&gt;</a:t>
            </a:r>
            <a:r>
              <a:rPr lang="en-IN" dirty="0" smtClean="0">
                <a:latin typeface="Arial" pitchFamily="34" charset="0"/>
                <a:cs typeface="Arial" pitchFamily="34" charset="0"/>
              </a:rPr>
              <a:t> Attribute Specifications </a:t>
            </a:r>
            <a:r>
              <a:rPr lang="en-IN" b="1" dirty="0" smtClean="0">
                <a:latin typeface="Arial" pitchFamily="34" charset="0"/>
                <a:cs typeface="Arial" pitchFamily="34" charset="0"/>
              </a:rPr>
              <a:t>CODE</a:t>
            </a:r>
            <a:r>
              <a:rPr lang="en-IN" dirty="0" smtClean="0">
                <a:latin typeface="Arial" pitchFamily="34" charset="0"/>
                <a:cs typeface="Arial" pitchFamily="34" charset="0"/>
              </a:rPr>
              <a:t>=</a:t>
            </a:r>
            <a:r>
              <a:rPr lang="en-IN" i="1" dirty="0" smtClean="0">
                <a:latin typeface="Arial" pitchFamily="34" charset="0"/>
                <a:cs typeface="Arial" pitchFamily="34" charset="0"/>
                <a:hlinkClick r:id="rId2"/>
              </a:rPr>
              <a:t>CDATA</a:t>
            </a:r>
            <a:r>
              <a:rPr lang="en-IN" dirty="0" smtClean="0">
                <a:latin typeface="Arial" pitchFamily="34" charset="0"/>
                <a:cs typeface="Arial" pitchFamily="34" charset="0"/>
              </a:rPr>
              <a:t> (class file)</a:t>
            </a:r>
          </a:p>
          <a:p>
            <a:r>
              <a:rPr lang="en-IN" dirty="0" smtClean="0">
                <a:latin typeface="Arial" pitchFamily="34" charset="0"/>
                <a:cs typeface="Arial" pitchFamily="34" charset="0"/>
              </a:rPr>
              <a:t>CODEBASE=</a:t>
            </a:r>
            <a:r>
              <a:rPr lang="en-IN" i="1" dirty="0" smtClean="0">
                <a:latin typeface="Arial" pitchFamily="34" charset="0"/>
                <a:cs typeface="Arial" pitchFamily="34" charset="0"/>
                <a:hlinkClick r:id="rId2"/>
              </a:rPr>
              <a:t>URI</a:t>
            </a:r>
            <a:r>
              <a:rPr lang="en-IN" dirty="0" smtClean="0">
                <a:latin typeface="Arial" pitchFamily="34" charset="0"/>
                <a:cs typeface="Arial" pitchFamily="34" charset="0"/>
              </a:rPr>
              <a:t> (base URI for class files)</a:t>
            </a:r>
          </a:p>
          <a:p>
            <a:r>
              <a:rPr lang="en-IN" b="1" dirty="0" smtClean="0">
                <a:latin typeface="Arial" pitchFamily="34" charset="0"/>
                <a:cs typeface="Arial" pitchFamily="34" charset="0"/>
              </a:rPr>
              <a:t>WIDTH=</a:t>
            </a:r>
            <a:r>
              <a:rPr lang="en-IN" b="1" i="1" dirty="0" smtClean="0">
                <a:latin typeface="Arial" pitchFamily="34" charset="0"/>
                <a:cs typeface="Arial" pitchFamily="34" charset="0"/>
                <a:hlinkClick r:id="rId2"/>
              </a:rPr>
              <a:t>Length</a:t>
            </a:r>
            <a:r>
              <a:rPr lang="en-IN" b="1" dirty="0" smtClean="0">
                <a:latin typeface="Arial" pitchFamily="34" charset="0"/>
                <a:cs typeface="Arial" pitchFamily="34" charset="0"/>
              </a:rPr>
              <a:t> (applet width)</a:t>
            </a:r>
            <a:endParaRPr lang="en-IN" dirty="0" smtClean="0">
              <a:latin typeface="Arial" pitchFamily="34" charset="0"/>
              <a:cs typeface="Arial" pitchFamily="34" charset="0"/>
            </a:endParaRPr>
          </a:p>
          <a:p>
            <a:r>
              <a:rPr lang="en-IN" b="1" dirty="0" smtClean="0">
                <a:latin typeface="Arial" pitchFamily="34" charset="0"/>
                <a:cs typeface="Arial" pitchFamily="34" charset="0"/>
              </a:rPr>
              <a:t>HEIGHT=</a:t>
            </a:r>
            <a:r>
              <a:rPr lang="en-IN" b="1" i="1" dirty="0" smtClean="0">
                <a:latin typeface="Arial" pitchFamily="34" charset="0"/>
                <a:cs typeface="Arial" pitchFamily="34" charset="0"/>
                <a:hlinkClick r:id="rId2"/>
              </a:rPr>
              <a:t>Length</a:t>
            </a:r>
            <a:r>
              <a:rPr lang="en-IN" b="1" dirty="0" smtClean="0">
                <a:latin typeface="Arial" pitchFamily="34" charset="0"/>
                <a:cs typeface="Arial" pitchFamily="34" charset="0"/>
              </a:rPr>
              <a:t> (applet height)</a:t>
            </a:r>
            <a:endParaRPr lang="en-IN" dirty="0" smtClean="0">
              <a:latin typeface="Arial" pitchFamily="34" charset="0"/>
              <a:cs typeface="Arial" pitchFamily="34" charset="0"/>
            </a:endParaRPr>
          </a:p>
          <a:p>
            <a:r>
              <a:rPr lang="en-IN" dirty="0" smtClean="0">
                <a:latin typeface="Arial" pitchFamily="34" charset="0"/>
                <a:cs typeface="Arial" pitchFamily="34" charset="0"/>
              </a:rPr>
              <a:t>ARCHIVE=</a:t>
            </a:r>
            <a:r>
              <a:rPr lang="en-IN" i="1" dirty="0" smtClean="0">
                <a:latin typeface="Arial" pitchFamily="34" charset="0"/>
                <a:cs typeface="Arial" pitchFamily="34" charset="0"/>
                <a:hlinkClick r:id="rId2"/>
              </a:rPr>
              <a:t>CDATA</a:t>
            </a:r>
            <a:r>
              <a:rPr lang="en-IN" dirty="0" smtClean="0">
                <a:latin typeface="Arial" pitchFamily="34" charset="0"/>
                <a:cs typeface="Arial" pitchFamily="34" charset="0"/>
              </a:rPr>
              <a:t> (archive files)</a:t>
            </a:r>
          </a:p>
          <a:p>
            <a:r>
              <a:rPr lang="en-IN" dirty="0" smtClean="0">
                <a:latin typeface="Arial" pitchFamily="34" charset="0"/>
                <a:cs typeface="Arial" pitchFamily="34" charset="0"/>
              </a:rPr>
              <a:t>OBJECT=</a:t>
            </a:r>
            <a:r>
              <a:rPr lang="en-IN" i="1" dirty="0" smtClean="0">
                <a:latin typeface="Arial" pitchFamily="34" charset="0"/>
                <a:cs typeface="Arial" pitchFamily="34" charset="0"/>
                <a:hlinkClick r:id="rId2"/>
              </a:rPr>
              <a:t>CDATA</a:t>
            </a:r>
            <a:r>
              <a:rPr lang="en-IN" dirty="0" smtClean="0">
                <a:latin typeface="Arial" pitchFamily="34" charset="0"/>
                <a:cs typeface="Arial" pitchFamily="34" charset="0"/>
              </a:rPr>
              <a:t> (serialized applet)</a:t>
            </a:r>
          </a:p>
          <a:p>
            <a:r>
              <a:rPr lang="en-IN" dirty="0" smtClean="0">
                <a:latin typeface="Arial" pitchFamily="34" charset="0"/>
                <a:cs typeface="Arial" pitchFamily="34" charset="0"/>
              </a:rPr>
              <a:t>NAME=</a:t>
            </a:r>
            <a:r>
              <a:rPr lang="en-IN" i="1" dirty="0" smtClean="0">
                <a:latin typeface="Arial" pitchFamily="34" charset="0"/>
                <a:cs typeface="Arial" pitchFamily="34" charset="0"/>
                <a:hlinkClick r:id="rId2"/>
              </a:rPr>
              <a:t>CDATA</a:t>
            </a:r>
            <a:r>
              <a:rPr lang="en-IN" dirty="0" smtClean="0">
                <a:latin typeface="Arial" pitchFamily="34" charset="0"/>
                <a:cs typeface="Arial" pitchFamily="34" charset="0"/>
              </a:rPr>
              <a:t> (name for inter-applet communication)</a:t>
            </a:r>
          </a:p>
          <a:p>
            <a:r>
              <a:rPr lang="en-IN" dirty="0" smtClean="0">
                <a:latin typeface="Arial" pitchFamily="34" charset="0"/>
                <a:cs typeface="Arial" pitchFamily="34" charset="0"/>
              </a:rPr>
              <a:t>ALT=</a:t>
            </a:r>
            <a:r>
              <a:rPr lang="en-IN" i="1" dirty="0" smtClean="0">
                <a:latin typeface="Arial" pitchFamily="34" charset="0"/>
                <a:cs typeface="Arial" pitchFamily="34" charset="0"/>
                <a:hlinkClick r:id="rId2"/>
              </a:rPr>
              <a:t>Text</a:t>
            </a:r>
            <a:r>
              <a:rPr lang="en-IN" dirty="0" smtClean="0">
                <a:latin typeface="Arial" pitchFamily="34" charset="0"/>
                <a:cs typeface="Arial" pitchFamily="34" charset="0"/>
              </a:rPr>
              <a:t> (alternate text)</a:t>
            </a:r>
          </a:p>
          <a:p>
            <a:r>
              <a:rPr lang="en-IN" dirty="0" smtClean="0">
                <a:latin typeface="Arial" pitchFamily="34" charset="0"/>
                <a:cs typeface="Arial" pitchFamily="34" charset="0"/>
              </a:rPr>
              <a:t>ALIGN=[ top | middle | bottom | left | right ] (applet alignment)</a:t>
            </a:r>
          </a:p>
          <a:p>
            <a:r>
              <a:rPr lang="en-IN" dirty="0" smtClean="0">
                <a:latin typeface="Arial" pitchFamily="34" charset="0"/>
                <a:cs typeface="Arial" pitchFamily="34" charset="0"/>
              </a:rPr>
              <a:t>HSPACE=</a:t>
            </a:r>
            <a:r>
              <a:rPr lang="en-IN" i="1" dirty="0" smtClean="0">
                <a:latin typeface="Arial" pitchFamily="34" charset="0"/>
                <a:cs typeface="Arial" pitchFamily="34" charset="0"/>
                <a:hlinkClick r:id="rId2"/>
              </a:rPr>
              <a:t>Pixels</a:t>
            </a:r>
            <a:r>
              <a:rPr lang="en-IN" dirty="0" smtClean="0">
                <a:latin typeface="Arial" pitchFamily="34" charset="0"/>
                <a:cs typeface="Arial" pitchFamily="34" charset="0"/>
              </a:rPr>
              <a:t> (horizontal gutter)</a:t>
            </a:r>
          </a:p>
          <a:p>
            <a:r>
              <a:rPr lang="en-IN" dirty="0" smtClean="0">
                <a:latin typeface="Arial" pitchFamily="34" charset="0"/>
                <a:cs typeface="Arial" pitchFamily="34" charset="0"/>
              </a:rPr>
              <a:t>VSPACE=</a:t>
            </a:r>
            <a:r>
              <a:rPr lang="en-IN" i="1" dirty="0" smtClean="0">
                <a:latin typeface="Arial" pitchFamily="34" charset="0"/>
                <a:cs typeface="Arial" pitchFamily="34" charset="0"/>
                <a:hlinkClick r:id="rId2"/>
              </a:rPr>
              <a:t>Pixels</a:t>
            </a:r>
            <a:r>
              <a:rPr lang="en-IN" dirty="0" smtClean="0">
                <a:latin typeface="Arial" pitchFamily="34" charset="0"/>
                <a:cs typeface="Arial" pitchFamily="34" charset="0"/>
              </a:rPr>
              <a:t> (vertical gutter)</a:t>
            </a:r>
          </a:p>
          <a:p>
            <a:endParaRPr lang="en-IN" dirty="0">
              <a:latin typeface="Arial" pitchFamily="34" charset="0"/>
              <a:cs typeface="Arial" pitchFamily="34" charset="0"/>
            </a:endParaRPr>
          </a:p>
        </p:txBody>
      </p:sp>
      <p:sp>
        <p:nvSpPr>
          <p:cNvPr id="3" name="Title 2"/>
          <p:cNvSpPr>
            <a:spLocks noGrp="1"/>
          </p:cNvSpPr>
          <p:nvPr>
            <p:ph type="title"/>
          </p:nvPr>
        </p:nvSpPr>
        <p:spPr>
          <a:xfrm>
            <a:off x="457200" y="274638"/>
            <a:ext cx="8229600" cy="562074"/>
          </a:xfrm>
        </p:spPr>
        <p:txBody>
          <a:bodyPr>
            <a:normAutofit fontScale="90000"/>
          </a:bodyPr>
          <a:lstStyle/>
          <a:p>
            <a:r>
              <a:rPr lang="en-US" dirty="0" smtClean="0">
                <a:latin typeface="Arial" pitchFamily="34" charset="0"/>
                <a:cs typeface="Arial" pitchFamily="34" charset="0"/>
              </a:rPr>
              <a:t>Applet Tag</a:t>
            </a:r>
            <a:endParaRPr lang="en-IN" dirty="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86A5AC6D-3D7B-4E90-AA9C-78D0AEA13854}" type="slidenum">
              <a:rPr lang="en-IN" smtClean="0"/>
              <a:pPr/>
              <a:t>6</a:t>
            </a:fld>
            <a:endParaRPr lang="en-IN"/>
          </a:p>
        </p:txBody>
      </p:sp>
      <p:sp>
        <p:nvSpPr>
          <p:cNvPr id="6" name="Footer Placeholder 5"/>
          <p:cNvSpPr>
            <a:spLocks noGrp="1"/>
          </p:cNvSpPr>
          <p:nvPr>
            <p:ph type="ftr" sz="quarter" idx="11"/>
          </p:nvPr>
        </p:nvSpPr>
        <p:spPr/>
        <p:txBody>
          <a:bodyPr/>
          <a:lstStyle/>
          <a:p>
            <a:r>
              <a:rPr lang="en-IN" smtClean="0"/>
              <a:t>By: Utsav Patel</a:t>
            </a:r>
            <a:endParaRPr lang="en-I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zh-TW" smtClean="0"/>
              <a:t>By: Utsav Patel</a:t>
            </a:r>
            <a:endParaRPr lang="en-US" altLang="zh-TW"/>
          </a:p>
        </p:txBody>
      </p:sp>
      <p:sp>
        <p:nvSpPr>
          <p:cNvPr id="7" name="Slide Number Placeholder 5"/>
          <p:cNvSpPr>
            <a:spLocks noGrp="1"/>
          </p:cNvSpPr>
          <p:nvPr>
            <p:ph type="sldNum" sz="quarter" idx="12"/>
          </p:nvPr>
        </p:nvSpPr>
        <p:spPr/>
        <p:txBody>
          <a:bodyPr/>
          <a:lstStyle/>
          <a:p>
            <a:fld id="{E7FB1E0A-0ECC-47F2-BD94-0E4D8BDB66E1}" type="slidenum">
              <a:rPr lang="en-US" altLang="zh-TW"/>
              <a:pPr/>
              <a:t>60</a:t>
            </a:fld>
            <a:endParaRPr lang="en-US" altLang="zh-TW"/>
          </a:p>
        </p:txBody>
      </p:sp>
      <p:sp>
        <p:nvSpPr>
          <p:cNvPr id="591874" name="Rectangle 2"/>
          <p:cNvSpPr>
            <a:spLocks noGrp="1" noChangeArrowheads="1"/>
          </p:cNvSpPr>
          <p:nvPr>
            <p:ph type="title"/>
          </p:nvPr>
        </p:nvSpPr>
        <p:spPr>
          <a:xfrm>
            <a:off x="1066800" y="304800"/>
            <a:ext cx="7543800" cy="1066800"/>
          </a:xfrm>
        </p:spPr>
        <p:txBody>
          <a:bodyPr/>
          <a:lstStyle/>
          <a:p>
            <a:r>
              <a:rPr lang="en-US" sz="4000"/>
              <a:t>Nested Containers, Example</a:t>
            </a:r>
          </a:p>
        </p:txBody>
      </p:sp>
      <p:sp>
        <p:nvSpPr>
          <p:cNvPr id="591875" name="Rectangle 3"/>
          <p:cNvSpPr>
            <a:spLocks noGrp="1" noChangeArrowheads="1"/>
          </p:cNvSpPr>
          <p:nvPr>
            <p:ph type="body" idx="1"/>
          </p:nvPr>
        </p:nvSpPr>
        <p:spPr>
          <a:xfrm>
            <a:off x="76200" y="1219200"/>
            <a:ext cx="7620000" cy="4572000"/>
          </a:xfrm>
          <a:solidFill>
            <a:srgbClr val="99CCFF"/>
          </a:solidFill>
        </p:spPr>
        <p:txBody>
          <a:bodyPr/>
          <a:lstStyle/>
          <a:p>
            <a:pPr>
              <a:lnSpc>
                <a:spcPct val="90000"/>
              </a:lnSpc>
              <a:buFont typeface="Wingdings" pitchFamily="2" charset="2"/>
              <a:buNone/>
            </a:pPr>
            <a:r>
              <a:rPr lang="en-US" sz="1800" b="1" dirty="0">
                <a:latin typeface="Comic Sans MS" pitchFamily="66" charset="0"/>
              </a:rPr>
              <a:t>    </a:t>
            </a:r>
            <a:r>
              <a:rPr lang="en-US" sz="1800" b="1" dirty="0" err="1">
                <a:latin typeface="Comic Sans MS" pitchFamily="66" charset="0"/>
              </a:rPr>
              <a:t>JPanel</a:t>
            </a:r>
            <a:r>
              <a:rPr lang="en-US" sz="1800" b="1" dirty="0">
                <a:latin typeface="Comic Sans MS" pitchFamily="66" charset="0"/>
              </a:rPr>
              <a:t> subPanel1 = new </a:t>
            </a:r>
            <a:r>
              <a:rPr lang="en-US" sz="1800" b="1" dirty="0" err="1">
                <a:latin typeface="Comic Sans MS" pitchFamily="66" charset="0"/>
              </a:rPr>
              <a:t>JPanel</a:t>
            </a:r>
            <a:r>
              <a:rPr lang="en-US" sz="1800" b="1" dirty="0">
                <a:latin typeface="Comic Sans MS" pitchFamily="66" charset="0"/>
              </a:rPr>
              <a:t>();</a:t>
            </a:r>
          </a:p>
          <a:p>
            <a:pPr>
              <a:lnSpc>
                <a:spcPct val="90000"/>
              </a:lnSpc>
              <a:buFont typeface="Wingdings" pitchFamily="2" charset="2"/>
              <a:buNone/>
            </a:pPr>
            <a:r>
              <a:rPr lang="en-US" sz="1800" b="1" dirty="0">
                <a:latin typeface="Comic Sans MS" pitchFamily="66" charset="0"/>
              </a:rPr>
              <a:t>    </a:t>
            </a:r>
            <a:r>
              <a:rPr lang="en-US" sz="1800" b="1" dirty="0" err="1">
                <a:latin typeface="Comic Sans MS" pitchFamily="66" charset="0"/>
              </a:rPr>
              <a:t>JPanel</a:t>
            </a:r>
            <a:r>
              <a:rPr lang="en-US" sz="1800" b="1" dirty="0">
                <a:latin typeface="Comic Sans MS" pitchFamily="66" charset="0"/>
              </a:rPr>
              <a:t> subPanel2 = new </a:t>
            </a:r>
            <a:r>
              <a:rPr lang="en-US" sz="1800" b="1" dirty="0" err="1">
                <a:latin typeface="Comic Sans MS" pitchFamily="66" charset="0"/>
              </a:rPr>
              <a:t>JPanel</a:t>
            </a:r>
            <a:r>
              <a:rPr lang="en-US" sz="1800" b="1" dirty="0">
                <a:latin typeface="Comic Sans MS" pitchFamily="66" charset="0"/>
              </a:rPr>
              <a:t>();</a:t>
            </a:r>
          </a:p>
          <a:p>
            <a:pPr>
              <a:lnSpc>
                <a:spcPct val="90000"/>
              </a:lnSpc>
              <a:buFont typeface="Wingdings" pitchFamily="2" charset="2"/>
              <a:buNone/>
            </a:pPr>
            <a:r>
              <a:rPr lang="en-US" sz="1800" b="1" dirty="0">
                <a:latin typeface="Comic Sans MS" pitchFamily="66" charset="0"/>
              </a:rPr>
              <a:t>    subPanel1.setLayout(new </a:t>
            </a:r>
            <a:r>
              <a:rPr lang="en-US" sz="1800" b="1" dirty="0" err="1">
                <a:latin typeface="Comic Sans MS" pitchFamily="66" charset="0"/>
              </a:rPr>
              <a:t>BorderLayout</a:t>
            </a:r>
            <a:r>
              <a:rPr lang="en-US" sz="1800" b="1" dirty="0">
                <a:latin typeface="Comic Sans MS" pitchFamily="66" charset="0"/>
              </a:rPr>
              <a:t>());</a:t>
            </a:r>
          </a:p>
          <a:p>
            <a:pPr>
              <a:lnSpc>
                <a:spcPct val="90000"/>
              </a:lnSpc>
              <a:buFont typeface="Wingdings" pitchFamily="2" charset="2"/>
              <a:buNone/>
            </a:pPr>
            <a:r>
              <a:rPr lang="en-US" sz="1800" b="1" dirty="0">
                <a:latin typeface="Comic Sans MS" pitchFamily="66" charset="0"/>
              </a:rPr>
              <a:t>    subPanel2.setLayout(new </a:t>
            </a:r>
            <a:r>
              <a:rPr lang="en-US" sz="1800" b="1" dirty="0" err="1">
                <a:latin typeface="Comic Sans MS" pitchFamily="66" charset="0"/>
              </a:rPr>
              <a:t>FlowLayout</a:t>
            </a:r>
            <a:r>
              <a:rPr lang="en-US" sz="1800" b="1" dirty="0">
                <a:latin typeface="Comic Sans MS" pitchFamily="66" charset="0"/>
              </a:rPr>
              <a:t>(FlowLayout.RIGHT,2,2));</a:t>
            </a:r>
          </a:p>
          <a:p>
            <a:pPr>
              <a:lnSpc>
                <a:spcPct val="90000"/>
              </a:lnSpc>
              <a:buFont typeface="Wingdings" pitchFamily="2" charset="2"/>
              <a:buNone/>
            </a:pPr>
            <a:endParaRPr lang="en-US" sz="1800" b="1" dirty="0">
              <a:latin typeface="Comic Sans MS" pitchFamily="66" charset="0"/>
            </a:endParaRPr>
          </a:p>
          <a:p>
            <a:pPr>
              <a:lnSpc>
                <a:spcPct val="90000"/>
              </a:lnSpc>
              <a:buFont typeface="Wingdings" pitchFamily="2" charset="2"/>
              <a:buNone/>
            </a:pPr>
            <a:r>
              <a:rPr lang="en-US" sz="1800" b="1" dirty="0">
                <a:latin typeface="Comic Sans MS" pitchFamily="66" charset="0"/>
              </a:rPr>
              <a:t>    subPanel1.add(</a:t>
            </a:r>
            <a:r>
              <a:rPr lang="en-US" sz="1800" b="1" dirty="0" err="1">
                <a:latin typeface="Comic Sans MS" pitchFamily="66" charset="0"/>
              </a:rPr>
              <a:t>bSaveAs,BorderLayout.WEST</a:t>
            </a:r>
            <a:r>
              <a:rPr lang="en-US" sz="1800" b="1" dirty="0">
                <a:latin typeface="Comic Sans MS" pitchFamily="66" charset="0"/>
              </a:rPr>
              <a:t>);</a:t>
            </a:r>
          </a:p>
          <a:p>
            <a:pPr>
              <a:lnSpc>
                <a:spcPct val="90000"/>
              </a:lnSpc>
              <a:buFont typeface="Wingdings" pitchFamily="2" charset="2"/>
              <a:buNone/>
            </a:pPr>
            <a:r>
              <a:rPr lang="en-US" sz="1800" b="1" dirty="0">
                <a:latin typeface="Comic Sans MS" pitchFamily="66" charset="0"/>
              </a:rPr>
              <a:t>    subPanel1.add(</a:t>
            </a:r>
            <a:r>
              <a:rPr lang="en-US" sz="1800" b="1" dirty="0" err="1">
                <a:latin typeface="Comic Sans MS" pitchFamily="66" charset="0"/>
              </a:rPr>
              <a:t>fileField,BorderLayout.CENTER</a:t>
            </a:r>
            <a:r>
              <a:rPr lang="en-US" sz="1800" b="1" dirty="0">
                <a:latin typeface="Comic Sans MS" pitchFamily="66" charset="0"/>
              </a:rPr>
              <a:t>);</a:t>
            </a:r>
          </a:p>
          <a:p>
            <a:pPr>
              <a:lnSpc>
                <a:spcPct val="90000"/>
              </a:lnSpc>
              <a:buFont typeface="Wingdings" pitchFamily="2" charset="2"/>
              <a:buNone/>
            </a:pPr>
            <a:r>
              <a:rPr lang="en-US" sz="1800" b="1" dirty="0">
                <a:latin typeface="Comic Sans MS" pitchFamily="66" charset="0"/>
              </a:rPr>
              <a:t>    subPanel2.add(</a:t>
            </a:r>
            <a:r>
              <a:rPr lang="en-US" sz="1800" b="1" dirty="0" err="1">
                <a:latin typeface="Comic Sans MS" pitchFamily="66" charset="0"/>
              </a:rPr>
              <a:t>bOk</a:t>
            </a:r>
            <a:r>
              <a:rPr lang="en-US" sz="1800" b="1" dirty="0">
                <a:latin typeface="Comic Sans MS" pitchFamily="66" charset="0"/>
              </a:rPr>
              <a:t>);</a:t>
            </a:r>
          </a:p>
          <a:p>
            <a:pPr>
              <a:lnSpc>
                <a:spcPct val="90000"/>
              </a:lnSpc>
              <a:buFont typeface="Wingdings" pitchFamily="2" charset="2"/>
              <a:buNone/>
            </a:pPr>
            <a:r>
              <a:rPr lang="en-US" sz="1800" b="1" dirty="0">
                <a:latin typeface="Comic Sans MS" pitchFamily="66" charset="0"/>
              </a:rPr>
              <a:t>    subPanel2.add(</a:t>
            </a:r>
            <a:r>
              <a:rPr lang="en-US" sz="1800" b="1" dirty="0" err="1">
                <a:latin typeface="Comic Sans MS" pitchFamily="66" charset="0"/>
              </a:rPr>
              <a:t>bExit</a:t>
            </a:r>
            <a:r>
              <a:rPr lang="en-US" sz="1800" b="1" dirty="0">
                <a:latin typeface="Comic Sans MS" pitchFamily="66" charset="0"/>
              </a:rPr>
              <a:t>);</a:t>
            </a:r>
          </a:p>
          <a:p>
            <a:pPr>
              <a:lnSpc>
                <a:spcPct val="90000"/>
              </a:lnSpc>
              <a:buFont typeface="Wingdings" pitchFamily="2" charset="2"/>
              <a:buNone/>
            </a:pPr>
            <a:endParaRPr lang="en-US" sz="1800" b="1" dirty="0">
              <a:latin typeface="Comic Sans MS" pitchFamily="66" charset="0"/>
            </a:endParaRPr>
          </a:p>
          <a:p>
            <a:pPr>
              <a:lnSpc>
                <a:spcPct val="90000"/>
              </a:lnSpc>
              <a:buFont typeface="Wingdings" pitchFamily="2" charset="2"/>
              <a:buNone/>
            </a:pPr>
            <a:r>
              <a:rPr lang="en-US" sz="1800" b="1" dirty="0">
                <a:latin typeface="Comic Sans MS" pitchFamily="66" charset="0"/>
              </a:rPr>
              <a:t>    </a:t>
            </a:r>
            <a:r>
              <a:rPr lang="en-US" sz="1800" b="1" dirty="0" err="1">
                <a:latin typeface="Comic Sans MS" pitchFamily="66" charset="0"/>
              </a:rPr>
              <a:t>bottomPanel.add</a:t>
            </a:r>
            <a:r>
              <a:rPr lang="en-US" sz="1800" b="1" dirty="0">
                <a:latin typeface="Comic Sans MS" pitchFamily="66" charset="0"/>
              </a:rPr>
              <a:t>(subPanel1);</a:t>
            </a:r>
          </a:p>
          <a:p>
            <a:pPr>
              <a:lnSpc>
                <a:spcPct val="90000"/>
              </a:lnSpc>
              <a:buFont typeface="Wingdings" pitchFamily="2" charset="2"/>
              <a:buNone/>
            </a:pPr>
            <a:r>
              <a:rPr lang="en-US" sz="1800" b="1" dirty="0">
                <a:latin typeface="Comic Sans MS" pitchFamily="66" charset="0"/>
              </a:rPr>
              <a:t>    </a:t>
            </a:r>
            <a:r>
              <a:rPr lang="en-US" sz="1800" b="1" dirty="0" err="1">
                <a:latin typeface="Comic Sans MS" pitchFamily="66" charset="0"/>
              </a:rPr>
              <a:t>bottomPanel.add</a:t>
            </a:r>
            <a:r>
              <a:rPr lang="en-US" sz="1800" b="1" dirty="0">
                <a:latin typeface="Comic Sans MS" pitchFamily="66" charset="0"/>
              </a:rPr>
              <a:t>(subPanel2);</a:t>
            </a:r>
          </a:p>
          <a:p>
            <a:pPr>
              <a:lnSpc>
                <a:spcPct val="90000"/>
              </a:lnSpc>
              <a:buFont typeface="Wingdings" pitchFamily="2" charset="2"/>
              <a:buNone/>
            </a:pPr>
            <a:endParaRPr lang="en-US" sz="1800" b="1" dirty="0">
              <a:latin typeface="Comic Sans MS" pitchFamily="66" charset="0"/>
            </a:endParaRPr>
          </a:p>
          <a:p>
            <a:pPr>
              <a:lnSpc>
                <a:spcPct val="90000"/>
              </a:lnSpc>
              <a:buFont typeface="Wingdings" pitchFamily="2" charset="2"/>
              <a:buNone/>
            </a:pPr>
            <a:r>
              <a:rPr lang="en-US" sz="1800" b="1" dirty="0">
                <a:latin typeface="Comic Sans MS" pitchFamily="66" charset="0"/>
              </a:rPr>
              <a:t>    add(</a:t>
            </a:r>
            <a:r>
              <a:rPr lang="en-US" sz="1800" b="1" dirty="0" err="1">
                <a:latin typeface="Comic Sans MS" pitchFamily="66" charset="0"/>
              </a:rPr>
              <a:t>bottomPanel,BorderLayout.SOUTH</a:t>
            </a:r>
            <a:r>
              <a:rPr lang="en-US" sz="1800" b="1" dirty="0">
                <a:latin typeface="Comic Sans MS" pitchFamily="66" charset="0"/>
              </a:rPr>
              <a:t>);</a:t>
            </a:r>
          </a:p>
          <a:p>
            <a:pPr>
              <a:lnSpc>
                <a:spcPct val="90000"/>
              </a:lnSpc>
              <a:buFont typeface="Wingdings" pitchFamily="2" charset="2"/>
              <a:buNone/>
            </a:pPr>
            <a:r>
              <a:rPr lang="en-US" sz="1800" b="1" dirty="0">
                <a:latin typeface="Comic Sans MS" pitchFamily="66" charset="0"/>
              </a:rPr>
              <a:t>  }</a:t>
            </a:r>
          </a:p>
        </p:txBody>
      </p:sp>
      <p:pic>
        <p:nvPicPr>
          <p:cNvPr id="591876" name="Picture 4"/>
          <p:cNvPicPr>
            <a:picLocks noChangeAspect="1" noChangeArrowheads="1"/>
          </p:cNvPicPr>
          <p:nvPr/>
        </p:nvPicPr>
        <p:blipFill>
          <a:blip r:embed="rId2"/>
          <a:srcRect/>
          <a:stretch>
            <a:fillRect/>
          </a:stretch>
        </p:blipFill>
        <p:spPr bwMode="auto">
          <a:xfrm>
            <a:off x="5641975" y="3429000"/>
            <a:ext cx="3349625" cy="342900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By: Utsav Patel</a:t>
            </a:r>
            <a:endParaRPr lang="en-US" altLang="zh-TW"/>
          </a:p>
        </p:txBody>
      </p:sp>
      <p:sp>
        <p:nvSpPr>
          <p:cNvPr id="6" name="Slide Number Placeholder 5"/>
          <p:cNvSpPr>
            <a:spLocks noGrp="1"/>
          </p:cNvSpPr>
          <p:nvPr>
            <p:ph type="sldNum" sz="quarter" idx="12"/>
          </p:nvPr>
        </p:nvSpPr>
        <p:spPr/>
        <p:txBody>
          <a:bodyPr/>
          <a:lstStyle/>
          <a:p>
            <a:fld id="{79AE0823-02BB-4D15-BACE-3007B83E908B}" type="slidenum">
              <a:rPr lang="en-US" altLang="zh-TW"/>
              <a:pPr/>
              <a:t>61</a:t>
            </a:fld>
            <a:endParaRPr lang="en-US" altLang="zh-TW"/>
          </a:p>
        </p:txBody>
      </p:sp>
      <p:sp>
        <p:nvSpPr>
          <p:cNvPr id="592898" name="Rectangle 1026"/>
          <p:cNvSpPr>
            <a:spLocks noGrp="1" noChangeArrowheads="1"/>
          </p:cNvSpPr>
          <p:nvPr>
            <p:ph type="title"/>
          </p:nvPr>
        </p:nvSpPr>
        <p:spPr/>
        <p:txBody>
          <a:bodyPr>
            <a:normAutofit fontScale="90000"/>
          </a:bodyPr>
          <a:lstStyle/>
          <a:p>
            <a:r>
              <a:rPr lang="en-US" sz="3600"/>
              <a:t>Turning Off Layout Manager for Some Containers, Example</a:t>
            </a:r>
          </a:p>
        </p:txBody>
      </p:sp>
      <p:sp>
        <p:nvSpPr>
          <p:cNvPr id="592899" name="Rectangle 1027"/>
          <p:cNvSpPr>
            <a:spLocks noGrp="1" noChangeArrowheads="1"/>
          </p:cNvSpPr>
          <p:nvPr>
            <p:ph type="body" idx="1"/>
          </p:nvPr>
        </p:nvSpPr>
        <p:spPr/>
        <p:txBody>
          <a:bodyPr>
            <a:normAutofit lnSpcReduction="10000"/>
          </a:bodyPr>
          <a:lstStyle/>
          <a:p>
            <a:pPr>
              <a:lnSpc>
                <a:spcPct val="90000"/>
              </a:lnSpc>
            </a:pPr>
            <a:r>
              <a:rPr lang="en-US" sz="2000" dirty="0"/>
              <a:t>Suppose that you wanted to arrange a column of buttons (on the left) that take exactly 40% of the width of the container</a:t>
            </a:r>
          </a:p>
          <a:p>
            <a:pPr>
              <a:lnSpc>
                <a:spcPct val="90000"/>
              </a:lnSpc>
              <a:buFont typeface="Wingdings" pitchFamily="2" charset="2"/>
              <a:buNone/>
            </a:pPr>
            <a:r>
              <a:rPr lang="en-US" sz="1500" dirty="0">
                <a:latin typeface="Courier New" pitchFamily="49" charset="0"/>
              </a:rPr>
              <a:t>   </a:t>
            </a:r>
            <a:r>
              <a:rPr lang="en-US" sz="1700" b="1" dirty="0" err="1">
                <a:latin typeface="Comic Sans MS" pitchFamily="66" charset="0"/>
              </a:rPr>
              <a:t>setLayout</a:t>
            </a:r>
            <a:r>
              <a:rPr lang="en-US" sz="1700" b="1" dirty="0">
                <a:latin typeface="Comic Sans MS" pitchFamily="66" charset="0"/>
              </a:rPr>
              <a:t>(null);</a:t>
            </a:r>
          </a:p>
          <a:p>
            <a:pPr>
              <a:lnSpc>
                <a:spcPct val="90000"/>
              </a:lnSpc>
              <a:buFont typeface="Wingdings" pitchFamily="2" charset="2"/>
              <a:buNone/>
            </a:pPr>
            <a:r>
              <a:rPr lang="en-US" sz="1700" b="1" dirty="0">
                <a:latin typeface="Comic Sans MS" pitchFamily="66" charset="0"/>
              </a:rPr>
              <a:t>    int width1 = </a:t>
            </a:r>
            <a:r>
              <a:rPr lang="en-US" sz="1700" b="1" dirty="0" err="1">
                <a:latin typeface="Comic Sans MS" pitchFamily="66" charset="0"/>
              </a:rPr>
              <a:t>getSize</a:t>
            </a:r>
            <a:r>
              <a:rPr lang="en-US" sz="1700" b="1" dirty="0">
                <a:latin typeface="Comic Sans MS" pitchFamily="66" charset="0"/>
              </a:rPr>
              <a:t>().width*4/10;,</a:t>
            </a:r>
          </a:p>
          <a:p>
            <a:pPr>
              <a:lnSpc>
                <a:spcPct val="90000"/>
              </a:lnSpc>
              <a:buFont typeface="Wingdings" pitchFamily="2" charset="2"/>
              <a:buNone/>
            </a:pPr>
            <a:r>
              <a:rPr lang="en-US" sz="1700" b="1" dirty="0">
                <a:latin typeface="Comic Sans MS" pitchFamily="66" charset="0"/>
              </a:rPr>
              <a:t>    int height = </a:t>
            </a:r>
            <a:r>
              <a:rPr lang="en-US" sz="1700" b="1" dirty="0" err="1">
                <a:latin typeface="Comic Sans MS" pitchFamily="66" charset="0"/>
              </a:rPr>
              <a:t>getSize</a:t>
            </a:r>
            <a:r>
              <a:rPr lang="en-US" sz="1700" b="1" dirty="0">
                <a:latin typeface="Comic Sans MS" pitchFamily="66" charset="0"/>
              </a:rPr>
              <a:t>().height;</a:t>
            </a:r>
          </a:p>
          <a:p>
            <a:pPr>
              <a:lnSpc>
                <a:spcPct val="90000"/>
              </a:lnSpc>
              <a:buFont typeface="Wingdings" pitchFamily="2" charset="2"/>
              <a:buNone/>
            </a:pPr>
            <a:r>
              <a:rPr lang="en-US" sz="1700" b="1" dirty="0">
                <a:latin typeface="Comic Sans MS" pitchFamily="66" charset="0"/>
              </a:rPr>
              <a:t>    Panel </a:t>
            </a:r>
            <a:r>
              <a:rPr lang="en-US" sz="1700" b="1" dirty="0" err="1">
                <a:latin typeface="Comic Sans MS" pitchFamily="66" charset="0"/>
              </a:rPr>
              <a:t>buttonPanel</a:t>
            </a:r>
            <a:r>
              <a:rPr lang="en-US" sz="1700" b="1" dirty="0">
                <a:latin typeface="Comic Sans MS" pitchFamily="66" charset="0"/>
              </a:rPr>
              <a:t> = new Panel();</a:t>
            </a:r>
          </a:p>
          <a:p>
            <a:pPr>
              <a:lnSpc>
                <a:spcPct val="90000"/>
              </a:lnSpc>
              <a:buFont typeface="Wingdings" pitchFamily="2" charset="2"/>
              <a:buNone/>
            </a:pPr>
            <a:r>
              <a:rPr lang="en-US" sz="1700" b="1" dirty="0">
                <a:latin typeface="Comic Sans MS" pitchFamily="66" charset="0"/>
              </a:rPr>
              <a:t>    </a:t>
            </a:r>
            <a:r>
              <a:rPr lang="en-US" sz="1700" b="1" dirty="0" err="1">
                <a:latin typeface="Comic Sans MS" pitchFamily="66" charset="0"/>
              </a:rPr>
              <a:t>buttonPanel.setBounds</a:t>
            </a:r>
            <a:r>
              <a:rPr lang="en-US" sz="1700" b="1" dirty="0">
                <a:latin typeface="Comic Sans MS" pitchFamily="66" charset="0"/>
              </a:rPr>
              <a:t>(0, 0, width1, height);</a:t>
            </a:r>
          </a:p>
          <a:p>
            <a:pPr>
              <a:lnSpc>
                <a:spcPct val="90000"/>
              </a:lnSpc>
              <a:buFont typeface="Wingdings" pitchFamily="2" charset="2"/>
              <a:buNone/>
            </a:pPr>
            <a:r>
              <a:rPr lang="en-US" sz="1700" b="1" dirty="0">
                <a:latin typeface="Comic Sans MS" pitchFamily="66" charset="0"/>
              </a:rPr>
              <a:t>    </a:t>
            </a:r>
            <a:r>
              <a:rPr lang="en-US" sz="1700" b="1" dirty="0" err="1">
                <a:latin typeface="Comic Sans MS" pitchFamily="66" charset="0"/>
              </a:rPr>
              <a:t>buttonPanel.setLayout</a:t>
            </a:r>
            <a:r>
              <a:rPr lang="en-US" sz="1700" b="1" dirty="0">
                <a:latin typeface="Comic Sans MS" pitchFamily="66" charset="0"/>
              </a:rPr>
              <a:t>(new </a:t>
            </a:r>
            <a:r>
              <a:rPr lang="en-US" sz="1700" b="1" dirty="0" err="1">
                <a:latin typeface="Comic Sans MS" pitchFamily="66" charset="0"/>
              </a:rPr>
              <a:t>GridLayout</a:t>
            </a:r>
            <a:r>
              <a:rPr lang="en-US" sz="1700" b="1" dirty="0">
                <a:latin typeface="Comic Sans MS" pitchFamily="66" charset="0"/>
              </a:rPr>
              <a:t>(6, 1));</a:t>
            </a:r>
          </a:p>
          <a:p>
            <a:pPr>
              <a:lnSpc>
                <a:spcPct val="90000"/>
              </a:lnSpc>
              <a:buFont typeface="Wingdings" pitchFamily="2" charset="2"/>
              <a:buNone/>
            </a:pPr>
            <a:r>
              <a:rPr lang="en-US" sz="1700" b="1" dirty="0">
                <a:latin typeface="Comic Sans MS" pitchFamily="66" charset="0"/>
              </a:rPr>
              <a:t>    </a:t>
            </a:r>
            <a:r>
              <a:rPr lang="en-US" sz="1700" b="1" dirty="0" err="1">
                <a:latin typeface="Comic Sans MS" pitchFamily="66" charset="0"/>
              </a:rPr>
              <a:t>buttonPanel.add</a:t>
            </a:r>
            <a:r>
              <a:rPr lang="en-US" sz="1700" b="1" dirty="0">
                <a:latin typeface="Comic Sans MS" pitchFamily="66" charset="0"/>
              </a:rPr>
              <a:t>(new Label("Buttons", </a:t>
            </a:r>
            <a:r>
              <a:rPr lang="en-US" sz="1700" b="1" dirty="0" err="1">
                <a:latin typeface="Comic Sans MS" pitchFamily="66" charset="0"/>
              </a:rPr>
              <a:t>Label.CENTER</a:t>
            </a:r>
            <a:r>
              <a:rPr lang="en-US" sz="1700" b="1" dirty="0">
                <a:latin typeface="Comic Sans MS" pitchFamily="66" charset="0"/>
              </a:rPr>
              <a:t>));</a:t>
            </a:r>
          </a:p>
          <a:p>
            <a:pPr>
              <a:lnSpc>
                <a:spcPct val="90000"/>
              </a:lnSpc>
              <a:buFont typeface="Wingdings" pitchFamily="2" charset="2"/>
              <a:buNone/>
            </a:pPr>
            <a:r>
              <a:rPr lang="en-US" sz="1700" b="1" dirty="0">
                <a:latin typeface="Comic Sans MS" pitchFamily="66" charset="0"/>
              </a:rPr>
              <a:t>    </a:t>
            </a:r>
            <a:r>
              <a:rPr lang="en-US" sz="1700" b="1" dirty="0" err="1">
                <a:latin typeface="Comic Sans MS" pitchFamily="66" charset="0"/>
              </a:rPr>
              <a:t>buttonPanel.add</a:t>
            </a:r>
            <a:r>
              <a:rPr lang="en-US" sz="1700" b="1" dirty="0">
                <a:latin typeface="Comic Sans MS" pitchFamily="66" charset="0"/>
              </a:rPr>
              <a:t>(new Button("Button One"));</a:t>
            </a:r>
          </a:p>
          <a:p>
            <a:pPr>
              <a:lnSpc>
                <a:spcPct val="90000"/>
              </a:lnSpc>
              <a:buFont typeface="Wingdings" pitchFamily="2" charset="2"/>
              <a:buNone/>
            </a:pPr>
            <a:r>
              <a:rPr lang="en-US" sz="1700" b="1" dirty="0">
                <a:latin typeface="Comic Sans MS" pitchFamily="66" charset="0"/>
              </a:rPr>
              <a:t>    ...</a:t>
            </a:r>
          </a:p>
          <a:p>
            <a:pPr>
              <a:lnSpc>
                <a:spcPct val="90000"/>
              </a:lnSpc>
              <a:buFont typeface="Wingdings" pitchFamily="2" charset="2"/>
              <a:buNone/>
            </a:pPr>
            <a:r>
              <a:rPr lang="en-US" sz="1700" b="1" dirty="0">
                <a:latin typeface="Comic Sans MS" pitchFamily="66" charset="0"/>
              </a:rPr>
              <a:t>    </a:t>
            </a:r>
            <a:r>
              <a:rPr lang="en-US" sz="1700" b="1" dirty="0" err="1">
                <a:latin typeface="Comic Sans MS" pitchFamily="66" charset="0"/>
              </a:rPr>
              <a:t>buttonPanel.add</a:t>
            </a:r>
            <a:r>
              <a:rPr lang="en-US" sz="1700" b="1" dirty="0">
                <a:latin typeface="Comic Sans MS" pitchFamily="66" charset="0"/>
              </a:rPr>
              <a:t>(new Button("Button Five"));</a:t>
            </a:r>
          </a:p>
          <a:p>
            <a:pPr>
              <a:lnSpc>
                <a:spcPct val="90000"/>
              </a:lnSpc>
              <a:buFont typeface="Wingdings" pitchFamily="2" charset="2"/>
              <a:buNone/>
            </a:pPr>
            <a:r>
              <a:rPr lang="en-US" sz="1700" b="1" dirty="0">
                <a:latin typeface="Comic Sans MS" pitchFamily="66" charset="0"/>
              </a:rPr>
              <a:t>    add(</a:t>
            </a:r>
            <a:r>
              <a:rPr lang="en-US" sz="1700" b="1" dirty="0" err="1">
                <a:latin typeface="Comic Sans MS" pitchFamily="66" charset="0"/>
              </a:rPr>
              <a:t>buttonPanel</a:t>
            </a:r>
            <a:r>
              <a:rPr lang="en-US" sz="1700" b="1" dirty="0">
                <a:latin typeface="Comic Sans MS" pitchFamily="66" charset="0"/>
              </a:rPr>
              <a:t>);</a:t>
            </a:r>
          </a:p>
          <a:p>
            <a:pPr>
              <a:lnSpc>
                <a:spcPct val="90000"/>
              </a:lnSpc>
              <a:buFont typeface="Wingdings" pitchFamily="2" charset="2"/>
              <a:buNone/>
            </a:pPr>
            <a:r>
              <a:rPr lang="en-US" sz="1700" b="1" dirty="0">
                <a:latin typeface="Comic Sans MS" pitchFamily="66" charset="0"/>
              </a:rPr>
              <a:t>    Panel </a:t>
            </a:r>
            <a:r>
              <a:rPr lang="en-US" sz="1700" b="1" dirty="0" err="1">
                <a:latin typeface="Comic Sans MS" pitchFamily="66" charset="0"/>
              </a:rPr>
              <a:t>everythingElse</a:t>
            </a:r>
            <a:r>
              <a:rPr lang="en-US" sz="1700" b="1" dirty="0">
                <a:latin typeface="Comic Sans MS" pitchFamily="66" charset="0"/>
              </a:rPr>
              <a:t> = new Panel();</a:t>
            </a:r>
          </a:p>
          <a:p>
            <a:pPr>
              <a:lnSpc>
                <a:spcPct val="90000"/>
              </a:lnSpc>
              <a:buFont typeface="Wingdings" pitchFamily="2" charset="2"/>
              <a:buNone/>
            </a:pPr>
            <a:r>
              <a:rPr lang="en-US" sz="1700" b="1" dirty="0">
                <a:latin typeface="Comic Sans MS" pitchFamily="66" charset="0"/>
              </a:rPr>
              <a:t>    int width2 = </a:t>
            </a:r>
            <a:r>
              <a:rPr lang="en-US" sz="1700" b="1" dirty="0" err="1">
                <a:latin typeface="Comic Sans MS" pitchFamily="66" charset="0"/>
              </a:rPr>
              <a:t>getSize</a:t>
            </a:r>
            <a:r>
              <a:rPr lang="en-US" sz="1700" b="1" dirty="0">
                <a:latin typeface="Comic Sans MS" pitchFamily="66" charset="0"/>
              </a:rPr>
              <a:t>().width - width1,</a:t>
            </a:r>
          </a:p>
          <a:p>
            <a:pPr>
              <a:lnSpc>
                <a:spcPct val="90000"/>
              </a:lnSpc>
              <a:buFont typeface="Wingdings" pitchFamily="2" charset="2"/>
              <a:buNone/>
            </a:pPr>
            <a:r>
              <a:rPr lang="en-US" sz="1700" b="1" dirty="0">
                <a:latin typeface="Comic Sans MS" pitchFamily="66" charset="0"/>
              </a:rPr>
              <a:t>    </a:t>
            </a:r>
            <a:r>
              <a:rPr lang="en-US" sz="1700" b="1" dirty="0" err="1">
                <a:latin typeface="Comic Sans MS" pitchFamily="66" charset="0"/>
              </a:rPr>
              <a:t>everythingElse.setBounds</a:t>
            </a:r>
            <a:r>
              <a:rPr lang="en-US" sz="1700" b="1" dirty="0">
                <a:latin typeface="Comic Sans MS" pitchFamily="66" charset="0"/>
              </a:rPr>
              <a:t>(width1+1, 0, width2, height);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endParaRPr lang="en-US"/>
          </a:p>
        </p:txBody>
      </p:sp>
      <p:sp>
        <p:nvSpPr>
          <p:cNvPr id="5" name="Footer Placeholder 3"/>
          <p:cNvSpPr>
            <a:spLocks noGrp="1"/>
          </p:cNvSpPr>
          <p:nvPr>
            <p:ph type="ftr" sz="quarter" idx="11"/>
          </p:nvPr>
        </p:nvSpPr>
        <p:spPr/>
        <p:txBody>
          <a:bodyPr/>
          <a:lstStyle/>
          <a:p>
            <a:r>
              <a:rPr lang="en-US" altLang="zh-TW" smtClean="0"/>
              <a:t>By: Utsav Patel</a:t>
            </a:r>
            <a:endParaRPr lang="en-US" altLang="zh-TW"/>
          </a:p>
        </p:txBody>
      </p:sp>
      <p:sp>
        <p:nvSpPr>
          <p:cNvPr id="6" name="Slide Number Placeholder 4"/>
          <p:cNvSpPr>
            <a:spLocks noGrp="1"/>
          </p:cNvSpPr>
          <p:nvPr>
            <p:ph type="sldNum" sz="quarter" idx="12"/>
          </p:nvPr>
        </p:nvSpPr>
        <p:spPr/>
        <p:txBody>
          <a:bodyPr/>
          <a:lstStyle/>
          <a:p>
            <a:fld id="{ABFB7FBE-E350-459E-A43C-280614B875F5}" type="slidenum">
              <a:rPr lang="en-US" altLang="zh-TW"/>
              <a:pPr/>
              <a:t>62</a:t>
            </a:fld>
            <a:endParaRPr lang="en-US" altLang="zh-TW"/>
          </a:p>
        </p:txBody>
      </p:sp>
      <p:sp>
        <p:nvSpPr>
          <p:cNvPr id="593922" name="Rectangle 1026"/>
          <p:cNvSpPr>
            <a:spLocks noGrp="1" noChangeArrowheads="1"/>
          </p:cNvSpPr>
          <p:nvPr>
            <p:ph type="title"/>
          </p:nvPr>
        </p:nvSpPr>
        <p:spPr/>
        <p:txBody>
          <a:bodyPr>
            <a:normAutofit fontScale="90000"/>
          </a:bodyPr>
          <a:lstStyle/>
          <a:p>
            <a:r>
              <a:rPr lang="en-US" sz="4000"/>
              <a:t>Turning Off Layout Manager for Some Containers: Result</a:t>
            </a:r>
          </a:p>
        </p:txBody>
      </p:sp>
      <p:pic>
        <p:nvPicPr>
          <p:cNvPr id="593923" name="Picture 1027"/>
          <p:cNvPicPr>
            <a:picLocks noChangeAspect="1" noChangeArrowheads="1"/>
          </p:cNvPicPr>
          <p:nvPr/>
        </p:nvPicPr>
        <p:blipFill>
          <a:blip r:embed="rId2"/>
          <a:srcRect/>
          <a:stretch>
            <a:fillRect/>
          </a:stretch>
        </p:blipFill>
        <p:spPr bwMode="auto">
          <a:xfrm>
            <a:off x="1752600" y="1966913"/>
            <a:ext cx="5791200" cy="4608512"/>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By: Utsav Patel</a:t>
            </a:r>
            <a:endParaRPr lang="en-US" altLang="zh-TW"/>
          </a:p>
        </p:txBody>
      </p:sp>
      <p:sp>
        <p:nvSpPr>
          <p:cNvPr id="6" name="Slide Number Placeholder 5"/>
          <p:cNvSpPr>
            <a:spLocks noGrp="1"/>
          </p:cNvSpPr>
          <p:nvPr>
            <p:ph type="sldNum" sz="quarter" idx="12"/>
          </p:nvPr>
        </p:nvSpPr>
        <p:spPr/>
        <p:txBody>
          <a:bodyPr/>
          <a:lstStyle/>
          <a:p>
            <a:fld id="{3B543A47-2FF8-4BFD-99B2-3E115DA21111}" type="slidenum">
              <a:rPr lang="en-US" altLang="zh-TW"/>
              <a:pPr/>
              <a:t>63</a:t>
            </a:fld>
            <a:endParaRPr lang="en-US" altLang="zh-TW"/>
          </a:p>
        </p:txBody>
      </p:sp>
      <p:sp>
        <p:nvSpPr>
          <p:cNvPr id="594946" name="Rectangle 1026"/>
          <p:cNvSpPr>
            <a:spLocks noGrp="1" noChangeArrowheads="1"/>
          </p:cNvSpPr>
          <p:nvPr>
            <p:ph type="title"/>
          </p:nvPr>
        </p:nvSpPr>
        <p:spPr/>
        <p:txBody>
          <a:bodyPr>
            <a:normAutofit fontScale="90000"/>
          </a:bodyPr>
          <a:lstStyle/>
          <a:p>
            <a:r>
              <a:rPr lang="en-US"/>
              <a:t>Adjusting Space Around Components</a:t>
            </a:r>
          </a:p>
        </p:txBody>
      </p:sp>
      <p:sp>
        <p:nvSpPr>
          <p:cNvPr id="594947" name="Rectangle 1027"/>
          <p:cNvSpPr>
            <a:spLocks noGrp="1" noChangeArrowheads="1"/>
          </p:cNvSpPr>
          <p:nvPr>
            <p:ph type="body" idx="1"/>
          </p:nvPr>
        </p:nvSpPr>
        <p:spPr/>
        <p:txBody>
          <a:bodyPr/>
          <a:lstStyle/>
          <a:p>
            <a:pPr>
              <a:lnSpc>
                <a:spcPct val="90000"/>
              </a:lnSpc>
            </a:pPr>
            <a:r>
              <a:rPr lang="en-US" sz="2800" dirty="0"/>
              <a:t>Change the space allocated by the layout manager</a:t>
            </a:r>
          </a:p>
          <a:p>
            <a:pPr lvl="1">
              <a:lnSpc>
                <a:spcPct val="90000"/>
              </a:lnSpc>
            </a:pPr>
            <a:r>
              <a:rPr lang="en-US" sz="2400" dirty="0"/>
              <a:t>Most </a:t>
            </a:r>
            <a:r>
              <a:rPr lang="en-US" sz="2400" dirty="0" err="1">
                <a:latin typeface="Courier New" pitchFamily="49" charset="0"/>
              </a:rPr>
              <a:t>LayoutManager</a:t>
            </a:r>
            <a:r>
              <a:rPr lang="en-US" sz="2400" dirty="0" err="1"/>
              <a:t>s</a:t>
            </a:r>
            <a:r>
              <a:rPr lang="en-US" sz="2400" dirty="0"/>
              <a:t> accept a horizontal spacing (</a:t>
            </a:r>
            <a:r>
              <a:rPr lang="en-US" sz="2400" dirty="0" err="1">
                <a:latin typeface="Courier New" pitchFamily="49" charset="0"/>
              </a:rPr>
              <a:t>hGap</a:t>
            </a:r>
            <a:r>
              <a:rPr lang="en-US" sz="2400" dirty="0"/>
              <a:t>) and vertical spacing (</a:t>
            </a:r>
            <a:r>
              <a:rPr lang="en-US" sz="2400" dirty="0" err="1">
                <a:latin typeface="Courier New" pitchFamily="49" charset="0"/>
              </a:rPr>
              <a:t>vGap</a:t>
            </a:r>
            <a:r>
              <a:rPr lang="en-US" sz="2400" dirty="0"/>
              <a:t>) argument </a:t>
            </a:r>
          </a:p>
          <a:p>
            <a:pPr lvl="1">
              <a:lnSpc>
                <a:spcPct val="90000"/>
              </a:lnSpc>
            </a:pPr>
            <a:r>
              <a:rPr lang="en-US" sz="2400" dirty="0"/>
              <a:t>For </a:t>
            </a:r>
            <a:r>
              <a:rPr lang="en-US" sz="2400" dirty="0" err="1">
                <a:latin typeface="Courier New" pitchFamily="49" charset="0"/>
              </a:rPr>
              <a:t>GridBagLayout</a:t>
            </a:r>
            <a:r>
              <a:rPr lang="en-US" sz="2400" dirty="0"/>
              <a:t>, change the insets</a:t>
            </a:r>
          </a:p>
          <a:p>
            <a:pPr>
              <a:lnSpc>
                <a:spcPct val="90000"/>
              </a:lnSpc>
            </a:pPr>
            <a:r>
              <a:rPr lang="en-US" sz="2800" dirty="0"/>
              <a:t>Use a </a:t>
            </a:r>
            <a:r>
              <a:rPr lang="en-US" sz="2800" dirty="0">
                <a:latin typeface="Courier New" pitchFamily="49" charset="0"/>
              </a:rPr>
              <a:t>Canvas</a:t>
            </a:r>
            <a:r>
              <a:rPr lang="en-US" sz="2800" dirty="0"/>
              <a:t> or a </a:t>
            </a:r>
            <a:r>
              <a:rPr lang="en-US" sz="2800" dirty="0">
                <a:latin typeface="Courier New" pitchFamily="49" charset="0"/>
              </a:rPr>
              <a:t>Box</a:t>
            </a:r>
            <a:r>
              <a:rPr lang="en-US" sz="2800" dirty="0"/>
              <a:t> as an invisible spacer</a:t>
            </a:r>
          </a:p>
          <a:p>
            <a:pPr lvl="1">
              <a:lnSpc>
                <a:spcPct val="90000"/>
              </a:lnSpc>
            </a:pPr>
            <a:r>
              <a:rPr lang="en-US" sz="2400" dirty="0"/>
              <a:t>For </a:t>
            </a:r>
            <a:r>
              <a:rPr lang="en-US" sz="2400" u="sng" dirty="0"/>
              <a:t>AWT</a:t>
            </a:r>
            <a:r>
              <a:rPr lang="en-US" sz="2400" dirty="0"/>
              <a:t> layouts, use a </a:t>
            </a:r>
            <a:r>
              <a:rPr lang="en-US" sz="2400" b="1" dirty="0">
                <a:latin typeface="Courier New" pitchFamily="49" charset="0"/>
              </a:rPr>
              <a:t>Canvas</a:t>
            </a:r>
            <a:r>
              <a:rPr lang="en-US" sz="2400" dirty="0"/>
              <a:t> that does not draw or handle mouse events as an </a:t>
            </a:r>
            <a:r>
              <a:rPr lang="en-US" sz="2400" dirty="0">
                <a:latin typeface="Arial"/>
              </a:rPr>
              <a:t>“</a:t>
            </a:r>
            <a:r>
              <a:rPr lang="en-US" sz="2400" dirty="0"/>
              <a:t>empty</a:t>
            </a:r>
            <a:r>
              <a:rPr lang="en-US" sz="2400" dirty="0">
                <a:latin typeface="Arial"/>
              </a:rPr>
              <a:t>”</a:t>
            </a:r>
            <a:r>
              <a:rPr lang="en-US" sz="2400" dirty="0"/>
              <a:t> component for spacing.</a:t>
            </a:r>
          </a:p>
          <a:p>
            <a:pPr lvl="1">
              <a:lnSpc>
                <a:spcPct val="90000"/>
              </a:lnSpc>
            </a:pPr>
            <a:r>
              <a:rPr lang="en-US" sz="2400" dirty="0"/>
              <a:t>For </a:t>
            </a:r>
            <a:r>
              <a:rPr lang="en-US" sz="2400" u="sng" dirty="0"/>
              <a:t>Swing</a:t>
            </a:r>
            <a:r>
              <a:rPr lang="en-US" sz="2400" dirty="0"/>
              <a:t> layouts, add a </a:t>
            </a:r>
            <a:r>
              <a:rPr lang="en-US" sz="2400" b="1" dirty="0">
                <a:latin typeface="Courier New" pitchFamily="49" charset="0"/>
              </a:rPr>
              <a:t>Box</a:t>
            </a:r>
            <a:r>
              <a:rPr lang="en-US" sz="2400" dirty="0"/>
              <a:t> as an invisible spacer to improve positioning of components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By: Utsav Patel</a:t>
            </a:r>
            <a:endParaRPr lang="en-US" altLang="zh-TW"/>
          </a:p>
        </p:txBody>
      </p:sp>
      <p:sp>
        <p:nvSpPr>
          <p:cNvPr id="6" name="Slide Number Placeholder 5"/>
          <p:cNvSpPr>
            <a:spLocks noGrp="1"/>
          </p:cNvSpPr>
          <p:nvPr>
            <p:ph type="sldNum" sz="quarter" idx="12"/>
          </p:nvPr>
        </p:nvSpPr>
        <p:spPr/>
        <p:txBody>
          <a:bodyPr/>
          <a:lstStyle/>
          <a:p>
            <a:fld id="{E8AC6149-86C0-441D-87AE-919F7B369CFB}" type="slidenum">
              <a:rPr lang="en-US" altLang="zh-TW"/>
              <a:pPr/>
              <a:t>64</a:t>
            </a:fld>
            <a:endParaRPr lang="en-US" altLang="zh-TW"/>
          </a:p>
        </p:txBody>
      </p:sp>
      <p:sp>
        <p:nvSpPr>
          <p:cNvPr id="595970" name="Rectangle 1026"/>
          <p:cNvSpPr>
            <a:spLocks noGrp="1" noChangeArrowheads="1"/>
          </p:cNvSpPr>
          <p:nvPr>
            <p:ph type="title"/>
          </p:nvPr>
        </p:nvSpPr>
        <p:spPr/>
        <p:txBody>
          <a:bodyPr>
            <a:normAutofit fontScale="90000"/>
          </a:bodyPr>
          <a:lstStyle/>
          <a:p>
            <a:r>
              <a:rPr lang="en-US"/>
              <a:t>Invisible Components in </a:t>
            </a:r>
            <a:br>
              <a:rPr lang="en-US"/>
            </a:br>
            <a:r>
              <a:rPr lang="en-US"/>
              <a:t>Box Class</a:t>
            </a:r>
          </a:p>
        </p:txBody>
      </p:sp>
      <p:sp>
        <p:nvSpPr>
          <p:cNvPr id="595971" name="Rectangle 1027"/>
          <p:cNvSpPr>
            <a:spLocks noGrp="1" noChangeArrowheads="1"/>
          </p:cNvSpPr>
          <p:nvPr>
            <p:ph type="body" idx="1"/>
          </p:nvPr>
        </p:nvSpPr>
        <p:spPr/>
        <p:txBody>
          <a:bodyPr/>
          <a:lstStyle/>
          <a:p>
            <a:pPr>
              <a:lnSpc>
                <a:spcPct val="90000"/>
              </a:lnSpc>
            </a:pPr>
            <a:r>
              <a:rPr lang="en-US" sz="2800" dirty="0"/>
              <a:t>Rigid areas</a:t>
            </a:r>
          </a:p>
          <a:p>
            <a:pPr lvl="1">
              <a:lnSpc>
                <a:spcPct val="90000"/>
              </a:lnSpc>
            </a:pPr>
            <a:r>
              <a:rPr lang="en-US" sz="2400" b="1" dirty="0" err="1">
                <a:latin typeface="Courier New" pitchFamily="49" charset="0"/>
              </a:rPr>
              <a:t>Box.createRigidArea</a:t>
            </a:r>
            <a:r>
              <a:rPr lang="en-US" sz="2400" b="1" dirty="0">
                <a:latin typeface="Courier New" pitchFamily="49" charset="0"/>
              </a:rPr>
              <a:t>(Dimension dim)</a:t>
            </a:r>
          </a:p>
          <a:p>
            <a:pPr lvl="2">
              <a:lnSpc>
                <a:spcPct val="90000"/>
              </a:lnSpc>
            </a:pPr>
            <a:r>
              <a:rPr lang="en-US" sz="2000" dirty="0"/>
              <a:t>Creates a two-dimensional invisible </a:t>
            </a:r>
            <a:r>
              <a:rPr lang="en-US" sz="2000" dirty="0">
                <a:latin typeface="Courier New" pitchFamily="49" charset="0"/>
              </a:rPr>
              <a:t>Component</a:t>
            </a:r>
            <a:r>
              <a:rPr lang="en-US" sz="2000" dirty="0"/>
              <a:t> with a fixed width and height</a:t>
            </a:r>
            <a:endParaRPr lang="en-US" sz="1600" b="1" dirty="0">
              <a:latin typeface="Courier New" pitchFamily="49" charset="0"/>
            </a:endParaRPr>
          </a:p>
          <a:p>
            <a:pPr lvl="2">
              <a:lnSpc>
                <a:spcPct val="90000"/>
              </a:lnSpc>
              <a:buFont typeface="Wingdings" pitchFamily="2" charset="2"/>
              <a:buNone/>
            </a:pPr>
            <a:r>
              <a:rPr lang="en-US" sz="1800" b="1" dirty="0">
                <a:latin typeface="Courier New" pitchFamily="49" charset="0"/>
              </a:rPr>
              <a:t>Component spacer = </a:t>
            </a:r>
          </a:p>
          <a:p>
            <a:pPr lvl="2">
              <a:lnSpc>
                <a:spcPct val="90000"/>
              </a:lnSpc>
              <a:buFont typeface="Wingdings" pitchFamily="2" charset="2"/>
              <a:buNone/>
            </a:pPr>
            <a:r>
              <a:rPr lang="en-US" sz="1800" b="1" dirty="0">
                <a:latin typeface="Courier New" pitchFamily="49" charset="0"/>
              </a:rPr>
              <a:t> </a:t>
            </a:r>
            <a:r>
              <a:rPr lang="en-US" sz="1800" b="1" dirty="0" err="1">
                <a:latin typeface="Courier New" pitchFamily="49" charset="0"/>
              </a:rPr>
              <a:t>Box.createRigidArea</a:t>
            </a:r>
            <a:r>
              <a:rPr lang="en-US" sz="1800" b="1" dirty="0">
                <a:latin typeface="Courier New" pitchFamily="49" charset="0"/>
              </a:rPr>
              <a:t>(new Dimension(30, 40));</a:t>
            </a:r>
            <a:r>
              <a:rPr lang="en-US" sz="1600" b="1" dirty="0">
                <a:latin typeface="Courier New" pitchFamily="49" charset="0"/>
              </a:rPr>
              <a:t/>
            </a:r>
            <a:br>
              <a:rPr lang="en-US" sz="1600" b="1" dirty="0">
                <a:latin typeface="Courier New" pitchFamily="49" charset="0"/>
              </a:rPr>
            </a:br>
            <a:endParaRPr lang="en-US" sz="1600" b="1" dirty="0">
              <a:latin typeface="Courier New" pitchFamily="49" charset="0"/>
            </a:endParaRPr>
          </a:p>
          <a:p>
            <a:pPr>
              <a:lnSpc>
                <a:spcPct val="90000"/>
              </a:lnSpc>
            </a:pPr>
            <a:r>
              <a:rPr lang="en-US" sz="2800" dirty="0"/>
              <a:t>Struts</a:t>
            </a:r>
          </a:p>
          <a:p>
            <a:pPr lvl="1">
              <a:lnSpc>
                <a:spcPct val="90000"/>
              </a:lnSpc>
            </a:pPr>
            <a:r>
              <a:rPr lang="en-US" sz="2400" b="1" dirty="0" err="1">
                <a:latin typeface="Courier New" pitchFamily="49" charset="0"/>
              </a:rPr>
              <a:t>Box.createHorizontalStrut</a:t>
            </a:r>
            <a:r>
              <a:rPr lang="en-US" sz="2400" b="1" dirty="0">
                <a:latin typeface="Courier New" pitchFamily="49" charset="0"/>
              </a:rPr>
              <a:t>(int width)</a:t>
            </a:r>
          </a:p>
          <a:p>
            <a:pPr lvl="1">
              <a:lnSpc>
                <a:spcPct val="90000"/>
              </a:lnSpc>
            </a:pPr>
            <a:r>
              <a:rPr lang="en-US" sz="2400" b="1" dirty="0" err="1">
                <a:latin typeface="Courier New" pitchFamily="49" charset="0"/>
              </a:rPr>
              <a:t>Box.createVerticalStrut</a:t>
            </a:r>
            <a:r>
              <a:rPr lang="en-US" sz="2400" b="1" dirty="0">
                <a:latin typeface="Courier New" pitchFamily="49" charset="0"/>
              </a:rPr>
              <a:t>(int width)</a:t>
            </a:r>
          </a:p>
          <a:p>
            <a:pPr lvl="2">
              <a:lnSpc>
                <a:spcPct val="90000"/>
              </a:lnSpc>
            </a:pPr>
            <a:r>
              <a:rPr lang="en-US" sz="2000" dirty="0"/>
              <a:t>Creates an invisible </a:t>
            </a:r>
            <a:r>
              <a:rPr lang="en-US" sz="2000" dirty="0">
                <a:latin typeface="Courier New" pitchFamily="49" charset="0"/>
              </a:rPr>
              <a:t>Component</a:t>
            </a:r>
            <a:r>
              <a:rPr lang="en-US" sz="2000" dirty="0"/>
              <a:t> of fixed width and zero height, and an invisible </a:t>
            </a:r>
            <a:r>
              <a:rPr lang="en-US" sz="2000" dirty="0">
                <a:latin typeface="Courier New" pitchFamily="49" charset="0"/>
              </a:rPr>
              <a:t>Component</a:t>
            </a:r>
            <a:r>
              <a:rPr lang="en-US" sz="2000" dirty="0"/>
              <a:t> of fixed height and zero width, respectively</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By: Utsav Patel</a:t>
            </a:r>
            <a:endParaRPr lang="en-US" altLang="zh-TW"/>
          </a:p>
        </p:txBody>
      </p:sp>
      <p:sp>
        <p:nvSpPr>
          <p:cNvPr id="6" name="Slide Number Placeholder 5"/>
          <p:cNvSpPr>
            <a:spLocks noGrp="1"/>
          </p:cNvSpPr>
          <p:nvPr>
            <p:ph type="sldNum" sz="quarter" idx="12"/>
          </p:nvPr>
        </p:nvSpPr>
        <p:spPr/>
        <p:txBody>
          <a:bodyPr/>
          <a:lstStyle/>
          <a:p>
            <a:fld id="{AC54403A-1D6A-40AD-8482-274B0C7469DF}" type="slidenum">
              <a:rPr lang="en-US" altLang="zh-TW"/>
              <a:pPr/>
              <a:t>65</a:t>
            </a:fld>
            <a:endParaRPr lang="en-US" altLang="zh-TW"/>
          </a:p>
        </p:txBody>
      </p:sp>
      <p:sp>
        <p:nvSpPr>
          <p:cNvPr id="596994" name="Rectangle 1026"/>
          <p:cNvSpPr>
            <a:spLocks noGrp="1" noChangeArrowheads="1"/>
          </p:cNvSpPr>
          <p:nvPr>
            <p:ph type="title"/>
          </p:nvPr>
        </p:nvSpPr>
        <p:spPr/>
        <p:txBody>
          <a:bodyPr>
            <a:normAutofit fontScale="90000"/>
          </a:bodyPr>
          <a:lstStyle/>
          <a:p>
            <a:r>
              <a:rPr lang="en-US"/>
              <a:t>Invisible Components in </a:t>
            </a:r>
            <a:br>
              <a:rPr lang="en-US"/>
            </a:br>
            <a:r>
              <a:rPr lang="en-US"/>
              <a:t>Box Class (Continued)</a:t>
            </a:r>
          </a:p>
        </p:txBody>
      </p:sp>
      <p:sp>
        <p:nvSpPr>
          <p:cNvPr id="596995" name="Rectangle 1027"/>
          <p:cNvSpPr>
            <a:spLocks noGrp="1" noChangeArrowheads="1"/>
          </p:cNvSpPr>
          <p:nvPr>
            <p:ph type="body" idx="1"/>
          </p:nvPr>
        </p:nvSpPr>
        <p:spPr/>
        <p:txBody>
          <a:bodyPr/>
          <a:lstStyle/>
          <a:p>
            <a:pPr>
              <a:lnSpc>
                <a:spcPct val="90000"/>
              </a:lnSpc>
            </a:pPr>
            <a:r>
              <a:rPr lang="en-US" sz="2800" dirty="0"/>
              <a:t>Glue</a:t>
            </a:r>
          </a:p>
          <a:p>
            <a:pPr lvl="1">
              <a:lnSpc>
                <a:spcPct val="90000"/>
              </a:lnSpc>
            </a:pPr>
            <a:r>
              <a:rPr lang="en-US" sz="2400" b="1" dirty="0" err="1">
                <a:latin typeface="Courier New" pitchFamily="49" charset="0"/>
              </a:rPr>
              <a:t>Box.createHorizontalGlue</a:t>
            </a:r>
            <a:r>
              <a:rPr lang="en-US" sz="2400" b="1" dirty="0">
                <a:latin typeface="Courier New" pitchFamily="49" charset="0"/>
              </a:rPr>
              <a:t>()</a:t>
            </a:r>
          </a:p>
          <a:p>
            <a:pPr lvl="1">
              <a:lnSpc>
                <a:spcPct val="90000"/>
              </a:lnSpc>
            </a:pPr>
            <a:r>
              <a:rPr lang="en-US" sz="2400" b="1" dirty="0" err="1">
                <a:latin typeface="Courier New" pitchFamily="49" charset="0"/>
              </a:rPr>
              <a:t>Box.createVerticalGlue</a:t>
            </a:r>
            <a:r>
              <a:rPr lang="en-US" sz="2400" b="1" dirty="0">
                <a:latin typeface="Courier New" pitchFamily="49" charset="0"/>
              </a:rPr>
              <a:t>()</a:t>
            </a:r>
          </a:p>
          <a:p>
            <a:pPr lvl="2">
              <a:lnSpc>
                <a:spcPct val="90000"/>
              </a:lnSpc>
            </a:pPr>
            <a:r>
              <a:rPr lang="en-US" sz="2000" dirty="0"/>
              <a:t>Create an invisible </a:t>
            </a:r>
            <a:r>
              <a:rPr lang="en-US" sz="2000" dirty="0">
                <a:latin typeface="Courier New" pitchFamily="49" charset="0"/>
              </a:rPr>
              <a:t>Component</a:t>
            </a:r>
            <a:r>
              <a:rPr lang="en-US" sz="2000" dirty="0"/>
              <a:t> that can expand horizontally or vertically, respectively, to fill all remaining space </a:t>
            </a:r>
          </a:p>
          <a:p>
            <a:pPr lvl="2">
              <a:lnSpc>
                <a:spcPct val="90000"/>
              </a:lnSpc>
              <a:buFont typeface="Wingdings" pitchFamily="2" charset="2"/>
              <a:buNone/>
            </a:pPr>
            <a:endParaRPr lang="en-US" sz="1000" b="1" dirty="0">
              <a:latin typeface="Courier New" pitchFamily="49" charset="0"/>
            </a:endParaRPr>
          </a:p>
          <a:p>
            <a:pPr lvl="1">
              <a:lnSpc>
                <a:spcPct val="90000"/>
              </a:lnSpc>
            </a:pPr>
            <a:r>
              <a:rPr lang="en-US" sz="2400" b="1" dirty="0" err="1">
                <a:latin typeface="Courier New" pitchFamily="49" charset="0"/>
              </a:rPr>
              <a:t>Box.createGlue</a:t>
            </a:r>
            <a:r>
              <a:rPr lang="en-US" sz="2400" b="1" dirty="0">
                <a:latin typeface="Courier New" pitchFamily="49" charset="0"/>
              </a:rPr>
              <a:t>()</a:t>
            </a:r>
          </a:p>
          <a:p>
            <a:pPr lvl="2">
              <a:lnSpc>
                <a:spcPct val="90000"/>
              </a:lnSpc>
            </a:pPr>
            <a:r>
              <a:rPr lang="en-US" sz="2000" dirty="0"/>
              <a:t>Creates a </a:t>
            </a:r>
            <a:r>
              <a:rPr lang="en-US" sz="2000" dirty="0">
                <a:latin typeface="Courier New" pitchFamily="49" charset="0"/>
              </a:rPr>
              <a:t>Component</a:t>
            </a:r>
            <a:r>
              <a:rPr lang="en-US" sz="2000" dirty="0"/>
              <a:t> that can expand in both directions</a:t>
            </a:r>
            <a:endParaRPr lang="en-US" sz="1000" dirty="0"/>
          </a:p>
          <a:p>
            <a:pPr lvl="2">
              <a:lnSpc>
                <a:spcPct val="90000"/>
              </a:lnSpc>
            </a:pPr>
            <a:r>
              <a:rPr lang="en-US" sz="2000" dirty="0"/>
              <a:t>A </a:t>
            </a:r>
            <a:r>
              <a:rPr lang="en-US" sz="2000" dirty="0">
                <a:latin typeface="Courier New" pitchFamily="49" charset="0"/>
              </a:rPr>
              <a:t>Box</a:t>
            </a:r>
            <a:r>
              <a:rPr lang="en-US" sz="2000" dirty="0"/>
              <a:t> object achieves the glue effect by expressing a maximum size of </a:t>
            </a:r>
            <a:r>
              <a:rPr lang="en-US" sz="2000" dirty="0" err="1">
                <a:latin typeface="Courier New" pitchFamily="49" charset="0"/>
              </a:rPr>
              <a:t>Short.MAX_VALUE</a:t>
            </a:r>
            <a:endParaRPr lang="en-US" sz="2000" dirty="0">
              <a:latin typeface="Courier New" pitchFamily="49" charset="0"/>
            </a:endParaRPr>
          </a:p>
          <a:p>
            <a:pPr lvl="2">
              <a:lnSpc>
                <a:spcPct val="90000"/>
              </a:lnSpc>
            </a:pPr>
            <a:r>
              <a:rPr lang="en-US" sz="2000" dirty="0"/>
              <a:t>Only apply </a:t>
            </a:r>
            <a:r>
              <a:rPr lang="en-US" sz="2000" dirty="0">
                <a:latin typeface="Courier New" pitchFamily="49" charset="0"/>
              </a:rPr>
              <a:t>glue</a:t>
            </a:r>
            <a:r>
              <a:rPr lang="en-US" sz="2000" dirty="0"/>
              <a:t> to layout managers that respect the maximum size of a </a:t>
            </a:r>
            <a:r>
              <a:rPr lang="en-US" sz="2000" dirty="0">
                <a:latin typeface="Courier New" pitchFamily="49" charset="0"/>
              </a:rPr>
              <a:t>Component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endParaRPr lang="en-US"/>
          </a:p>
        </p:txBody>
      </p:sp>
      <p:sp>
        <p:nvSpPr>
          <p:cNvPr id="5" name="Footer Placeholder 3"/>
          <p:cNvSpPr>
            <a:spLocks noGrp="1"/>
          </p:cNvSpPr>
          <p:nvPr>
            <p:ph type="ftr" sz="quarter" idx="11"/>
          </p:nvPr>
        </p:nvSpPr>
        <p:spPr/>
        <p:txBody>
          <a:bodyPr/>
          <a:lstStyle/>
          <a:p>
            <a:r>
              <a:rPr lang="en-US" altLang="zh-TW" smtClean="0"/>
              <a:t>By: Utsav Patel</a:t>
            </a:r>
            <a:endParaRPr lang="en-US" altLang="zh-TW"/>
          </a:p>
        </p:txBody>
      </p:sp>
      <p:sp>
        <p:nvSpPr>
          <p:cNvPr id="6" name="Slide Number Placeholder 4"/>
          <p:cNvSpPr>
            <a:spLocks noGrp="1"/>
          </p:cNvSpPr>
          <p:nvPr>
            <p:ph type="sldNum" sz="quarter" idx="12"/>
          </p:nvPr>
        </p:nvSpPr>
        <p:spPr/>
        <p:txBody>
          <a:bodyPr/>
          <a:lstStyle/>
          <a:p>
            <a:fld id="{4DC35A12-C9CF-4E9F-8A31-2614683E060A}" type="slidenum">
              <a:rPr lang="en-US" altLang="zh-TW"/>
              <a:pPr/>
              <a:t>66</a:t>
            </a:fld>
            <a:endParaRPr lang="en-US" altLang="zh-TW"/>
          </a:p>
        </p:txBody>
      </p:sp>
      <p:sp>
        <p:nvSpPr>
          <p:cNvPr id="598018" name="Rectangle 1026"/>
          <p:cNvSpPr>
            <a:spLocks noGrp="1" noChangeArrowheads="1"/>
          </p:cNvSpPr>
          <p:nvPr>
            <p:ph type="title"/>
          </p:nvPr>
        </p:nvSpPr>
        <p:spPr/>
        <p:txBody>
          <a:bodyPr/>
          <a:lstStyle/>
          <a:p>
            <a:r>
              <a:rPr lang="en-US"/>
              <a:t>Invisible Components: Example</a:t>
            </a:r>
          </a:p>
        </p:txBody>
      </p:sp>
      <p:pic>
        <p:nvPicPr>
          <p:cNvPr id="598019" name="Picture 1027"/>
          <p:cNvPicPr>
            <a:picLocks noChangeAspect="1" noChangeArrowheads="1"/>
          </p:cNvPicPr>
          <p:nvPr/>
        </p:nvPicPr>
        <p:blipFill>
          <a:blip r:embed="rId2"/>
          <a:srcRect/>
          <a:stretch>
            <a:fillRect/>
          </a:stretch>
        </p:blipFill>
        <p:spPr bwMode="auto">
          <a:xfrm>
            <a:off x="1981200" y="1878013"/>
            <a:ext cx="5029200" cy="4670425"/>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By: Utsav Patel</a:t>
            </a:r>
            <a:endParaRPr lang="en-US" altLang="zh-TW"/>
          </a:p>
        </p:txBody>
      </p:sp>
      <p:sp>
        <p:nvSpPr>
          <p:cNvPr id="6" name="Slide Number Placeholder 5"/>
          <p:cNvSpPr>
            <a:spLocks noGrp="1"/>
          </p:cNvSpPr>
          <p:nvPr>
            <p:ph type="sldNum" sz="quarter" idx="12"/>
          </p:nvPr>
        </p:nvSpPr>
        <p:spPr/>
        <p:txBody>
          <a:bodyPr/>
          <a:lstStyle/>
          <a:p>
            <a:fld id="{4187CFE6-3BF7-468A-ADC8-82870E40FD52}" type="slidenum">
              <a:rPr lang="en-US" altLang="zh-TW"/>
              <a:pPr/>
              <a:t>67</a:t>
            </a:fld>
            <a:endParaRPr lang="en-US" altLang="zh-TW"/>
          </a:p>
        </p:txBody>
      </p:sp>
      <p:sp>
        <p:nvSpPr>
          <p:cNvPr id="599042" name="Rectangle 1026"/>
          <p:cNvSpPr>
            <a:spLocks noGrp="1" noChangeArrowheads="1"/>
          </p:cNvSpPr>
          <p:nvPr>
            <p:ph type="title"/>
          </p:nvPr>
        </p:nvSpPr>
        <p:spPr>
          <a:xfrm>
            <a:off x="457200" y="274638"/>
            <a:ext cx="8229600" cy="511156"/>
          </a:xfrm>
        </p:spPr>
        <p:txBody>
          <a:bodyPr>
            <a:normAutofit fontScale="90000"/>
          </a:bodyPr>
          <a:lstStyle/>
          <a:p>
            <a:r>
              <a:rPr lang="en-US" dirty="0" err="1"/>
              <a:t>BoxLayout</a:t>
            </a:r>
            <a:endParaRPr lang="en-US" dirty="0"/>
          </a:p>
        </p:txBody>
      </p:sp>
      <p:sp>
        <p:nvSpPr>
          <p:cNvPr id="599043" name="Rectangle 1027"/>
          <p:cNvSpPr>
            <a:spLocks noGrp="1" noChangeArrowheads="1"/>
          </p:cNvSpPr>
          <p:nvPr>
            <p:ph type="body" idx="1"/>
          </p:nvPr>
        </p:nvSpPr>
        <p:spPr>
          <a:xfrm>
            <a:off x="457200" y="714356"/>
            <a:ext cx="8229600" cy="5292935"/>
          </a:xfrm>
        </p:spPr>
        <p:txBody>
          <a:bodyPr>
            <a:noAutofit/>
          </a:bodyPr>
          <a:lstStyle/>
          <a:p>
            <a:r>
              <a:rPr lang="en-US" sz="2400" dirty="0"/>
              <a:t>Behavior</a:t>
            </a:r>
          </a:p>
          <a:p>
            <a:pPr lvl="1"/>
            <a:r>
              <a:rPr lang="en-US" sz="2400" dirty="0"/>
              <a:t>Manager from Swing; available only in Java 2</a:t>
            </a:r>
          </a:p>
          <a:p>
            <a:pPr lvl="1"/>
            <a:r>
              <a:rPr lang="en-US" sz="2400" dirty="0"/>
              <a:t>Arranges </a:t>
            </a:r>
            <a:r>
              <a:rPr lang="en-US" sz="2400" dirty="0">
                <a:latin typeface="Courier New" pitchFamily="49" charset="0"/>
              </a:rPr>
              <a:t>Component</a:t>
            </a:r>
            <a:r>
              <a:rPr lang="en-US" sz="2400" dirty="0"/>
              <a:t>s either in a horizontal row, </a:t>
            </a:r>
            <a:r>
              <a:rPr lang="en-US" sz="2400" dirty="0" err="1">
                <a:latin typeface="Courier New" pitchFamily="49" charset="0"/>
              </a:rPr>
              <a:t>BoxLayout.X_AXIS</a:t>
            </a:r>
            <a:r>
              <a:rPr lang="en-US" sz="2400" dirty="0"/>
              <a:t>, or in a vertical column, </a:t>
            </a:r>
            <a:r>
              <a:rPr lang="en-US" sz="2400" dirty="0" err="1">
                <a:latin typeface="Courier New" pitchFamily="49" charset="0"/>
              </a:rPr>
              <a:t>BoxLayout.Y_AXIS</a:t>
            </a:r>
            <a:endParaRPr lang="en-US" sz="2400" dirty="0">
              <a:latin typeface="Courier New" pitchFamily="49" charset="0"/>
            </a:endParaRPr>
          </a:p>
          <a:p>
            <a:pPr lvl="1"/>
            <a:r>
              <a:rPr lang="en-US" sz="2400" dirty="0"/>
              <a:t>Lays out the components in the order in which they were added to the </a:t>
            </a:r>
            <a:r>
              <a:rPr lang="en-US" sz="2400" dirty="0">
                <a:latin typeface="Courier New" pitchFamily="49" charset="0"/>
              </a:rPr>
              <a:t>Container</a:t>
            </a:r>
          </a:p>
          <a:p>
            <a:pPr lvl="1"/>
            <a:r>
              <a:rPr lang="en-US" sz="2400" dirty="0"/>
              <a:t>Resizing the container does not cause the components to relocate</a:t>
            </a:r>
          </a:p>
          <a:p>
            <a:pPr lvl="1"/>
            <a:r>
              <a:rPr lang="en-US" sz="2400" dirty="0"/>
              <a:t>Unlike the other standard layout managers, the </a:t>
            </a:r>
            <a:r>
              <a:rPr lang="en-US" sz="2400" dirty="0" err="1">
                <a:latin typeface="Courier New" pitchFamily="49" charset="0"/>
              </a:rPr>
              <a:t>BoxLayout</a:t>
            </a:r>
            <a:r>
              <a:rPr lang="en-US" sz="2400" dirty="0"/>
              <a:t> manager cannot be shared with more than one </a:t>
            </a:r>
            <a:r>
              <a:rPr lang="en-US" sz="2400" dirty="0">
                <a:latin typeface="Courier New" pitchFamily="49" charset="0"/>
              </a:rPr>
              <a:t>Container</a:t>
            </a:r>
          </a:p>
          <a:p>
            <a:pPr lvl="1">
              <a:buFontTx/>
              <a:buNone/>
            </a:pPr>
            <a:r>
              <a:rPr lang="en-US" sz="2400" dirty="0">
                <a:latin typeface="Courier New" pitchFamily="49" charset="0"/>
              </a:rPr>
              <a:t>		</a:t>
            </a:r>
            <a:r>
              <a:rPr lang="en-US" sz="2400" b="1" dirty="0" err="1">
                <a:latin typeface="Courier New" pitchFamily="49" charset="0"/>
              </a:rPr>
              <a:t>BoxLayout</a:t>
            </a:r>
            <a:r>
              <a:rPr lang="en-US" sz="2400" b="1" dirty="0">
                <a:latin typeface="Courier New" pitchFamily="49" charset="0"/>
              </a:rPr>
              <a:t> layout = </a:t>
            </a:r>
          </a:p>
          <a:p>
            <a:pPr lvl="1">
              <a:buFontTx/>
              <a:buNone/>
            </a:pPr>
            <a:r>
              <a:rPr lang="en-US" sz="2400" b="1" dirty="0">
                <a:latin typeface="Courier New" pitchFamily="49" charset="0"/>
              </a:rPr>
              <a:t>		  new </a:t>
            </a:r>
            <a:r>
              <a:rPr lang="en-US" sz="2400" b="1" dirty="0" err="1">
                <a:latin typeface="Courier New" pitchFamily="49" charset="0"/>
              </a:rPr>
              <a:t>BoxLayout</a:t>
            </a:r>
            <a:r>
              <a:rPr lang="en-US" sz="2400" b="1" dirty="0">
                <a:latin typeface="Courier New" pitchFamily="49" charset="0"/>
              </a:rPr>
              <a:t>(</a:t>
            </a:r>
            <a:r>
              <a:rPr lang="en-US" sz="2400" b="1" i="1" dirty="0">
                <a:latin typeface="Courier New" pitchFamily="49" charset="0"/>
              </a:rPr>
              <a:t>container</a:t>
            </a:r>
            <a:r>
              <a:rPr lang="en-US" sz="2400" b="1" dirty="0">
                <a:latin typeface="Courier New" pitchFamily="49" charset="0"/>
              </a:rPr>
              <a:t>, </a:t>
            </a:r>
            <a:r>
              <a:rPr lang="en-US" sz="2400" b="1" dirty="0" err="1">
                <a:latin typeface="Courier New" pitchFamily="49" charset="0"/>
              </a:rPr>
              <a:t>BoxLayout.X_AXIS</a:t>
            </a:r>
            <a:r>
              <a:rPr lang="en-US" sz="2400" b="1" dirty="0">
                <a:latin typeface="Courier New" pitchFamily="49" charset="0"/>
              </a:rPr>
              <a:t>);</a:t>
            </a:r>
            <a:endParaRPr lang="en-US" sz="2400" dirty="0">
              <a:latin typeface="Courier New" pitchFamily="49"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By: Utsav Patel</a:t>
            </a:r>
            <a:endParaRPr lang="en-US" altLang="zh-TW"/>
          </a:p>
        </p:txBody>
      </p:sp>
      <p:sp>
        <p:nvSpPr>
          <p:cNvPr id="6" name="Slide Number Placeholder 5"/>
          <p:cNvSpPr>
            <a:spLocks noGrp="1"/>
          </p:cNvSpPr>
          <p:nvPr>
            <p:ph type="sldNum" sz="quarter" idx="12"/>
          </p:nvPr>
        </p:nvSpPr>
        <p:spPr/>
        <p:txBody>
          <a:bodyPr/>
          <a:lstStyle/>
          <a:p>
            <a:fld id="{91FBB41A-F7A8-4DCE-AF55-C4D6135A382B}" type="slidenum">
              <a:rPr lang="en-US" altLang="zh-TW"/>
              <a:pPr/>
              <a:t>68</a:t>
            </a:fld>
            <a:endParaRPr lang="en-US" altLang="zh-TW"/>
          </a:p>
        </p:txBody>
      </p:sp>
      <p:sp>
        <p:nvSpPr>
          <p:cNvPr id="600066" name="Rectangle 1026"/>
          <p:cNvSpPr>
            <a:spLocks noGrp="1" noChangeArrowheads="1"/>
          </p:cNvSpPr>
          <p:nvPr>
            <p:ph type="title"/>
          </p:nvPr>
        </p:nvSpPr>
        <p:spPr/>
        <p:txBody>
          <a:bodyPr>
            <a:normAutofit fontScale="90000"/>
          </a:bodyPr>
          <a:lstStyle/>
          <a:p>
            <a:r>
              <a:rPr lang="en-US"/>
              <a:t>Component Arrangement for BoxLayout</a:t>
            </a:r>
          </a:p>
        </p:txBody>
      </p:sp>
      <p:sp>
        <p:nvSpPr>
          <p:cNvPr id="600067" name="Rectangle 1027"/>
          <p:cNvSpPr>
            <a:spLocks noGrp="1" noChangeArrowheads="1"/>
          </p:cNvSpPr>
          <p:nvPr>
            <p:ph type="body" idx="1"/>
          </p:nvPr>
        </p:nvSpPr>
        <p:spPr/>
        <p:txBody>
          <a:bodyPr/>
          <a:lstStyle/>
          <a:p>
            <a:pPr>
              <a:lnSpc>
                <a:spcPct val="90000"/>
              </a:lnSpc>
            </a:pPr>
            <a:r>
              <a:rPr lang="en-US" sz="2800" dirty="0"/>
              <a:t>Attempts to arrange the components with:</a:t>
            </a:r>
          </a:p>
          <a:p>
            <a:pPr lvl="1">
              <a:lnSpc>
                <a:spcPct val="90000"/>
              </a:lnSpc>
            </a:pPr>
            <a:r>
              <a:rPr lang="en-US" sz="2400" dirty="0"/>
              <a:t>Their preferred widths (vertical layout), or </a:t>
            </a:r>
          </a:p>
          <a:p>
            <a:pPr lvl="1">
              <a:lnSpc>
                <a:spcPct val="90000"/>
              </a:lnSpc>
            </a:pPr>
            <a:r>
              <a:rPr lang="en-US" sz="2400" dirty="0"/>
              <a:t>Their preferred heights (horizontal layout)</a:t>
            </a:r>
          </a:p>
          <a:p>
            <a:pPr>
              <a:lnSpc>
                <a:spcPct val="90000"/>
              </a:lnSpc>
            </a:pPr>
            <a:r>
              <a:rPr lang="en-US" sz="2800" dirty="0"/>
              <a:t>Vertical Layout</a:t>
            </a:r>
          </a:p>
          <a:p>
            <a:pPr lvl="1">
              <a:lnSpc>
                <a:spcPct val="85000"/>
              </a:lnSpc>
            </a:pPr>
            <a:r>
              <a:rPr lang="en-US" sz="2400" dirty="0"/>
              <a:t>If the components are not all the same width, </a:t>
            </a:r>
            <a:r>
              <a:rPr lang="en-US" sz="2400" dirty="0" err="1">
                <a:latin typeface="Courier New" pitchFamily="49" charset="0"/>
              </a:rPr>
              <a:t>BoxLayout</a:t>
            </a:r>
            <a:r>
              <a:rPr lang="en-US" sz="2400" dirty="0"/>
              <a:t> attempts to expand all the components to the width of the component with the largest preferred width </a:t>
            </a:r>
          </a:p>
          <a:p>
            <a:pPr lvl="1">
              <a:lnSpc>
                <a:spcPct val="85000"/>
              </a:lnSpc>
            </a:pPr>
            <a:r>
              <a:rPr lang="en-US" sz="2400" dirty="0"/>
              <a:t>If expanding a component is not possible (restricted maximum size), </a:t>
            </a:r>
            <a:r>
              <a:rPr lang="en-US" sz="2400" dirty="0" err="1">
                <a:latin typeface="Courier New" pitchFamily="49" charset="0"/>
              </a:rPr>
              <a:t>BoxLayout</a:t>
            </a:r>
            <a:r>
              <a:rPr lang="en-US" sz="2400" dirty="0"/>
              <a:t> aligns that component horizontally in the container, according to the x alignment of the component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By: Utsav Patel</a:t>
            </a:r>
            <a:endParaRPr lang="en-US" altLang="zh-TW"/>
          </a:p>
        </p:txBody>
      </p:sp>
      <p:sp>
        <p:nvSpPr>
          <p:cNvPr id="6" name="Slide Number Placeholder 5"/>
          <p:cNvSpPr>
            <a:spLocks noGrp="1"/>
          </p:cNvSpPr>
          <p:nvPr>
            <p:ph type="sldNum" sz="quarter" idx="12"/>
          </p:nvPr>
        </p:nvSpPr>
        <p:spPr/>
        <p:txBody>
          <a:bodyPr/>
          <a:lstStyle/>
          <a:p>
            <a:fld id="{3F88A172-753D-4005-BAAA-4906ECB6C909}" type="slidenum">
              <a:rPr lang="en-US" altLang="zh-TW"/>
              <a:pPr/>
              <a:t>69</a:t>
            </a:fld>
            <a:endParaRPr lang="en-US" altLang="zh-TW"/>
          </a:p>
        </p:txBody>
      </p:sp>
      <p:sp>
        <p:nvSpPr>
          <p:cNvPr id="601090" name="Rectangle 1026"/>
          <p:cNvSpPr>
            <a:spLocks noGrp="1" noChangeArrowheads="1"/>
          </p:cNvSpPr>
          <p:nvPr>
            <p:ph type="title"/>
          </p:nvPr>
        </p:nvSpPr>
        <p:spPr/>
        <p:txBody>
          <a:bodyPr>
            <a:normAutofit fontScale="90000"/>
          </a:bodyPr>
          <a:lstStyle/>
          <a:p>
            <a:r>
              <a:rPr lang="en-US" sz="4000">
                <a:solidFill>
                  <a:schemeClr val="tx1"/>
                </a:solidFill>
              </a:rPr>
              <a:t>Component Arrangement for BoxLayout (Continued)</a:t>
            </a:r>
          </a:p>
        </p:txBody>
      </p:sp>
      <p:sp>
        <p:nvSpPr>
          <p:cNvPr id="601091" name="Rectangle 1027"/>
          <p:cNvSpPr>
            <a:spLocks noGrp="1" noChangeArrowheads="1"/>
          </p:cNvSpPr>
          <p:nvPr>
            <p:ph type="body" idx="1"/>
          </p:nvPr>
        </p:nvSpPr>
        <p:spPr/>
        <p:txBody>
          <a:bodyPr/>
          <a:lstStyle/>
          <a:p>
            <a:pPr>
              <a:lnSpc>
                <a:spcPct val="90000"/>
              </a:lnSpc>
            </a:pPr>
            <a:r>
              <a:rPr lang="en-US"/>
              <a:t>Horizontal Layout</a:t>
            </a:r>
          </a:p>
          <a:p>
            <a:pPr lvl="1">
              <a:lnSpc>
                <a:spcPct val="90000"/>
              </a:lnSpc>
            </a:pPr>
            <a:r>
              <a:rPr lang="en-US"/>
              <a:t>If the components are not all the same height, </a:t>
            </a:r>
            <a:r>
              <a:rPr lang="en-US">
                <a:latin typeface="Courier New" pitchFamily="49" charset="0"/>
              </a:rPr>
              <a:t>BoxLayout</a:t>
            </a:r>
            <a:r>
              <a:rPr lang="en-US"/>
              <a:t> attempts to expand all the components to the height of the tallest component</a:t>
            </a:r>
          </a:p>
          <a:p>
            <a:pPr lvl="1">
              <a:lnSpc>
                <a:spcPct val="90000"/>
              </a:lnSpc>
            </a:pPr>
            <a:r>
              <a:rPr lang="en-US"/>
              <a:t>If expanding the height of a component is not possible, </a:t>
            </a:r>
            <a:r>
              <a:rPr lang="en-US">
                <a:latin typeface="Courier New" pitchFamily="49" charset="0"/>
              </a:rPr>
              <a:t>BoxLayout</a:t>
            </a:r>
            <a:r>
              <a:rPr lang="en-US"/>
              <a:t> aligns that component vertically in the container, according to the y alignment of the component.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zh-TW" smtClean="0"/>
              <a:t>By: Utsav Patel</a:t>
            </a:r>
            <a:endParaRPr lang="en-US" altLang="zh-TW" dirty="0"/>
          </a:p>
        </p:txBody>
      </p:sp>
      <p:sp>
        <p:nvSpPr>
          <p:cNvPr id="7" name="Slide Number Placeholder 5"/>
          <p:cNvSpPr>
            <a:spLocks noGrp="1"/>
          </p:cNvSpPr>
          <p:nvPr>
            <p:ph type="sldNum" sz="quarter" idx="12"/>
          </p:nvPr>
        </p:nvSpPr>
        <p:spPr/>
        <p:txBody>
          <a:bodyPr/>
          <a:lstStyle/>
          <a:p>
            <a:fld id="{C1157899-2279-4859-91E1-586E64EBD6F2}" type="slidenum">
              <a:rPr lang="en-US" altLang="zh-TW"/>
              <a:pPr/>
              <a:t>7</a:t>
            </a:fld>
            <a:endParaRPr lang="en-US" altLang="zh-TW"/>
          </a:p>
        </p:txBody>
      </p:sp>
      <p:sp>
        <p:nvSpPr>
          <p:cNvPr id="376834" name="Rectangle 1026"/>
          <p:cNvSpPr>
            <a:spLocks noGrp="1" noChangeArrowheads="1"/>
          </p:cNvSpPr>
          <p:nvPr>
            <p:ph type="title"/>
          </p:nvPr>
        </p:nvSpPr>
        <p:spPr/>
        <p:txBody>
          <a:bodyPr/>
          <a:lstStyle/>
          <a:p>
            <a:r>
              <a:rPr lang="en-US">
                <a:latin typeface="Arial" pitchFamily="34" charset="0"/>
                <a:cs typeface="Arial" pitchFamily="34" charset="0"/>
              </a:rPr>
              <a:t>Applet Inheritance Hierarchy</a:t>
            </a:r>
          </a:p>
        </p:txBody>
      </p:sp>
      <p:sp>
        <p:nvSpPr>
          <p:cNvPr id="376835" name="Rectangle 1027"/>
          <p:cNvSpPr>
            <a:spLocks noGrp="1" noChangeArrowheads="1"/>
          </p:cNvSpPr>
          <p:nvPr>
            <p:ph type="body" idx="1"/>
          </p:nvPr>
        </p:nvSpPr>
        <p:spPr>
          <a:xfrm>
            <a:off x="1066800" y="1981200"/>
            <a:ext cx="3352800" cy="4267200"/>
          </a:xfrm>
        </p:spPr>
        <p:txBody>
          <a:bodyPr/>
          <a:lstStyle/>
          <a:p>
            <a:r>
              <a:rPr lang="en-US" dirty="0">
                <a:latin typeface="Arial" pitchFamily="34" charset="0"/>
                <a:cs typeface="Arial" pitchFamily="34" charset="0"/>
              </a:rPr>
              <a:t>Applet class derives from the Abstract Window Toolkit (AWT) hierarchy.</a:t>
            </a:r>
          </a:p>
        </p:txBody>
      </p:sp>
      <p:pic>
        <p:nvPicPr>
          <p:cNvPr id="376837" name="Picture 1029" descr="1classes"/>
          <p:cNvPicPr>
            <a:picLocks noChangeAspect="1" noChangeArrowheads="1"/>
          </p:cNvPicPr>
          <p:nvPr/>
        </p:nvPicPr>
        <p:blipFill>
          <a:blip r:embed="rId2" cstate="print"/>
          <a:srcRect/>
          <a:stretch>
            <a:fillRect/>
          </a:stretch>
        </p:blipFill>
        <p:spPr bwMode="auto">
          <a:xfrm>
            <a:off x="4740275" y="1981200"/>
            <a:ext cx="4203700" cy="4572000"/>
          </a:xfrm>
          <a:prstGeom prst="rect">
            <a:avLst/>
          </a:prstGeo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r>
              <a:rPr lang="en-US" altLang="zh-TW" smtClean="0"/>
              <a:t>By: Utsav Patel</a:t>
            </a:r>
            <a:endParaRPr lang="en-US" altLang="zh-TW"/>
          </a:p>
        </p:txBody>
      </p:sp>
      <p:sp>
        <p:nvSpPr>
          <p:cNvPr id="9" name="Slide Number Placeholder 5"/>
          <p:cNvSpPr>
            <a:spLocks noGrp="1"/>
          </p:cNvSpPr>
          <p:nvPr>
            <p:ph type="sldNum" sz="quarter" idx="12"/>
          </p:nvPr>
        </p:nvSpPr>
        <p:spPr/>
        <p:txBody>
          <a:bodyPr/>
          <a:lstStyle/>
          <a:p>
            <a:fld id="{D3D2D2EB-3B31-4FBC-BDA0-D4A028A89A89}" type="slidenum">
              <a:rPr lang="en-US" altLang="zh-TW"/>
              <a:pPr/>
              <a:t>70</a:t>
            </a:fld>
            <a:endParaRPr lang="en-US" altLang="zh-TW"/>
          </a:p>
        </p:txBody>
      </p:sp>
      <p:sp>
        <p:nvSpPr>
          <p:cNvPr id="604162" name="Rectangle 1026"/>
          <p:cNvSpPr>
            <a:spLocks noGrp="1" noChangeArrowheads="1"/>
          </p:cNvSpPr>
          <p:nvPr>
            <p:ph type="title"/>
          </p:nvPr>
        </p:nvSpPr>
        <p:spPr/>
        <p:txBody>
          <a:bodyPr/>
          <a:lstStyle/>
          <a:p>
            <a:r>
              <a:rPr lang="en-US"/>
              <a:t>BoxLayout: Example</a:t>
            </a:r>
          </a:p>
        </p:txBody>
      </p:sp>
      <p:pic>
        <p:nvPicPr>
          <p:cNvPr id="604163" name="Picture 1027"/>
          <p:cNvPicPr>
            <a:picLocks noChangeAspect="1" noChangeArrowheads="1"/>
          </p:cNvPicPr>
          <p:nvPr/>
        </p:nvPicPr>
        <p:blipFill>
          <a:blip r:embed="rId2"/>
          <a:srcRect/>
          <a:stretch>
            <a:fillRect/>
          </a:stretch>
        </p:blipFill>
        <p:spPr bwMode="auto">
          <a:xfrm>
            <a:off x="762000" y="1981200"/>
            <a:ext cx="3581400" cy="1611313"/>
          </a:xfrm>
          <a:prstGeom prst="rect">
            <a:avLst/>
          </a:prstGeom>
          <a:noFill/>
          <a:ln w="9525">
            <a:noFill/>
            <a:miter lim="800000"/>
            <a:headEnd/>
            <a:tailEnd/>
          </a:ln>
          <a:effectLst/>
        </p:spPr>
      </p:pic>
      <p:pic>
        <p:nvPicPr>
          <p:cNvPr id="604164" name="Picture 1028"/>
          <p:cNvPicPr>
            <a:picLocks noChangeAspect="1" noChangeArrowheads="1"/>
          </p:cNvPicPr>
          <p:nvPr/>
        </p:nvPicPr>
        <p:blipFill>
          <a:blip r:embed="rId3"/>
          <a:srcRect/>
          <a:stretch>
            <a:fillRect/>
          </a:stretch>
        </p:blipFill>
        <p:spPr bwMode="auto">
          <a:xfrm>
            <a:off x="4800600" y="1981200"/>
            <a:ext cx="3581400" cy="1611313"/>
          </a:xfrm>
          <a:prstGeom prst="rect">
            <a:avLst/>
          </a:prstGeom>
          <a:noFill/>
          <a:ln w="9525">
            <a:noFill/>
            <a:miter lim="800000"/>
            <a:headEnd/>
            <a:tailEnd/>
          </a:ln>
          <a:effectLst/>
        </p:spPr>
      </p:pic>
      <p:sp>
        <p:nvSpPr>
          <p:cNvPr id="604165" name="Text Box 1029"/>
          <p:cNvSpPr txBox="1">
            <a:spLocks noChangeArrowheads="1"/>
          </p:cNvSpPr>
          <p:nvPr/>
        </p:nvSpPr>
        <p:spPr bwMode="auto">
          <a:xfrm>
            <a:off x="838200" y="3886200"/>
            <a:ext cx="3581400" cy="822325"/>
          </a:xfrm>
          <a:prstGeom prst="rect">
            <a:avLst/>
          </a:prstGeom>
          <a:noFill/>
          <a:ln w="9525">
            <a:noFill/>
            <a:miter lim="800000"/>
            <a:headEnd/>
            <a:tailEnd/>
          </a:ln>
          <a:effectLst/>
        </p:spPr>
        <p:txBody>
          <a:bodyPr>
            <a:spAutoFit/>
          </a:bodyPr>
          <a:lstStyle/>
          <a:p>
            <a:pPr eaLnBrk="0" hangingPunct="0">
              <a:buFontTx/>
              <a:buChar char="•"/>
            </a:pPr>
            <a:r>
              <a:rPr kumimoji="0" lang="en-US">
                <a:latin typeface="Times New Roman" pitchFamily="18" charset="0"/>
              </a:rPr>
              <a:t> </a:t>
            </a:r>
            <a:r>
              <a:rPr kumimoji="0" lang="en-US" sz="2400">
                <a:latin typeface="Times New Roman" pitchFamily="18" charset="0"/>
              </a:rPr>
              <a:t>All components have a 0.0 (left) alignment</a:t>
            </a:r>
          </a:p>
        </p:txBody>
      </p:sp>
      <p:sp>
        <p:nvSpPr>
          <p:cNvPr id="604166" name="Text Box 1030"/>
          <p:cNvSpPr txBox="1">
            <a:spLocks noChangeArrowheads="1"/>
          </p:cNvSpPr>
          <p:nvPr/>
        </p:nvSpPr>
        <p:spPr bwMode="auto">
          <a:xfrm>
            <a:off x="5029200" y="3886200"/>
            <a:ext cx="3581400" cy="1552575"/>
          </a:xfrm>
          <a:prstGeom prst="rect">
            <a:avLst/>
          </a:prstGeom>
          <a:noFill/>
          <a:ln w="9525">
            <a:noFill/>
            <a:miter lim="800000"/>
            <a:headEnd/>
            <a:tailEnd/>
          </a:ln>
          <a:effectLst/>
        </p:spPr>
        <p:txBody>
          <a:bodyPr>
            <a:spAutoFit/>
          </a:bodyPr>
          <a:lstStyle/>
          <a:p>
            <a:pPr eaLnBrk="0" hangingPunct="0">
              <a:buFontTx/>
              <a:buChar char="•"/>
            </a:pPr>
            <a:r>
              <a:rPr kumimoji="0" lang="en-US">
                <a:latin typeface="Times New Roman" pitchFamily="18" charset="0"/>
              </a:rPr>
              <a:t> </a:t>
            </a:r>
            <a:r>
              <a:rPr kumimoji="0" lang="en-US" sz="2400">
                <a:latin typeface="Times New Roman" pitchFamily="18" charset="0"/>
              </a:rPr>
              <a:t>The label has a 0.0 alignment </a:t>
            </a:r>
          </a:p>
          <a:p>
            <a:pPr eaLnBrk="0" hangingPunct="0">
              <a:buFontTx/>
              <a:buChar char="•"/>
            </a:pPr>
            <a:r>
              <a:rPr kumimoji="0" lang="en-US" sz="2400">
                <a:latin typeface="Times New Roman" pitchFamily="18" charset="0"/>
              </a:rPr>
              <a:t> The buttons have a 1.0 (right) alignment</a:t>
            </a:r>
            <a:endParaRPr kumimoji="0" lang="en-US">
              <a:latin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By: Utsav Patel</a:t>
            </a:r>
            <a:endParaRPr lang="en-US" altLang="zh-TW" dirty="0"/>
          </a:p>
        </p:txBody>
      </p:sp>
      <p:sp>
        <p:nvSpPr>
          <p:cNvPr id="6" name="Slide Number Placeholder 5"/>
          <p:cNvSpPr>
            <a:spLocks noGrp="1"/>
          </p:cNvSpPr>
          <p:nvPr>
            <p:ph type="sldNum" sz="quarter" idx="12"/>
          </p:nvPr>
        </p:nvSpPr>
        <p:spPr/>
        <p:txBody>
          <a:bodyPr/>
          <a:lstStyle/>
          <a:p>
            <a:fld id="{38CB2434-9ECC-43EF-9747-3DCF616CBDFA}" type="slidenum">
              <a:rPr lang="en-US" altLang="zh-TW"/>
              <a:pPr/>
              <a:t>8</a:t>
            </a:fld>
            <a:endParaRPr lang="en-US" altLang="zh-TW"/>
          </a:p>
        </p:txBody>
      </p:sp>
      <p:sp>
        <p:nvSpPr>
          <p:cNvPr id="331778" name="Rectangle 2"/>
          <p:cNvSpPr>
            <a:spLocks noGrp="1" noChangeArrowheads="1"/>
          </p:cNvSpPr>
          <p:nvPr>
            <p:ph type="title"/>
          </p:nvPr>
        </p:nvSpPr>
        <p:spPr/>
        <p:txBody>
          <a:bodyPr/>
          <a:lstStyle/>
          <a:p>
            <a:r>
              <a:rPr lang="en-US">
                <a:latin typeface="Arial" pitchFamily="34" charset="0"/>
                <a:cs typeface="Arial" pitchFamily="34" charset="0"/>
              </a:rPr>
              <a:t>Useful Applet Methods</a:t>
            </a:r>
          </a:p>
        </p:txBody>
      </p:sp>
      <p:sp>
        <p:nvSpPr>
          <p:cNvPr id="331779" name="Rectangle 3"/>
          <p:cNvSpPr>
            <a:spLocks noGrp="1" noChangeArrowheads="1"/>
          </p:cNvSpPr>
          <p:nvPr>
            <p:ph type="body" idx="1"/>
          </p:nvPr>
        </p:nvSpPr>
        <p:spPr/>
        <p:txBody>
          <a:bodyPr/>
          <a:lstStyle/>
          <a:p>
            <a:pPr>
              <a:lnSpc>
                <a:spcPct val="90000"/>
              </a:lnSpc>
            </a:pPr>
            <a:r>
              <a:rPr lang="en-US" sz="2400" b="1" dirty="0" err="1">
                <a:solidFill>
                  <a:schemeClr val="tx1">
                    <a:lumMod val="95000"/>
                    <a:lumOff val="5000"/>
                  </a:schemeClr>
                </a:solidFill>
                <a:latin typeface="Arial" pitchFamily="34" charset="0"/>
                <a:cs typeface="Arial" pitchFamily="34" charset="0"/>
              </a:rPr>
              <a:t>getCodeBase</a:t>
            </a:r>
            <a:r>
              <a:rPr lang="en-US" sz="2400" b="1" dirty="0">
                <a:solidFill>
                  <a:schemeClr val="tx1">
                    <a:lumMod val="95000"/>
                    <a:lumOff val="5000"/>
                  </a:schemeClr>
                </a:solidFill>
                <a:latin typeface="Arial" pitchFamily="34" charset="0"/>
                <a:cs typeface="Arial" pitchFamily="34" charset="0"/>
              </a:rPr>
              <a:t>, </a:t>
            </a:r>
            <a:r>
              <a:rPr lang="en-US" sz="2400" b="1" dirty="0" err="1">
                <a:solidFill>
                  <a:schemeClr val="tx1">
                    <a:lumMod val="95000"/>
                    <a:lumOff val="5000"/>
                  </a:schemeClr>
                </a:solidFill>
                <a:latin typeface="Arial" pitchFamily="34" charset="0"/>
                <a:cs typeface="Arial" pitchFamily="34" charset="0"/>
              </a:rPr>
              <a:t>getDocumentBase</a:t>
            </a:r>
            <a:endParaRPr lang="en-US" sz="2400" b="1" dirty="0">
              <a:solidFill>
                <a:schemeClr val="tx1">
                  <a:lumMod val="95000"/>
                  <a:lumOff val="5000"/>
                </a:schemeClr>
              </a:solidFill>
              <a:latin typeface="Arial" pitchFamily="34" charset="0"/>
              <a:cs typeface="Arial" pitchFamily="34" charset="0"/>
            </a:endParaRPr>
          </a:p>
          <a:p>
            <a:pPr lvl="1">
              <a:lnSpc>
                <a:spcPct val="90000"/>
              </a:lnSpc>
            </a:pPr>
            <a:r>
              <a:rPr lang="en-US" sz="2000" dirty="0">
                <a:latin typeface="Arial" pitchFamily="34" charset="0"/>
                <a:cs typeface="Arial" pitchFamily="34" charset="0"/>
              </a:rPr>
              <a:t>The URL of the:</a:t>
            </a:r>
          </a:p>
          <a:p>
            <a:pPr lvl="2">
              <a:lnSpc>
                <a:spcPct val="90000"/>
              </a:lnSpc>
              <a:buFont typeface="Wingdings" pitchFamily="2" charset="2"/>
              <a:buNone/>
            </a:pPr>
            <a:r>
              <a:rPr lang="en-US" sz="1800" dirty="0">
                <a:solidFill>
                  <a:srgbClr val="FF0000"/>
                </a:solidFill>
                <a:latin typeface="Arial" pitchFamily="34" charset="0"/>
                <a:cs typeface="Arial" pitchFamily="34" charset="0"/>
              </a:rPr>
              <a:t>Applet file</a:t>
            </a:r>
            <a:r>
              <a:rPr lang="en-US" sz="1800" dirty="0">
                <a:latin typeface="Arial" pitchFamily="34" charset="0"/>
                <a:cs typeface="Arial" pitchFamily="34" charset="0"/>
              </a:rPr>
              <a:t> - </a:t>
            </a:r>
            <a:r>
              <a:rPr lang="en-US" sz="1800" b="1" dirty="0" err="1">
                <a:latin typeface="Arial" pitchFamily="34" charset="0"/>
                <a:cs typeface="Arial" pitchFamily="34" charset="0"/>
              </a:rPr>
              <a:t>getCodeBase</a:t>
            </a:r>
            <a:r>
              <a:rPr lang="en-US" sz="1800" dirty="0">
                <a:latin typeface="Arial" pitchFamily="34" charset="0"/>
                <a:cs typeface="Arial" pitchFamily="34" charset="0"/>
              </a:rPr>
              <a:t> </a:t>
            </a:r>
          </a:p>
          <a:p>
            <a:pPr lvl="2">
              <a:lnSpc>
                <a:spcPct val="90000"/>
              </a:lnSpc>
              <a:buFont typeface="Wingdings" pitchFamily="2" charset="2"/>
              <a:buNone/>
            </a:pPr>
            <a:r>
              <a:rPr lang="en-US" sz="1800" dirty="0">
                <a:solidFill>
                  <a:srgbClr val="FF0000"/>
                </a:solidFill>
                <a:latin typeface="Arial" pitchFamily="34" charset="0"/>
                <a:cs typeface="Arial" pitchFamily="34" charset="0"/>
              </a:rPr>
              <a:t>HTML file</a:t>
            </a:r>
            <a:r>
              <a:rPr lang="en-US" sz="1800" dirty="0">
                <a:latin typeface="Arial" pitchFamily="34" charset="0"/>
                <a:cs typeface="Arial" pitchFamily="34" charset="0"/>
              </a:rPr>
              <a:t> - </a:t>
            </a:r>
            <a:r>
              <a:rPr lang="en-US" sz="1800" b="1" dirty="0" err="1">
                <a:latin typeface="Arial" pitchFamily="34" charset="0"/>
                <a:cs typeface="Arial" pitchFamily="34" charset="0"/>
              </a:rPr>
              <a:t>getDocumentBase</a:t>
            </a:r>
            <a:endParaRPr lang="en-US" sz="1800" b="1" dirty="0">
              <a:latin typeface="Arial" pitchFamily="34" charset="0"/>
              <a:cs typeface="Arial" pitchFamily="34" charset="0"/>
            </a:endParaRPr>
          </a:p>
          <a:p>
            <a:pPr>
              <a:lnSpc>
                <a:spcPct val="90000"/>
              </a:lnSpc>
            </a:pPr>
            <a:r>
              <a:rPr lang="en-US" sz="2400" dirty="0" err="1">
                <a:solidFill>
                  <a:schemeClr val="tx1">
                    <a:lumMod val="95000"/>
                    <a:lumOff val="5000"/>
                  </a:schemeClr>
                </a:solidFill>
                <a:latin typeface="Arial" pitchFamily="34" charset="0"/>
                <a:cs typeface="Arial" pitchFamily="34" charset="0"/>
              </a:rPr>
              <a:t>getParameter</a:t>
            </a:r>
            <a:endParaRPr lang="en-US" sz="2400" dirty="0">
              <a:solidFill>
                <a:schemeClr val="tx1">
                  <a:lumMod val="95000"/>
                  <a:lumOff val="5000"/>
                </a:schemeClr>
              </a:solidFill>
              <a:latin typeface="Arial" pitchFamily="34" charset="0"/>
              <a:cs typeface="Arial" pitchFamily="34" charset="0"/>
            </a:endParaRPr>
          </a:p>
          <a:p>
            <a:pPr lvl="1">
              <a:lnSpc>
                <a:spcPct val="90000"/>
              </a:lnSpc>
            </a:pPr>
            <a:r>
              <a:rPr lang="en-US" sz="2000" dirty="0">
                <a:latin typeface="Arial" pitchFamily="34" charset="0"/>
                <a:cs typeface="Arial" pitchFamily="34" charset="0"/>
              </a:rPr>
              <a:t>Retrieves the value from the associated HTML PARAM element</a:t>
            </a:r>
          </a:p>
          <a:p>
            <a:pPr>
              <a:lnSpc>
                <a:spcPct val="90000"/>
              </a:lnSpc>
            </a:pPr>
            <a:r>
              <a:rPr lang="en-US" sz="2400" dirty="0" err="1">
                <a:solidFill>
                  <a:schemeClr val="tx1">
                    <a:lumMod val="95000"/>
                    <a:lumOff val="5000"/>
                  </a:schemeClr>
                </a:solidFill>
                <a:latin typeface="Arial" pitchFamily="34" charset="0"/>
                <a:cs typeface="Arial" pitchFamily="34" charset="0"/>
              </a:rPr>
              <a:t>getSize</a:t>
            </a:r>
            <a:endParaRPr lang="en-US" sz="2400" dirty="0">
              <a:solidFill>
                <a:schemeClr val="tx1">
                  <a:lumMod val="95000"/>
                  <a:lumOff val="5000"/>
                </a:schemeClr>
              </a:solidFill>
              <a:latin typeface="Arial" pitchFamily="34" charset="0"/>
              <a:cs typeface="Arial" pitchFamily="34" charset="0"/>
            </a:endParaRPr>
          </a:p>
          <a:p>
            <a:pPr lvl="1">
              <a:lnSpc>
                <a:spcPct val="90000"/>
              </a:lnSpc>
            </a:pPr>
            <a:r>
              <a:rPr lang="en-US" sz="2000" dirty="0">
                <a:latin typeface="Arial" pitchFamily="34" charset="0"/>
                <a:cs typeface="Arial" pitchFamily="34" charset="0"/>
              </a:rPr>
              <a:t>Returns the Dimension (width, height) of the applet</a:t>
            </a:r>
          </a:p>
          <a:p>
            <a:pPr>
              <a:lnSpc>
                <a:spcPct val="90000"/>
              </a:lnSpc>
            </a:pPr>
            <a:r>
              <a:rPr lang="en-US" sz="2400" dirty="0" err="1">
                <a:solidFill>
                  <a:schemeClr val="tx1">
                    <a:lumMod val="95000"/>
                    <a:lumOff val="5000"/>
                  </a:schemeClr>
                </a:solidFill>
                <a:latin typeface="Arial" pitchFamily="34" charset="0"/>
                <a:cs typeface="Arial" pitchFamily="34" charset="0"/>
              </a:rPr>
              <a:t>getGraphics</a:t>
            </a:r>
            <a:endParaRPr lang="en-US" sz="2400" dirty="0">
              <a:solidFill>
                <a:schemeClr val="tx1">
                  <a:lumMod val="95000"/>
                  <a:lumOff val="5000"/>
                </a:schemeClr>
              </a:solidFill>
              <a:latin typeface="Arial" pitchFamily="34" charset="0"/>
              <a:cs typeface="Arial" pitchFamily="34" charset="0"/>
            </a:endParaRPr>
          </a:p>
          <a:p>
            <a:pPr lvl="1">
              <a:lnSpc>
                <a:spcPct val="90000"/>
              </a:lnSpc>
            </a:pPr>
            <a:r>
              <a:rPr lang="en-US" sz="2000" dirty="0">
                <a:latin typeface="Arial" pitchFamily="34" charset="0"/>
                <a:cs typeface="Arial" pitchFamily="34" charset="0"/>
              </a:rPr>
              <a:t>Retrieves the current Graphics object for the applet</a:t>
            </a:r>
          </a:p>
          <a:p>
            <a:pPr lvl="1">
              <a:lnSpc>
                <a:spcPct val="90000"/>
              </a:lnSpc>
            </a:pPr>
            <a:r>
              <a:rPr lang="en-US" sz="2000" dirty="0">
                <a:latin typeface="Arial" pitchFamily="34" charset="0"/>
                <a:cs typeface="Arial" pitchFamily="34" charset="0"/>
              </a:rPr>
              <a:t>The Graphics object does not persist across paint invocations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29AF7C6-8B9D-4C70-8A37-C7FFF8E928D3}" type="slidenum">
              <a:rPr lang="en-US" altLang="zh-TW"/>
              <a:pPr/>
              <a:t>9</a:t>
            </a:fld>
            <a:endParaRPr lang="en-US" altLang="zh-TW"/>
          </a:p>
        </p:txBody>
      </p:sp>
      <p:sp>
        <p:nvSpPr>
          <p:cNvPr id="332802" name="Rectangle 2"/>
          <p:cNvSpPr>
            <a:spLocks noGrp="1" noChangeArrowheads="1"/>
          </p:cNvSpPr>
          <p:nvPr>
            <p:ph type="title"/>
          </p:nvPr>
        </p:nvSpPr>
        <p:spPr/>
        <p:txBody>
          <a:bodyPr>
            <a:normAutofit fontScale="90000"/>
          </a:bodyPr>
          <a:lstStyle/>
          <a:p>
            <a:r>
              <a:rPr lang="en-US">
                <a:latin typeface="Arial" pitchFamily="34" charset="0"/>
                <a:cs typeface="Arial" pitchFamily="34" charset="0"/>
              </a:rPr>
              <a:t>Useful Applet Methods,</a:t>
            </a:r>
            <a:br>
              <a:rPr lang="en-US">
                <a:latin typeface="Arial" pitchFamily="34" charset="0"/>
                <a:cs typeface="Arial" pitchFamily="34" charset="0"/>
              </a:rPr>
            </a:br>
            <a:r>
              <a:rPr lang="en-US">
                <a:latin typeface="Arial" pitchFamily="34" charset="0"/>
                <a:cs typeface="Arial" pitchFamily="34" charset="0"/>
              </a:rPr>
              <a:t>(Continued)</a:t>
            </a:r>
          </a:p>
        </p:txBody>
      </p:sp>
      <p:sp>
        <p:nvSpPr>
          <p:cNvPr id="332803" name="Rectangle 3"/>
          <p:cNvSpPr>
            <a:spLocks noGrp="1" noChangeArrowheads="1"/>
          </p:cNvSpPr>
          <p:nvPr>
            <p:ph type="body" idx="1"/>
          </p:nvPr>
        </p:nvSpPr>
        <p:spPr/>
        <p:txBody>
          <a:bodyPr/>
          <a:lstStyle/>
          <a:p>
            <a:r>
              <a:rPr lang="en-US" sz="2400" dirty="0" err="1">
                <a:solidFill>
                  <a:schemeClr val="tx1">
                    <a:lumMod val="95000"/>
                    <a:lumOff val="5000"/>
                  </a:schemeClr>
                </a:solidFill>
                <a:latin typeface="Arial" pitchFamily="34" charset="0"/>
                <a:cs typeface="Arial" pitchFamily="34" charset="0"/>
              </a:rPr>
              <a:t>showDocument</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AppletContext</a:t>
            </a:r>
            <a:r>
              <a:rPr lang="en-US" sz="2400" dirty="0">
                <a:solidFill>
                  <a:schemeClr val="tx1">
                    <a:lumMod val="95000"/>
                    <a:lumOff val="5000"/>
                  </a:schemeClr>
                </a:solidFill>
                <a:latin typeface="Arial" pitchFamily="34" charset="0"/>
                <a:cs typeface="Arial" pitchFamily="34" charset="0"/>
              </a:rPr>
              <a:t> method)</a:t>
            </a:r>
          </a:p>
          <a:p>
            <a:pPr>
              <a:buFont typeface="Wingdings" pitchFamily="2" charset="2"/>
              <a:buNone/>
            </a:pPr>
            <a:endParaRPr lang="en-US" sz="800" dirty="0">
              <a:solidFill>
                <a:schemeClr val="tx1">
                  <a:lumMod val="95000"/>
                  <a:lumOff val="5000"/>
                </a:schemeClr>
              </a:solidFill>
              <a:latin typeface="Arial" pitchFamily="34" charset="0"/>
              <a:cs typeface="Arial" pitchFamily="34" charset="0"/>
            </a:endParaRPr>
          </a:p>
          <a:p>
            <a:pPr>
              <a:buFont typeface="Wingdings" pitchFamily="2" charset="2"/>
              <a:buNone/>
            </a:pPr>
            <a:r>
              <a:rPr lang="en-US" sz="1500" dirty="0">
                <a:solidFill>
                  <a:schemeClr val="tx1">
                    <a:lumMod val="95000"/>
                    <a:lumOff val="5000"/>
                  </a:schemeClr>
                </a:solidFill>
                <a:latin typeface="Arial" pitchFamily="34" charset="0"/>
                <a:cs typeface="Arial" pitchFamily="34" charset="0"/>
              </a:rPr>
              <a:t>      </a:t>
            </a:r>
            <a:r>
              <a:rPr lang="en-US" sz="2000" dirty="0" err="1">
                <a:solidFill>
                  <a:schemeClr val="tx1">
                    <a:lumMod val="95000"/>
                    <a:lumOff val="5000"/>
                  </a:schemeClr>
                </a:solidFill>
                <a:latin typeface="Arial" pitchFamily="34" charset="0"/>
                <a:cs typeface="Arial" pitchFamily="34" charset="0"/>
              </a:rPr>
              <a:t>getAppletContext</a:t>
            </a:r>
            <a:r>
              <a:rPr lang="en-US" sz="2000" dirty="0">
                <a:solidFill>
                  <a:schemeClr val="tx1">
                    <a:lumMod val="95000"/>
                    <a:lumOff val="5000"/>
                  </a:schemeClr>
                </a:solidFill>
                <a:latin typeface="Arial" pitchFamily="34" charset="0"/>
                <a:cs typeface="Arial" pitchFamily="34" charset="0"/>
              </a:rPr>
              <a:t>().</a:t>
            </a:r>
            <a:r>
              <a:rPr lang="en-US" sz="2000" dirty="0" err="1">
                <a:solidFill>
                  <a:schemeClr val="tx1">
                    <a:lumMod val="95000"/>
                    <a:lumOff val="5000"/>
                  </a:schemeClr>
                </a:solidFill>
                <a:latin typeface="Arial" pitchFamily="34" charset="0"/>
                <a:cs typeface="Arial" pitchFamily="34" charset="0"/>
              </a:rPr>
              <a:t>showDocument</a:t>
            </a:r>
            <a:r>
              <a:rPr lang="en-US" sz="2000" dirty="0">
                <a:solidFill>
                  <a:schemeClr val="tx1">
                    <a:lumMod val="95000"/>
                    <a:lumOff val="5000"/>
                  </a:schemeClr>
                </a:solidFill>
                <a:latin typeface="Arial" pitchFamily="34" charset="0"/>
                <a:cs typeface="Arial" pitchFamily="34" charset="0"/>
              </a:rPr>
              <a:t>(...)</a:t>
            </a:r>
          </a:p>
          <a:p>
            <a:pPr>
              <a:buFont typeface="Wingdings" pitchFamily="2" charset="2"/>
              <a:buNone/>
            </a:pPr>
            <a:endParaRPr lang="en-US" sz="800" dirty="0">
              <a:solidFill>
                <a:schemeClr val="tx1">
                  <a:lumMod val="95000"/>
                  <a:lumOff val="5000"/>
                </a:schemeClr>
              </a:solidFill>
              <a:latin typeface="Arial" pitchFamily="34" charset="0"/>
              <a:cs typeface="Arial" pitchFamily="34" charset="0"/>
            </a:endParaRPr>
          </a:p>
          <a:p>
            <a:pPr lvl="1"/>
            <a:r>
              <a:rPr lang="en-US" sz="2000" dirty="0">
                <a:solidFill>
                  <a:schemeClr val="tx1">
                    <a:lumMod val="95000"/>
                    <a:lumOff val="5000"/>
                  </a:schemeClr>
                </a:solidFill>
                <a:latin typeface="Arial" pitchFamily="34" charset="0"/>
                <a:cs typeface="Arial" pitchFamily="34" charset="0"/>
              </a:rPr>
              <a:t>Asks the browser to retrieve and a display a Web page</a:t>
            </a:r>
          </a:p>
          <a:p>
            <a:pPr lvl="1"/>
            <a:r>
              <a:rPr lang="en-US" sz="2000" dirty="0">
                <a:solidFill>
                  <a:schemeClr val="tx1">
                    <a:lumMod val="95000"/>
                    <a:lumOff val="5000"/>
                  </a:schemeClr>
                </a:solidFill>
                <a:latin typeface="Arial" pitchFamily="34" charset="0"/>
                <a:cs typeface="Arial" pitchFamily="34" charset="0"/>
              </a:rPr>
              <a:t>Can direct page to a named FRAME cell</a:t>
            </a:r>
          </a:p>
          <a:p>
            <a:r>
              <a:rPr lang="en-US" sz="2400" dirty="0" err="1" smtClean="0">
                <a:solidFill>
                  <a:schemeClr val="tx1">
                    <a:lumMod val="95000"/>
                    <a:lumOff val="5000"/>
                  </a:schemeClr>
                </a:solidFill>
                <a:latin typeface="Arial" pitchFamily="34" charset="0"/>
                <a:cs typeface="Arial" pitchFamily="34" charset="0"/>
              </a:rPr>
              <a:t>showStatus</a:t>
            </a:r>
            <a:r>
              <a:rPr lang="en-US" sz="2400" dirty="0" smtClean="0">
                <a:solidFill>
                  <a:schemeClr val="tx1">
                    <a:lumMod val="95000"/>
                    <a:lumOff val="5000"/>
                  </a:schemeClr>
                </a:solidFill>
                <a:latin typeface="Arial" pitchFamily="34" charset="0"/>
                <a:cs typeface="Arial" pitchFamily="34" charset="0"/>
              </a:rPr>
              <a:t>(String </a:t>
            </a:r>
            <a:r>
              <a:rPr lang="en-US" sz="2400" dirty="0" err="1" smtClean="0">
                <a:solidFill>
                  <a:schemeClr val="tx1">
                    <a:lumMod val="95000"/>
                    <a:lumOff val="5000"/>
                  </a:schemeClr>
                </a:solidFill>
                <a:latin typeface="Arial" pitchFamily="34" charset="0"/>
                <a:cs typeface="Arial" pitchFamily="34" charset="0"/>
              </a:rPr>
              <a:t>str</a:t>
            </a:r>
            <a:r>
              <a:rPr lang="en-US" sz="2400" dirty="0" smtClean="0">
                <a:solidFill>
                  <a:schemeClr val="tx1">
                    <a:lumMod val="95000"/>
                    <a:lumOff val="5000"/>
                  </a:schemeClr>
                </a:solidFill>
                <a:latin typeface="Arial" pitchFamily="34" charset="0"/>
                <a:cs typeface="Arial" pitchFamily="34" charset="0"/>
              </a:rPr>
              <a:t>)</a:t>
            </a:r>
            <a:endParaRPr lang="en-US" sz="2400" dirty="0">
              <a:solidFill>
                <a:schemeClr val="tx1">
                  <a:lumMod val="95000"/>
                  <a:lumOff val="5000"/>
                </a:schemeClr>
              </a:solidFill>
              <a:latin typeface="Arial" pitchFamily="34" charset="0"/>
              <a:cs typeface="Arial" pitchFamily="34" charset="0"/>
            </a:endParaRPr>
          </a:p>
          <a:p>
            <a:pPr lvl="1"/>
            <a:r>
              <a:rPr lang="en-US" sz="2000" dirty="0">
                <a:solidFill>
                  <a:schemeClr val="tx1">
                    <a:lumMod val="95000"/>
                    <a:lumOff val="5000"/>
                  </a:schemeClr>
                </a:solidFill>
                <a:latin typeface="Arial" pitchFamily="34" charset="0"/>
                <a:cs typeface="Arial" pitchFamily="34" charset="0"/>
              </a:rPr>
              <a:t>Displays a string in the status line at the bottom of the browser</a:t>
            </a:r>
          </a:p>
          <a:p>
            <a:r>
              <a:rPr lang="en-US" sz="2400" dirty="0" err="1">
                <a:solidFill>
                  <a:schemeClr val="tx1">
                    <a:lumMod val="95000"/>
                    <a:lumOff val="5000"/>
                  </a:schemeClr>
                </a:solidFill>
                <a:latin typeface="Arial" pitchFamily="34" charset="0"/>
                <a:cs typeface="Arial" pitchFamily="34" charset="0"/>
              </a:rPr>
              <a:t>getCursor</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setCursor</a:t>
            </a:r>
            <a:endParaRPr lang="en-US" sz="2400" dirty="0">
              <a:solidFill>
                <a:schemeClr val="tx1">
                  <a:lumMod val="95000"/>
                  <a:lumOff val="5000"/>
                </a:schemeClr>
              </a:solidFill>
              <a:latin typeface="Arial" pitchFamily="34" charset="0"/>
              <a:cs typeface="Arial" pitchFamily="34" charset="0"/>
            </a:endParaRPr>
          </a:p>
          <a:p>
            <a:pPr lvl="1"/>
            <a:r>
              <a:rPr lang="en-US" sz="2000" dirty="0">
                <a:solidFill>
                  <a:schemeClr val="tx1">
                    <a:lumMod val="95000"/>
                    <a:lumOff val="5000"/>
                  </a:schemeClr>
                </a:solidFill>
                <a:latin typeface="Arial" pitchFamily="34" charset="0"/>
                <a:cs typeface="Arial" pitchFamily="34" charset="0"/>
              </a:rPr>
              <a:t>Defines the Cursor </a:t>
            </a:r>
            <a:r>
              <a:rPr lang="en-US" sz="2000" dirty="0">
                <a:latin typeface="Arial" pitchFamily="34" charset="0"/>
                <a:cs typeface="Arial" pitchFamily="34" charset="0"/>
              </a:rPr>
              <a:t>for the mouse, for example, CROSSHAIR_CURSOR, HAND_CURSOR, WAIT_CURSOR</a:t>
            </a:r>
          </a:p>
        </p:txBody>
      </p:sp>
      <p:sp>
        <p:nvSpPr>
          <p:cNvPr id="8" name="Footer Placeholder 7"/>
          <p:cNvSpPr>
            <a:spLocks noGrp="1"/>
          </p:cNvSpPr>
          <p:nvPr>
            <p:ph type="ftr" sz="quarter" idx="11"/>
          </p:nvPr>
        </p:nvSpPr>
        <p:spPr/>
        <p:txBody>
          <a:bodyPr/>
          <a:lstStyle/>
          <a:p>
            <a:r>
              <a:rPr lang="en-IN" smtClean="0"/>
              <a:t>By: Utsav Patel</a:t>
            </a:r>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96</TotalTime>
  <Words>4959</Words>
  <Application>Microsoft Office PowerPoint</Application>
  <PresentationFormat>On-screen Show (4:3)</PresentationFormat>
  <Paragraphs>872</Paragraphs>
  <Slides>70</Slides>
  <Notes>15</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Concourse</vt:lpstr>
      <vt:lpstr>Applet</vt:lpstr>
      <vt:lpstr>Difference Between Applet and standalone Java Application</vt:lpstr>
      <vt:lpstr>Applet LifeCycle</vt:lpstr>
      <vt:lpstr>Applet LifeCycle</vt:lpstr>
      <vt:lpstr>A "Hello, World" Applet:</vt:lpstr>
      <vt:lpstr>Applet Tag</vt:lpstr>
      <vt:lpstr>Applet Inheritance Hierarchy</vt:lpstr>
      <vt:lpstr>Useful Applet Methods</vt:lpstr>
      <vt:lpstr>Useful Applet Methods, (Continued)</vt:lpstr>
      <vt:lpstr>Useful Applet Methods, (Continued)</vt:lpstr>
      <vt:lpstr>Useful Graphics Methods</vt:lpstr>
      <vt:lpstr>Useful Graphics Methods, continued</vt:lpstr>
      <vt:lpstr>Graphics Color</vt:lpstr>
      <vt:lpstr>Graphics Font</vt:lpstr>
      <vt:lpstr>Graphics Behavior</vt:lpstr>
      <vt:lpstr>Drawing Images</vt:lpstr>
      <vt:lpstr>Loading Applet Image from Relative URL</vt:lpstr>
      <vt:lpstr>Loading Applet Image from Absolute URL</vt:lpstr>
      <vt:lpstr>Loading Images in Applications</vt:lpstr>
      <vt:lpstr>Loading Images in  Applications (Continued)</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Layout Managers: Outline</vt:lpstr>
      <vt:lpstr>Layout Managers</vt:lpstr>
      <vt:lpstr>Layout Managers</vt:lpstr>
      <vt:lpstr>FlowLayout</vt:lpstr>
      <vt:lpstr>FlowLayout: Example</vt:lpstr>
      <vt:lpstr>BorderLayout</vt:lpstr>
      <vt:lpstr>BorderLayout (Continued)</vt:lpstr>
      <vt:lpstr>BorderLayout: Example</vt:lpstr>
      <vt:lpstr>GridLayout</vt:lpstr>
      <vt:lpstr>GridLayout (Continued)</vt:lpstr>
      <vt:lpstr>GridLayout, Example</vt:lpstr>
      <vt:lpstr>CardLayout</vt:lpstr>
      <vt:lpstr>CardLayout, Example</vt:lpstr>
      <vt:lpstr>GridBagLayout</vt:lpstr>
      <vt:lpstr>GridBagLayout: Basic Steps</vt:lpstr>
      <vt:lpstr>GridBagConstraints</vt:lpstr>
      <vt:lpstr>GridBagConstraints Fields</vt:lpstr>
      <vt:lpstr>GridBagConstraints Fields</vt:lpstr>
      <vt:lpstr>GridBagConstraints Fields </vt:lpstr>
      <vt:lpstr>GridBagLayout: Example</vt:lpstr>
      <vt:lpstr>GridBagLayout, Example</vt:lpstr>
      <vt:lpstr>GridBagLayout, Example</vt:lpstr>
      <vt:lpstr>Disabling the Layout Manager</vt:lpstr>
      <vt:lpstr>No Layout Manager, Example</vt:lpstr>
      <vt:lpstr>Nested Containers, Example</vt:lpstr>
      <vt:lpstr>Nested Containers, Example</vt:lpstr>
      <vt:lpstr>Nested Containers, Example</vt:lpstr>
      <vt:lpstr>Turning Off Layout Manager for Some Containers, Example</vt:lpstr>
      <vt:lpstr>Turning Off Layout Manager for Some Containers: Result</vt:lpstr>
      <vt:lpstr>Adjusting Space Around Components</vt:lpstr>
      <vt:lpstr>Invisible Components in  Box Class</vt:lpstr>
      <vt:lpstr>Invisible Components in  Box Class (Continued)</vt:lpstr>
      <vt:lpstr>Invisible Components: Example</vt:lpstr>
      <vt:lpstr>BoxLayout</vt:lpstr>
      <vt:lpstr>Component Arrangement for BoxLayout</vt:lpstr>
      <vt:lpstr>Component Arrangement for BoxLayout (Continued)</vt:lpstr>
      <vt:lpstr>BoxLayout: 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Applet</dc:title>
  <dc:creator>nikhil</dc:creator>
  <cp:lastModifiedBy>owner</cp:lastModifiedBy>
  <cp:revision>39</cp:revision>
  <dcterms:created xsi:type="dcterms:W3CDTF">2012-09-17T06:33:16Z</dcterms:created>
  <dcterms:modified xsi:type="dcterms:W3CDTF">2012-09-18T06:47:15Z</dcterms:modified>
</cp:coreProperties>
</file>