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6"/>
  </p:notesMasterIdLst>
  <p:sldIdLst>
    <p:sldId id="256" r:id="rId3"/>
    <p:sldId id="316" r:id="rId4"/>
    <p:sldId id="317" r:id="rId5"/>
    <p:sldId id="257" r:id="rId6"/>
    <p:sldId id="258" r:id="rId7"/>
    <p:sldId id="259" r:id="rId8"/>
    <p:sldId id="318" r:id="rId9"/>
    <p:sldId id="260" r:id="rId10"/>
    <p:sldId id="262" r:id="rId11"/>
    <p:sldId id="263" r:id="rId12"/>
    <p:sldId id="319" r:id="rId13"/>
    <p:sldId id="264" r:id="rId14"/>
    <p:sldId id="320" r:id="rId15"/>
    <p:sldId id="333" r:id="rId16"/>
    <p:sldId id="287" r:id="rId17"/>
    <p:sldId id="335" r:id="rId18"/>
    <p:sldId id="334" r:id="rId19"/>
    <p:sldId id="336" r:id="rId20"/>
    <p:sldId id="291" r:id="rId21"/>
    <p:sldId id="341" r:id="rId22"/>
    <p:sldId id="345" r:id="rId23"/>
    <p:sldId id="292" r:id="rId24"/>
    <p:sldId id="293" r:id="rId25"/>
    <p:sldId id="294" r:id="rId26"/>
    <p:sldId id="342" r:id="rId27"/>
    <p:sldId id="295" r:id="rId28"/>
    <p:sldId id="343" r:id="rId29"/>
    <p:sldId id="296" r:id="rId30"/>
    <p:sldId id="344" r:id="rId31"/>
    <p:sldId id="297" r:id="rId32"/>
    <p:sldId id="314" r:id="rId33"/>
    <p:sldId id="338" r:id="rId34"/>
    <p:sldId id="339" r:id="rId35"/>
    <p:sldId id="337" r:id="rId36"/>
    <p:sldId id="340" r:id="rId37"/>
    <p:sldId id="299" r:id="rId38"/>
    <p:sldId id="300" r:id="rId39"/>
    <p:sldId id="301" r:id="rId40"/>
    <p:sldId id="302" r:id="rId41"/>
    <p:sldId id="303" r:id="rId42"/>
    <p:sldId id="304" r:id="rId43"/>
    <p:sldId id="305" r:id="rId44"/>
    <p:sldId id="306"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38" autoAdjust="0"/>
  </p:normalViewPr>
  <p:slideViewPr>
    <p:cSldViewPr>
      <p:cViewPr varScale="1">
        <p:scale>
          <a:sx n="68" d="100"/>
          <a:sy n="68" d="100"/>
        </p:scale>
        <p:origin x="203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7/19/2019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381574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1512143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printer requires a relatively simple control interface</a:t>
            </a:r>
            <a:r>
              <a:rPr lang="en-NZ" baseline="0" dirty="0" smtClean="0"/>
              <a:t> while a</a:t>
            </a:r>
            <a:r>
              <a:rPr lang="en-NZ" dirty="0" smtClean="0"/>
              <a:t> disk is much more complex.</a:t>
            </a:r>
          </a:p>
          <a:p>
            <a:endParaRPr lang="en-NZ" dirty="0" smtClean="0"/>
          </a:p>
          <a:p>
            <a:r>
              <a:rPr lang="en-NZ" dirty="0" smtClean="0"/>
              <a:t>This complexity is filtered to some extent by the complexity of the I/O module that controls the device.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74199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Data may be transferred as a stream of bytes or characters (e.g., terminal I/O) or in larger blocks (e.g., disk I/O).</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1551195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Different data encoding schemes are used by different devices, including differences in character code and parity conventions.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2736736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nature of errors, the way in which they are reported, their consequences, and the available range of responses differ widely from one device to another.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227674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Over the last 40 years, the increase in the speed of processors and main memory has far outstripped that for disk access, with processor and main memory speeds increasing by about two orders of magnitude compared to one order of magnitude for disk. </a:t>
            </a:r>
          </a:p>
          <a:p>
            <a:pPr lvl="1">
              <a:buFont typeface="Arial" pitchFamily="34" charset="0"/>
              <a:buChar char="•"/>
            </a:pPr>
            <a:r>
              <a:rPr lang="en-NZ" dirty="0" smtClean="0"/>
              <a:t> The result is that disks are currently at least four orders of magnitude slower than main memory. </a:t>
            </a:r>
          </a:p>
          <a:p>
            <a:pPr lvl="1">
              <a:buFont typeface="Arial" pitchFamily="34" charset="0"/>
              <a:buChar char="•"/>
            </a:pPr>
            <a:r>
              <a:rPr lang="en-NZ" dirty="0" smtClean="0"/>
              <a:t> Thus, the performance of disk storage subsystem is of vital concern.</a:t>
            </a:r>
          </a:p>
          <a:p>
            <a:endParaRPr lang="en-NZ" dirty="0" smtClean="0"/>
          </a:p>
          <a:p>
            <a:r>
              <a:rPr lang="en-NZ" dirty="0" smtClean="0"/>
              <a:t>In this section, we highlight some of the key issues and look at the most important approaches.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extLst>
      <p:ext uri="{BB962C8B-B14F-4D97-AF65-F5344CB8AC3E}">
        <p14:creationId xmlns:p14="http://schemas.microsoft.com/office/powerpoint/2010/main" val="1882360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actual details of disk I/O operation depend on the computer system, the operating system, and the nature of the I/O channel and disk controller hardware.</a:t>
            </a:r>
          </a:p>
          <a:p>
            <a:endParaRPr lang="en-NZ" dirty="0" smtClean="0"/>
          </a:p>
          <a:p>
            <a:r>
              <a:rPr lang="en-NZ" dirty="0" smtClean="0"/>
              <a:t>A general timing diagram of disk I/O transfer is shown in Figure 11.6.</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3698382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When the disk drive is operating, the disk is rotating at constant speed.</a:t>
            </a:r>
          </a:p>
          <a:p>
            <a:endParaRPr lang="en-NZ" dirty="0" smtClean="0"/>
          </a:p>
          <a:p>
            <a:r>
              <a:rPr lang="en-NZ" dirty="0" smtClean="0"/>
              <a:t>To read or write, the head must be positioned at the desired track and at the beginning of the desired sector on that track.</a:t>
            </a:r>
          </a:p>
          <a:p>
            <a:endParaRPr lang="en-NZ" dirty="0" smtClean="0"/>
          </a:p>
          <a:p>
            <a:r>
              <a:rPr lang="en-NZ" dirty="0" smtClean="0"/>
              <a:t>Track selection involves moving the head in a movable-head system or electronically selecting one head on a fixed-head system. </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2429316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i="1" dirty="0" smtClean="0"/>
              <a:t>Access Time</a:t>
            </a:r>
            <a:r>
              <a:rPr lang="en-NZ" b="0" i="0" dirty="0" smtClean="0"/>
              <a:t> is the sum of</a:t>
            </a:r>
            <a:endParaRPr lang="en-NZ" b="1" i="1" dirty="0" smtClean="0"/>
          </a:p>
          <a:p>
            <a:pPr lvl="1">
              <a:buFont typeface="Arial" pitchFamily="34" charset="0"/>
              <a:buChar char="•"/>
            </a:pPr>
            <a:r>
              <a:rPr lang="en-NZ" b="1" i="1" dirty="0" smtClean="0"/>
              <a:t>Seek Time </a:t>
            </a:r>
            <a:r>
              <a:rPr lang="en-NZ" b="0" i="0" dirty="0" smtClean="0"/>
              <a:t>is</a:t>
            </a:r>
            <a:r>
              <a:rPr lang="en-NZ" b="0" i="0" baseline="0" dirty="0" smtClean="0"/>
              <a:t> </a:t>
            </a:r>
            <a:r>
              <a:rPr lang="en-NZ" dirty="0" smtClean="0"/>
              <a:t>the time it takes to position the head at the track. </a:t>
            </a:r>
          </a:p>
          <a:p>
            <a:pPr lvl="1">
              <a:buFont typeface="Arial" pitchFamily="34" charset="0"/>
              <a:buChar char="•"/>
            </a:pPr>
            <a:r>
              <a:rPr lang="en-NZ" b="1" dirty="0" smtClean="0"/>
              <a:t>Rotational</a:t>
            </a:r>
            <a:r>
              <a:rPr lang="en-NZ" b="1" baseline="0" dirty="0" smtClean="0"/>
              <a:t> delay </a:t>
            </a:r>
            <a:r>
              <a:rPr lang="en-NZ" baseline="0" dirty="0" smtClean="0"/>
              <a:t>is t</a:t>
            </a:r>
            <a:r>
              <a:rPr lang="en-NZ" dirty="0" smtClean="0"/>
              <a:t>he time it takes for the beginning of the sector to reach the head</a:t>
            </a:r>
          </a:p>
          <a:p>
            <a:pPr lvl="0">
              <a:buFont typeface="Arial" pitchFamily="34" charset="0"/>
              <a:buNone/>
            </a:pPr>
            <a:endParaRPr lang="en-NZ" b="0" dirty="0" smtClean="0"/>
          </a:p>
          <a:p>
            <a:pPr lvl="0">
              <a:buFont typeface="Arial" pitchFamily="34" charset="0"/>
              <a:buNone/>
            </a:pPr>
            <a:r>
              <a:rPr lang="en-NZ" b="0" dirty="0" smtClean="0"/>
              <a:t>Once the head is in position, the read or write operation is then performed as the sector moves under the head; </a:t>
            </a:r>
          </a:p>
          <a:p>
            <a:pPr lvl="1">
              <a:buFont typeface="Arial" pitchFamily="34" charset="0"/>
              <a:buChar char="•"/>
            </a:pPr>
            <a:r>
              <a:rPr lang="en-NZ" b="0" dirty="0" smtClean="0"/>
              <a:t> this is the data transfer portion of the operation; the time required for the transfer is the </a:t>
            </a:r>
            <a:r>
              <a:rPr lang="en-NZ" b="1" i="1" dirty="0" smtClean="0"/>
              <a:t>transfer time</a:t>
            </a:r>
            <a:r>
              <a:rPr lang="en-NZ" b="0" dirty="0" smtClean="0"/>
              <a: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2349633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1922173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Movie</a:t>
            </a:r>
            <a:r>
              <a:rPr lang="en-US" baseline="0" dirty="0" smtClean="0"/>
              <a:t> icon jumps to animation at http://gaia.ecs.csus.edu/%7ezhangd/oscal/DiskApplet.html</a:t>
            </a:r>
          </a:p>
          <a:p>
            <a:endParaRPr lang="en-US" baseline="0" dirty="0" smtClean="0"/>
          </a:p>
          <a:p>
            <a:r>
              <a:rPr lang="en-NZ" dirty="0" smtClean="0"/>
              <a:t>The simplest form of scheduling is first-in-first-out (FIFO) scheduling, which processes items from the queue in sequential order. </a:t>
            </a:r>
          </a:p>
          <a:p>
            <a:endParaRPr lang="en-NZ" dirty="0" smtClean="0"/>
          </a:p>
          <a:p>
            <a:r>
              <a:rPr lang="en-NZ" dirty="0" smtClean="0"/>
              <a:t>This strategy has the advantage of being fair, because every request is honored and the requests are honored in the order received. </a:t>
            </a:r>
          </a:p>
          <a:p>
            <a:endParaRPr lang="en-NZ" dirty="0" smtClean="0"/>
          </a:p>
          <a:p>
            <a:r>
              <a:rPr lang="en-NZ" dirty="0" smtClean="0"/>
              <a:t>This figure illustrates the disk arm movement with FIFO.</a:t>
            </a:r>
          </a:p>
          <a:p>
            <a:pPr lvl="1">
              <a:buFont typeface="Arial" pitchFamily="34" charset="0"/>
              <a:buChar char="•"/>
            </a:pPr>
            <a:r>
              <a:rPr lang="en-NZ" dirty="0" smtClean="0"/>
              <a:t> This graph is generated directly from the data in Table 11.2a.</a:t>
            </a:r>
          </a:p>
          <a:p>
            <a:pPr lvl="1">
              <a:buFont typeface="Arial" pitchFamily="34" charset="0"/>
              <a:buChar char="•"/>
            </a:pPr>
            <a:endParaRPr lang="en-NZ" dirty="0" smtClean="0"/>
          </a:p>
          <a:p>
            <a:r>
              <a:rPr lang="en-NZ" dirty="0" smtClean="0"/>
              <a:t>As can be seen, the disk accesses are in the same order as the requests were originally received.</a:t>
            </a:r>
          </a:p>
          <a:p>
            <a:endParaRPr lang="en-NZ" dirty="0" smtClean="0"/>
          </a:p>
          <a:p>
            <a:r>
              <a:rPr lang="en-NZ" dirty="0" smtClean="0"/>
              <a:t>With FIFO, if there are only a few processes that require access and if many of the requests are to clustered file sectors, then we can hope for good performance. </a:t>
            </a:r>
          </a:p>
          <a:p>
            <a:pPr lvl="1">
              <a:buFont typeface="Arial" pitchFamily="34" charset="0"/>
              <a:buChar char="•"/>
            </a:pPr>
            <a:r>
              <a:rPr lang="en-NZ" b="1" i="1" dirty="0" smtClean="0"/>
              <a:t>But</a:t>
            </a:r>
            <a:r>
              <a:rPr lang="en-NZ" dirty="0" smtClean="0"/>
              <a:t>, this technique will often approximate random scheduling in performance, if there are many processes competing for the disk.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1304237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Beginning with a brief discussion of I/O devices and the organization of the I/O functions. </a:t>
            </a:r>
          </a:p>
          <a:p>
            <a:endParaRPr lang="en-NZ" dirty="0" smtClean="0"/>
          </a:p>
          <a:p>
            <a:r>
              <a:rPr lang="en-NZ" dirty="0" smtClean="0"/>
              <a:t>Next examine operating system design issues, including design objectives, and the way in which the I/O function can be structured.</a:t>
            </a:r>
          </a:p>
          <a:p>
            <a:endParaRPr lang="en-NZ" dirty="0" smtClean="0"/>
          </a:p>
          <a:p>
            <a:r>
              <a:rPr lang="en-NZ" dirty="0" smtClean="0"/>
              <a:t>Then I/O buffering is examined;</a:t>
            </a:r>
          </a:p>
          <a:p>
            <a:endParaRPr lang="en-NZ" dirty="0" smtClean="0"/>
          </a:p>
          <a:p>
            <a:r>
              <a:rPr lang="en-NZ" dirty="0" smtClean="0"/>
              <a:t>The next sections of the chapter are devoted to magnetic disk I/O. </a:t>
            </a:r>
          </a:p>
          <a:p>
            <a:pPr lvl="1">
              <a:buFont typeface="Arial" pitchFamily="34" charset="0"/>
              <a:buChar char="•"/>
            </a:pPr>
            <a:r>
              <a:rPr lang="en-NZ" dirty="0" smtClean="0"/>
              <a:t> We begin by developing a model of disk I/O performance and then examine several techniques that can be used to enhance performance.</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extLst>
      <p:ext uri="{BB962C8B-B14F-4D97-AF65-F5344CB8AC3E}">
        <p14:creationId xmlns:p14="http://schemas.microsoft.com/office/powerpoint/2010/main" val="795581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Movie</a:t>
            </a:r>
            <a:r>
              <a:rPr lang="en-US" baseline="0" dirty="0" smtClean="0"/>
              <a:t> icon jumps to animation at http://gaia.ecs.csus.edu/%7ezhangd/oscal/DiskApplet.html</a:t>
            </a:r>
          </a:p>
          <a:p>
            <a:endParaRPr lang="en-US" baseline="0" dirty="0" smtClean="0"/>
          </a:p>
          <a:p>
            <a:r>
              <a:rPr lang="en-NZ" dirty="0" smtClean="0"/>
              <a:t>The simplest form of scheduling is first-in-first-out (FIFO) scheduling, which processes items from the queue in sequential order. </a:t>
            </a:r>
          </a:p>
          <a:p>
            <a:endParaRPr lang="en-NZ" dirty="0" smtClean="0"/>
          </a:p>
          <a:p>
            <a:r>
              <a:rPr lang="en-NZ" dirty="0" smtClean="0"/>
              <a:t>This strategy has the advantage of being fair, because every request is honored and the requests are honored in the order received. </a:t>
            </a:r>
          </a:p>
          <a:p>
            <a:endParaRPr lang="en-NZ" dirty="0" smtClean="0"/>
          </a:p>
          <a:p>
            <a:r>
              <a:rPr lang="en-NZ" dirty="0" smtClean="0"/>
              <a:t>This figure illustrates the disk arm movement with FIFO.</a:t>
            </a:r>
          </a:p>
          <a:p>
            <a:pPr lvl="1">
              <a:buFont typeface="Arial" pitchFamily="34" charset="0"/>
              <a:buChar char="•"/>
            </a:pPr>
            <a:r>
              <a:rPr lang="en-NZ" dirty="0" smtClean="0"/>
              <a:t> This graph is generated directly from the data in Table 11.2a.</a:t>
            </a:r>
          </a:p>
          <a:p>
            <a:pPr lvl="1">
              <a:buFont typeface="Arial" pitchFamily="34" charset="0"/>
              <a:buChar char="•"/>
            </a:pPr>
            <a:endParaRPr lang="en-NZ" dirty="0" smtClean="0"/>
          </a:p>
          <a:p>
            <a:r>
              <a:rPr lang="en-NZ" dirty="0" smtClean="0"/>
              <a:t>As can be seen, the disk accesses are in the same order as the requests were originally received.</a:t>
            </a:r>
          </a:p>
          <a:p>
            <a:endParaRPr lang="en-NZ" dirty="0" smtClean="0"/>
          </a:p>
          <a:p>
            <a:r>
              <a:rPr lang="en-NZ" dirty="0" smtClean="0"/>
              <a:t>With FIFO, if there are only a few processes that require access and if many of the requests are to clustered file sectors, then we can hope for good performance. </a:t>
            </a:r>
          </a:p>
          <a:p>
            <a:pPr lvl="1">
              <a:buFont typeface="Arial" pitchFamily="34" charset="0"/>
              <a:buChar char="•"/>
            </a:pPr>
            <a:r>
              <a:rPr lang="en-NZ" b="1" i="1" dirty="0" smtClean="0"/>
              <a:t>But</a:t>
            </a:r>
            <a:r>
              <a:rPr lang="en-NZ" dirty="0" smtClean="0"/>
              <a:t>, this technique will often approximate random scheduling in performance, if there are many processes competing for the disk.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82933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a system based on priority (PRI), the control of the scheduling is outside the control of disk management software. </a:t>
            </a:r>
          </a:p>
          <a:p>
            <a:pPr lvl="1">
              <a:buFont typeface="Arial" pitchFamily="34" charset="0"/>
              <a:buChar char="•"/>
            </a:pPr>
            <a:r>
              <a:rPr lang="en-NZ" dirty="0" smtClean="0"/>
              <a:t>This is not intended to optimize disk utilization but to meet other objectives within the operating system.</a:t>
            </a:r>
          </a:p>
          <a:p>
            <a:pPr lvl="1">
              <a:buFont typeface="Arial" pitchFamily="34" charset="0"/>
              <a:buChar char="•"/>
            </a:pPr>
            <a:endParaRPr lang="en-NZ" dirty="0" smtClean="0"/>
          </a:p>
          <a:p>
            <a:r>
              <a:rPr lang="en-NZ" dirty="0" smtClean="0"/>
              <a:t>Often short batch jobs and interactive jobs are given higher priority than longer jobs that require longer computation.</a:t>
            </a:r>
          </a:p>
          <a:p>
            <a:pPr lvl="1">
              <a:buFont typeface="Arial" pitchFamily="34" charset="0"/>
              <a:buChar char="•"/>
            </a:pPr>
            <a:r>
              <a:rPr lang="en-NZ" dirty="0" smtClean="0"/>
              <a:t> This allows a lot of short jobs to be flushed through the system quickly and may provide good interactive response time.</a:t>
            </a:r>
          </a:p>
          <a:p>
            <a:pPr lvl="1">
              <a:buFont typeface="Arial" pitchFamily="34" charset="0"/>
              <a:buChar char="•"/>
            </a:pPr>
            <a:r>
              <a:rPr lang="en-NZ" dirty="0" smtClean="0"/>
              <a:t> However, longer jobs may have to wait excessively long times.</a:t>
            </a:r>
          </a:p>
          <a:p>
            <a:pPr lvl="1">
              <a:buFont typeface="Arial" pitchFamily="34" charset="0"/>
              <a:buChar char="•"/>
            </a:pPr>
            <a:r>
              <a:rPr lang="en-NZ" dirty="0" smtClean="0"/>
              <a:t> Furthermore, such a policy could lead to countermeasures on the part of users, who split their jobs into smaller pieces to beat the system.</a:t>
            </a:r>
          </a:p>
          <a:p>
            <a:pPr lvl="0">
              <a:buFont typeface="Arial" pitchFamily="34" charset="0"/>
              <a:buNone/>
            </a:pPr>
            <a:endParaRPr lang="en-NZ" dirty="0" smtClean="0"/>
          </a:p>
          <a:p>
            <a:pPr lvl="0">
              <a:buFont typeface="Arial" pitchFamily="34" charset="0"/>
              <a:buNone/>
            </a:pPr>
            <a:r>
              <a:rPr lang="en-NZ" dirty="0" smtClean="0"/>
              <a:t>This type of policy tends to be poor for database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1886515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a system based on priority (PRI), the control of the scheduling is outside the control of disk management software. </a:t>
            </a:r>
          </a:p>
          <a:p>
            <a:pPr lvl="1">
              <a:buFont typeface="Arial" pitchFamily="34" charset="0"/>
              <a:buChar char="•"/>
            </a:pPr>
            <a:r>
              <a:rPr lang="en-NZ" dirty="0" smtClean="0"/>
              <a:t>This is not intended to optimize disk utilization but to meet other objectives within the operating system.</a:t>
            </a:r>
          </a:p>
          <a:p>
            <a:pPr lvl="1">
              <a:buFont typeface="Arial" pitchFamily="34" charset="0"/>
              <a:buChar char="•"/>
            </a:pPr>
            <a:endParaRPr lang="en-NZ" dirty="0" smtClean="0"/>
          </a:p>
          <a:p>
            <a:r>
              <a:rPr lang="en-NZ" dirty="0" smtClean="0"/>
              <a:t>Often short batch jobs and interactive jobs are given higher priority than longer jobs that require longer computation.</a:t>
            </a:r>
          </a:p>
          <a:p>
            <a:pPr lvl="1">
              <a:buFont typeface="Arial" pitchFamily="34" charset="0"/>
              <a:buChar char="•"/>
            </a:pPr>
            <a:r>
              <a:rPr lang="en-NZ" dirty="0" smtClean="0"/>
              <a:t> This allows a lot of short jobs to be flushed through the system quickly and may provide good interactive response time.</a:t>
            </a:r>
          </a:p>
          <a:p>
            <a:pPr lvl="1">
              <a:buFont typeface="Arial" pitchFamily="34" charset="0"/>
              <a:buChar char="•"/>
            </a:pPr>
            <a:r>
              <a:rPr lang="en-NZ" dirty="0" smtClean="0"/>
              <a:t> However, longer jobs may have to wait excessively long times.</a:t>
            </a:r>
          </a:p>
          <a:p>
            <a:pPr lvl="1">
              <a:buFont typeface="Arial" pitchFamily="34" charset="0"/>
              <a:buChar char="•"/>
            </a:pPr>
            <a:r>
              <a:rPr lang="en-NZ" dirty="0" smtClean="0"/>
              <a:t> Furthermore, such a policy could lead to countermeasures on the part of users, who split their jobs into smaller pieces to beat the system.</a:t>
            </a:r>
          </a:p>
          <a:p>
            <a:pPr lvl="0">
              <a:buFont typeface="Arial" pitchFamily="34" charset="0"/>
              <a:buNone/>
            </a:pPr>
            <a:endParaRPr lang="en-NZ" dirty="0" smtClean="0"/>
          </a:p>
          <a:p>
            <a:pPr lvl="0">
              <a:buFont typeface="Arial" pitchFamily="34" charset="0"/>
              <a:buNone/>
            </a:pPr>
            <a:r>
              <a:rPr lang="en-NZ" dirty="0" smtClean="0"/>
              <a:t>This type of policy tends to be poor for database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2635714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transaction processing systems, giving the device to the most recent user should result in little or no arm movement for moving through a sequential file.</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355099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Select the disk I/O request that requires the least movement of the disk arm from its current position.</a:t>
            </a:r>
          </a:p>
          <a:p>
            <a:r>
              <a:rPr lang="en-NZ" dirty="0" smtClean="0"/>
              <a:t/>
            </a:r>
            <a:br>
              <a:rPr lang="en-NZ" dirty="0" smtClean="0"/>
            </a:br>
            <a:r>
              <a:rPr lang="en-NZ" dirty="0" smtClean="0"/>
              <a:t>Thus, we always choose to incur the minimum seek time. </a:t>
            </a:r>
          </a:p>
          <a:p>
            <a:pPr lvl="1">
              <a:buFont typeface="Arial" pitchFamily="34" charset="0"/>
              <a:buChar char="•"/>
            </a:pPr>
            <a:r>
              <a:rPr lang="en-NZ" dirty="0" smtClean="0"/>
              <a:t>Always choosing the minimum seek time does not guarantee that the average seek time over a number of arm movements will be minimum.</a:t>
            </a:r>
          </a:p>
          <a:p>
            <a:pPr lvl="1">
              <a:buFont typeface="Arial" pitchFamily="34" charset="0"/>
              <a:buChar char="•"/>
            </a:pPr>
            <a:r>
              <a:rPr lang="en-NZ" dirty="0" smtClean="0"/>
              <a:t>However, this should provide better performance than FIFO. </a:t>
            </a:r>
          </a:p>
          <a:p>
            <a:pPr lvl="0">
              <a:buFont typeface="Arial" pitchFamily="34" charset="0"/>
              <a:buNone/>
            </a:pPr>
            <a:endParaRPr lang="en-NZ" dirty="0" smtClean="0"/>
          </a:p>
          <a:p>
            <a:pPr lvl="0">
              <a:buFont typeface="Arial" pitchFamily="34" charset="0"/>
              <a:buNone/>
            </a:pPr>
            <a:r>
              <a:rPr lang="en-NZ" dirty="0" smtClean="0"/>
              <a:t>Because the arm can move in two directions, a random tie-breaking algorithm may be used to resolve cases of equal distances.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3929397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Select the disk I/O request that requires the least movement of the disk arm from its current position.</a:t>
            </a:r>
          </a:p>
          <a:p>
            <a:r>
              <a:rPr lang="en-NZ" dirty="0" smtClean="0"/>
              <a:t/>
            </a:r>
            <a:br>
              <a:rPr lang="en-NZ" dirty="0" smtClean="0"/>
            </a:br>
            <a:r>
              <a:rPr lang="en-NZ" dirty="0" smtClean="0"/>
              <a:t>Thus, we always choose to incur the minimum seek time. </a:t>
            </a:r>
          </a:p>
          <a:p>
            <a:pPr lvl="1">
              <a:buFont typeface="Arial" pitchFamily="34" charset="0"/>
              <a:buChar char="•"/>
            </a:pPr>
            <a:r>
              <a:rPr lang="en-NZ" dirty="0" smtClean="0"/>
              <a:t>Always choosing the minimum seek time does not guarantee that the average seek time over a number of arm movements will be minimum.</a:t>
            </a:r>
          </a:p>
          <a:p>
            <a:pPr lvl="1">
              <a:buFont typeface="Arial" pitchFamily="34" charset="0"/>
              <a:buChar char="•"/>
            </a:pPr>
            <a:r>
              <a:rPr lang="en-NZ" dirty="0" smtClean="0"/>
              <a:t>However, this should provide better performance than FIFO. </a:t>
            </a:r>
          </a:p>
          <a:p>
            <a:pPr lvl="0">
              <a:buFont typeface="Arial" pitchFamily="34" charset="0"/>
              <a:buNone/>
            </a:pPr>
            <a:endParaRPr lang="en-NZ" dirty="0" smtClean="0"/>
          </a:p>
          <a:p>
            <a:pPr lvl="0">
              <a:buFont typeface="Arial" pitchFamily="34" charset="0"/>
              <a:buNone/>
            </a:pPr>
            <a:r>
              <a:rPr lang="en-NZ" dirty="0" smtClean="0"/>
              <a:t>Because the arm can move in two directions, a random tie-breaking algorithm may be used to resolve cases of equal distances.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118879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SCAN, the arm is required to move in one direction only, satisfying all outstanding requests en route, until it reaches the last track in that direction or until there are no more requests in that direction.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 The service direction is then reversed and the scan proceeds in the opposite direction, again picking up all requests in order.</a:t>
            </a:r>
            <a:endParaRPr lang="en-US" dirty="0" smtClean="0"/>
          </a:p>
          <a:p>
            <a:endParaRPr lang="en-NZ" dirty="0" smtClean="0"/>
          </a:p>
          <a:p>
            <a:r>
              <a:rPr lang="en-NZ" dirty="0" smtClean="0"/>
              <a:t>This latter refinement is sometimes referred to as the LOOK policy. </a:t>
            </a:r>
          </a:p>
          <a:p>
            <a:endParaRPr lang="en-NZ" dirty="0" smtClean="0"/>
          </a:p>
          <a:p>
            <a:r>
              <a:rPr lang="en-NZ" dirty="0" smtClean="0"/>
              <a:t>The SCAN policy favors jobs whose requests are for tracks nearest to both innermost and outermost tracks and favors the latest-arriving jobs.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2546885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SCAN, the arm is required to move in one direction only, satisfying all outstanding requests en route, until it reaches the last track in that direction or until there are no more requests in that direction.</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dirty="0" smtClean="0"/>
              <a:t> The service direction is then reversed and the scan proceeds in the opposite direction, again picking up all requests in order.</a:t>
            </a:r>
            <a:endParaRPr lang="en-US" dirty="0" smtClean="0"/>
          </a:p>
          <a:p>
            <a:endParaRPr lang="en-NZ" dirty="0" smtClean="0"/>
          </a:p>
          <a:p>
            <a:r>
              <a:rPr lang="en-NZ" dirty="0" smtClean="0"/>
              <a:t>This latter refinement is sometimes referred to as the LOOK policy. </a:t>
            </a:r>
          </a:p>
          <a:p>
            <a:endParaRPr lang="en-NZ" dirty="0" smtClean="0"/>
          </a:p>
          <a:p>
            <a:r>
              <a:rPr lang="en-NZ" dirty="0" smtClean="0"/>
              <a:t>The SCAN policy favors jobs whose requests are for tracks nearest to both innermost and outermost tracks and favors the latest-arriving jobs.</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1457600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C-SCAN (circular SCAN) policy restricts scanning to one direction only.</a:t>
            </a:r>
          </a:p>
          <a:p>
            <a:pPr lvl="1">
              <a:buFont typeface="Arial" pitchFamily="34" charset="0"/>
              <a:buChar char="•"/>
            </a:pPr>
            <a:r>
              <a:rPr lang="en-NZ" dirty="0" smtClean="0"/>
              <a:t>Thus, when the last track has been visited in one direction, the arm is returned to the opposite end of the disk and the scan begins again.</a:t>
            </a:r>
          </a:p>
          <a:p>
            <a:pPr lvl="1">
              <a:buFont typeface="Arial" pitchFamily="34" charset="0"/>
              <a:buChar char="•"/>
            </a:pPr>
            <a:endParaRPr lang="en-NZ" dirty="0" smtClean="0"/>
          </a:p>
          <a:p>
            <a:pPr lvl="0">
              <a:buFont typeface="Arial" pitchFamily="34" charset="0"/>
              <a:buNone/>
            </a:pPr>
            <a:r>
              <a:rPr lang="en-NZ" dirty="0" smtClean="0"/>
              <a:t>This reduces the maximum delay experienced by new requests.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3287396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C-SCAN (circular SCAN) policy restricts scanning to one direction only.</a:t>
            </a:r>
          </a:p>
          <a:p>
            <a:pPr lvl="1">
              <a:buFont typeface="Arial" pitchFamily="34" charset="0"/>
              <a:buChar char="•"/>
            </a:pPr>
            <a:r>
              <a:rPr lang="en-NZ" dirty="0" smtClean="0"/>
              <a:t>Thus, when the last track has been visited in one direction, the arm is returned to the opposite end of the disk and the scan begins again.</a:t>
            </a:r>
          </a:p>
          <a:p>
            <a:pPr lvl="1">
              <a:buFont typeface="Arial" pitchFamily="34" charset="0"/>
              <a:buChar char="•"/>
            </a:pPr>
            <a:endParaRPr lang="en-NZ" dirty="0" smtClean="0"/>
          </a:p>
          <a:p>
            <a:pPr lvl="0">
              <a:buFont typeface="Arial" pitchFamily="34" charset="0"/>
              <a:buNone/>
            </a:pPr>
            <a:r>
              <a:rPr lang="en-NZ" dirty="0" smtClean="0"/>
              <a:t>This reduces the maximum delay experienced by new requests.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236039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4093055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N-step-SCAN policy segments the disk request queue into subqueues of length N. </a:t>
            </a:r>
          </a:p>
          <a:p>
            <a:endParaRPr lang="en-NZ" dirty="0" smtClean="0"/>
          </a:p>
          <a:p>
            <a:r>
              <a:rPr lang="en-NZ" dirty="0" smtClean="0"/>
              <a:t>Subqueues are processed one at a time, using SCAN. </a:t>
            </a:r>
          </a:p>
          <a:p>
            <a:endParaRPr lang="en-NZ" dirty="0" smtClean="0"/>
          </a:p>
          <a:p>
            <a:r>
              <a:rPr lang="en-NZ" dirty="0" smtClean="0"/>
              <a:t>While a queue is being processed, new requests must be added to some other queue. </a:t>
            </a:r>
          </a:p>
          <a:p>
            <a:endParaRPr lang="en-NZ" dirty="0" smtClean="0"/>
          </a:p>
          <a:p>
            <a:r>
              <a:rPr lang="en-NZ" dirty="0" smtClean="0"/>
              <a:t>If fewer than N requests are available at the end of a scan, then all of them are processed with the next scan.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2627913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FSCAN is a policy that uses two subqueues.</a:t>
            </a:r>
          </a:p>
          <a:p>
            <a:endParaRPr lang="en-NZ" dirty="0" smtClean="0"/>
          </a:p>
          <a:p>
            <a:r>
              <a:rPr lang="en-NZ" dirty="0" smtClean="0"/>
              <a:t> When a scan begins, all of the requests are in one of the queues, with the other empty.</a:t>
            </a:r>
          </a:p>
          <a:p>
            <a:endParaRPr lang="en-NZ" dirty="0" smtClean="0"/>
          </a:p>
          <a:p>
            <a:r>
              <a:rPr lang="en-NZ" dirty="0" smtClean="0"/>
              <a:t>During the scan, all new requests are put into the other queue.</a:t>
            </a:r>
          </a:p>
          <a:p>
            <a:pPr lvl="1">
              <a:buFont typeface="Arial" pitchFamily="34" charset="0"/>
              <a:buChar char="•"/>
            </a:pPr>
            <a:r>
              <a:rPr lang="en-NZ" dirty="0" smtClean="0"/>
              <a:t> Thus, service of new requests is deferred until all of the old requests have been processed.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993459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512395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extLst>
      <p:ext uri="{BB962C8B-B14F-4D97-AF65-F5344CB8AC3E}">
        <p14:creationId xmlns:p14="http://schemas.microsoft.com/office/powerpoint/2010/main" val="890839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With multiple disks, separate I/O requests can be handled in parallel, as long as the data required reside on separate disks.</a:t>
            </a:r>
          </a:p>
          <a:p>
            <a:endParaRPr lang="en-NZ" dirty="0" smtClean="0"/>
          </a:p>
          <a:p>
            <a:r>
              <a:rPr lang="en-NZ" dirty="0" smtClean="0"/>
              <a:t>Also, a single I/O request can be executed in parallel if the block of data to be accessed is distributed across multiple disks.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28460588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Movie</a:t>
            </a:r>
            <a:r>
              <a:rPr lang="en-NZ" baseline="0" dirty="0" smtClean="0"/>
              <a:t> icon links to animation at: http://gaia.ecs.csus.edu/%7ezhangd/oscal/RAIDFiles/RAID.htm</a:t>
            </a:r>
          </a:p>
          <a:p>
            <a:endParaRPr lang="en-NZ" baseline="0" dirty="0" smtClean="0"/>
          </a:p>
          <a:p>
            <a:r>
              <a:rPr lang="en-NZ" dirty="0" smtClean="0"/>
              <a:t>The RAID scheme consists of seven levels, zero through six.</a:t>
            </a:r>
          </a:p>
          <a:p>
            <a:endParaRPr lang="en-NZ" dirty="0" smtClean="0"/>
          </a:p>
          <a:p>
            <a:r>
              <a:rPr lang="en-NZ" dirty="0" smtClean="0"/>
              <a:t>These levels do not imply a hierarchical relationship but designate different design architectures that share three common characteristics:</a:t>
            </a:r>
          </a:p>
          <a:p>
            <a:pPr lvl="1"/>
            <a:r>
              <a:rPr lang="en-NZ" dirty="0" smtClean="0"/>
              <a:t>1. RAID is a set of physical disk drives viewed by the operating system as a single logical drive.</a:t>
            </a:r>
          </a:p>
          <a:p>
            <a:pPr lvl="1"/>
            <a:r>
              <a:rPr lang="en-NZ" dirty="0" smtClean="0"/>
              <a:t>2. Data are distributed across the physical drives of an array in a scheme known as striping, described subsequently.</a:t>
            </a:r>
          </a:p>
          <a:p>
            <a:pPr lvl="1"/>
            <a:r>
              <a:rPr lang="en-NZ" dirty="0" smtClean="0"/>
              <a:t>3. Redundant disk capacity is used to store parity information, which guarantees data recoverability in case of a disk failure.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2782104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level 0 is not a true member of the RAID family, because it does not include redundancy.</a:t>
            </a:r>
          </a:p>
          <a:p>
            <a:endParaRPr lang="en-NZ" dirty="0" smtClean="0"/>
          </a:p>
          <a:p>
            <a:r>
              <a:rPr lang="en-NZ" dirty="0" smtClean="0"/>
              <a:t>The advantage of this layout is that if a single I/O request consists of multiple logically contiguous strips, then up to n strips for that request can be handled in parallel, greatly reducing the I/O transfer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3074007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logical strip is mapped to two separate physical disks so that every disk in the array has a mirror disk that contains the same data.</a:t>
            </a:r>
          </a:p>
          <a:p>
            <a:endParaRPr lang="en-NZ" dirty="0" smtClean="0"/>
          </a:p>
          <a:p>
            <a:r>
              <a:rPr lang="en-NZ" dirty="0" smtClean="0"/>
              <a:t>A read request can be serviced by either of the two disks that contains the requested data, whichever one involves the minimum seek time plus rotational latency.</a:t>
            </a:r>
          </a:p>
          <a:p>
            <a:endParaRPr lang="en-NZ" dirty="0" smtClean="0"/>
          </a:p>
          <a:p>
            <a:r>
              <a:rPr lang="en-NZ" dirty="0" smtClean="0"/>
              <a:t>A write request requires that both corresponding strips be updated, but this can be done in parallel.</a:t>
            </a:r>
          </a:p>
          <a:p>
            <a:pPr lvl="1">
              <a:buFont typeface="Arial" pitchFamily="34" charset="0"/>
              <a:buChar char="•"/>
            </a:pPr>
            <a:r>
              <a:rPr lang="en-NZ" dirty="0" smtClean="0"/>
              <a:t> Thus, the write performance is dictated by the slower of the two writes </a:t>
            </a:r>
          </a:p>
          <a:p>
            <a:pPr lvl="0">
              <a:buFont typeface="Arial" pitchFamily="34" charset="0"/>
              <a:buNone/>
            </a:pPr>
            <a:endParaRPr lang="en-NZ" dirty="0" smtClean="0"/>
          </a:p>
          <a:p>
            <a:pPr lvl="0">
              <a:buFont typeface="Arial" pitchFamily="34" charset="0"/>
              <a:buNone/>
            </a:pPr>
            <a:r>
              <a:rPr lang="en-NZ" dirty="0" smtClean="0"/>
              <a:t>Recovery from a failure is simple. </a:t>
            </a:r>
          </a:p>
          <a:p>
            <a:pPr lvl="1">
              <a:buFont typeface="Arial" pitchFamily="34" charset="0"/>
              <a:buChar char="•"/>
            </a:pPr>
            <a:r>
              <a:rPr lang="en-NZ" dirty="0" smtClean="0"/>
              <a:t> When a drive fails, the data may still be accessed from the second drive.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26485090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 parallel access array, all member disks participate in the execution of every I/O request. </a:t>
            </a:r>
          </a:p>
          <a:p>
            <a:pPr lvl="1">
              <a:buFont typeface="Arial" pitchFamily="34" charset="0"/>
              <a:buChar char="•"/>
            </a:pPr>
            <a:r>
              <a:rPr lang="en-NZ" dirty="0" smtClean="0"/>
              <a:t> Typically, the spindles of the individual drives are synchronized so that each disk head is in the same position on each disk at any given time.</a:t>
            </a:r>
          </a:p>
          <a:p>
            <a:pPr lvl="1">
              <a:buFont typeface="Arial" pitchFamily="34" charset="0"/>
              <a:buChar char="•"/>
            </a:pPr>
            <a:endParaRPr lang="en-NZ" dirty="0" smtClean="0"/>
          </a:p>
          <a:p>
            <a:r>
              <a:rPr lang="en-NZ" dirty="0" smtClean="0"/>
              <a:t>As in the other RAID schemes, data striping is used.</a:t>
            </a:r>
          </a:p>
          <a:p>
            <a:pPr lvl="1">
              <a:buFont typeface="Arial" pitchFamily="34" charset="0"/>
              <a:buChar char="•"/>
            </a:pPr>
            <a:r>
              <a:rPr lang="en-NZ" dirty="0" smtClean="0"/>
              <a:t> In the case of RAID 2 and 3, the strips are very small, often as small as a single byte or word.</a:t>
            </a:r>
          </a:p>
          <a:p>
            <a:pPr lvl="0">
              <a:buFont typeface="Arial" pitchFamily="34" charset="0"/>
              <a:buNone/>
            </a:pPr>
            <a:endParaRPr lang="en-NZ" dirty="0" smtClean="0"/>
          </a:p>
          <a:p>
            <a:pPr lvl="0">
              <a:buFont typeface="Arial" pitchFamily="34" charset="0"/>
              <a:buNone/>
            </a:pPr>
            <a:r>
              <a:rPr lang="en-NZ" dirty="0" smtClean="0"/>
              <a:t>With RAID 2, an error-correcting code is calculated across corresponding bits on each data disk, and the bits of the code are stored in the corresponding bit positions on multiple parity disks. </a:t>
            </a:r>
          </a:p>
          <a:p>
            <a:pPr lvl="0">
              <a:buFont typeface="Arial" pitchFamily="34" charset="0"/>
              <a:buNone/>
            </a:pPr>
            <a:endParaRPr lang="en-NZ" dirty="0" smtClean="0"/>
          </a:p>
          <a:p>
            <a:pPr lvl="0">
              <a:buFont typeface="Arial" pitchFamily="34" charset="0"/>
              <a:buNone/>
            </a:pPr>
            <a:r>
              <a:rPr lang="en-NZ" dirty="0" smtClean="0"/>
              <a:t>Typically, a Hamming code is used, which is able to correct single-bit errors and detect double-bit errors.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13023198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3 is organized in a similar fashion to RAID 2.</a:t>
            </a:r>
          </a:p>
          <a:p>
            <a:endParaRPr lang="en-NZ" dirty="0" smtClean="0"/>
          </a:p>
          <a:p>
            <a:r>
              <a:rPr lang="en-NZ" dirty="0" smtClean="0"/>
              <a:t>The difference is that RAID 3 requires only a single redundant disk, no matter how large the disk array. </a:t>
            </a:r>
          </a:p>
          <a:p>
            <a:endParaRPr lang="en-NZ" dirty="0" smtClean="0"/>
          </a:p>
          <a:p>
            <a:r>
              <a:rPr lang="en-NZ" dirty="0" smtClean="0"/>
              <a:t>RAID 3 employs parallel access, with data distributed in small strips. </a:t>
            </a:r>
          </a:p>
          <a:p>
            <a:pPr lvl="1"/>
            <a:r>
              <a:rPr lang="en-NZ" dirty="0" smtClean="0"/>
              <a:t>Instead of an error-correcting code, a simple parity bit is computed for the set of individual bits in the same position on all of the data disks.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2764584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the computer user. </a:t>
            </a:r>
          </a:p>
          <a:p>
            <a:pPr lvl="1">
              <a:buFont typeface="Arial" pitchFamily="34" charset="0"/>
              <a:buChar char="•"/>
            </a:pPr>
            <a:r>
              <a:rPr lang="en-NZ" dirty="0" smtClean="0"/>
              <a:t> Examples include printers and terminals, the latter consisting of video display, keyboard, and perhaps other devices such as a mouse.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32468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bit-by-bit parity strip is calculated across corresponding strips on each data disk, </a:t>
            </a:r>
          </a:p>
          <a:p>
            <a:pPr lvl="1">
              <a:buFont typeface="Arial" pitchFamily="34" charset="0"/>
              <a:buChar char="•"/>
            </a:pPr>
            <a:r>
              <a:rPr lang="en-NZ" dirty="0" smtClean="0"/>
              <a:t> and the parity bits are stored in the corresponding strip on the parity disk.</a:t>
            </a:r>
          </a:p>
          <a:p>
            <a:pPr lvl="0">
              <a:buFont typeface="Arial" pitchFamily="34" charset="0"/>
              <a:buNone/>
            </a:pPr>
            <a:endParaRPr lang="en-NZ" dirty="0" smtClean="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1065002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RAID 5 is organized in a similar fashion to RAID 4.</a:t>
            </a:r>
          </a:p>
          <a:p>
            <a:endParaRPr lang="en-NZ" dirty="0" smtClean="0"/>
          </a:p>
          <a:p>
            <a:r>
              <a:rPr lang="en-NZ" dirty="0" smtClean="0"/>
              <a:t>RAID 5 distributes the parity strips across all disks. </a:t>
            </a:r>
          </a:p>
          <a:p>
            <a:pPr lvl="1">
              <a:buFont typeface="Arial" pitchFamily="34" charset="0"/>
              <a:buChar char="•"/>
            </a:pPr>
            <a:r>
              <a:rPr lang="en-NZ" dirty="0" smtClean="0"/>
              <a:t> A typical allocation is a round-robin scheme</a:t>
            </a:r>
          </a:p>
          <a:p>
            <a:pPr lvl="1">
              <a:buFont typeface="Arial" pitchFamily="34" charset="0"/>
              <a:buChar char="•"/>
            </a:pPr>
            <a:r>
              <a:rPr lang="en-NZ" dirty="0" smtClean="0"/>
              <a:t> For an n-disk array, the parity strip is on a different disk for the first n stripes, and the pattern then repeats.</a:t>
            </a:r>
          </a:p>
          <a:p>
            <a:endParaRPr lang="en-NZ" dirty="0" smtClean="0"/>
          </a:p>
          <a:p>
            <a:r>
              <a:rPr lang="en-NZ" dirty="0" smtClean="0"/>
              <a:t>The distribution of parity strips across all drives avoids the potential I/O bottleneck of the single parity disk found in RAID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679732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different parity calculations are carried out and stored in separate blocks on different disks. </a:t>
            </a:r>
          </a:p>
          <a:p>
            <a:pPr lvl="1">
              <a:buFont typeface="Arial" pitchFamily="34" charset="0"/>
              <a:buChar char="•"/>
            </a:pPr>
            <a:r>
              <a:rPr lang="en-NZ" dirty="0" smtClean="0"/>
              <a:t> Thus, a RAID 6 array whose user data require N disks consists of N+2 disks.</a:t>
            </a:r>
          </a:p>
          <a:p>
            <a:pPr lvl="0">
              <a:buFont typeface="Arial" pitchFamily="34" charset="0"/>
              <a:buNone/>
            </a:pPr>
            <a:endParaRPr lang="en-NZ" dirty="0" smtClean="0"/>
          </a:p>
          <a:p>
            <a:pPr lvl="0">
              <a:buFont typeface="Arial" pitchFamily="34" charset="0"/>
              <a:buNone/>
            </a:pPr>
            <a:r>
              <a:rPr lang="en-NZ" dirty="0" smtClean="0"/>
              <a:t>P and Q are two different data check algorithms. </a:t>
            </a:r>
          </a:p>
          <a:p>
            <a:pPr lvl="1">
              <a:buFont typeface="Arial" pitchFamily="34" charset="0"/>
              <a:buChar char="•"/>
            </a:pPr>
            <a:r>
              <a:rPr lang="en-NZ" dirty="0" smtClean="0"/>
              <a:t> One of the two is the exclusive-OR calculation used in RAID 4 and 5.</a:t>
            </a:r>
          </a:p>
          <a:p>
            <a:pPr lvl="1">
              <a:buFont typeface="Arial" pitchFamily="34" charset="0"/>
              <a:buChar char="•"/>
            </a:pPr>
            <a:r>
              <a:rPr lang="en-NZ" dirty="0" smtClean="0"/>
              <a:t> The other is an independent data check algorithm. </a:t>
            </a:r>
          </a:p>
          <a:p>
            <a:pPr lvl="0">
              <a:buFont typeface="Arial" pitchFamily="34" charset="0"/>
              <a:buNone/>
            </a:pPr>
            <a:endParaRPr lang="en-NZ" dirty="0" smtClean="0"/>
          </a:p>
          <a:p>
            <a:pPr lvl="0">
              <a:buFont typeface="Arial" pitchFamily="34" charset="0"/>
              <a:buNone/>
            </a:pPr>
            <a:r>
              <a:rPr lang="en-NZ" dirty="0" smtClean="0"/>
              <a:t>This makes it possible to regenerate data even if two disks containing user data fail.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1934240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electronic equipment. </a:t>
            </a:r>
          </a:p>
          <a:p>
            <a:pPr lvl="1"/>
            <a:r>
              <a:rPr lang="en-NZ" dirty="0" smtClean="0"/>
              <a:t>Examples are disk drives, USB keys, sensors, controllers, and actuators.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022071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Suitable for communicating with remote devices. </a:t>
            </a:r>
          </a:p>
          <a:p>
            <a:pPr lvl="1">
              <a:buFont typeface="Arial" pitchFamily="34" charset="0"/>
              <a:buChar char="•"/>
            </a:pPr>
            <a:r>
              <a:rPr lang="en-NZ" dirty="0" smtClean="0"/>
              <a:t> Examples are digital line drivers and modems.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418674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of these are covered in subsequent slides</a:t>
            </a:r>
          </a:p>
          <a:p>
            <a:endParaRPr lang="en-NZ" dirty="0" smtClean="0"/>
          </a:p>
          <a:p>
            <a:r>
              <a:rPr lang="en-NZ" dirty="0" smtClean="0"/>
              <a:t>This diversity makes a uniform and consistent approach to I/O, both from the point of view of the operating system and from the point of view of user processes, difficult to achieve.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993381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may be differences of several orders of magnitude between the data transfer rates.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699751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use to which a device is put has an influence on the software and policies in the operating system and supporting utilities. </a:t>
            </a:r>
          </a:p>
          <a:p>
            <a:endParaRPr lang="en-NZ" dirty="0" smtClean="0"/>
          </a:p>
          <a:p>
            <a:r>
              <a:rPr lang="en-NZ" dirty="0" smtClean="0"/>
              <a:t>Examples:</a:t>
            </a:r>
          </a:p>
          <a:p>
            <a:pPr lvl="1">
              <a:buFont typeface="Arial" pitchFamily="34" charset="0"/>
              <a:buChar char="•"/>
            </a:pPr>
            <a:r>
              <a:rPr lang="en-NZ" dirty="0" smtClean="0"/>
              <a:t> disk used for files requires the support of file management software. </a:t>
            </a:r>
          </a:p>
          <a:p>
            <a:pPr lvl="1">
              <a:buFont typeface="Arial" pitchFamily="34" charset="0"/>
              <a:buChar char="•"/>
            </a:pPr>
            <a:r>
              <a:rPr lang="en-NZ" dirty="0" smtClean="0"/>
              <a:t> disk used as a backing store for pages in a virtual memory scheme depends on the use of virtual memory hardware and software. </a:t>
            </a:r>
          </a:p>
          <a:p>
            <a:pPr lvl="1">
              <a:buFont typeface="Arial" pitchFamily="34" charset="0"/>
              <a:buChar char="•"/>
            </a:pPr>
            <a:endParaRPr lang="en-NZ" dirty="0" smtClean="0"/>
          </a:p>
          <a:p>
            <a:pPr lvl="0">
              <a:buFont typeface="Arial" pitchFamily="34" charset="0"/>
              <a:buNone/>
            </a:pPr>
            <a:r>
              <a:rPr lang="en-NZ" dirty="0" smtClean="0"/>
              <a:t>These applications have an impact on disk scheduling algorithms.</a:t>
            </a:r>
          </a:p>
          <a:p>
            <a:pPr lvl="0">
              <a:buFont typeface="Arial" pitchFamily="34" charset="0"/>
              <a:buNone/>
            </a:pPr>
            <a:endParaRPr lang="en-NZ" dirty="0" smtClean="0"/>
          </a:p>
          <a:p>
            <a:r>
              <a:rPr lang="en-NZ" dirty="0" smtClean="0"/>
              <a:t>Another example, a terminal may be used by an ordinary user or a system administrator. </a:t>
            </a:r>
          </a:p>
          <a:p>
            <a:pPr lvl="1">
              <a:buFont typeface="Arial" pitchFamily="34" charset="0"/>
              <a:buChar char="•"/>
            </a:pPr>
            <a:r>
              <a:rPr lang="en-NZ" dirty="0" smtClean="0"/>
              <a:t> implying different privilege levels and perhaps different priorities in the operating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267107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7/19/2019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7/19/2019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7/19/2019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7/19/2019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7/19/2019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7/19/2019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7/19/2019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7/19/2019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7/19/2019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7/19/2019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7/19/2019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7/19/2019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7/19/2019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7/19/2019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7/19/2019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7/19/2019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7/19/2019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7/19/2019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7/19/2019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7/19/2019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7/19/2019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7/19/2019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7/19/2019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gaia.ecs.csus.edu/~zhangd/oscal/DiskApplet.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gaia.ecs.csus.edu/~zhangd/oscal/DiskApplet.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gaia.ecs.csus.edu/~zhangd/oscal/RAIDFiles/RAID.ht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p:txBody>
          <a:bodyPr/>
          <a:lstStyle/>
          <a:p>
            <a:r>
              <a:rPr lang="en-US" dirty="0" smtClean="0"/>
              <a:t>Chapter 11</a:t>
            </a:r>
            <a:br>
              <a:rPr lang="en-US" dirty="0" smtClean="0"/>
            </a:br>
            <a:r>
              <a:rPr lang="en-US" dirty="0" smtClean="0"/>
              <a:t>I/O Management and Disk Scheduling</a:t>
            </a:r>
          </a:p>
        </p:txBody>
      </p:sp>
      <p:sp>
        <p:nvSpPr>
          <p:cNvPr id="4" name="Footer Placeholder 3"/>
          <p:cNvSpPr>
            <a:spLocks noGrp="1"/>
          </p:cNvSpPr>
          <p:nvPr>
            <p:ph type="ftr" sz="quarter" idx="11"/>
          </p:nvPr>
        </p:nvSpPr>
        <p:spPr>
          <a:xfrm>
            <a:off x="3124200" y="6019800"/>
            <a:ext cx="2895600" cy="701675"/>
          </a:xfrm>
        </p:spPr>
        <p:txBody>
          <a:bodyPr/>
          <a:lstStyle/>
          <a:p>
            <a:r>
              <a:rPr lang="en-US" dirty="0" smtClean="0"/>
              <a:t>Dave Bremer</a:t>
            </a:r>
          </a:p>
          <a:p>
            <a:r>
              <a:rPr lang="en-US" dirty="0" smtClean="0"/>
              <a:t>Otago Polytechnic, NZ</a:t>
            </a:r>
          </a:p>
          <a:p>
            <a:r>
              <a:rPr lang="en-US" dirty="0" smtClean="0"/>
              <a:t>©2008, Prentice Hall</a:t>
            </a:r>
            <a:br>
              <a:rPr lang="en-US" dirty="0" smtClean="0"/>
            </a:br>
            <a:endParaRPr lang="en-US" dirty="0"/>
          </a:p>
        </p:txBody>
      </p:sp>
      <p:sp>
        <p:nvSpPr>
          <p:cNvPr id="6" name="Subtitle 5"/>
          <p:cNvSpPr>
            <a:spLocks noGrp="1"/>
          </p:cNvSpPr>
          <p:nvPr>
            <p:ph type="subTitle" idx="1"/>
          </p:nvPr>
        </p:nvSpPr>
        <p:spPr/>
        <p:txBody>
          <a:bodyPr/>
          <a:lstStyle/>
          <a:p>
            <a:endParaRPr lang="en-US" dirty="0"/>
          </a:p>
        </p:txBody>
      </p:sp>
      <p:sp>
        <p:nvSpPr>
          <p:cNvPr id="7" name="Subtitle 2"/>
          <p:cNvSpPr txBox="1">
            <a:spLocks/>
          </p:cNvSpPr>
          <p:nvPr/>
        </p:nvSpPr>
        <p:spPr bwMode="auto">
          <a:xfrm>
            <a:off x="1371600" y="152400"/>
            <a:ext cx="6400800" cy="1752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t>Internals and Design Principles, 6/E</a:t>
            </a:r>
            <a:br>
              <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rPr>
            </a:b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William Stallings</a:t>
            </a:r>
            <a:endParaRPr kumimoji="0" lang="en-US" sz="3200" b="0" i="1"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control</a:t>
            </a:r>
            <a:endParaRPr lang="en-US" dirty="0"/>
          </a:p>
        </p:txBody>
      </p:sp>
      <p:sp>
        <p:nvSpPr>
          <p:cNvPr id="3" name="Content Placeholder 2"/>
          <p:cNvSpPr>
            <a:spLocks noGrp="1"/>
          </p:cNvSpPr>
          <p:nvPr>
            <p:ph idx="1"/>
          </p:nvPr>
        </p:nvSpPr>
        <p:spPr/>
        <p:txBody>
          <a:bodyPr/>
          <a:lstStyle/>
          <a:p>
            <a:r>
              <a:rPr lang="en-NZ" dirty="0" smtClean="0"/>
              <a:t>A printer requires a relatively simple control interface.</a:t>
            </a:r>
          </a:p>
          <a:p>
            <a:r>
              <a:rPr lang="en-NZ" dirty="0" smtClean="0"/>
              <a:t>A disk is much more complex</a:t>
            </a:r>
            <a:r>
              <a:rPr lang="en-NZ" dirty="0" smtClean="0"/>
              <a:t>.</a:t>
            </a:r>
            <a:endParaRPr lang="en-NZ"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Unit of transfer</a:t>
            </a:r>
            <a:endParaRPr lang="en-NZ" dirty="0"/>
          </a:p>
        </p:txBody>
      </p:sp>
      <p:sp>
        <p:nvSpPr>
          <p:cNvPr id="3" name="Content Placeholder 2"/>
          <p:cNvSpPr>
            <a:spLocks noGrp="1"/>
          </p:cNvSpPr>
          <p:nvPr>
            <p:ph idx="1"/>
          </p:nvPr>
        </p:nvSpPr>
        <p:spPr/>
        <p:txBody>
          <a:bodyPr/>
          <a:lstStyle/>
          <a:p>
            <a:r>
              <a:rPr lang="en-NZ" dirty="0" smtClean="0"/>
              <a:t>Data may be transferred as </a:t>
            </a:r>
          </a:p>
          <a:p>
            <a:pPr lvl="1"/>
            <a:r>
              <a:rPr lang="en-NZ" dirty="0" smtClean="0"/>
              <a:t>a stream of bytes or characters (e.g., terminal I/O) </a:t>
            </a:r>
          </a:p>
          <a:p>
            <a:pPr lvl="1"/>
            <a:r>
              <a:rPr lang="en-NZ" dirty="0" smtClean="0"/>
              <a:t> or in larger blocks (e.g., disk I/O).</a:t>
            </a:r>
            <a:endParaRPr lang="en-NZ"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representation</a:t>
            </a:r>
          </a:p>
        </p:txBody>
      </p:sp>
      <p:sp>
        <p:nvSpPr>
          <p:cNvPr id="3" name="Content Placeholder 2"/>
          <p:cNvSpPr>
            <a:spLocks noGrp="1"/>
          </p:cNvSpPr>
          <p:nvPr>
            <p:ph idx="1"/>
          </p:nvPr>
        </p:nvSpPr>
        <p:spPr/>
        <p:txBody>
          <a:bodyPr/>
          <a:lstStyle/>
          <a:p>
            <a:r>
              <a:rPr lang="en-NZ" dirty="0" smtClean="0"/>
              <a:t>Different data encoding schemes are used by different devices, </a:t>
            </a:r>
          </a:p>
          <a:p>
            <a:pPr lvl="1"/>
            <a:r>
              <a:rPr lang="en-NZ" dirty="0" smtClean="0"/>
              <a:t>including differences in character code and parity conventions.</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Error Conditions</a:t>
            </a:r>
            <a:endParaRPr lang="en-NZ" dirty="0"/>
          </a:p>
        </p:txBody>
      </p:sp>
      <p:sp>
        <p:nvSpPr>
          <p:cNvPr id="3" name="Content Placeholder 2"/>
          <p:cNvSpPr>
            <a:spLocks noGrp="1"/>
          </p:cNvSpPr>
          <p:nvPr>
            <p:ph idx="1"/>
          </p:nvPr>
        </p:nvSpPr>
        <p:spPr/>
        <p:txBody>
          <a:bodyPr/>
          <a:lstStyle/>
          <a:p>
            <a:r>
              <a:rPr lang="en-NZ" dirty="0" smtClean="0"/>
              <a:t>The nature of errors differ widely from one device to another.</a:t>
            </a:r>
          </a:p>
          <a:p>
            <a:r>
              <a:rPr lang="en-NZ" dirty="0" smtClean="0"/>
              <a:t>Aspects include:</a:t>
            </a:r>
          </a:p>
          <a:p>
            <a:pPr lvl="1"/>
            <a:r>
              <a:rPr lang="en-NZ" dirty="0" smtClean="0"/>
              <a:t> the way in which they are reported, </a:t>
            </a:r>
          </a:p>
          <a:p>
            <a:pPr lvl="1"/>
            <a:r>
              <a:rPr lang="en-NZ" dirty="0" smtClean="0"/>
              <a:t>their consequences, </a:t>
            </a:r>
          </a:p>
          <a:p>
            <a:pPr lvl="1"/>
            <a:r>
              <a:rPr lang="en-NZ" dirty="0" smtClean="0"/>
              <a:t>the available range of responses</a:t>
            </a:r>
            <a:endParaRPr lang="en-NZ"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solidFill>
                  <a:schemeClr val="tx2"/>
                </a:solidFill>
              </a:rPr>
              <a:t>Disk </a:t>
            </a:r>
            <a:r>
              <a:rPr lang="en-NZ" dirty="0" smtClean="0">
                <a:solidFill>
                  <a:schemeClr val="tx2"/>
                </a:solidFill>
              </a:rPr>
              <a:t>Scheduling</a:t>
            </a:r>
          </a:p>
          <a:p>
            <a:pPr lvl="1"/>
            <a:r>
              <a:rPr lang="en-NZ" dirty="0" smtClean="0"/>
              <a:t>Raid</a:t>
            </a:r>
          </a:p>
          <a:p>
            <a:pPr marL="457200" lvl="1" indent="0">
              <a:buNone/>
            </a:pPr>
            <a:endParaRPr lang="en-NZ" dirty="0"/>
          </a:p>
        </p:txBody>
      </p:sp>
      <p:cxnSp>
        <p:nvCxnSpPr>
          <p:cNvPr id="5" name="Straight Arrow Connector 4"/>
          <p:cNvCxnSpPr/>
          <p:nvPr/>
        </p:nvCxnSpPr>
        <p:spPr>
          <a:xfrm>
            <a:off x="76200" y="20574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NZ" dirty="0" smtClean="0"/>
              <a:t>The actual details of disk I/O operation depend on many things</a:t>
            </a:r>
          </a:p>
          <a:p>
            <a:pPr lvl="1"/>
            <a:r>
              <a:rPr lang="en-NZ" dirty="0" smtClean="0"/>
              <a:t>A general timing diagram of disk I/O transfer is shown here.</a:t>
            </a:r>
            <a:endParaRPr lang="en-US" dirty="0"/>
          </a:p>
        </p:txBody>
      </p:sp>
      <p:pic>
        <p:nvPicPr>
          <p:cNvPr id="4" name="Content Placeholder 3" descr="Fig11_06.gif"/>
          <p:cNvPicPr>
            <a:picLocks noChangeAspect="1"/>
          </p:cNvPicPr>
          <p:nvPr/>
        </p:nvPicPr>
        <p:blipFill>
          <a:blip r:embed="rId3"/>
          <a:stretch>
            <a:fillRect/>
          </a:stretch>
        </p:blipFill>
        <p:spPr bwMode="auto">
          <a:xfrm>
            <a:off x="914400" y="3657600"/>
            <a:ext cx="7534275" cy="2743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Positioning the </a:t>
            </a:r>
            <a:br>
              <a:rPr lang="en-US" dirty="0" smtClean="0"/>
            </a:br>
            <a:r>
              <a:rPr lang="en-US" dirty="0" smtClean="0"/>
              <a:t>Read/Write Heads</a:t>
            </a:r>
            <a:endParaRPr lang="en-US" dirty="0"/>
          </a:p>
        </p:txBody>
      </p:sp>
      <p:sp>
        <p:nvSpPr>
          <p:cNvPr id="3" name="Content Placeholder 2"/>
          <p:cNvSpPr>
            <a:spLocks noGrp="1"/>
          </p:cNvSpPr>
          <p:nvPr>
            <p:ph idx="1"/>
          </p:nvPr>
        </p:nvSpPr>
        <p:spPr/>
        <p:txBody>
          <a:bodyPr/>
          <a:lstStyle/>
          <a:p>
            <a:r>
              <a:rPr lang="en-NZ" dirty="0" smtClean="0"/>
              <a:t>When the disk drive is operating, the disk is rotating at constant speed.</a:t>
            </a:r>
          </a:p>
          <a:p>
            <a:r>
              <a:rPr lang="en-NZ" dirty="0" smtClean="0"/>
              <a:t>Track selection involves moving the head in a movable-head system or electronically selecting one head on a fixed-head system. </a:t>
            </a:r>
          </a:p>
          <a:p>
            <a:endParaRPr lang="en-US"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1143000"/>
          </a:xfrm>
        </p:spPr>
        <p:txBody>
          <a:bodyPr/>
          <a:lstStyle/>
          <a:p>
            <a:r>
              <a:rPr lang="en-US" dirty="0" smtClean="0"/>
              <a:t>Disk Performance Parameters</a:t>
            </a:r>
            <a:endParaRPr lang="en-US" dirty="0"/>
          </a:p>
        </p:txBody>
      </p:sp>
      <p:sp>
        <p:nvSpPr>
          <p:cNvPr id="3" name="Content Placeholder 2"/>
          <p:cNvSpPr>
            <a:spLocks noGrp="1"/>
          </p:cNvSpPr>
          <p:nvPr>
            <p:ph idx="1"/>
          </p:nvPr>
        </p:nvSpPr>
        <p:spPr/>
        <p:txBody>
          <a:bodyPr/>
          <a:lstStyle/>
          <a:p>
            <a:r>
              <a:rPr lang="en-US" b="1" i="1" dirty="0" smtClean="0"/>
              <a:t>Access Time </a:t>
            </a:r>
            <a:r>
              <a:rPr lang="en-US" dirty="0" smtClean="0"/>
              <a:t>is the sum of:</a:t>
            </a:r>
          </a:p>
          <a:p>
            <a:pPr lvl="1"/>
            <a:r>
              <a:rPr lang="en-US" b="1" i="1" dirty="0" smtClean="0"/>
              <a:t>Seek time: </a:t>
            </a:r>
            <a:r>
              <a:rPr lang="en-US" dirty="0" smtClean="0"/>
              <a:t>The time it takes to position the head at the desired track</a:t>
            </a:r>
          </a:p>
          <a:p>
            <a:pPr lvl="1"/>
            <a:r>
              <a:rPr lang="en-US" b="1" i="1" dirty="0" smtClean="0"/>
              <a:t>Rotational delay </a:t>
            </a:r>
            <a:r>
              <a:rPr lang="en-US" dirty="0" smtClean="0"/>
              <a:t>or</a:t>
            </a:r>
            <a:r>
              <a:rPr lang="en-US" b="1" i="1" dirty="0" smtClean="0"/>
              <a:t> rotational latency: </a:t>
            </a:r>
            <a:r>
              <a:rPr lang="en-US" dirty="0" smtClean="0"/>
              <a:t>The time its takes for the beginning of the sector to reach the head</a:t>
            </a:r>
          </a:p>
          <a:p>
            <a:r>
              <a:rPr lang="en-US" b="1" i="1" dirty="0" smtClean="0"/>
              <a:t>Transfer Time</a:t>
            </a:r>
            <a:r>
              <a:rPr lang="en-US" dirty="0" smtClean="0"/>
              <a:t> is the time taken to transfer the data.</a:t>
            </a:r>
            <a:endParaRPr lang="en-US" b="1" i="1" dirty="0" smtClean="0"/>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Disk Scheduling</a:t>
            </a:r>
            <a:br>
              <a:rPr lang="en-NZ" dirty="0" smtClean="0"/>
            </a:br>
            <a:r>
              <a:rPr lang="en-NZ" dirty="0" smtClean="0"/>
              <a:t>Policies</a:t>
            </a:r>
            <a:endParaRPr lang="en-NZ" dirty="0"/>
          </a:p>
        </p:txBody>
      </p:sp>
      <p:sp>
        <p:nvSpPr>
          <p:cNvPr id="3" name="Content Placeholder 2"/>
          <p:cNvSpPr>
            <a:spLocks noGrp="1"/>
          </p:cNvSpPr>
          <p:nvPr>
            <p:ph idx="1"/>
          </p:nvPr>
        </p:nvSpPr>
        <p:spPr/>
        <p:txBody>
          <a:bodyPr/>
          <a:lstStyle/>
          <a:p>
            <a:r>
              <a:rPr lang="en-NZ" dirty="0" smtClean="0"/>
              <a:t>To compare various schemes, consider a disk head is initially located at track 100.</a:t>
            </a:r>
          </a:p>
          <a:p>
            <a:pPr lvl="1"/>
            <a:r>
              <a:rPr lang="en-NZ" dirty="0" smtClean="0"/>
              <a:t>assume a disk with 200 tracks and that the disk request queue has random requests in it. </a:t>
            </a:r>
          </a:p>
          <a:p>
            <a:r>
              <a:rPr lang="en-NZ" dirty="0" smtClean="0"/>
              <a:t>The requested tracks, in the order received by the disk scheduler, are </a:t>
            </a:r>
          </a:p>
          <a:p>
            <a:pPr lvl="1"/>
            <a:r>
              <a:rPr lang="en-NZ" dirty="0" smtClean="0"/>
              <a:t>55, 58, 39, 18, 90, 160, 150, 38, 184.</a:t>
            </a:r>
          </a:p>
          <a:p>
            <a:endParaRPr lang="en-NZ"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a:t>
            </a:r>
          </a:p>
        </p:txBody>
      </p:sp>
      <p:sp>
        <p:nvSpPr>
          <p:cNvPr id="3" name="Content Placeholder 2"/>
          <p:cNvSpPr>
            <a:spLocks noGrp="1"/>
          </p:cNvSpPr>
          <p:nvPr>
            <p:ph idx="1"/>
          </p:nvPr>
        </p:nvSpPr>
        <p:spPr/>
        <p:txBody>
          <a:bodyPr/>
          <a:lstStyle/>
          <a:p>
            <a:r>
              <a:rPr lang="en-US" dirty="0" smtClean="0"/>
              <a:t>Process request sequentially</a:t>
            </a:r>
          </a:p>
          <a:p>
            <a:r>
              <a:rPr lang="en-US" dirty="0" smtClean="0"/>
              <a:t>Fair to all processes</a:t>
            </a:r>
          </a:p>
          <a:p>
            <a:r>
              <a:rPr lang="en-US" dirty="0" smtClean="0"/>
              <a:t>Approaches random scheduling in performance if there are many processes</a:t>
            </a:r>
          </a:p>
          <a:p>
            <a:endParaRPr lang="en-US" dirty="0"/>
          </a:p>
        </p:txBody>
      </p:sp>
      <p:pic>
        <p:nvPicPr>
          <p:cNvPr id="4" name="Picture 3" descr="Fig11_07a.gif"/>
          <p:cNvPicPr>
            <a:picLocks noChangeAspect="1"/>
          </p:cNvPicPr>
          <p:nvPr/>
        </p:nvPicPr>
        <p:blipFill>
          <a:blip r:embed="rId3"/>
          <a:stretch>
            <a:fillRect/>
          </a:stretch>
        </p:blipFill>
        <p:spPr>
          <a:xfrm>
            <a:off x="503323" y="4197008"/>
            <a:ext cx="7954877" cy="2508592"/>
          </a:xfrm>
          <a:prstGeom prst="rect">
            <a:avLst/>
          </a:prstGeom>
        </p:spPr>
      </p:pic>
      <p:sp>
        <p:nvSpPr>
          <p:cNvPr id="5" name="Action Button: Movie 4">
            <a:hlinkClick r:id="rId4" highlightClick="1"/>
          </p:cNvPr>
          <p:cNvSpPr/>
          <p:nvPr/>
        </p:nvSpPr>
        <p:spPr>
          <a:xfrm>
            <a:off x="7848600" y="0"/>
            <a:ext cx="1295400" cy="762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solidFill>
                  <a:schemeClr val="tx2"/>
                </a:solidFill>
              </a:rPr>
              <a:t>I/O Devices</a:t>
            </a:r>
          </a:p>
          <a:p>
            <a:pPr lvl="1"/>
            <a:r>
              <a:rPr lang="en-NZ" dirty="0" smtClean="0"/>
              <a:t>Disk </a:t>
            </a:r>
            <a:r>
              <a:rPr lang="en-NZ" dirty="0" smtClean="0"/>
              <a:t>Scheduling</a:t>
            </a:r>
          </a:p>
          <a:p>
            <a:pPr lvl="1"/>
            <a:r>
              <a:rPr lang="en-NZ" dirty="0" smtClean="0"/>
              <a:t>Raid</a:t>
            </a:r>
            <a:endParaRPr lang="en-NZ" dirty="0" smtClean="0"/>
          </a:p>
        </p:txBody>
      </p:sp>
      <p:cxnSp>
        <p:nvCxnSpPr>
          <p:cNvPr id="5" name="Straight Arrow Connector 4"/>
          <p:cNvCxnSpPr/>
          <p:nvPr/>
        </p:nvCxnSpPr>
        <p:spPr>
          <a:xfrm>
            <a:off x="76200" y="15240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First-in, first-out (FIFO)</a:t>
            </a:r>
          </a:p>
        </p:txBody>
      </p:sp>
      <p:pic>
        <p:nvPicPr>
          <p:cNvPr id="6" name="Content Placeholder 5"/>
          <p:cNvPicPr>
            <a:picLocks noGrp="1" noChangeAspect="1"/>
          </p:cNvPicPr>
          <p:nvPr>
            <p:ph idx="1"/>
          </p:nvPr>
        </p:nvPicPr>
        <p:blipFill>
          <a:blip r:embed="rId3"/>
          <a:stretch>
            <a:fillRect/>
          </a:stretch>
        </p:blipFill>
        <p:spPr>
          <a:xfrm>
            <a:off x="5000075" y="1451635"/>
            <a:ext cx="3991525" cy="5109882"/>
          </a:xfrm>
          <a:prstGeom prst="rect">
            <a:avLst/>
          </a:prstGeom>
        </p:spPr>
      </p:pic>
      <p:sp>
        <p:nvSpPr>
          <p:cNvPr id="5" name="Action Button: Movie 4">
            <a:hlinkClick r:id="rId4" highlightClick="1"/>
          </p:cNvPr>
          <p:cNvSpPr/>
          <p:nvPr/>
        </p:nvSpPr>
        <p:spPr>
          <a:xfrm>
            <a:off x="7848600" y="0"/>
            <a:ext cx="1295400" cy="762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7" name="Rectangle 6"/>
          <p:cNvSpPr/>
          <p:nvPr/>
        </p:nvSpPr>
        <p:spPr>
          <a:xfrm>
            <a:off x="178924" y="2133600"/>
            <a:ext cx="4545476" cy="954107"/>
          </a:xfrm>
          <a:prstGeom prst="rect">
            <a:avLst/>
          </a:prstGeom>
        </p:spPr>
        <p:txBody>
          <a:bodyPr wrap="square">
            <a:spAutoFit/>
          </a:bodyPr>
          <a:lstStyle/>
          <a:p>
            <a:pPr lvl="1"/>
            <a:r>
              <a:rPr lang="en-NZ" sz="2800" dirty="0"/>
              <a:t>55, 58, 39, 18, 90, 160, 150, 38, 184.</a:t>
            </a:r>
          </a:p>
        </p:txBody>
      </p:sp>
    </p:spTree>
    <p:extLst>
      <p:ext uri="{BB962C8B-B14F-4D97-AF65-F5344CB8AC3E}">
        <p14:creationId xmlns:p14="http://schemas.microsoft.com/office/powerpoint/2010/main" val="418717298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GB" dirty="0"/>
              <a:t>Given the following track requests in the disk queue, compute for the Total Head </a:t>
            </a:r>
            <a:r>
              <a:rPr lang="en-GB" dirty="0" smtClean="0"/>
              <a:t>Movement </a:t>
            </a:r>
            <a:r>
              <a:rPr lang="en-GB" dirty="0"/>
              <a:t>(THM) of the read/write head</a:t>
            </a:r>
            <a:r>
              <a:rPr lang="en-GB" dirty="0" smtClean="0"/>
              <a:t>:</a:t>
            </a:r>
          </a:p>
          <a:p>
            <a:r>
              <a:rPr lang="en-GB" dirty="0" smtClean="0"/>
              <a:t>95</a:t>
            </a:r>
            <a:r>
              <a:rPr lang="en-GB" dirty="0"/>
              <a:t>, 180, 34, 119, 11, 123, 62, </a:t>
            </a:r>
            <a:r>
              <a:rPr lang="en-GB" dirty="0" smtClean="0"/>
              <a:t>64</a:t>
            </a:r>
          </a:p>
          <a:p>
            <a:r>
              <a:rPr lang="en-GB" dirty="0" smtClean="0"/>
              <a:t>Consider </a:t>
            </a:r>
            <a:r>
              <a:rPr lang="en-GB" dirty="0"/>
              <a:t>that the read/write head is positioned at location 50. </a:t>
            </a:r>
            <a:endParaRPr lang="en-GB" dirty="0" smtClean="0"/>
          </a:p>
          <a:p>
            <a:r>
              <a:rPr lang="en-NZ" smtClean="0"/>
              <a:t>Assume </a:t>
            </a:r>
            <a:r>
              <a:rPr lang="en-NZ" dirty="0"/>
              <a:t>a disk with 200 tracks</a:t>
            </a:r>
            <a:endParaRPr lang="en-US" dirty="0"/>
          </a:p>
        </p:txBody>
      </p:sp>
    </p:spTree>
    <p:extLst>
      <p:ext uri="{BB962C8B-B14F-4D97-AF65-F5344CB8AC3E}">
        <p14:creationId xmlns:p14="http://schemas.microsoft.com/office/powerpoint/2010/main" val="344282043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smtClean="0"/>
              <a:t>Goal is not to optimize disk use but to meet other objectives</a:t>
            </a:r>
          </a:p>
          <a:p>
            <a:r>
              <a:rPr lang="en-US" dirty="0" smtClean="0"/>
              <a:t>Short batch jobs may have higher priority</a:t>
            </a:r>
          </a:p>
          <a:p>
            <a:r>
              <a:rPr lang="en-US" dirty="0" smtClean="0"/>
              <a:t>Provide good interactive response time</a:t>
            </a:r>
          </a:p>
          <a:p>
            <a:r>
              <a:rPr lang="en-US" dirty="0" smtClean="0"/>
              <a:t>Longer jobs may have to wait an excessively long time</a:t>
            </a:r>
          </a:p>
          <a:p>
            <a:r>
              <a:rPr lang="en-US" dirty="0" smtClean="0"/>
              <a:t>A poor policy for database systems</a:t>
            </a:r>
          </a:p>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Last-in, first-out</a:t>
            </a:r>
          </a:p>
        </p:txBody>
      </p:sp>
      <p:sp>
        <p:nvSpPr>
          <p:cNvPr id="3" name="Content Placeholder 2"/>
          <p:cNvSpPr>
            <a:spLocks noGrp="1"/>
          </p:cNvSpPr>
          <p:nvPr>
            <p:ph idx="1"/>
          </p:nvPr>
        </p:nvSpPr>
        <p:spPr/>
        <p:txBody>
          <a:bodyPr/>
          <a:lstStyle/>
          <a:p>
            <a:r>
              <a:rPr lang="en-US" dirty="0" smtClean="0"/>
              <a:t>Good for transaction processing systems</a:t>
            </a:r>
          </a:p>
          <a:p>
            <a:pPr lvl="1"/>
            <a:r>
              <a:rPr lang="en-US" dirty="0" smtClean="0"/>
              <a:t>The device is given to the most recent user so there should be little arm movement</a:t>
            </a:r>
          </a:p>
          <a:p>
            <a:r>
              <a:rPr lang="en-US" dirty="0" smtClean="0"/>
              <a:t>Possibility of starvation since a job may never regain the head of the line</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Service</a:t>
            </a:r>
            <a:br>
              <a:rPr lang="en-US" dirty="0" smtClean="0"/>
            </a:br>
            <a:r>
              <a:rPr lang="en-US" dirty="0" smtClean="0"/>
              <a:t> Time First</a:t>
            </a:r>
          </a:p>
        </p:txBody>
      </p:sp>
      <p:sp>
        <p:nvSpPr>
          <p:cNvPr id="3" name="Content Placeholder 2"/>
          <p:cNvSpPr>
            <a:spLocks noGrp="1"/>
          </p:cNvSpPr>
          <p:nvPr>
            <p:ph idx="1"/>
          </p:nvPr>
        </p:nvSpPr>
        <p:spPr/>
        <p:txBody>
          <a:bodyPr/>
          <a:lstStyle/>
          <a:p>
            <a:r>
              <a:rPr lang="en-US" dirty="0" smtClean="0"/>
              <a:t>Select the disk I/O request that requires the least movement of the disk arm from its current position</a:t>
            </a:r>
          </a:p>
          <a:p>
            <a:r>
              <a:rPr lang="en-US" dirty="0" smtClean="0"/>
              <a:t>Always choose the minimum seek time</a:t>
            </a:r>
          </a:p>
          <a:p>
            <a:endParaRPr lang="en-US" dirty="0"/>
          </a:p>
        </p:txBody>
      </p:sp>
      <p:pic>
        <p:nvPicPr>
          <p:cNvPr id="4" name="Picture 3" descr="Fig11_07b.gif"/>
          <p:cNvPicPr>
            <a:picLocks noChangeAspect="1"/>
          </p:cNvPicPr>
          <p:nvPr/>
        </p:nvPicPr>
        <p:blipFill>
          <a:blip r:embed="rId3"/>
          <a:stretch>
            <a:fillRect/>
          </a:stretch>
        </p:blipFill>
        <p:spPr>
          <a:xfrm>
            <a:off x="533400" y="3836313"/>
            <a:ext cx="7620000" cy="2412087"/>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Service</a:t>
            </a:r>
            <a:br>
              <a:rPr lang="en-US" dirty="0" smtClean="0"/>
            </a:br>
            <a:r>
              <a:rPr lang="en-US" dirty="0" smtClean="0"/>
              <a:t> Time First</a:t>
            </a:r>
          </a:p>
        </p:txBody>
      </p:sp>
      <p:sp>
        <p:nvSpPr>
          <p:cNvPr id="5" name="Rectangle 4"/>
          <p:cNvSpPr/>
          <p:nvPr/>
        </p:nvSpPr>
        <p:spPr>
          <a:xfrm>
            <a:off x="-228600" y="1905000"/>
            <a:ext cx="4545476" cy="954107"/>
          </a:xfrm>
          <a:prstGeom prst="rect">
            <a:avLst/>
          </a:prstGeom>
        </p:spPr>
        <p:txBody>
          <a:bodyPr wrap="square">
            <a:spAutoFit/>
          </a:bodyPr>
          <a:lstStyle/>
          <a:p>
            <a:pPr lvl="1"/>
            <a:r>
              <a:rPr lang="en-NZ" sz="2800" dirty="0"/>
              <a:t>55, 58, 39, 18, 90, 160, 150, 38, 184.</a:t>
            </a:r>
          </a:p>
        </p:txBody>
      </p:sp>
      <p:pic>
        <p:nvPicPr>
          <p:cNvPr id="6" name="Picture 5"/>
          <p:cNvPicPr>
            <a:picLocks noChangeAspect="1"/>
          </p:cNvPicPr>
          <p:nvPr/>
        </p:nvPicPr>
        <p:blipFill>
          <a:blip r:embed="rId3"/>
          <a:stretch>
            <a:fillRect/>
          </a:stretch>
        </p:blipFill>
        <p:spPr>
          <a:xfrm>
            <a:off x="4800600" y="1524000"/>
            <a:ext cx="3352800" cy="5109882"/>
          </a:xfrm>
          <a:prstGeom prst="rect">
            <a:avLst/>
          </a:prstGeom>
        </p:spPr>
      </p:pic>
    </p:spTree>
    <p:extLst>
      <p:ext uri="{BB962C8B-B14F-4D97-AF65-F5344CB8AC3E}">
        <p14:creationId xmlns:p14="http://schemas.microsoft.com/office/powerpoint/2010/main" val="20829733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p>
        </p:txBody>
      </p:sp>
      <p:sp>
        <p:nvSpPr>
          <p:cNvPr id="3" name="Content Placeholder 2"/>
          <p:cNvSpPr>
            <a:spLocks noGrp="1"/>
          </p:cNvSpPr>
          <p:nvPr>
            <p:ph idx="1"/>
          </p:nvPr>
        </p:nvSpPr>
        <p:spPr/>
        <p:txBody>
          <a:bodyPr/>
          <a:lstStyle/>
          <a:p>
            <a:r>
              <a:rPr lang="en-US" dirty="0" smtClean="0"/>
              <a:t>Arm moves in one direction only, satisfying all outstanding requests until it reaches the last track in that direction then the direction is reversed</a:t>
            </a:r>
          </a:p>
          <a:p>
            <a:endParaRPr lang="en-US" dirty="0"/>
          </a:p>
        </p:txBody>
      </p:sp>
      <p:pic>
        <p:nvPicPr>
          <p:cNvPr id="4" name="Picture 3" descr="Fig11_07c.gif"/>
          <p:cNvPicPr>
            <a:picLocks noChangeAspect="1"/>
          </p:cNvPicPr>
          <p:nvPr/>
        </p:nvPicPr>
        <p:blipFill>
          <a:blip r:embed="rId3"/>
          <a:stretch>
            <a:fillRect/>
          </a:stretch>
        </p:blipFill>
        <p:spPr>
          <a:xfrm>
            <a:off x="990600" y="4139077"/>
            <a:ext cx="7239000" cy="2261723"/>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p>
        </p:txBody>
      </p:sp>
      <p:sp>
        <p:nvSpPr>
          <p:cNvPr id="5" name="Rectangle 4"/>
          <p:cNvSpPr/>
          <p:nvPr/>
        </p:nvSpPr>
        <p:spPr>
          <a:xfrm>
            <a:off x="26524" y="1905000"/>
            <a:ext cx="4545476" cy="954107"/>
          </a:xfrm>
          <a:prstGeom prst="rect">
            <a:avLst/>
          </a:prstGeom>
        </p:spPr>
        <p:txBody>
          <a:bodyPr wrap="square">
            <a:spAutoFit/>
          </a:bodyPr>
          <a:lstStyle/>
          <a:p>
            <a:pPr lvl="1"/>
            <a:r>
              <a:rPr lang="en-NZ" sz="2800" dirty="0"/>
              <a:t>55, 58, 39, 18, 90, 160, 150, 38, 184.</a:t>
            </a:r>
          </a:p>
        </p:txBody>
      </p:sp>
      <p:pic>
        <p:nvPicPr>
          <p:cNvPr id="6" name="Picture 5"/>
          <p:cNvPicPr>
            <a:picLocks noChangeAspect="1"/>
          </p:cNvPicPr>
          <p:nvPr/>
        </p:nvPicPr>
        <p:blipFill>
          <a:blip r:embed="rId3"/>
          <a:stretch>
            <a:fillRect/>
          </a:stretch>
        </p:blipFill>
        <p:spPr>
          <a:xfrm>
            <a:off x="4572000" y="1417637"/>
            <a:ext cx="3124200" cy="5007849"/>
          </a:xfrm>
          <a:prstGeom prst="rect">
            <a:avLst/>
          </a:prstGeom>
        </p:spPr>
      </p:pic>
    </p:spTree>
    <p:extLst>
      <p:ext uri="{BB962C8B-B14F-4D97-AF65-F5344CB8AC3E}">
        <p14:creationId xmlns:p14="http://schemas.microsoft.com/office/powerpoint/2010/main" val="117128714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C-SCAN</a:t>
            </a:r>
          </a:p>
        </p:txBody>
      </p:sp>
      <p:sp>
        <p:nvSpPr>
          <p:cNvPr id="3" name="Content Placeholder 2"/>
          <p:cNvSpPr>
            <a:spLocks noGrp="1"/>
          </p:cNvSpPr>
          <p:nvPr>
            <p:ph idx="1"/>
          </p:nvPr>
        </p:nvSpPr>
        <p:spPr/>
        <p:txBody>
          <a:bodyPr/>
          <a:lstStyle/>
          <a:p>
            <a:r>
              <a:rPr lang="en-US" dirty="0" smtClean="0"/>
              <a:t>Restricts scanning to one direction only</a:t>
            </a:r>
          </a:p>
          <a:p>
            <a:r>
              <a:rPr lang="en-US" dirty="0" smtClean="0"/>
              <a:t>When the last track has been visited in one direction, the arm is returned to the opposite end of the disk and the scan begins again</a:t>
            </a:r>
          </a:p>
          <a:p>
            <a:endParaRPr lang="en-US" dirty="0"/>
          </a:p>
        </p:txBody>
      </p:sp>
      <p:pic>
        <p:nvPicPr>
          <p:cNvPr id="4" name="Picture 3" descr="Fig11_07d.gif"/>
          <p:cNvPicPr>
            <a:picLocks noChangeAspect="1"/>
          </p:cNvPicPr>
          <p:nvPr/>
        </p:nvPicPr>
        <p:blipFill>
          <a:blip r:embed="rId3"/>
          <a:stretch>
            <a:fillRect/>
          </a:stretch>
        </p:blipFill>
        <p:spPr>
          <a:xfrm>
            <a:off x="1295400" y="4361513"/>
            <a:ext cx="6705600" cy="2191687"/>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C-SCAN</a:t>
            </a:r>
          </a:p>
        </p:txBody>
      </p:sp>
      <p:sp>
        <p:nvSpPr>
          <p:cNvPr id="6" name="Rectangle 5"/>
          <p:cNvSpPr/>
          <p:nvPr/>
        </p:nvSpPr>
        <p:spPr>
          <a:xfrm>
            <a:off x="26524" y="1905000"/>
            <a:ext cx="4545476" cy="954107"/>
          </a:xfrm>
          <a:prstGeom prst="rect">
            <a:avLst/>
          </a:prstGeom>
        </p:spPr>
        <p:txBody>
          <a:bodyPr wrap="square">
            <a:spAutoFit/>
          </a:bodyPr>
          <a:lstStyle/>
          <a:p>
            <a:pPr lvl="1"/>
            <a:r>
              <a:rPr lang="en-NZ" sz="2800" dirty="0"/>
              <a:t>55, 58, 39, 18, 90, 160, 150, 38, 184.</a:t>
            </a:r>
          </a:p>
        </p:txBody>
      </p:sp>
      <p:pic>
        <p:nvPicPr>
          <p:cNvPr id="7" name="Picture 6"/>
          <p:cNvPicPr>
            <a:picLocks noChangeAspect="1"/>
          </p:cNvPicPr>
          <p:nvPr/>
        </p:nvPicPr>
        <p:blipFill>
          <a:blip r:embed="rId3"/>
          <a:stretch>
            <a:fillRect/>
          </a:stretch>
        </p:blipFill>
        <p:spPr>
          <a:xfrm>
            <a:off x="4800600" y="1417637"/>
            <a:ext cx="3124200" cy="5007849"/>
          </a:xfrm>
          <a:prstGeom prst="rect">
            <a:avLst/>
          </a:prstGeom>
        </p:spPr>
      </p:pic>
    </p:spTree>
    <p:extLst>
      <p:ext uri="{BB962C8B-B14F-4D97-AF65-F5344CB8AC3E}">
        <p14:creationId xmlns:p14="http://schemas.microsoft.com/office/powerpoint/2010/main" val="19646716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Categories of </a:t>
            </a:r>
            <a:br>
              <a:rPr lang="en-NZ" dirty="0" smtClean="0"/>
            </a:br>
            <a:r>
              <a:rPr lang="en-NZ" dirty="0" smtClean="0"/>
              <a:t>I/O Devices</a:t>
            </a:r>
            <a:endParaRPr lang="en-NZ" dirty="0"/>
          </a:p>
        </p:txBody>
      </p:sp>
      <p:sp>
        <p:nvSpPr>
          <p:cNvPr id="3" name="Content Placeholder 2"/>
          <p:cNvSpPr>
            <a:spLocks noGrp="1"/>
          </p:cNvSpPr>
          <p:nvPr>
            <p:ph idx="1"/>
          </p:nvPr>
        </p:nvSpPr>
        <p:spPr/>
        <p:txBody>
          <a:bodyPr/>
          <a:lstStyle/>
          <a:p>
            <a:r>
              <a:rPr lang="en-NZ" dirty="0" smtClean="0"/>
              <a:t>Difficult area of OS design</a:t>
            </a:r>
          </a:p>
          <a:p>
            <a:pPr lvl="1"/>
            <a:r>
              <a:rPr lang="en-NZ" dirty="0" smtClean="0"/>
              <a:t>Difficult to develop a consistent solution due to a wide variety of devices and applications</a:t>
            </a:r>
          </a:p>
          <a:p>
            <a:pPr lvl="1"/>
            <a:endParaRPr lang="en-NZ" dirty="0" smtClean="0"/>
          </a:p>
          <a:p>
            <a:r>
              <a:rPr lang="en-NZ" dirty="0" smtClean="0"/>
              <a:t>Three Categories:</a:t>
            </a:r>
          </a:p>
          <a:p>
            <a:pPr lvl="1"/>
            <a:r>
              <a:rPr lang="en-NZ" dirty="0" smtClean="0"/>
              <a:t>Human readable</a:t>
            </a:r>
          </a:p>
          <a:p>
            <a:pPr lvl="1"/>
            <a:r>
              <a:rPr lang="en-NZ" dirty="0" smtClean="0"/>
              <a:t>Machine readable</a:t>
            </a:r>
          </a:p>
          <a:p>
            <a:pPr lvl="1"/>
            <a:r>
              <a:rPr lang="en-NZ" dirty="0" smtClean="0"/>
              <a:t>Communications</a:t>
            </a:r>
          </a:p>
          <a:p>
            <a:endParaRPr lang="en-NZ"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N-step-SCAN</a:t>
            </a:r>
            <a:endParaRPr lang="en-US" dirty="0"/>
          </a:p>
        </p:txBody>
      </p:sp>
      <p:sp>
        <p:nvSpPr>
          <p:cNvPr id="3" name="Content Placeholder 2"/>
          <p:cNvSpPr>
            <a:spLocks noGrp="1"/>
          </p:cNvSpPr>
          <p:nvPr>
            <p:ph idx="1"/>
          </p:nvPr>
        </p:nvSpPr>
        <p:spPr/>
        <p:txBody>
          <a:bodyPr/>
          <a:lstStyle/>
          <a:p>
            <a:r>
              <a:rPr lang="en-US" dirty="0" smtClean="0"/>
              <a:t>Segments the disk request queue into subqueues of length N</a:t>
            </a:r>
          </a:p>
          <a:p>
            <a:r>
              <a:rPr lang="en-US" dirty="0" smtClean="0"/>
              <a:t>Subqueues are processed one at a time, using SCAN</a:t>
            </a:r>
          </a:p>
          <a:p>
            <a:r>
              <a:rPr lang="en-US" dirty="0" smtClean="0"/>
              <a:t>New requests added to other queue when queue is processed</a:t>
            </a:r>
          </a:p>
          <a:p>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FSCAN</a:t>
            </a:r>
            <a:endParaRPr lang="en-US" dirty="0"/>
          </a:p>
        </p:txBody>
      </p:sp>
      <p:sp>
        <p:nvSpPr>
          <p:cNvPr id="3" name="Content Placeholder 2"/>
          <p:cNvSpPr>
            <a:spLocks noGrp="1"/>
          </p:cNvSpPr>
          <p:nvPr>
            <p:ph idx="1"/>
          </p:nvPr>
        </p:nvSpPr>
        <p:spPr/>
        <p:txBody>
          <a:bodyPr/>
          <a:lstStyle/>
          <a:p>
            <a:r>
              <a:rPr lang="en-US" dirty="0" smtClean="0"/>
              <a:t>Two subqueues</a:t>
            </a:r>
          </a:p>
          <a:p>
            <a:r>
              <a:rPr lang="en-NZ" dirty="0" smtClean="0"/>
              <a:t>When a scan begins, all of the requests are in one of the queues, with the other empty.</a:t>
            </a:r>
          </a:p>
          <a:p>
            <a:r>
              <a:rPr lang="en-NZ" dirty="0" smtClean="0"/>
              <a:t>All new requests are put into the other queue.</a:t>
            </a:r>
          </a:p>
          <a:p>
            <a:pPr lvl="1">
              <a:buFont typeface="Arial" pitchFamily="34" charset="0"/>
              <a:buChar char="•"/>
            </a:pPr>
            <a:r>
              <a:rPr lang="en-NZ" dirty="0" smtClean="0"/>
              <a:t>Service of new requests is deferred until all of the old requests have been processed.</a:t>
            </a:r>
            <a:endParaRPr lang="en-US" dirty="0" smtClean="0"/>
          </a:p>
          <a:p>
            <a:endParaRPr lang="en-US" dirty="0" smtClean="0"/>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Compared</a:t>
            </a:r>
            <a:endParaRPr lang="en-US" dirty="0"/>
          </a:p>
        </p:txBody>
      </p:sp>
      <p:pic>
        <p:nvPicPr>
          <p:cNvPr id="4" name="Content Placeholder 3" descr="Table11_02.gif"/>
          <p:cNvPicPr>
            <a:picLocks noGrp="1" noChangeAspect="1"/>
          </p:cNvPicPr>
          <p:nvPr>
            <p:ph idx="1"/>
          </p:nvPr>
        </p:nvPicPr>
        <p:blipFill>
          <a:blip r:embed="rId3"/>
          <a:stretch>
            <a:fillRect/>
          </a:stretch>
        </p:blipFill>
        <p:spPr>
          <a:xfrm>
            <a:off x="590550" y="2295525"/>
            <a:ext cx="7962900" cy="3562350"/>
          </a:xfrm>
        </p:spPr>
      </p:pic>
      <p:sp>
        <p:nvSpPr>
          <p:cNvPr id="6" name="Rectangle 5"/>
          <p:cNvSpPr/>
          <p:nvPr/>
        </p:nvSpPr>
        <p:spPr>
          <a:xfrm>
            <a:off x="685800" y="1701225"/>
            <a:ext cx="8077200" cy="584775"/>
          </a:xfrm>
          <a:prstGeom prst="rect">
            <a:avLst/>
          </a:prstGeom>
        </p:spPr>
        <p:txBody>
          <a:bodyPr wrap="square">
            <a:spAutoFit/>
          </a:bodyPr>
          <a:lstStyle/>
          <a:p>
            <a:r>
              <a:rPr lang="en-NZ" sz="3200" dirty="0" smtClean="0"/>
              <a:t>Comparison of Disk Scheduling Algorithms</a:t>
            </a:r>
            <a:endParaRPr lang="en-NZ" sz="32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Disk Scheduling </a:t>
            </a:r>
            <a:br>
              <a:rPr lang="en-NZ" dirty="0" smtClean="0"/>
            </a:br>
            <a:r>
              <a:rPr lang="en-NZ" dirty="0" smtClean="0"/>
              <a:t>Algorithms</a:t>
            </a:r>
            <a:endParaRPr lang="en-NZ" dirty="0"/>
          </a:p>
        </p:txBody>
      </p:sp>
      <p:pic>
        <p:nvPicPr>
          <p:cNvPr id="1026" name="Picture 2"/>
          <p:cNvPicPr>
            <a:picLocks noChangeAspect="1" noChangeArrowheads="1"/>
          </p:cNvPicPr>
          <p:nvPr/>
        </p:nvPicPr>
        <p:blipFill>
          <a:blip r:embed="rId2"/>
          <a:srcRect/>
          <a:stretch>
            <a:fillRect/>
          </a:stretch>
        </p:blipFill>
        <p:spPr bwMode="auto">
          <a:xfrm>
            <a:off x="609600" y="1905000"/>
            <a:ext cx="8162925" cy="4152900"/>
          </a:xfrm>
          <a:prstGeom prst="rect">
            <a:avLst/>
          </a:prstGeom>
          <a:noFill/>
          <a:ln w="9525">
            <a:noFill/>
            <a:miter lim="800000"/>
            <a:headEnd/>
            <a:tailEnd/>
          </a:ln>
          <a:effec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a:xfrm>
            <a:off x="457200" y="1295400"/>
            <a:ext cx="8229600" cy="5257800"/>
          </a:xfrm>
        </p:spPr>
        <p:txBody>
          <a:bodyPr/>
          <a:lstStyle/>
          <a:p>
            <a:pPr lvl="1"/>
            <a:r>
              <a:rPr lang="en-NZ" dirty="0" smtClean="0"/>
              <a:t>I/O Devices</a:t>
            </a:r>
          </a:p>
          <a:p>
            <a:pPr lvl="1"/>
            <a:r>
              <a:rPr lang="en-NZ" dirty="0" smtClean="0"/>
              <a:t>Disk </a:t>
            </a:r>
            <a:r>
              <a:rPr lang="en-NZ" dirty="0" smtClean="0"/>
              <a:t>Scheduling</a:t>
            </a:r>
          </a:p>
          <a:p>
            <a:pPr lvl="1"/>
            <a:r>
              <a:rPr lang="en-NZ" dirty="0" smtClean="0">
                <a:solidFill>
                  <a:schemeClr val="tx2"/>
                </a:solidFill>
              </a:rPr>
              <a:t>Raid</a:t>
            </a:r>
          </a:p>
          <a:p>
            <a:pPr marL="457200" lvl="1" indent="0">
              <a:buNone/>
            </a:pPr>
            <a:endParaRPr lang="en-NZ" dirty="0"/>
          </a:p>
        </p:txBody>
      </p:sp>
      <p:cxnSp>
        <p:nvCxnSpPr>
          <p:cNvPr id="5" name="Straight Arrow Connector 4"/>
          <p:cNvCxnSpPr/>
          <p:nvPr/>
        </p:nvCxnSpPr>
        <p:spPr>
          <a:xfrm>
            <a:off x="152400" y="2590800"/>
            <a:ext cx="11430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Multiple Disks</a:t>
            </a:r>
            <a:endParaRPr lang="en-NZ" dirty="0"/>
          </a:p>
        </p:txBody>
      </p:sp>
      <p:sp>
        <p:nvSpPr>
          <p:cNvPr id="3" name="Content Placeholder 2"/>
          <p:cNvSpPr>
            <a:spLocks noGrp="1"/>
          </p:cNvSpPr>
          <p:nvPr>
            <p:ph idx="1"/>
          </p:nvPr>
        </p:nvSpPr>
        <p:spPr/>
        <p:txBody>
          <a:bodyPr/>
          <a:lstStyle/>
          <a:p>
            <a:r>
              <a:rPr lang="en-NZ" dirty="0" smtClean="0"/>
              <a:t>Disk I/O performance may be increased by spreading the operation over multiple read/write heads</a:t>
            </a:r>
          </a:p>
          <a:p>
            <a:pPr lvl="1"/>
            <a:r>
              <a:rPr lang="en-NZ" dirty="0" smtClean="0"/>
              <a:t>Or multiple disks</a:t>
            </a:r>
          </a:p>
          <a:p>
            <a:r>
              <a:rPr lang="en-NZ" dirty="0" smtClean="0"/>
              <a:t>Disk failures can be recovered if parity information is stored</a:t>
            </a:r>
          </a:p>
          <a:p>
            <a:pPr>
              <a:buNone/>
            </a:pPr>
            <a:endParaRPr lang="en-NZ" dirty="0" smtClean="0"/>
          </a:p>
          <a:p>
            <a:endParaRPr lang="en-NZ"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a:t>
            </a:r>
            <a:endParaRPr lang="en-US" dirty="0"/>
          </a:p>
        </p:txBody>
      </p:sp>
      <p:sp>
        <p:nvSpPr>
          <p:cNvPr id="3" name="Content Placeholder 2"/>
          <p:cNvSpPr>
            <a:spLocks noGrp="1"/>
          </p:cNvSpPr>
          <p:nvPr>
            <p:ph idx="1"/>
          </p:nvPr>
        </p:nvSpPr>
        <p:spPr/>
        <p:txBody>
          <a:bodyPr/>
          <a:lstStyle/>
          <a:p>
            <a:r>
              <a:rPr lang="en-US" dirty="0" smtClean="0"/>
              <a:t>Redundant Array of Independent Disks</a:t>
            </a:r>
          </a:p>
          <a:p>
            <a:r>
              <a:rPr lang="en-US" dirty="0" smtClean="0"/>
              <a:t>Set of physical disk drives viewed by the operating system as a single logical drive</a:t>
            </a:r>
          </a:p>
          <a:p>
            <a:r>
              <a:rPr lang="en-US" dirty="0" smtClean="0"/>
              <a:t>Data are distributed across the physical drives of an array</a:t>
            </a:r>
          </a:p>
          <a:p>
            <a:r>
              <a:rPr lang="en-US" dirty="0" smtClean="0"/>
              <a:t>Redundant disk capacity is used to store parity information which provides recoverability from disk failure</a:t>
            </a:r>
          </a:p>
        </p:txBody>
      </p:sp>
      <p:sp>
        <p:nvSpPr>
          <p:cNvPr id="4" name="Action Button: Movie 3">
            <a:hlinkClick r:id="rId3" highlightClick="1"/>
          </p:cNvPr>
          <p:cNvSpPr/>
          <p:nvPr/>
        </p:nvSpPr>
        <p:spPr>
          <a:xfrm>
            <a:off x="7696200" y="0"/>
            <a:ext cx="1447800" cy="9144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0 - Stripped</a:t>
            </a:r>
            <a:endParaRPr lang="en-US" dirty="0"/>
          </a:p>
        </p:txBody>
      </p:sp>
      <p:pic>
        <p:nvPicPr>
          <p:cNvPr id="4" name="Content Placeholder 3" descr="Fig11_08a.gif"/>
          <p:cNvPicPr>
            <a:picLocks noGrp="1" noChangeAspect="1"/>
          </p:cNvPicPr>
          <p:nvPr>
            <p:ph idx="1"/>
          </p:nvPr>
        </p:nvPicPr>
        <p:blipFill>
          <a:blip r:embed="rId3"/>
          <a:stretch>
            <a:fillRect/>
          </a:stretch>
        </p:blipFill>
        <p:spPr>
          <a:xfrm>
            <a:off x="1981200" y="1713475"/>
            <a:ext cx="4876800" cy="2325125"/>
          </a:xfrm>
        </p:spPr>
      </p:pic>
      <p:sp>
        <p:nvSpPr>
          <p:cNvPr id="5" name="Content Placeholder 2"/>
          <p:cNvSpPr txBox="1">
            <a:spLocks/>
          </p:cNvSpPr>
          <p:nvPr/>
        </p:nvSpPr>
        <p:spPr bwMode="auto">
          <a:xfrm>
            <a:off x="457200" y="4114800"/>
            <a:ext cx="8229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Not a true RAID – no redundancy</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lang="en-NZ" sz="3200" dirty="0" smtClean="0">
                <a:latin typeface="+mn-lt"/>
              </a:rPr>
              <a:t>Disk failure is catastrophic</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NZ" sz="3200" b="0" i="0" u="none" strike="noStrike" kern="1200" cap="none" spc="0" normalizeH="0" baseline="0" noProof="0" dirty="0" smtClean="0">
                <a:ln>
                  <a:noFill/>
                </a:ln>
                <a:solidFill>
                  <a:schemeClr val="tx1"/>
                </a:solidFill>
                <a:effectLst/>
                <a:uLnTx/>
                <a:uFillTx/>
                <a:latin typeface="+mn-lt"/>
                <a:ea typeface="+mn-ea"/>
                <a:cs typeface="+mn-cs"/>
              </a:rPr>
              <a:t>Very fast due to parallel read/write</a:t>
            </a: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1 - Mirrored</a:t>
            </a:r>
            <a:endParaRPr lang="en-US" dirty="0"/>
          </a:p>
        </p:txBody>
      </p:sp>
      <p:sp>
        <p:nvSpPr>
          <p:cNvPr id="6" name="Content Placeholder 5"/>
          <p:cNvSpPr>
            <a:spLocks noGrp="1"/>
          </p:cNvSpPr>
          <p:nvPr>
            <p:ph idx="1"/>
          </p:nvPr>
        </p:nvSpPr>
        <p:spPr>
          <a:xfrm>
            <a:off x="457200" y="1600200"/>
            <a:ext cx="8229600" cy="1752600"/>
          </a:xfrm>
        </p:spPr>
        <p:txBody>
          <a:bodyPr/>
          <a:lstStyle/>
          <a:p>
            <a:r>
              <a:rPr lang="en-NZ" dirty="0" smtClean="0"/>
              <a:t>Redundancy through duplication instead of parity.</a:t>
            </a:r>
          </a:p>
          <a:p>
            <a:r>
              <a:rPr lang="en-NZ" dirty="0" smtClean="0"/>
              <a:t>Read requests can made in parallel.</a:t>
            </a:r>
          </a:p>
          <a:p>
            <a:r>
              <a:rPr lang="en-NZ" dirty="0" smtClean="0"/>
              <a:t>Simple recovery from disk failure</a:t>
            </a:r>
          </a:p>
          <a:p>
            <a:endParaRPr lang="en-NZ" dirty="0"/>
          </a:p>
        </p:txBody>
      </p:sp>
      <p:pic>
        <p:nvPicPr>
          <p:cNvPr id="7" name="Content Placeholder 3" descr="Fig11_08b.gif"/>
          <p:cNvPicPr>
            <a:picLocks noChangeAspect="1"/>
          </p:cNvPicPr>
          <p:nvPr/>
        </p:nvPicPr>
        <p:blipFill>
          <a:blip r:embed="rId3"/>
          <a:stretch>
            <a:fillRect/>
          </a:stretch>
        </p:blipFill>
        <p:spPr bwMode="auto">
          <a:xfrm>
            <a:off x="914400" y="4229100"/>
            <a:ext cx="7772400" cy="1866900"/>
          </a:xfrm>
          <a:prstGeom prst="rect">
            <a:avLst/>
          </a:prstGeom>
          <a:noFill/>
          <a:ln w="9525">
            <a:noFill/>
            <a:miter lim="800000"/>
            <a:headEnd/>
            <a:tailEnd/>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2 </a:t>
            </a:r>
            <a:br>
              <a:rPr lang="en-US" dirty="0" smtClean="0"/>
            </a:br>
            <a:r>
              <a:rPr lang="en-US" dirty="0" smtClean="0"/>
              <a:t>(Using Hamming code)</a:t>
            </a:r>
            <a:endParaRPr lang="en-US" dirty="0"/>
          </a:p>
        </p:txBody>
      </p:sp>
      <p:sp>
        <p:nvSpPr>
          <p:cNvPr id="5" name="Content Placeholder 4"/>
          <p:cNvSpPr>
            <a:spLocks noGrp="1"/>
          </p:cNvSpPr>
          <p:nvPr>
            <p:ph idx="1"/>
          </p:nvPr>
        </p:nvSpPr>
        <p:spPr>
          <a:xfrm>
            <a:off x="457200" y="1600200"/>
            <a:ext cx="8305800" cy="2286000"/>
          </a:xfrm>
        </p:spPr>
        <p:txBody>
          <a:bodyPr/>
          <a:lstStyle/>
          <a:p>
            <a:r>
              <a:rPr lang="en-NZ" dirty="0" smtClean="0"/>
              <a:t>Synchronised disk rotation</a:t>
            </a:r>
          </a:p>
          <a:p>
            <a:r>
              <a:rPr lang="en-NZ" dirty="0" smtClean="0"/>
              <a:t>Data stripping is used (extremely small)</a:t>
            </a:r>
          </a:p>
          <a:p>
            <a:r>
              <a:rPr lang="en-NZ" dirty="0" smtClean="0"/>
              <a:t>Hamming code used to correct single bit errors and detect double-bit errors </a:t>
            </a:r>
            <a:endParaRPr lang="en-NZ" dirty="0"/>
          </a:p>
        </p:txBody>
      </p:sp>
      <p:pic>
        <p:nvPicPr>
          <p:cNvPr id="6" name="Content Placeholder 3" descr="Fig11_08c.gif"/>
          <p:cNvPicPr>
            <a:picLocks noChangeAspect="1"/>
          </p:cNvPicPr>
          <p:nvPr/>
        </p:nvPicPr>
        <p:blipFill>
          <a:blip r:embed="rId3"/>
          <a:stretch>
            <a:fillRect/>
          </a:stretch>
        </p:blipFill>
        <p:spPr bwMode="auto">
          <a:xfrm>
            <a:off x="914400" y="4038600"/>
            <a:ext cx="7443643" cy="211455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Human readable</a:t>
            </a:r>
          </a:p>
        </p:txBody>
      </p:sp>
      <p:sp>
        <p:nvSpPr>
          <p:cNvPr id="4" name="Content Placeholder 3"/>
          <p:cNvSpPr>
            <a:spLocks noGrp="1"/>
          </p:cNvSpPr>
          <p:nvPr>
            <p:ph idx="1"/>
          </p:nvPr>
        </p:nvSpPr>
        <p:spPr/>
        <p:txBody>
          <a:bodyPr/>
          <a:lstStyle/>
          <a:p>
            <a:r>
              <a:rPr lang="en-US" dirty="0" smtClean="0"/>
              <a:t>Devices used to communicate with the user</a:t>
            </a:r>
          </a:p>
          <a:p>
            <a:r>
              <a:rPr lang="en-US" dirty="0" smtClean="0"/>
              <a:t>Printers and terminals</a:t>
            </a:r>
          </a:p>
          <a:p>
            <a:pPr lvl="1"/>
            <a:r>
              <a:rPr lang="en-US" dirty="0" smtClean="0"/>
              <a:t>Video display</a:t>
            </a:r>
          </a:p>
          <a:p>
            <a:pPr lvl="1"/>
            <a:r>
              <a:rPr lang="en-US" dirty="0" smtClean="0"/>
              <a:t>Keyboard</a:t>
            </a:r>
          </a:p>
          <a:p>
            <a:pPr lvl="1"/>
            <a:r>
              <a:rPr lang="en-US" dirty="0" smtClean="0"/>
              <a:t>Mouse etc</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3 </a:t>
            </a:r>
            <a:br>
              <a:rPr lang="en-US" dirty="0" smtClean="0"/>
            </a:br>
            <a:r>
              <a:rPr lang="en-US" dirty="0" smtClean="0"/>
              <a:t>bit-interleaved parity</a:t>
            </a:r>
            <a:endParaRPr lang="en-US" dirty="0"/>
          </a:p>
        </p:txBody>
      </p:sp>
      <p:sp>
        <p:nvSpPr>
          <p:cNvPr id="5" name="Content Placeholder 4"/>
          <p:cNvSpPr>
            <a:spLocks noGrp="1"/>
          </p:cNvSpPr>
          <p:nvPr>
            <p:ph idx="1"/>
          </p:nvPr>
        </p:nvSpPr>
        <p:spPr>
          <a:xfrm>
            <a:off x="609600" y="1828800"/>
            <a:ext cx="8229600" cy="2819400"/>
          </a:xfrm>
        </p:spPr>
        <p:txBody>
          <a:bodyPr/>
          <a:lstStyle/>
          <a:p>
            <a:r>
              <a:rPr lang="en-NZ" dirty="0" smtClean="0"/>
              <a:t>Similar to RAID-2 but uses all parity bits stored on a single drive</a:t>
            </a:r>
            <a:endParaRPr lang="en-NZ" dirty="0"/>
          </a:p>
        </p:txBody>
      </p:sp>
      <p:pic>
        <p:nvPicPr>
          <p:cNvPr id="6" name="Content Placeholder 3" descr="Fig11_08d.gif"/>
          <p:cNvPicPr>
            <a:picLocks noChangeAspect="1"/>
          </p:cNvPicPr>
          <p:nvPr/>
        </p:nvPicPr>
        <p:blipFill>
          <a:blip r:embed="rId3"/>
          <a:stretch>
            <a:fillRect/>
          </a:stretch>
        </p:blipFill>
        <p:spPr bwMode="auto">
          <a:xfrm>
            <a:off x="1066800" y="4010025"/>
            <a:ext cx="7119938" cy="2847975"/>
          </a:xfrm>
          <a:prstGeom prst="rect">
            <a:avLst/>
          </a:prstGeom>
          <a:noFill/>
          <a:ln w="9525">
            <a:noFill/>
            <a:miter lim="800000"/>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4 </a:t>
            </a:r>
            <a:br>
              <a:rPr lang="en-US" dirty="0" smtClean="0"/>
            </a:br>
            <a:r>
              <a:rPr lang="en-US" dirty="0" smtClean="0"/>
              <a:t>Block-level parity</a:t>
            </a:r>
            <a:endParaRPr lang="en-US" dirty="0"/>
          </a:p>
        </p:txBody>
      </p:sp>
      <p:sp>
        <p:nvSpPr>
          <p:cNvPr id="5" name="Content Placeholder 4"/>
          <p:cNvSpPr>
            <a:spLocks noGrp="1"/>
          </p:cNvSpPr>
          <p:nvPr>
            <p:ph idx="1"/>
          </p:nvPr>
        </p:nvSpPr>
        <p:spPr>
          <a:xfrm>
            <a:off x="457200" y="1600200"/>
            <a:ext cx="8382000" cy="2057400"/>
          </a:xfrm>
        </p:spPr>
        <p:txBody>
          <a:bodyPr/>
          <a:lstStyle/>
          <a:p>
            <a:r>
              <a:rPr lang="en-NZ" dirty="0" smtClean="0"/>
              <a:t>A bit-by-bit parity strip is calculated across corresponding strips on each data disk</a:t>
            </a:r>
          </a:p>
          <a:p>
            <a:r>
              <a:rPr lang="en-NZ" dirty="0" smtClean="0"/>
              <a:t>The parity bits are stored in the corresponding strip on the parity disk.</a:t>
            </a:r>
            <a:endParaRPr lang="en-NZ" dirty="0"/>
          </a:p>
        </p:txBody>
      </p:sp>
      <p:pic>
        <p:nvPicPr>
          <p:cNvPr id="6" name="Content Placeholder 3" descr="Fig11_08e.gif"/>
          <p:cNvPicPr>
            <a:picLocks noChangeAspect="1"/>
          </p:cNvPicPr>
          <p:nvPr/>
        </p:nvPicPr>
        <p:blipFill>
          <a:blip r:embed="rId3"/>
          <a:stretch>
            <a:fillRect/>
          </a:stretch>
        </p:blipFill>
        <p:spPr bwMode="auto">
          <a:xfrm>
            <a:off x="1066800" y="3990975"/>
            <a:ext cx="7098196" cy="2720975"/>
          </a:xfrm>
          <a:prstGeom prst="rect">
            <a:avLst/>
          </a:prstGeom>
          <a:noFill/>
          <a:ln w="9525">
            <a:noFill/>
            <a:miter lim="800000"/>
            <a:headEnd/>
            <a:tailEnd/>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5 </a:t>
            </a:r>
            <a:br>
              <a:rPr lang="en-US" dirty="0" smtClean="0"/>
            </a:br>
            <a:r>
              <a:rPr lang="en-US" sz="4000" dirty="0" smtClean="0"/>
              <a:t>Block-level Distributed parity</a:t>
            </a:r>
            <a:endParaRPr lang="en-US" sz="4000" dirty="0"/>
          </a:p>
        </p:txBody>
      </p:sp>
      <p:sp>
        <p:nvSpPr>
          <p:cNvPr id="5" name="Content Placeholder 4"/>
          <p:cNvSpPr>
            <a:spLocks noGrp="1"/>
          </p:cNvSpPr>
          <p:nvPr>
            <p:ph idx="1"/>
          </p:nvPr>
        </p:nvSpPr>
        <p:spPr>
          <a:xfrm>
            <a:off x="457200" y="1600200"/>
            <a:ext cx="8229600" cy="2438400"/>
          </a:xfrm>
        </p:spPr>
        <p:txBody>
          <a:bodyPr/>
          <a:lstStyle/>
          <a:p>
            <a:r>
              <a:rPr lang="en-NZ" dirty="0" smtClean="0"/>
              <a:t>Similar to RAID-4 but distributing the parity bits across all drives</a:t>
            </a:r>
            <a:endParaRPr lang="en-NZ" dirty="0"/>
          </a:p>
        </p:txBody>
      </p:sp>
      <p:pic>
        <p:nvPicPr>
          <p:cNvPr id="6" name="Content Placeholder 3" descr="Fig11_08f.gif"/>
          <p:cNvPicPr>
            <a:picLocks noChangeAspect="1"/>
          </p:cNvPicPr>
          <p:nvPr/>
        </p:nvPicPr>
        <p:blipFill>
          <a:blip r:embed="rId3"/>
          <a:stretch>
            <a:fillRect/>
          </a:stretch>
        </p:blipFill>
        <p:spPr bwMode="auto">
          <a:xfrm>
            <a:off x="1066800" y="3352800"/>
            <a:ext cx="6966857" cy="3048000"/>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6 </a:t>
            </a:r>
            <a:br>
              <a:rPr lang="en-US" dirty="0" smtClean="0"/>
            </a:br>
            <a:r>
              <a:rPr lang="en-US" dirty="0" smtClean="0"/>
              <a:t>Dual Redundancy</a:t>
            </a:r>
            <a:endParaRPr lang="en-US" dirty="0"/>
          </a:p>
        </p:txBody>
      </p:sp>
      <p:sp>
        <p:nvSpPr>
          <p:cNvPr id="5" name="Content Placeholder 4"/>
          <p:cNvSpPr>
            <a:spLocks noGrp="1"/>
          </p:cNvSpPr>
          <p:nvPr>
            <p:ph idx="1"/>
          </p:nvPr>
        </p:nvSpPr>
        <p:spPr>
          <a:xfrm>
            <a:off x="457200" y="1600200"/>
            <a:ext cx="8229600" cy="1905000"/>
          </a:xfrm>
        </p:spPr>
        <p:txBody>
          <a:bodyPr/>
          <a:lstStyle/>
          <a:p>
            <a:r>
              <a:rPr lang="en-NZ" dirty="0" smtClean="0"/>
              <a:t>Two different parity calculations are carried out </a:t>
            </a:r>
          </a:p>
          <a:p>
            <a:pPr lvl="1"/>
            <a:r>
              <a:rPr lang="en-NZ" dirty="0" smtClean="0"/>
              <a:t>stored in separate blocks on different disks. </a:t>
            </a:r>
          </a:p>
          <a:p>
            <a:r>
              <a:rPr lang="en-NZ" dirty="0" smtClean="0"/>
              <a:t> Can recover from two disks failing</a:t>
            </a:r>
          </a:p>
        </p:txBody>
      </p:sp>
      <p:pic>
        <p:nvPicPr>
          <p:cNvPr id="6" name="Content Placeholder 3" descr="Fig11_08g.gif"/>
          <p:cNvPicPr>
            <a:picLocks noChangeAspect="1"/>
          </p:cNvPicPr>
          <p:nvPr/>
        </p:nvPicPr>
        <p:blipFill>
          <a:blip r:embed="rId3"/>
          <a:stretch>
            <a:fillRect/>
          </a:stretch>
        </p:blipFill>
        <p:spPr bwMode="auto">
          <a:xfrm>
            <a:off x="685800" y="4090988"/>
            <a:ext cx="7988518" cy="2614612"/>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readable</a:t>
            </a:r>
            <a:endParaRPr lang="en-US" dirty="0"/>
          </a:p>
        </p:txBody>
      </p:sp>
      <p:sp>
        <p:nvSpPr>
          <p:cNvPr id="3" name="Content Placeholder 2"/>
          <p:cNvSpPr>
            <a:spLocks noGrp="1"/>
          </p:cNvSpPr>
          <p:nvPr>
            <p:ph idx="1"/>
          </p:nvPr>
        </p:nvSpPr>
        <p:spPr/>
        <p:txBody>
          <a:bodyPr/>
          <a:lstStyle/>
          <a:p>
            <a:r>
              <a:rPr lang="en-US" dirty="0" smtClean="0"/>
              <a:t>Used to communicate with electronic equipment</a:t>
            </a:r>
          </a:p>
          <a:p>
            <a:pPr lvl="1"/>
            <a:r>
              <a:rPr lang="en-US" dirty="0" smtClean="0"/>
              <a:t>Disk drives</a:t>
            </a:r>
          </a:p>
          <a:p>
            <a:pPr lvl="1"/>
            <a:r>
              <a:rPr lang="en-US" dirty="0" smtClean="0"/>
              <a:t>USB keys</a:t>
            </a:r>
          </a:p>
          <a:p>
            <a:pPr lvl="1"/>
            <a:r>
              <a:rPr lang="en-US" dirty="0" smtClean="0"/>
              <a:t>Sensors</a:t>
            </a:r>
          </a:p>
          <a:p>
            <a:pPr lvl="1"/>
            <a:r>
              <a:rPr lang="en-US" dirty="0" smtClean="0"/>
              <a:t>Controllers</a:t>
            </a:r>
            <a:endParaRPr 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lstStyle/>
          <a:p>
            <a:r>
              <a:rPr lang="en-US" dirty="0" smtClean="0"/>
              <a:t>Used to communicate with remote devices</a:t>
            </a:r>
          </a:p>
          <a:p>
            <a:pPr lvl="1"/>
            <a:r>
              <a:rPr lang="en-US" dirty="0" smtClean="0"/>
              <a:t>Digital line drivers</a:t>
            </a:r>
          </a:p>
          <a:p>
            <a:pPr lvl="1"/>
            <a:r>
              <a:rPr lang="en-US" dirty="0" smtClean="0"/>
              <a:t>Modems</a:t>
            </a:r>
          </a:p>
          <a:p>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Differences in </a:t>
            </a:r>
            <a:br>
              <a:rPr lang="en-NZ" dirty="0" smtClean="0"/>
            </a:br>
            <a:r>
              <a:rPr lang="en-NZ" dirty="0" smtClean="0"/>
              <a:t>I/O Devices</a:t>
            </a:r>
            <a:endParaRPr lang="en-NZ" dirty="0"/>
          </a:p>
        </p:txBody>
      </p:sp>
      <p:sp>
        <p:nvSpPr>
          <p:cNvPr id="3" name="Content Placeholder 2"/>
          <p:cNvSpPr>
            <a:spLocks noGrp="1"/>
          </p:cNvSpPr>
          <p:nvPr>
            <p:ph idx="1"/>
          </p:nvPr>
        </p:nvSpPr>
        <p:spPr/>
        <p:txBody>
          <a:bodyPr/>
          <a:lstStyle/>
          <a:p>
            <a:r>
              <a:rPr lang="en-NZ" dirty="0" smtClean="0"/>
              <a:t>Devices differ in a number of areas</a:t>
            </a:r>
          </a:p>
          <a:p>
            <a:pPr lvl="1"/>
            <a:r>
              <a:rPr lang="en-NZ" dirty="0" smtClean="0"/>
              <a:t>Data Rate</a:t>
            </a:r>
          </a:p>
          <a:p>
            <a:pPr lvl="1"/>
            <a:r>
              <a:rPr lang="en-NZ" dirty="0" smtClean="0"/>
              <a:t>Application</a:t>
            </a:r>
          </a:p>
          <a:p>
            <a:pPr lvl="1"/>
            <a:r>
              <a:rPr lang="en-NZ" dirty="0" smtClean="0"/>
              <a:t>Complexity of Control</a:t>
            </a:r>
          </a:p>
          <a:p>
            <a:pPr lvl="1"/>
            <a:r>
              <a:rPr lang="en-NZ" dirty="0" smtClean="0"/>
              <a:t>Unit of Transfer</a:t>
            </a:r>
          </a:p>
          <a:p>
            <a:pPr lvl="1"/>
            <a:r>
              <a:rPr lang="en-NZ" dirty="0" smtClean="0"/>
              <a:t>Data Representation</a:t>
            </a:r>
          </a:p>
          <a:p>
            <a:pPr lvl="1"/>
            <a:r>
              <a:rPr lang="en-NZ" dirty="0" smtClean="0"/>
              <a:t>Error Conditions</a:t>
            </a:r>
            <a:endParaRPr lang="en-NZ"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Rate</a:t>
            </a:r>
            <a:endParaRPr lang="en-US" dirty="0"/>
          </a:p>
        </p:txBody>
      </p:sp>
      <p:sp>
        <p:nvSpPr>
          <p:cNvPr id="3" name="Content Placeholder 2"/>
          <p:cNvSpPr>
            <a:spLocks noGrp="1"/>
          </p:cNvSpPr>
          <p:nvPr>
            <p:ph idx="1"/>
          </p:nvPr>
        </p:nvSpPr>
        <p:spPr>
          <a:xfrm>
            <a:off x="457200" y="1600200"/>
            <a:ext cx="3124200" cy="4495800"/>
          </a:xfrm>
        </p:spPr>
        <p:txBody>
          <a:bodyPr/>
          <a:lstStyle/>
          <a:p>
            <a:r>
              <a:rPr lang="en-US" dirty="0" smtClean="0"/>
              <a:t>May be massive difference between the data transfer rates of devices</a:t>
            </a:r>
          </a:p>
        </p:txBody>
      </p:sp>
      <p:pic>
        <p:nvPicPr>
          <p:cNvPr id="4" name="Content Placeholder 3" descr="Fig11_01.gif"/>
          <p:cNvPicPr>
            <a:picLocks noChangeAspect="1"/>
          </p:cNvPicPr>
          <p:nvPr/>
        </p:nvPicPr>
        <p:blipFill>
          <a:blip r:embed="rId3"/>
          <a:stretch>
            <a:fillRect/>
          </a:stretch>
        </p:blipFill>
        <p:spPr bwMode="auto">
          <a:xfrm>
            <a:off x="3564743" y="1905000"/>
            <a:ext cx="5579257" cy="392322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pPr lvl="1"/>
            <a:r>
              <a:rPr lang="en-US" dirty="0" smtClean="0"/>
              <a:t>Disk used to store files requires file management software</a:t>
            </a:r>
          </a:p>
          <a:p>
            <a:pPr lvl="1"/>
            <a:r>
              <a:rPr lang="en-US" dirty="0" smtClean="0"/>
              <a:t>Disk used to store virtual memory pages needs special hardware and software to support it</a:t>
            </a:r>
          </a:p>
          <a:p>
            <a:pPr lvl="1"/>
            <a:r>
              <a:rPr lang="en-US" dirty="0" smtClean="0"/>
              <a:t>Terminal used by system administrator may have a higher priority</a:t>
            </a:r>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3741</Words>
  <Application>Microsoft Office PowerPoint</Application>
  <PresentationFormat>On-screen Show (4:3)</PresentationFormat>
  <Paragraphs>408</Paragraphs>
  <Slides>43</Slides>
  <Notes>42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43</vt:i4>
      </vt:variant>
    </vt:vector>
  </HeadingPairs>
  <TitlesOfParts>
    <vt:vector size="47" baseType="lpstr">
      <vt:lpstr>Arial</vt:lpstr>
      <vt:lpstr>Calibri</vt:lpstr>
      <vt:lpstr>Office Theme</vt:lpstr>
      <vt:lpstr>Custom Design</vt:lpstr>
      <vt:lpstr>Chapter 11 I/O Management and Disk Scheduling</vt:lpstr>
      <vt:lpstr>Roadmap</vt:lpstr>
      <vt:lpstr>Categories of  I/O Devices</vt:lpstr>
      <vt:lpstr>Human readable</vt:lpstr>
      <vt:lpstr>Machine readable</vt:lpstr>
      <vt:lpstr>Communication</vt:lpstr>
      <vt:lpstr>Differences in  I/O Devices</vt:lpstr>
      <vt:lpstr>Data Rate</vt:lpstr>
      <vt:lpstr>Application</vt:lpstr>
      <vt:lpstr>Complexity of control</vt:lpstr>
      <vt:lpstr>Unit of transfer</vt:lpstr>
      <vt:lpstr>Data representation</vt:lpstr>
      <vt:lpstr>Error Conditions</vt:lpstr>
      <vt:lpstr>Roadmap</vt:lpstr>
      <vt:lpstr>Disk Performance Parameters</vt:lpstr>
      <vt:lpstr>Positioning the  Read/Write Heads</vt:lpstr>
      <vt:lpstr>Disk Performance Parameters</vt:lpstr>
      <vt:lpstr>Disk Scheduling Policies</vt:lpstr>
      <vt:lpstr>First-in, first-out (FIFO)</vt:lpstr>
      <vt:lpstr>First-in, first-out (FIFO)</vt:lpstr>
      <vt:lpstr>Example</vt:lpstr>
      <vt:lpstr>Priority</vt:lpstr>
      <vt:lpstr>Last-in, first-out</vt:lpstr>
      <vt:lpstr>Shortest Service  Time First</vt:lpstr>
      <vt:lpstr>Shortest Service  Time First</vt:lpstr>
      <vt:lpstr>SCAN</vt:lpstr>
      <vt:lpstr>SCAN</vt:lpstr>
      <vt:lpstr>C-SCAN</vt:lpstr>
      <vt:lpstr>C-SCAN</vt:lpstr>
      <vt:lpstr>N-step-SCAN</vt:lpstr>
      <vt:lpstr>FSCAN</vt:lpstr>
      <vt:lpstr>Performance Compared</vt:lpstr>
      <vt:lpstr>Disk Scheduling  Algorithms</vt:lpstr>
      <vt:lpstr>Roadmap</vt:lpstr>
      <vt:lpstr>Multiple Disks</vt:lpstr>
      <vt:lpstr>RAID</vt:lpstr>
      <vt:lpstr>RAID 0 - Stripped</vt:lpstr>
      <vt:lpstr>RAID 1 - Mirrored</vt:lpstr>
      <vt:lpstr>RAID 2  (Using Hamming code)</vt:lpstr>
      <vt:lpstr>RAID 3  bit-interleaved parity</vt:lpstr>
      <vt:lpstr>RAID 4  Block-level parity</vt:lpstr>
      <vt:lpstr>RAID 5  Block-level Distributed parity</vt:lpstr>
      <vt:lpstr>RAID 6  Dual Redundancy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2008-04-03T13:48:24Z</dcterms:created>
  <dcterms:modified xsi:type="dcterms:W3CDTF">2019-07-19T09:28:52Z</dcterms:modified>
</cp:coreProperties>
</file>