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79" r:id="rId6"/>
    <p:sldId id="280" r:id="rId7"/>
    <p:sldId id="262" r:id="rId8"/>
    <p:sldId id="26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44B3-A86C-4B3F-8F38-7B3445DE4E15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A1EE6-1C2F-4148-AA3B-5740461F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B97C-2B83-9059-E2F0-879F2825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BDA73-0B14-3F37-46A5-60AAF3DA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04F2-1750-6AED-5A4E-5CEDCC4F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2072-0246-4524-8F18-794483094ED6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0B1E-395C-95E5-8EF8-6E6171D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AFF7-E458-2716-5C17-132A8846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3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D876-966C-54F2-99EE-9EDF4979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178E6-87F9-6FDC-7CDA-46C6D633B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3BEF-9ED7-D8AB-2444-5E69873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34E3-D998-4444-BBF6-5B8DF1ACFD30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BADA-02DB-3F40-B9C1-B77DE201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3B7E-AF8B-C899-218C-F8553F22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B959A-A8DE-3573-35E3-BECE1FA48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B41E9-C5B3-50F5-159D-3C1190F5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6346-839C-3211-666D-E8F08F2E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1DE-3847-436F-862E-5B2EBF9D9B9D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4FAE-2E44-B518-A0DA-8F63539A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E9D5-AD37-A014-DE00-157DDB66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3120-A984-5944-9A69-8EA174F9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6F6-5107-337B-6DCE-5B2A1B14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CBF3-3EAE-B4ED-351B-F997D94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4692-532D-4382-AD3C-943D98285A78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E4AC-0F1B-F19C-5651-7AE48DDA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18C7-0A08-3733-3C04-5451CD80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52B4-7601-277B-90A8-459AA227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151A-7C18-24B9-E596-3BC54284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2959-C43F-ABCF-9612-37BACCDC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616-3EF8-4F1A-894F-AAC2305B233C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1A7-AB4E-D4AC-2C6C-A2ECE6CD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5892-1716-79C8-688F-8DCFBCF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6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D3D1-5CE8-45C0-8555-AAAE5516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A523-7477-60EF-4640-03D841A02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AAD6A-BB41-AF7C-97BE-5F291AD8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FD50-8373-3CCD-128F-110E50C4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2C2F-248D-4D9D-9D13-9178341F9C74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DFD2-2F09-8CE1-1CB3-626B7245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B428-7B50-B87F-933F-241E1F03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78C-A224-29E2-6405-59647F8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88EC-E0F7-AB06-203A-7F3A362A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D65D-E7D4-5D5A-4A91-C16512A0D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A5972-684A-688F-B2FB-8B3DC2652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FDDB7-DEDC-4592-4D49-7B9620EE6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82A84-D3F0-5B88-2C69-20B45E96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C35A-8551-4547-A86C-0045F7744D5C}" type="datetime1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B849F-33BF-1618-8A80-7FA1F19C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D7969-A57C-BA0F-C8C6-B944D9DA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8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216-819C-D0F2-92F3-952B895F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2AD33-7BB2-2F28-0FE2-80AC0D0F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384-62C7-4064-B8F3-572ECA0E95D7}" type="datetime1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7DAA3-F390-BC10-5880-BB2F93CC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DA78A-1CB9-CFD3-902C-741961D9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88751-ACDE-F004-4EE5-DD9BD9CB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D19D-1054-40B3-B034-D010D5D61DC9}" type="datetime1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1BEC7-3B9F-97F2-69AD-AA4AE793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149EC-A8E7-2D06-51D5-08549EFC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870A-D83E-C31B-86BD-B4A803EF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5E84-1D29-86C7-80D4-550992BE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ECE5-D73C-1319-2BFC-207CF1F1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98632-5817-AB38-9512-F5CA4AAE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A5FC-75DC-4798-B452-E8D51A3FCA93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C73A-ECA4-3668-8F79-D1EA5077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9EA7-01E5-2AF7-DC0C-3DC385F1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2C26-C094-40AC-8EC6-5B8C11BC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A4CDE-322B-9C2F-6A56-28394040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1B64-889A-A529-5832-BAD31313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C33B-E220-DB23-19DB-A778F222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16E9-86FE-402B-B8B1-CD6B44F788A6}" type="datetime1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1BB58-A524-98F4-114D-BDED5DBE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17FE-1377-D9D5-133D-2F1C0FC9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3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6264C-3019-B1FE-0AD3-161D67DE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C1FA-B785-6259-A0D1-3D570AB4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90F5-7B64-3057-71D8-5BDD9DA9A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B8F2-A6A3-4E73-8F80-6D624F469C82}" type="datetime1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7C3F-F67B-B223-928A-555B8C4C8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DEB7-7F2A-E68B-7F7C-545596DFE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E0F-A1EA-4169-8940-07DCBD3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hacko.ccbp.te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hyperlink" Target="https://drive.google.com/drive/folders/1XzWSwNYxPsL3KgLB0S0eU1DRujw1IcBP" TargetMode="External"/><Relationship Id="rId4" Type="http://schemas.openxmlformats.org/officeDocument/2006/relationships/hyperlink" Target="https://github.com/AtreyeeDas/HackSpectru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B5918-C328-AED6-D600-46D01F1CF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CA824-C7C0-6152-37D6-4C61C6A1C6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D5EAB8-1BAA-1771-B3AE-228BDD0ADC9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8C1507-4AA6-84D6-08F1-BEF72096B32A}"/>
              </a:ext>
            </a:extLst>
          </p:cNvPr>
          <p:cNvSpPr txBox="1"/>
          <p:nvPr/>
        </p:nvSpPr>
        <p:spPr>
          <a:xfrm>
            <a:off x="1517404" y="219354"/>
            <a:ext cx="8772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HACKSPECTRUM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D37D31E-B427-F8FA-D420-BF01D9E8EB2B}"/>
              </a:ext>
            </a:extLst>
          </p:cNvPr>
          <p:cNvSpPr>
            <a:spLocks noGrp="1"/>
          </p:cNvSpPr>
          <p:nvPr/>
        </p:nvSpPr>
        <p:spPr>
          <a:xfrm>
            <a:off x="635491" y="1208339"/>
            <a:ext cx="1053635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solidFill>
                  <a:schemeClr val="accent1">
                    <a:lumMod val="75000"/>
                  </a:schemeClr>
                </a:solidFill>
              </a:rPr>
              <a:t>Project Name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GlycoTrack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C2D5A-F767-B591-66DD-484F55B4710F}"/>
              </a:ext>
            </a:extLst>
          </p:cNvPr>
          <p:cNvSpPr txBox="1"/>
          <p:nvPr/>
        </p:nvSpPr>
        <p:spPr>
          <a:xfrm>
            <a:off x="1902067" y="3006226"/>
            <a:ext cx="8387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200" dirty="0"/>
              <a:t>Shinjan Bhatta                              Mekhla Sen</a:t>
            </a:r>
          </a:p>
          <a:p>
            <a:pPr algn="ctr"/>
            <a:r>
              <a:rPr lang="en-US" sz="2200" dirty="0"/>
              <a:t>Joydeep Sarkar                              </a:t>
            </a:r>
            <a:r>
              <a:rPr lang="en-US" sz="2200" dirty="0" err="1"/>
              <a:t>Rankit</a:t>
            </a:r>
            <a:r>
              <a:rPr lang="en-US" sz="2200" dirty="0"/>
              <a:t> Saha</a:t>
            </a:r>
          </a:p>
          <a:p>
            <a:pPr algn="ctr"/>
            <a:r>
              <a:rPr lang="en-US" sz="2200" dirty="0"/>
              <a:t>Atreyee Das</a:t>
            </a:r>
          </a:p>
          <a:p>
            <a:pPr lvl="1" algn="ctr"/>
            <a:endParaRPr lang="en-US" sz="2200" dirty="0"/>
          </a:p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Affiliations</a:t>
            </a:r>
            <a:r>
              <a:rPr lang="en-US" sz="2200" dirty="0"/>
              <a:t>: Institute of Engineering and Management, Kolkata</a:t>
            </a:r>
          </a:p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smtClean="0"/>
              <a:t>22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 March, </a:t>
            </a:r>
            <a:r>
              <a:rPr lang="en-US" sz="2200" dirty="0"/>
              <a:t>2025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2DC-D51B-4E76-A786-CFA67EA49B98}" type="datetime1">
              <a:rPr lang="en-IN" smtClean="0"/>
              <a:t>22-03-2025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1</a:t>
            </a:fld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4AC49-2C0C-5D89-C2A1-4AB3C4F1EB5D}"/>
              </a:ext>
            </a:extLst>
          </p:cNvPr>
          <p:cNvSpPr>
            <a:spLocks noGrp="1"/>
          </p:cNvSpPr>
          <p:nvPr/>
        </p:nvSpPr>
        <p:spPr>
          <a:xfrm>
            <a:off x="4629681" y="2005195"/>
            <a:ext cx="2932633" cy="60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Team Name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AIVitals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494F3-4ABB-1E37-6CA1-3BD4AD87B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CDDB55-1236-89DC-EE38-3F5B7A523F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5BF95-7540-013C-FEDA-A9184F4BDB7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5F7BED-3359-D45D-3BBD-FC25D94AB4C7}"/>
              </a:ext>
            </a:extLst>
          </p:cNvPr>
          <p:cNvSpPr txBox="1"/>
          <p:nvPr/>
        </p:nvSpPr>
        <p:spPr>
          <a:xfrm>
            <a:off x="1874122" y="638860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AB12E8-858B-5141-B9D6-D595FBD26021}"/>
              </a:ext>
            </a:extLst>
          </p:cNvPr>
          <p:cNvSpPr txBox="1">
            <a:spLocks/>
          </p:cNvSpPr>
          <p:nvPr/>
        </p:nvSpPr>
        <p:spPr>
          <a:xfrm>
            <a:off x="498894" y="1848291"/>
            <a:ext cx="6750896" cy="448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Diabetes is a growing health crisis, particularly in rural and underserved areas with limited access to healthcare facilities.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Our project is an AI-powered system that predicts diabetes risk based on patient data such as age, gender, and symptoms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This innovative solution leverages machine learning, </a:t>
            </a:r>
            <a:r>
              <a:rPr lang="en-US" sz="2400" dirty="0" smtClean="0">
                <a:solidFill>
                  <a:schemeClr val="tx1"/>
                </a:solidFill>
              </a:rPr>
              <a:t>Gemini API </a:t>
            </a:r>
            <a:r>
              <a:rPr lang="en-US" sz="2400" dirty="0">
                <a:solidFill>
                  <a:schemeClr val="tx1"/>
                </a:solidFill>
              </a:rPr>
              <a:t>for medical recommendations, providing a fast, accessible, and cost-effective diagnostic tool.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07EF-DC7D-483D-A751-497E6AA8EE88}" type="datetime1">
              <a:rPr lang="en-IN" smtClean="0"/>
              <a:t>22-03-2025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2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28CDB-642E-E829-6733-E4186674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4" y="1848291"/>
            <a:ext cx="4096272" cy="40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42716-67D9-756E-DAB2-56BEA932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F056CE-9C8F-7B7D-6980-87AB73FEE7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CD726-7378-B0B2-5CFE-D6D27F9647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CC90D3-FE05-07BA-9E27-AA99E3DFCBE8}"/>
              </a:ext>
            </a:extLst>
          </p:cNvPr>
          <p:cNvSpPr txBox="1"/>
          <p:nvPr/>
        </p:nvSpPr>
        <p:spPr>
          <a:xfrm>
            <a:off x="1709737" y="929848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0FF9-FBB2-4580-A411-7C35664C473C}" type="datetime1">
              <a:rPr lang="en-IN" smtClean="0"/>
              <a:t>22-03-2025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69686" y="2190332"/>
            <a:ext cx="88568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 err="1"/>
              <a:t>GlycoTrack</a:t>
            </a:r>
            <a:r>
              <a:rPr lang="en-US" sz="2000" dirty="0"/>
              <a:t> is designed to address the limitations of traditional diabetes diagnosis methods, which require laboratory tests and doctor consultations.</a:t>
            </a:r>
          </a:p>
          <a:p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These conventional processes are often expensive, time-consuming, and inaccessible to people in remote areas.</a:t>
            </a:r>
          </a:p>
          <a:p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By introducing an AI-driven, web-based diagnosis system, we provide a solution that is: </a:t>
            </a:r>
            <a:r>
              <a:rPr lang="en-US" sz="2000" b="1" dirty="0"/>
              <a:t>Affordable</a:t>
            </a:r>
            <a:r>
              <a:rPr lang="en-US" sz="2000" dirty="0"/>
              <a:t>, </a:t>
            </a:r>
            <a:r>
              <a:rPr lang="en-IN" sz="2000" b="1" dirty="0"/>
              <a:t>Accessible, Efficient, Scalable</a:t>
            </a: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0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1F3EA-E23B-B51D-6230-FF102476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22D75B-0618-2823-4116-75DB6B89F9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07960-1320-2C2B-09FB-4E89C60170A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928683-90EA-2E36-7D77-BD0F1CE105D1}"/>
              </a:ext>
            </a:extLst>
          </p:cNvPr>
          <p:cNvSpPr txBox="1"/>
          <p:nvPr/>
        </p:nvSpPr>
        <p:spPr>
          <a:xfrm>
            <a:off x="1518757" y="636303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Methodology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D52BE045-8013-A67F-8F2F-0A7FA130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91595D1D-8E1B-CF44-7D4B-B816FF79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DECF8E-8082-7B0B-75C4-436F147986E9}"/>
              </a:ext>
            </a:extLst>
          </p:cNvPr>
          <p:cNvSpPr txBox="1">
            <a:spLocks/>
          </p:cNvSpPr>
          <p:nvPr/>
        </p:nvSpPr>
        <p:spPr>
          <a:xfrm>
            <a:off x="759378" y="2219823"/>
            <a:ext cx="6517102" cy="4638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Frontend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Developed a user-friendly web interface using HTML, CSS, and JavaScript.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Integrated a dark mode toggle for accessibility.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Included a diagnosis form where users enter their </a:t>
            </a:r>
            <a:r>
              <a:rPr lang="en-IN" sz="2000" dirty="0" smtClean="0"/>
              <a:t>age, symptoms</a:t>
            </a:r>
            <a:r>
              <a:rPr lang="en-IN" sz="2000" dirty="0"/>
              <a:t> </a:t>
            </a:r>
            <a:r>
              <a:rPr lang="en-IN" sz="2000" dirty="0" smtClean="0"/>
              <a:t>and necessary parameters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Displayed dynamic diagnosis results with medical recommendations</a:t>
            </a:r>
            <a:r>
              <a:rPr lang="en-IN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Link to the interface: </a:t>
            </a:r>
            <a:r>
              <a:rPr lang="en-IN" sz="2000" dirty="0" smtClean="0">
                <a:hlinkClick r:id="rId4"/>
              </a:rPr>
              <a:t>Click here</a:t>
            </a:r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D9B8-C741-4F5C-8BF4-FFC3545B8136}" type="datetime1">
              <a:rPr lang="en-IN" smtClean="0"/>
              <a:t>22-03-2025</a:t>
            </a:fld>
            <a:endParaRPr lang="en-IN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4</a:t>
            </a:fld>
            <a:endParaRPr lang="en-IN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E2B33FC-09B6-37BA-8FA4-7495F17BDC84}"/>
              </a:ext>
            </a:extLst>
          </p:cNvPr>
          <p:cNvSpPr txBox="1">
            <a:spLocks/>
          </p:cNvSpPr>
          <p:nvPr/>
        </p:nvSpPr>
        <p:spPr>
          <a:xfrm>
            <a:off x="1065227" y="1309337"/>
            <a:ext cx="10475849" cy="866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GlycoTrack</a:t>
            </a:r>
            <a:r>
              <a:rPr lang="en-US" sz="2000" dirty="0"/>
              <a:t> is structured into frontend and backend components, ensuring a seamless user experience and accurate diagnosis.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5BF92F-8B99-BE78-EE1D-3C54DB83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8" y="1950031"/>
            <a:ext cx="3546082" cy="2256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14092" r="2222" b="7225"/>
          <a:stretch/>
        </p:blipFill>
        <p:spPr>
          <a:xfrm>
            <a:off x="7807718" y="4325292"/>
            <a:ext cx="3625302" cy="20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3A316-D08C-B41C-9CDF-EBC55681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0A595F-BCE9-212D-0F85-439FCCB10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FAD0A-C288-C046-2910-DD2E185375D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4B86E9-E90B-16E8-E40B-C1D4F7AC52D3}"/>
              </a:ext>
            </a:extLst>
          </p:cNvPr>
          <p:cNvSpPr txBox="1"/>
          <p:nvPr/>
        </p:nvSpPr>
        <p:spPr>
          <a:xfrm>
            <a:off x="1518757" y="636303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Methodology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BEFBCC48-DAC9-8995-C91D-47A04507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9BCE33CB-CCDE-DF46-8AE1-C696D7A3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600BE8-1C96-5E6D-6E26-1C16C2085129}"/>
              </a:ext>
            </a:extLst>
          </p:cNvPr>
          <p:cNvSpPr txBox="1">
            <a:spLocks/>
          </p:cNvSpPr>
          <p:nvPr/>
        </p:nvSpPr>
        <p:spPr>
          <a:xfrm>
            <a:off x="407681" y="1610223"/>
            <a:ext cx="7030810" cy="4638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Backend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Trained a machine learning model using the </a:t>
            </a:r>
            <a:r>
              <a:rPr lang="en-IN" sz="2000" b="1" dirty="0"/>
              <a:t>Pima Indian Diabetes Dataset (PIDD)</a:t>
            </a:r>
            <a:r>
              <a:rPr lang="en-IN" sz="2000" dirty="0"/>
              <a:t> with 768 samples and 8 health indicators.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Evaluated multiple ML </a:t>
            </a:r>
            <a:r>
              <a:rPr lang="en-IN" sz="2000" dirty="0" smtClean="0"/>
              <a:t>algorithms such </a:t>
            </a:r>
            <a:r>
              <a:rPr lang="en-IN" sz="2000" b="1" dirty="0" smtClean="0"/>
              <a:t>as Logistic Regression, Random Forest, SVM, Naive Bayes, Gradient Boosting </a:t>
            </a:r>
            <a:r>
              <a:rPr lang="en-IN" sz="2000" dirty="0" smtClean="0"/>
              <a:t>and</a:t>
            </a:r>
            <a:r>
              <a:rPr lang="en-IN" sz="2000" b="1" dirty="0" smtClean="0"/>
              <a:t> KNN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 smtClean="0"/>
              <a:t>Final Model: </a:t>
            </a:r>
            <a:r>
              <a:rPr lang="en-IN" sz="2000" dirty="0" smtClean="0"/>
              <a:t>An ensemble model using </a:t>
            </a:r>
            <a:r>
              <a:rPr lang="en-IN" sz="2000" b="1" dirty="0" smtClean="0"/>
              <a:t>Voting Classifier </a:t>
            </a:r>
            <a:r>
              <a:rPr lang="en-IN" sz="2000" dirty="0" smtClean="0"/>
              <a:t>with accuracy </a:t>
            </a:r>
            <a:r>
              <a:rPr lang="en-IN" sz="2000" b="1" dirty="0" smtClean="0"/>
              <a:t>79.3%</a:t>
            </a: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Hosted </a:t>
            </a:r>
            <a:r>
              <a:rPr lang="en-IN" sz="2000" dirty="0"/>
              <a:t>the entire system on cloud infrastructure for scalability and efficiency</a:t>
            </a:r>
            <a:r>
              <a:rPr lang="en-IN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The model is in compliance with HIPAA for data privacy</a:t>
            </a: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A902406-EA05-CAEA-71C9-F6E7C7B2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D9B8-C741-4F5C-8BF4-FFC3545B8136}" type="datetime1">
              <a:rPr lang="en-IN" smtClean="0"/>
              <a:t>22-03-2025</a:t>
            </a:fld>
            <a:endParaRPr lang="en-IN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F0B6B1D-3E21-C882-257D-8420427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18D48-52BB-1FEF-EFB4-6BE9F90D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13734"/>
          <a:stretch/>
        </p:blipFill>
        <p:spPr>
          <a:xfrm>
            <a:off x="7445342" y="1464484"/>
            <a:ext cx="4503454" cy="49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584F2-841F-A466-4AA7-0D40A3D1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B9F7D-E44A-BFBB-0B1D-BCC992624A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4AAD9-9DD2-899D-D996-A83860D76C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B5F7E7-895F-227A-E65D-AC30AD55BD5E}"/>
              </a:ext>
            </a:extLst>
          </p:cNvPr>
          <p:cNvSpPr txBox="1"/>
          <p:nvPr/>
        </p:nvSpPr>
        <p:spPr>
          <a:xfrm>
            <a:off x="1518757" y="636303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Methodology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722C4B95-F40E-9F07-A40A-049AC36C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413E7548-AB50-1A81-265D-2CD29742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B0A513-6E7B-44AD-B5E9-EFB7D1B427EA}"/>
              </a:ext>
            </a:extLst>
          </p:cNvPr>
          <p:cNvSpPr txBox="1">
            <a:spLocks/>
          </p:cNvSpPr>
          <p:nvPr/>
        </p:nvSpPr>
        <p:spPr>
          <a:xfrm>
            <a:off x="251244" y="1610224"/>
            <a:ext cx="6745457" cy="143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API Integration: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Frontend and Backend Interact with each other through API fetch</a:t>
            </a:r>
            <a:r>
              <a:rPr lang="en-IN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 smtClean="0"/>
              <a:t>Gemini API </a:t>
            </a:r>
            <a:r>
              <a:rPr lang="en-IN" sz="2000" dirty="0" smtClean="0"/>
              <a:t>has been integrated in the backend model that provides </a:t>
            </a:r>
            <a:r>
              <a:rPr lang="en-IN" sz="2000" b="1" dirty="0" smtClean="0"/>
              <a:t>preventive measures </a:t>
            </a:r>
            <a:r>
              <a:rPr lang="en-IN" sz="2000" dirty="0" smtClean="0"/>
              <a:t>if a patient is </a:t>
            </a:r>
            <a:r>
              <a:rPr lang="en-IN" sz="2000" b="1" dirty="0" smtClean="0"/>
              <a:t>non-diabetic</a:t>
            </a:r>
            <a:r>
              <a:rPr lang="en-IN" sz="2000" dirty="0" smtClean="0"/>
              <a:t> and </a:t>
            </a:r>
            <a:r>
              <a:rPr lang="en-IN" sz="2000" b="1" dirty="0" smtClean="0"/>
              <a:t>corrective steps</a:t>
            </a:r>
            <a:r>
              <a:rPr lang="en-IN" sz="2000" dirty="0" smtClean="0"/>
              <a:t> if they are </a:t>
            </a:r>
            <a:r>
              <a:rPr lang="en-IN" sz="2000" b="1" dirty="0" smtClean="0"/>
              <a:t>diabetic</a:t>
            </a:r>
          </a:p>
          <a:p>
            <a:pPr marL="457200" lvl="1" indent="0">
              <a:buNone/>
            </a:pPr>
            <a:endParaRPr lang="en-IN" sz="2000" b="1" dirty="0"/>
          </a:p>
          <a:p>
            <a:pPr marL="167370" indent="-16737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Model Deployment: </a:t>
            </a:r>
            <a:r>
              <a:rPr lang="en-US" sz="2000" dirty="0"/>
              <a:t>The model is deployed as a </a:t>
            </a:r>
            <a:r>
              <a:rPr lang="en-US" sz="2000" b="1" dirty="0" err="1"/>
              <a:t>FastAPI</a:t>
            </a:r>
            <a:r>
              <a:rPr lang="en-US" sz="2000" b="1" dirty="0"/>
              <a:t> web service</a:t>
            </a:r>
            <a:r>
              <a:rPr lang="en-US" sz="2000" dirty="0"/>
              <a:t> with </a:t>
            </a:r>
            <a:r>
              <a:rPr lang="en-US" sz="2000" b="1" dirty="0" err="1"/>
              <a:t>ngrok</a:t>
            </a:r>
            <a:r>
              <a:rPr lang="en-US" sz="2000" dirty="0"/>
              <a:t> for public access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Link to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repository</a:t>
            </a:r>
            <a:r>
              <a:rPr lang="en-US" sz="2000" b="1" dirty="0" smtClean="0">
                <a:solidFill>
                  <a:schemeClr val="tx1"/>
                </a:solidFill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hlinkClick r:id="rId4"/>
              </a:rPr>
              <a:t>Github</a:t>
            </a:r>
            <a:r>
              <a:rPr lang="en-US" sz="2000" b="1" dirty="0" smtClean="0">
                <a:solidFill>
                  <a:schemeClr val="tx1"/>
                </a:solidFill>
                <a:hlinkClick r:id="rId4"/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Link to Video demonstration: </a:t>
            </a:r>
            <a:r>
              <a:rPr lang="en-US" b="1" dirty="0" smtClean="0">
                <a:solidFill>
                  <a:schemeClr val="tx1"/>
                </a:solidFill>
                <a:hlinkClick r:id="rId5"/>
              </a:rPr>
              <a:t>Video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5E120008-2659-5D7E-2CA7-8E3CEC47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D9B8-C741-4F5C-8BF4-FFC3545B8136}" type="datetime1">
              <a:rPr lang="en-IN" smtClean="0"/>
              <a:t>22-03-2025</a:t>
            </a:fld>
            <a:endParaRPr lang="en-IN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57ADCB-26CC-D1F9-14B4-5FBFB1F4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EAB5-1F58-9DD4-5DB6-662D710DC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00" y="1282634"/>
            <a:ext cx="4508356" cy="2561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2A2C4-772C-8589-0088-D925A15BA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r="7500"/>
          <a:stretch/>
        </p:blipFill>
        <p:spPr>
          <a:xfrm>
            <a:off x="7316244" y="4228206"/>
            <a:ext cx="4740667" cy="2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72EBE-1171-0403-AA63-E12D797A0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2AC409-832C-AC7E-752D-CB3233723F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47BFE-7FA5-7A45-635F-D83925CA95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631B84-4F9B-ED9D-6189-DACEA83D19EB}"/>
              </a:ext>
            </a:extLst>
          </p:cNvPr>
          <p:cNvSpPr txBox="1"/>
          <p:nvPr/>
        </p:nvSpPr>
        <p:spPr>
          <a:xfrm>
            <a:off x="1610774" y="751707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Innovation and Benefits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0DAB757E-17D5-A049-2785-C95332D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63ABE151-B52B-9EEA-9356-6096D12D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648CFA1-3883-BCB6-CEC1-C56A7C79719F}"/>
              </a:ext>
            </a:extLst>
          </p:cNvPr>
          <p:cNvSpPr txBox="1">
            <a:spLocks/>
          </p:cNvSpPr>
          <p:nvPr/>
        </p:nvSpPr>
        <p:spPr>
          <a:xfrm>
            <a:off x="1308248" y="1603160"/>
            <a:ext cx="9575505" cy="511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err="1"/>
              <a:t>GlycoTrack</a:t>
            </a:r>
            <a:r>
              <a:rPr lang="en-US" sz="2000" dirty="0"/>
              <a:t> stands out due to its unique integration of AI, usability, and accessibility. Key innovations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AI-Based Remote Diagnosis:</a:t>
            </a:r>
            <a:r>
              <a:rPr lang="en-US" sz="2000" dirty="0"/>
              <a:t> Eliminating the need for physical blood tests by using machine learning to predict diabetes risk.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Bridging the Healthcare Gap:</a:t>
            </a:r>
            <a:r>
              <a:rPr lang="en-US" sz="2000" dirty="0"/>
              <a:t> Providing healthcare access to underserved regions via a web-based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Real-Time AI Insights:</a:t>
            </a:r>
            <a:r>
              <a:rPr lang="en-US" sz="2000" dirty="0"/>
              <a:t> </a:t>
            </a:r>
            <a:r>
              <a:rPr lang="en-US" sz="2000" dirty="0" smtClean="0"/>
              <a:t>Using Gemini API </a:t>
            </a:r>
            <a:r>
              <a:rPr lang="en-US" sz="2000" dirty="0"/>
              <a:t>for personalized health </a:t>
            </a:r>
            <a:r>
              <a:rPr lang="en-US" sz="2000" dirty="0" smtClean="0"/>
              <a:t>suggestions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User-Friendly Interface:</a:t>
            </a:r>
            <a:r>
              <a:rPr lang="en-US" sz="2000" dirty="0"/>
              <a:t> Implementing features such as dark mode, intuitive UI, and seamless navigation.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Scalability and Cost-Effectiveness:</a:t>
            </a:r>
            <a:r>
              <a:rPr lang="en-US" sz="2000" dirty="0"/>
              <a:t> Offering a highly scalable, cloud-based solution at a fraction of traditional diagnosis costs.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6DF-86CD-4CD0-BE0C-886B652E77EF}" type="datetime1">
              <a:rPr lang="en-IN" smtClean="0"/>
              <a:t>22-03-2025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72431-F819-862E-8D9B-EAE17F27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13E764-AAF7-BBCC-222D-9C5F56CE07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CF0B3-E62F-6BC6-5F5F-BEF5CF5C9B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DA62B7-8427-9D12-D7AC-2DCA2F02959E}"/>
              </a:ext>
            </a:extLst>
          </p:cNvPr>
          <p:cNvSpPr txBox="1"/>
          <p:nvPr/>
        </p:nvSpPr>
        <p:spPr>
          <a:xfrm>
            <a:off x="1709737" y="662224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Team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65451251-E3D1-69A6-DB6C-746B20F6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DCFF0D6B-8B51-FE0B-A499-FBCCC8848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82F73-2D26-5B45-6122-C3496A2FD90B}"/>
              </a:ext>
            </a:extLst>
          </p:cNvPr>
          <p:cNvSpPr/>
          <p:nvPr/>
        </p:nvSpPr>
        <p:spPr>
          <a:xfrm>
            <a:off x="260645" y="2342508"/>
            <a:ext cx="2013735" cy="189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DCE42C-BD7E-548D-18CE-17F2D858B1C6}"/>
              </a:ext>
            </a:extLst>
          </p:cNvPr>
          <p:cNvSpPr/>
          <p:nvPr/>
        </p:nvSpPr>
        <p:spPr>
          <a:xfrm>
            <a:off x="2632995" y="2342508"/>
            <a:ext cx="2013735" cy="189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A10D7-F428-C515-02B6-1AEA0FA8C348}"/>
              </a:ext>
            </a:extLst>
          </p:cNvPr>
          <p:cNvSpPr/>
          <p:nvPr/>
        </p:nvSpPr>
        <p:spPr>
          <a:xfrm>
            <a:off x="5012932" y="2342508"/>
            <a:ext cx="2013735" cy="189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0E8ED-83EC-334B-EE7E-9D1C7C30FF20}"/>
              </a:ext>
            </a:extLst>
          </p:cNvPr>
          <p:cNvSpPr/>
          <p:nvPr/>
        </p:nvSpPr>
        <p:spPr>
          <a:xfrm>
            <a:off x="7478240" y="2342508"/>
            <a:ext cx="2013735" cy="189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85169-2336-108B-79F2-E70DAEFD55A3}"/>
              </a:ext>
            </a:extLst>
          </p:cNvPr>
          <p:cNvSpPr/>
          <p:nvPr/>
        </p:nvSpPr>
        <p:spPr>
          <a:xfrm>
            <a:off x="9917620" y="2346790"/>
            <a:ext cx="2013735" cy="1890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3BC93B-C46F-C21B-0F3A-42058A033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2267323"/>
            <a:ext cx="2053375" cy="20408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131B86-8382-86CE-6DFC-8D12BC0FF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15" y="2263383"/>
            <a:ext cx="2057815" cy="20486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11A8C0-18A6-2477-75D1-6F3B0EEDD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/>
          <a:stretch/>
        </p:blipFill>
        <p:spPr>
          <a:xfrm>
            <a:off x="5012932" y="2259443"/>
            <a:ext cx="2138212" cy="2048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CC4F6A-D7AF-1C84-E191-D37D1C9311D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23371" r="21235" b="34831"/>
          <a:stretch/>
        </p:blipFill>
        <p:spPr>
          <a:xfrm>
            <a:off x="7413206" y="2216129"/>
            <a:ext cx="2201184" cy="2100766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0BBA283-885D-EE5D-7773-4A0AC6201BB6}"/>
              </a:ext>
            </a:extLst>
          </p:cNvPr>
          <p:cNvSpPr txBox="1">
            <a:spLocks/>
          </p:cNvSpPr>
          <p:nvPr/>
        </p:nvSpPr>
        <p:spPr>
          <a:xfrm>
            <a:off x="397704" y="4611669"/>
            <a:ext cx="1739618" cy="46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Shinjan Bhatta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433329DA-C330-2E0C-9370-724B0F89B11B}"/>
              </a:ext>
            </a:extLst>
          </p:cNvPr>
          <p:cNvSpPr txBox="1">
            <a:spLocks/>
          </p:cNvSpPr>
          <p:nvPr/>
        </p:nvSpPr>
        <p:spPr>
          <a:xfrm>
            <a:off x="2919827" y="4600606"/>
            <a:ext cx="1739618" cy="46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/>
              <a:t>Rankit</a:t>
            </a:r>
            <a:r>
              <a:rPr lang="en-US" sz="2000" b="1" dirty="0"/>
              <a:t> Saha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2834F8-26B2-04E4-10AF-8110980D16FD}"/>
              </a:ext>
            </a:extLst>
          </p:cNvPr>
          <p:cNvSpPr txBox="1">
            <a:spLocks/>
          </p:cNvSpPr>
          <p:nvPr/>
        </p:nvSpPr>
        <p:spPr>
          <a:xfrm>
            <a:off x="5292176" y="4611669"/>
            <a:ext cx="1739618" cy="46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Atreyee Das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57779C0-41DA-96B8-054E-2085B42B8D8E}"/>
              </a:ext>
            </a:extLst>
          </p:cNvPr>
          <p:cNvSpPr txBox="1">
            <a:spLocks/>
          </p:cNvSpPr>
          <p:nvPr/>
        </p:nvSpPr>
        <p:spPr>
          <a:xfrm>
            <a:off x="7682329" y="4558720"/>
            <a:ext cx="2057814" cy="46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Joydeep Sarkar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109A245-41A9-B22A-5D90-8712A0567D78}"/>
              </a:ext>
            </a:extLst>
          </p:cNvPr>
          <p:cNvSpPr txBox="1">
            <a:spLocks/>
          </p:cNvSpPr>
          <p:nvPr/>
        </p:nvSpPr>
        <p:spPr>
          <a:xfrm>
            <a:off x="10275046" y="4558720"/>
            <a:ext cx="1739618" cy="463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Mekhla Sen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167370" indent="-16737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0C87BD6-A26C-51B5-C30C-F47E1B10E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7"/>
          <a:stretch/>
        </p:blipFill>
        <p:spPr>
          <a:xfrm>
            <a:off x="9876452" y="2202986"/>
            <a:ext cx="2138212" cy="21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23962-7BE3-3800-CACA-D9A33B33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AEBAF9-E869-86EA-0A37-C75D70F09C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561" y="137716"/>
            <a:ext cx="1465439" cy="82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BCA88-AFAD-A58D-A988-E291AAB773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132560"/>
            <a:ext cx="1016269" cy="8294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CDF21D-E64F-236F-6179-82B2B2FB8493}"/>
              </a:ext>
            </a:extLst>
          </p:cNvPr>
          <p:cNvSpPr txBox="1"/>
          <p:nvPr/>
        </p:nvSpPr>
        <p:spPr>
          <a:xfrm>
            <a:off x="1709737" y="2532381"/>
            <a:ext cx="877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Thank You !!!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AB98504A-F8EA-AEF5-1B01-C4690FFC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9A7313EE-C57B-B5F7-2254-C47052F5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9DC6B-7336-F2AD-B7DF-64367E8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6DF-86CD-4CD0-BE0C-886B652E77EF}" type="datetime1">
              <a:rPr lang="en-IN" smtClean="0"/>
              <a:t>22-03-2025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645B93-AF28-BE91-5BB3-389A5BA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5E0F-A1EA-4169-8940-07DCBD346F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509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Joydeep Sarkar</dc:creator>
  <cp:lastModifiedBy>logic</cp:lastModifiedBy>
  <cp:revision>16</cp:revision>
  <dcterms:created xsi:type="dcterms:W3CDTF">2025-02-03T07:00:38Z</dcterms:created>
  <dcterms:modified xsi:type="dcterms:W3CDTF">2025-03-22T09:05:12Z</dcterms:modified>
</cp:coreProperties>
</file>