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76" r:id="rId5"/>
    <p:sldId id="258" r:id="rId6"/>
    <p:sldId id="259" r:id="rId7"/>
    <p:sldId id="261" r:id="rId8"/>
    <p:sldId id="270" r:id="rId9"/>
    <p:sldId id="263" r:id="rId10"/>
    <p:sldId id="260" r:id="rId11"/>
    <p:sldId id="273" r:id="rId12"/>
    <p:sldId id="274" r:id="rId13"/>
    <p:sldId id="266" r:id="rId14"/>
    <p:sldId id="267" r:id="rId15"/>
    <p:sldId id="268" r:id="rId16"/>
    <p:sldId id="269"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6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F7C27CB-FEE9-49D1-9516-A52476B12FE3}" type="datetimeFigureOut">
              <a:rPr lang="en-US" smtClean="0"/>
              <a:t>4/14/2019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DA68C-9CA0-4460-8A43-EB2ECCC0D3B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7C27CB-FEE9-49D1-9516-A52476B12FE3}" type="datetimeFigureOut">
              <a:rPr lang="en-US" smtClean="0"/>
              <a:t>4/14/2019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DA68C-9CA0-4460-8A43-EB2ECCC0D3B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7C27CB-FEE9-49D1-9516-A52476B12FE3}" type="datetimeFigureOut">
              <a:rPr lang="en-US" smtClean="0"/>
              <a:t>4/14/2019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DA68C-9CA0-4460-8A43-EB2ECCC0D3B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7C27CB-FEE9-49D1-9516-A52476B12FE3}" type="datetimeFigureOut">
              <a:rPr lang="en-US" smtClean="0"/>
              <a:t>4/14/2019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DA68C-9CA0-4460-8A43-EB2ECCC0D3B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7C27CB-FEE9-49D1-9516-A52476B12FE3}" type="datetimeFigureOut">
              <a:rPr lang="en-US" smtClean="0"/>
              <a:t>4/14/2019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DA68C-9CA0-4460-8A43-EB2ECCC0D3B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F7C27CB-FEE9-49D1-9516-A52476B12FE3}" type="datetimeFigureOut">
              <a:rPr lang="en-US" smtClean="0"/>
              <a:t>4/14/2019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DA68C-9CA0-4460-8A43-EB2ECCC0D3B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F7C27CB-FEE9-49D1-9516-A52476B12FE3}" type="datetimeFigureOut">
              <a:rPr lang="en-US" smtClean="0"/>
              <a:t>4/14/2019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FDA68C-9CA0-4460-8A43-EB2ECCC0D3B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F7C27CB-FEE9-49D1-9516-A52476B12FE3}" type="datetimeFigureOut">
              <a:rPr lang="en-US" smtClean="0"/>
              <a:t>4/14/2019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FDA68C-9CA0-4460-8A43-EB2ECCC0D3B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7C27CB-FEE9-49D1-9516-A52476B12FE3}" type="datetimeFigureOut">
              <a:rPr lang="en-US" smtClean="0"/>
              <a:t>4/14/2019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FDA68C-9CA0-4460-8A43-EB2ECCC0D3B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7C27CB-FEE9-49D1-9516-A52476B12FE3}" type="datetimeFigureOut">
              <a:rPr lang="en-US" smtClean="0"/>
              <a:t>4/14/2019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DA68C-9CA0-4460-8A43-EB2ECCC0D3B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7C27CB-FEE9-49D1-9516-A52476B12FE3}" type="datetimeFigureOut">
              <a:rPr lang="en-US" smtClean="0"/>
              <a:t>4/14/2019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DA68C-9CA0-4460-8A43-EB2ECCC0D3B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C27CB-FEE9-49D1-9516-A52476B12FE3}" type="datetimeFigureOut">
              <a:rPr lang="en-US" smtClean="0"/>
              <a:t>4/14/2019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FDA68C-9CA0-4460-8A43-EB2ECCC0D3B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angular.io/api/router/RouterLinkActive" TargetMode="External"/><Relationship Id="rId2" Type="http://schemas.openxmlformats.org/officeDocument/2006/relationships/hyperlink" Target="https://angular.io/api/core/SimpleChanges" TargetMode="External"/><Relationship Id="rId1" Type="http://schemas.openxmlformats.org/officeDocument/2006/relationships/slideLayout" Target="../slideLayouts/slideLayout7.xml"/><Relationship Id="rId4" Type="http://schemas.openxmlformats.org/officeDocument/2006/relationships/hyperlink" Target="https://angular.io/api/forms/NgFor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4"/>
            <a:ext cx="7772400" cy="1470025"/>
          </a:xfrm>
        </p:spPr>
        <p:txBody>
          <a:bodyPr/>
          <a:lstStyle/>
          <a:p>
            <a:r>
              <a:rPr lang="en-IN" dirty="0" smtClean="0">
                <a:solidFill>
                  <a:schemeClr val="bg1">
                    <a:lumMod val="95000"/>
                  </a:schemeClr>
                </a:solidFill>
                <a:latin typeface="Palatino Linotype" pitchFamily="18" charset="0"/>
              </a:rPr>
              <a:t>An Introduction to Angular</a:t>
            </a:r>
            <a:endParaRPr lang="en-IN" dirty="0">
              <a:solidFill>
                <a:schemeClr val="bg1">
                  <a:lumMod val="95000"/>
                </a:schemeClr>
              </a:solidFill>
              <a:latin typeface="Palatino Linotype"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357167"/>
            <a:ext cx="8215370" cy="2492990"/>
          </a:xfrm>
          <a:prstGeom prst="rect">
            <a:avLst/>
          </a:prstGeom>
        </p:spPr>
        <p:txBody>
          <a:bodyPr wrap="square">
            <a:spAutoFit/>
          </a:bodyPr>
          <a:lstStyle/>
          <a:p>
            <a:pPr algn="just"/>
            <a:r>
              <a:rPr lang="en-IN" sz="3600" dirty="0" err="1">
                <a:solidFill>
                  <a:schemeClr val="bg1">
                    <a:lumMod val="95000"/>
                  </a:schemeClr>
                </a:solidFill>
                <a:latin typeface="Palatino Linotype" pitchFamily="18" charset="0"/>
              </a:rPr>
              <a:t>NgModules</a:t>
            </a:r>
            <a:r>
              <a:rPr lang="en-IN" sz="3600" dirty="0">
                <a:solidFill>
                  <a:schemeClr val="bg1">
                    <a:lumMod val="95000"/>
                  </a:schemeClr>
                </a:solidFill>
                <a:latin typeface="Palatino Linotype" pitchFamily="18" charset="0"/>
              </a:rPr>
              <a:t> and </a:t>
            </a:r>
            <a:r>
              <a:rPr lang="en-IN" sz="3600" dirty="0" smtClean="0">
                <a:solidFill>
                  <a:schemeClr val="bg1">
                    <a:lumMod val="95000"/>
                  </a:schemeClr>
                </a:solidFill>
                <a:latin typeface="Palatino Linotype" pitchFamily="18" charset="0"/>
              </a:rPr>
              <a:t>components</a:t>
            </a:r>
          </a:p>
          <a:p>
            <a:pPr algn="just"/>
            <a:endParaRPr lang="en-IN" sz="2000" dirty="0">
              <a:solidFill>
                <a:schemeClr val="bg1">
                  <a:lumMod val="95000"/>
                </a:schemeClr>
              </a:solidFill>
            </a:endParaRPr>
          </a:p>
          <a:p>
            <a:pPr algn="just"/>
            <a:r>
              <a:rPr lang="en-IN" sz="2000" dirty="0" err="1">
                <a:solidFill>
                  <a:schemeClr val="bg1">
                    <a:lumMod val="95000"/>
                  </a:schemeClr>
                </a:solidFill>
              </a:rPr>
              <a:t>NgModules</a:t>
            </a:r>
            <a:r>
              <a:rPr lang="en-IN" sz="2000" dirty="0">
                <a:solidFill>
                  <a:schemeClr val="bg1">
                    <a:lumMod val="95000"/>
                  </a:schemeClr>
                </a:solidFill>
              </a:rPr>
              <a:t> provide a </a:t>
            </a:r>
            <a:r>
              <a:rPr lang="en-IN" sz="2000" i="1" dirty="0">
                <a:solidFill>
                  <a:schemeClr val="bg1">
                    <a:lumMod val="95000"/>
                  </a:schemeClr>
                </a:solidFill>
              </a:rPr>
              <a:t>compilation context</a:t>
            </a:r>
            <a:r>
              <a:rPr lang="en-IN" sz="2000" dirty="0">
                <a:solidFill>
                  <a:schemeClr val="bg1">
                    <a:lumMod val="95000"/>
                  </a:schemeClr>
                </a:solidFill>
              </a:rPr>
              <a:t> for their components. A root </a:t>
            </a:r>
            <a:r>
              <a:rPr lang="en-IN" sz="2000" dirty="0" err="1">
                <a:solidFill>
                  <a:schemeClr val="bg1">
                    <a:lumMod val="95000"/>
                  </a:schemeClr>
                </a:solidFill>
              </a:rPr>
              <a:t>NgModule</a:t>
            </a:r>
            <a:r>
              <a:rPr lang="en-IN" sz="2000" dirty="0">
                <a:solidFill>
                  <a:schemeClr val="bg1">
                    <a:lumMod val="95000"/>
                  </a:schemeClr>
                </a:solidFill>
              </a:rPr>
              <a:t> always has a root component that is created during bootstrap, but any </a:t>
            </a:r>
            <a:r>
              <a:rPr lang="en-IN" sz="2000" dirty="0" err="1">
                <a:solidFill>
                  <a:schemeClr val="bg1">
                    <a:lumMod val="95000"/>
                  </a:schemeClr>
                </a:solidFill>
              </a:rPr>
              <a:t>NgModule</a:t>
            </a:r>
            <a:r>
              <a:rPr lang="en-IN" sz="2000" dirty="0">
                <a:solidFill>
                  <a:schemeClr val="bg1">
                    <a:lumMod val="95000"/>
                  </a:schemeClr>
                </a:solidFill>
              </a:rPr>
              <a:t> can include any number of additional components, which can be loaded through the router or created through the template. The components that belong to an </a:t>
            </a:r>
            <a:r>
              <a:rPr lang="en-IN" sz="2000" dirty="0" err="1">
                <a:solidFill>
                  <a:schemeClr val="bg1">
                    <a:lumMod val="95000"/>
                  </a:schemeClr>
                </a:solidFill>
              </a:rPr>
              <a:t>NgModule</a:t>
            </a:r>
            <a:r>
              <a:rPr lang="en-IN" sz="2000" dirty="0">
                <a:solidFill>
                  <a:schemeClr val="bg1">
                    <a:lumMod val="95000"/>
                  </a:schemeClr>
                </a:solidFill>
              </a:rPr>
              <a:t> share a compilation context</a:t>
            </a:r>
            <a:r>
              <a:rPr lang="en-IN" sz="2000" dirty="0" smtClean="0">
                <a:solidFill>
                  <a:schemeClr val="bg1">
                    <a:lumMod val="95000"/>
                  </a:schemeClr>
                </a:solidFill>
              </a:rPr>
              <a:t>.</a:t>
            </a:r>
            <a:endParaRPr lang="en-IN" sz="2000" dirty="0">
              <a:solidFill>
                <a:schemeClr val="bg1">
                  <a:lumMod val="95000"/>
                </a:schemeClr>
              </a:solidFill>
            </a:endParaRPr>
          </a:p>
        </p:txBody>
      </p:sp>
      <p:pic>
        <p:nvPicPr>
          <p:cNvPr id="17410" name="Picture 2" descr="Component compilation context"/>
          <p:cNvPicPr>
            <a:picLocks noChangeAspect="1" noChangeArrowheads="1"/>
          </p:cNvPicPr>
          <p:nvPr/>
        </p:nvPicPr>
        <p:blipFill>
          <a:blip r:embed="rId2"/>
          <a:srcRect/>
          <a:stretch>
            <a:fillRect/>
          </a:stretch>
        </p:blipFill>
        <p:spPr bwMode="auto">
          <a:xfrm>
            <a:off x="500034" y="3286124"/>
            <a:ext cx="8143932" cy="271464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158" y="-24"/>
            <a:ext cx="8358246" cy="6771084"/>
          </a:xfrm>
          <a:prstGeom prst="rect">
            <a:avLst/>
          </a:prstGeom>
        </p:spPr>
        <p:txBody>
          <a:bodyPr wrap="square">
            <a:spAutoFit/>
          </a:bodyPr>
          <a:lstStyle/>
          <a:p>
            <a:pPr lvl="0" algn="just" fontAlgn="base">
              <a:spcBef>
                <a:spcPct val="0"/>
              </a:spcBef>
              <a:spcAft>
                <a:spcPct val="0"/>
              </a:spcAft>
            </a:pPr>
            <a:r>
              <a:rPr kumimoji="0" lang="en-US" sz="3600" b="0" i="0" u="none" strike="noStrike" cap="none" normalizeH="0" baseline="0" dirty="0" smtClean="0">
                <a:ln>
                  <a:noFill/>
                </a:ln>
                <a:solidFill>
                  <a:schemeClr val="bg1">
                    <a:lumMod val="95000"/>
                  </a:schemeClr>
                </a:solidFill>
                <a:effectLst/>
                <a:latin typeface="Palatino Linotype" pitchFamily="18" charset="0"/>
                <a:cs typeface="Arial" pitchFamily="34" charset="0"/>
              </a:rPr>
              <a:t>Routing &amp; Navigation</a:t>
            </a:r>
            <a:endParaRPr kumimoji="0" lang="en-US" sz="4400" b="0" i="0" u="none" strike="noStrike" cap="none" normalizeH="0" baseline="0" dirty="0" smtClean="0">
              <a:ln>
                <a:noFill/>
              </a:ln>
              <a:solidFill>
                <a:schemeClr val="bg1">
                  <a:lumMod val="95000"/>
                </a:schemeClr>
              </a:solidFill>
              <a:effectLst/>
              <a:latin typeface="Palatino Linotype" pitchFamily="18" charset="0"/>
              <a:cs typeface="Arial" pitchFamily="34" charset="0"/>
            </a:endParaRPr>
          </a:p>
          <a:p>
            <a:pPr lvl="0" algn="just" eaLnBrk="0" fontAlgn="base" hangingPunct="0">
              <a:spcBef>
                <a:spcPct val="0"/>
              </a:spcBef>
              <a:spcAft>
                <a:spcPct val="0"/>
              </a:spcAft>
            </a:pPr>
            <a:endParaRPr kumimoji="0" lang="en-US" b="0" i="0" u="none" strike="noStrike" cap="none" normalizeH="0" baseline="0" dirty="0" smtClean="0">
              <a:ln>
                <a:noFill/>
              </a:ln>
              <a:solidFill>
                <a:schemeClr val="bg1">
                  <a:lumMod val="95000"/>
                </a:schemeClr>
              </a:solidFill>
              <a:effectLst/>
              <a:latin typeface="Roboto"/>
              <a:cs typeface="Arial" pitchFamily="34" charset="0"/>
            </a:endParaRPr>
          </a:p>
          <a:p>
            <a:pPr lvl="0" algn="just" eaLnBrk="0" fontAlgn="base" hangingPunct="0">
              <a:spcBef>
                <a:spcPct val="0"/>
              </a:spcBef>
              <a:spcAft>
                <a:spcPct val="0"/>
              </a:spcAft>
            </a:pPr>
            <a:r>
              <a:rPr kumimoji="0" lang="en-US" sz="2000" b="0" i="0" u="none" strike="noStrike" cap="none" normalizeH="0" baseline="0" dirty="0" smtClean="0">
                <a:ln>
                  <a:noFill/>
                </a:ln>
                <a:solidFill>
                  <a:schemeClr val="bg1">
                    <a:lumMod val="95000"/>
                  </a:schemeClr>
                </a:solidFill>
                <a:effectLst/>
                <a:cs typeface="Arial" pitchFamily="34" charset="0"/>
              </a:rPr>
              <a:t>The Angular Router enables navigation from one view to the next as users perform application tasks.</a:t>
            </a:r>
            <a:endParaRPr lang="en-US" sz="2000" dirty="0" smtClean="0">
              <a:solidFill>
                <a:schemeClr val="bg1">
                  <a:lumMod val="95000"/>
                </a:schemeClr>
              </a:solidFill>
              <a:cs typeface="Arial" pitchFamily="34" charset="0"/>
            </a:endParaRPr>
          </a:p>
          <a:p>
            <a:pPr algn="just"/>
            <a:endParaRPr lang="en-IN" sz="2000" dirty="0" smtClean="0">
              <a:solidFill>
                <a:schemeClr val="bg1">
                  <a:lumMod val="95000"/>
                </a:schemeClr>
              </a:solidFill>
            </a:endParaRPr>
          </a:p>
          <a:p>
            <a:pPr algn="just"/>
            <a:r>
              <a:rPr lang="en-IN" sz="2000" dirty="0" smtClean="0">
                <a:solidFill>
                  <a:schemeClr val="bg1">
                    <a:lumMod val="95000"/>
                  </a:schemeClr>
                </a:solidFill>
              </a:rPr>
              <a:t>A routed Angular application has one singleton instance of the </a:t>
            </a:r>
            <a:r>
              <a:rPr lang="en-IN" sz="2000" i="1" dirty="0" smtClean="0">
                <a:solidFill>
                  <a:schemeClr val="bg1">
                    <a:lumMod val="95000"/>
                  </a:schemeClr>
                </a:solidFill>
              </a:rPr>
              <a:t>Router</a:t>
            </a:r>
            <a:r>
              <a:rPr lang="en-IN" sz="2000" dirty="0" smtClean="0">
                <a:solidFill>
                  <a:schemeClr val="bg1">
                    <a:lumMod val="95000"/>
                  </a:schemeClr>
                </a:solidFill>
              </a:rPr>
              <a:t> service. When the browser's URL changes, that router looks for a corresponding Route from which it can determine the component to display.</a:t>
            </a:r>
          </a:p>
          <a:p>
            <a:pPr lvl="0" algn="just" eaLnBrk="0" fontAlgn="base" hangingPunct="0">
              <a:spcBef>
                <a:spcPct val="0"/>
              </a:spcBef>
              <a:spcAft>
                <a:spcPct val="0"/>
              </a:spcAft>
            </a:pPr>
            <a:endParaRPr kumimoji="0" lang="en-US" sz="2000" b="0" i="0" u="none" strike="noStrike" cap="none" normalizeH="0" baseline="0" dirty="0" smtClean="0">
              <a:ln>
                <a:noFill/>
              </a:ln>
              <a:solidFill>
                <a:schemeClr val="bg1">
                  <a:lumMod val="95000"/>
                </a:schemeClr>
              </a:solidFill>
              <a:effectLst/>
              <a:cs typeface="Arial" pitchFamily="34" charset="0"/>
            </a:endParaRPr>
          </a:p>
          <a:p>
            <a:pPr algn="just"/>
            <a:r>
              <a:rPr lang="en-IN" sz="2000" i="1" dirty="0" smtClean="0">
                <a:solidFill>
                  <a:schemeClr val="bg1">
                    <a:lumMod val="95000"/>
                  </a:schemeClr>
                </a:solidFill>
                <a:latin typeface="Bookman Old Style" pitchFamily="18" charset="0"/>
                <a:ea typeface="BatangChe" pitchFamily="49" charset="-127"/>
              </a:rPr>
              <a:t>&lt;base </a:t>
            </a:r>
            <a:r>
              <a:rPr lang="en-IN" sz="2000" i="1" dirty="0" err="1" smtClean="0">
                <a:solidFill>
                  <a:schemeClr val="bg1">
                    <a:lumMod val="95000"/>
                  </a:schemeClr>
                </a:solidFill>
                <a:latin typeface="Bookman Old Style" pitchFamily="18" charset="0"/>
                <a:ea typeface="BatangChe" pitchFamily="49" charset="-127"/>
              </a:rPr>
              <a:t>href</a:t>
            </a:r>
            <a:r>
              <a:rPr lang="en-IN" sz="2000" i="1" dirty="0" smtClean="0">
                <a:solidFill>
                  <a:schemeClr val="bg1">
                    <a:lumMod val="95000"/>
                  </a:schemeClr>
                </a:solidFill>
                <a:latin typeface="Bookman Old Style" pitchFamily="18" charset="0"/>
                <a:ea typeface="BatangChe" pitchFamily="49" charset="-127"/>
              </a:rPr>
              <a:t>&gt;</a:t>
            </a:r>
            <a:endParaRPr lang="en-IN" sz="2000" dirty="0" smtClean="0">
              <a:solidFill>
                <a:schemeClr val="bg1">
                  <a:lumMod val="95000"/>
                </a:schemeClr>
              </a:solidFill>
              <a:latin typeface="Bookman Old Style" pitchFamily="18" charset="0"/>
              <a:ea typeface="BatangChe" pitchFamily="49" charset="-127"/>
            </a:endParaRPr>
          </a:p>
          <a:p>
            <a:pPr algn="just"/>
            <a:endParaRPr lang="en-IN" sz="2000" dirty="0" smtClean="0">
              <a:solidFill>
                <a:schemeClr val="bg1">
                  <a:lumMod val="95000"/>
                </a:schemeClr>
              </a:solidFill>
            </a:endParaRPr>
          </a:p>
          <a:p>
            <a:pPr algn="just"/>
            <a:r>
              <a:rPr lang="en-IN" sz="2000" dirty="0" smtClean="0">
                <a:solidFill>
                  <a:schemeClr val="bg1">
                    <a:lumMod val="95000"/>
                  </a:schemeClr>
                </a:solidFill>
              </a:rPr>
              <a:t>Most routing applications should add a &lt;base&gt; element to the index.html as the first child in the &lt;head&gt; tag to tell the router how to compose navigation URLs.</a:t>
            </a:r>
          </a:p>
          <a:p>
            <a:pPr algn="just"/>
            <a:endParaRPr lang="en-IN" sz="2000" dirty="0" smtClean="0">
              <a:solidFill>
                <a:schemeClr val="bg1">
                  <a:lumMod val="95000"/>
                </a:schemeClr>
              </a:solidFill>
            </a:endParaRPr>
          </a:p>
          <a:p>
            <a:pPr algn="just"/>
            <a:r>
              <a:rPr lang="en-IN" sz="2000" dirty="0" smtClean="0">
                <a:solidFill>
                  <a:schemeClr val="bg1">
                    <a:lumMod val="95000"/>
                  </a:schemeClr>
                </a:solidFill>
                <a:latin typeface="Bookman Old Style" pitchFamily="18" charset="0"/>
              </a:rPr>
              <a:t>Router imports</a:t>
            </a:r>
          </a:p>
          <a:p>
            <a:pPr algn="just"/>
            <a:endParaRPr lang="en-IN" sz="2000" dirty="0" smtClean="0">
              <a:solidFill>
                <a:schemeClr val="bg1">
                  <a:lumMod val="95000"/>
                </a:schemeClr>
              </a:solidFill>
            </a:endParaRPr>
          </a:p>
          <a:p>
            <a:pPr algn="just"/>
            <a:r>
              <a:rPr lang="en-IN" sz="2000" dirty="0" smtClean="0">
                <a:solidFill>
                  <a:schemeClr val="bg1">
                    <a:lumMod val="95000"/>
                  </a:schemeClr>
                </a:solidFill>
              </a:rPr>
              <a:t>The Angular Router is an optional service that presents a particular component view for a given URL. It is not part of the Angular core. It is in its own library package, @angular/router. Import what you need from it as you would from any other Angular package.</a:t>
            </a:r>
            <a:endParaRPr lang="en-IN" sz="2000" dirty="0">
              <a:solidFill>
                <a:schemeClr val="bg1">
                  <a:lumMod val="9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14290"/>
            <a:ext cx="8358246" cy="6524863"/>
          </a:xfrm>
          <a:prstGeom prst="rect">
            <a:avLst/>
          </a:prstGeom>
        </p:spPr>
        <p:txBody>
          <a:bodyPr wrap="square">
            <a:spAutoFit/>
          </a:bodyPr>
          <a:lstStyle/>
          <a:p>
            <a:pPr algn="just"/>
            <a:r>
              <a:rPr lang="en-IN" sz="2800" dirty="0" smtClean="0">
                <a:solidFill>
                  <a:schemeClr val="bg1">
                    <a:lumMod val="95000"/>
                  </a:schemeClr>
                </a:solidFill>
                <a:latin typeface="Bookman Old Style" pitchFamily="18" charset="0"/>
              </a:rPr>
              <a:t>Configuration</a:t>
            </a:r>
          </a:p>
          <a:p>
            <a:pPr algn="just"/>
            <a:endParaRPr lang="en-IN" sz="2000" dirty="0" smtClean="0">
              <a:solidFill>
                <a:schemeClr val="bg1">
                  <a:lumMod val="95000"/>
                </a:schemeClr>
              </a:solidFill>
            </a:endParaRPr>
          </a:p>
          <a:p>
            <a:pPr algn="just"/>
            <a:r>
              <a:rPr lang="en-IN" sz="2000" dirty="0" smtClean="0">
                <a:solidFill>
                  <a:schemeClr val="bg1">
                    <a:lumMod val="95000"/>
                  </a:schemeClr>
                </a:solidFill>
              </a:rPr>
              <a:t>A router has no routes until you configure it. The following example creates five route definitions, configures the router via the </a:t>
            </a:r>
            <a:r>
              <a:rPr lang="en-IN" sz="2000" dirty="0" err="1" smtClean="0">
                <a:solidFill>
                  <a:schemeClr val="bg1">
                    <a:lumMod val="95000"/>
                  </a:schemeClr>
                </a:solidFill>
              </a:rPr>
              <a:t>RouterModule.forRoot</a:t>
            </a:r>
            <a:r>
              <a:rPr lang="en-IN" sz="2000" dirty="0" smtClean="0">
                <a:solidFill>
                  <a:schemeClr val="bg1">
                    <a:lumMod val="95000"/>
                  </a:schemeClr>
                </a:solidFill>
              </a:rPr>
              <a:t>() method, and adds the result to the </a:t>
            </a:r>
            <a:r>
              <a:rPr lang="en-IN" sz="2000" dirty="0" err="1" smtClean="0">
                <a:solidFill>
                  <a:schemeClr val="bg1">
                    <a:lumMod val="95000"/>
                  </a:schemeClr>
                </a:solidFill>
              </a:rPr>
              <a:t>AppModule's</a:t>
            </a:r>
            <a:r>
              <a:rPr lang="en-IN" sz="2000" dirty="0" smtClean="0">
                <a:solidFill>
                  <a:schemeClr val="bg1">
                    <a:lumMod val="95000"/>
                  </a:schemeClr>
                </a:solidFill>
              </a:rPr>
              <a:t> imports array.</a:t>
            </a:r>
          </a:p>
          <a:p>
            <a:pPr algn="just"/>
            <a:endParaRPr lang="en-IN" dirty="0" smtClean="0">
              <a:solidFill>
                <a:schemeClr val="bg1">
                  <a:lumMod val="95000"/>
                </a:schemeClr>
              </a:solidFill>
            </a:endParaRPr>
          </a:p>
          <a:p>
            <a:pPr algn="just"/>
            <a:r>
              <a:rPr lang="en-IN" sz="2800" dirty="0" smtClean="0">
                <a:solidFill>
                  <a:schemeClr val="bg1">
                    <a:lumMod val="95000"/>
                  </a:schemeClr>
                </a:solidFill>
                <a:latin typeface="Bookman Old Style" pitchFamily="18" charset="0"/>
              </a:rPr>
              <a:t>Router outlet</a:t>
            </a:r>
          </a:p>
          <a:p>
            <a:pPr algn="just"/>
            <a:endParaRPr lang="en-IN" sz="2000" dirty="0" smtClean="0">
              <a:solidFill>
                <a:schemeClr val="bg1">
                  <a:lumMod val="95000"/>
                </a:schemeClr>
              </a:solidFill>
            </a:endParaRPr>
          </a:p>
          <a:p>
            <a:pPr algn="just"/>
            <a:r>
              <a:rPr lang="en-IN" sz="2000" dirty="0" smtClean="0">
                <a:solidFill>
                  <a:schemeClr val="bg1">
                    <a:lumMod val="95000"/>
                  </a:schemeClr>
                </a:solidFill>
              </a:rPr>
              <a:t>The </a:t>
            </a:r>
            <a:r>
              <a:rPr lang="en-IN" sz="2000" dirty="0" err="1" smtClean="0">
                <a:solidFill>
                  <a:schemeClr val="bg1">
                    <a:lumMod val="95000"/>
                  </a:schemeClr>
                </a:solidFill>
              </a:rPr>
              <a:t>RouterOutlet</a:t>
            </a:r>
            <a:r>
              <a:rPr lang="en-IN" sz="2000" dirty="0" smtClean="0">
                <a:solidFill>
                  <a:schemeClr val="bg1">
                    <a:lumMod val="95000"/>
                  </a:schemeClr>
                </a:solidFill>
              </a:rPr>
              <a:t> is a directive from the router library that is used like a component. It acts as a placeholder that marks the spot in the template where the router should display the components for that outlet.</a:t>
            </a:r>
            <a:endParaRPr lang="en-US" sz="2000" dirty="0" smtClean="0">
              <a:solidFill>
                <a:schemeClr val="bg1">
                  <a:lumMod val="95000"/>
                </a:schemeClr>
              </a:solidFill>
            </a:endParaRPr>
          </a:p>
          <a:p>
            <a:pPr algn="just"/>
            <a:endParaRPr lang="en-IN" dirty="0" smtClean="0">
              <a:solidFill>
                <a:schemeClr val="bg1">
                  <a:lumMod val="95000"/>
                </a:schemeClr>
              </a:solidFill>
            </a:endParaRPr>
          </a:p>
          <a:p>
            <a:pPr algn="just"/>
            <a:r>
              <a:rPr lang="en-IN" sz="2800" dirty="0" smtClean="0">
                <a:solidFill>
                  <a:schemeClr val="bg1">
                    <a:lumMod val="95000"/>
                  </a:schemeClr>
                </a:solidFill>
                <a:latin typeface="Bookman Old Style" pitchFamily="18" charset="0"/>
              </a:rPr>
              <a:t>Router </a:t>
            </a:r>
            <a:r>
              <a:rPr lang="en-IN" sz="2800" dirty="0">
                <a:solidFill>
                  <a:schemeClr val="bg1">
                    <a:lumMod val="95000"/>
                  </a:schemeClr>
                </a:solidFill>
                <a:latin typeface="Bookman Old Style" pitchFamily="18" charset="0"/>
              </a:rPr>
              <a:t>links</a:t>
            </a:r>
          </a:p>
          <a:p>
            <a:pPr algn="just"/>
            <a:endParaRPr lang="en-IN" sz="2000" dirty="0" smtClean="0">
              <a:solidFill>
                <a:schemeClr val="bg1">
                  <a:lumMod val="95000"/>
                </a:schemeClr>
              </a:solidFill>
            </a:endParaRPr>
          </a:p>
          <a:p>
            <a:pPr algn="just"/>
            <a:r>
              <a:rPr lang="en-IN" sz="2000" dirty="0" smtClean="0">
                <a:solidFill>
                  <a:schemeClr val="bg1">
                    <a:lumMod val="95000"/>
                  </a:schemeClr>
                </a:solidFill>
              </a:rPr>
              <a:t>Now </a:t>
            </a:r>
            <a:r>
              <a:rPr lang="en-IN" sz="2000" dirty="0">
                <a:solidFill>
                  <a:schemeClr val="bg1">
                    <a:lumMod val="95000"/>
                  </a:schemeClr>
                </a:solidFill>
              </a:rPr>
              <a:t>you have routes configured and a place to render them, but how do you navigate? The URL could arrive directly from the browser address bar. But most of the time you navigate as a result of some user action such as the click of an anchor tag</a:t>
            </a:r>
            <a:r>
              <a:rPr lang="en-IN" sz="2000" dirty="0" smtClean="0">
                <a:solidFill>
                  <a:schemeClr val="bg1">
                    <a:lumMod val="95000"/>
                  </a:schemeClr>
                </a:solidFill>
              </a:rPr>
              <a:t>.</a:t>
            </a:r>
          </a:p>
          <a:p>
            <a:pPr algn="just"/>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596" y="288549"/>
            <a:ext cx="8286808" cy="4308872"/>
          </a:xfrm>
          <a:prstGeom prst="rect">
            <a:avLst/>
          </a:prstGeom>
        </p:spPr>
        <p:txBody>
          <a:bodyPr wrap="square">
            <a:spAutoFit/>
          </a:bodyPr>
          <a:lstStyle/>
          <a:p>
            <a:pPr lvl="0" algn="just" fontAlgn="base">
              <a:spcBef>
                <a:spcPct val="0"/>
              </a:spcBef>
              <a:spcAft>
                <a:spcPct val="0"/>
              </a:spcAft>
            </a:pPr>
            <a:r>
              <a:rPr kumimoji="0" lang="en-US" sz="3600" b="0" i="0" u="none" strike="noStrike" cap="none" normalizeH="0" baseline="0" dirty="0" smtClean="0">
                <a:ln>
                  <a:noFill/>
                </a:ln>
                <a:solidFill>
                  <a:schemeClr val="bg1">
                    <a:lumMod val="95000"/>
                  </a:schemeClr>
                </a:solidFill>
                <a:effectLst/>
                <a:latin typeface="Palatino Linotype" pitchFamily="18" charset="0"/>
                <a:cs typeface="Arial" pitchFamily="34" charset="0"/>
              </a:rPr>
              <a:t>Pipes</a:t>
            </a:r>
          </a:p>
          <a:p>
            <a:pPr lvl="0" algn="just" eaLnBrk="0" fontAlgn="base" hangingPunct="0">
              <a:spcBef>
                <a:spcPct val="0"/>
              </a:spcBef>
              <a:spcAft>
                <a:spcPct val="0"/>
              </a:spcAft>
            </a:pPr>
            <a:endParaRPr kumimoji="0" lang="en-US" b="0" i="0" u="none" strike="noStrike" cap="none" normalizeH="0" baseline="0" dirty="0" smtClean="0">
              <a:ln>
                <a:noFill/>
              </a:ln>
              <a:solidFill>
                <a:schemeClr val="bg1">
                  <a:lumMod val="95000"/>
                </a:schemeClr>
              </a:solidFill>
              <a:effectLst/>
              <a:latin typeface="Roboto"/>
              <a:cs typeface="Arial" pitchFamily="34" charset="0"/>
            </a:endParaRPr>
          </a:p>
          <a:p>
            <a:pPr lvl="0" algn="just" eaLnBrk="0" fontAlgn="base" hangingPunct="0">
              <a:spcBef>
                <a:spcPct val="0"/>
              </a:spcBef>
              <a:spcAft>
                <a:spcPct val="0"/>
              </a:spcAft>
            </a:pPr>
            <a:r>
              <a:rPr kumimoji="0" lang="en-US" sz="2000" b="0" i="0" u="none" strike="noStrike" cap="none" normalizeH="0" baseline="0" dirty="0" smtClean="0">
                <a:ln>
                  <a:noFill/>
                </a:ln>
                <a:solidFill>
                  <a:schemeClr val="bg1">
                    <a:lumMod val="95000"/>
                  </a:schemeClr>
                </a:solidFill>
                <a:effectLst/>
                <a:cs typeface="Arial" pitchFamily="34" charset="0"/>
              </a:rPr>
              <a:t>Angular pipes let you declare display-value transformations in your template HTML. </a:t>
            </a:r>
          </a:p>
          <a:p>
            <a:pPr lvl="0" algn="just" eaLnBrk="0" fontAlgn="base" hangingPunct="0">
              <a:spcBef>
                <a:spcPct val="0"/>
              </a:spcBef>
              <a:spcAft>
                <a:spcPct val="0"/>
              </a:spcAft>
            </a:pPr>
            <a:endParaRPr kumimoji="0" lang="en-US" sz="2000" b="0" i="0" u="none" strike="noStrike" cap="none" normalizeH="0" baseline="0" dirty="0" smtClean="0">
              <a:ln>
                <a:noFill/>
              </a:ln>
              <a:solidFill>
                <a:schemeClr val="bg1">
                  <a:lumMod val="95000"/>
                </a:schemeClr>
              </a:solidFill>
              <a:effectLst/>
              <a:cs typeface="Arial" pitchFamily="34" charset="0"/>
            </a:endParaRPr>
          </a:p>
          <a:p>
            <a:pPr lvl="0" algn="just" eaLnBrk="0" fontAlgn="base" hangingPunct="0">
              <a:spcBef>
                <a:spcPct val="0"/>
              </a:spcBef>
              <a:spcAft>
                <a:spcPct val="0"/>
              </a:spcAft>
            </a:pPr>
            <a:r>
              <a:rPr kumimoji="0" lang="en-US" sz="2000" b="0" i="0" u="none" strike="noStrike" cap="none" normalizeH="0" baseline="0" dirty="0" smtClean="0">
                <a:ln>
                  <a:noFill/>
                </a:ln>
                <a:solidFill>
                  <a:schemeClr val="bg1">
                    <a:lumMod val="95000"/>
                  </a:schemeClr>
                </a:solidFill>
                <a:effectLst/>
                <a:cs typeface="Arial" pitchFamily="34" charset="0"/>
              </a:rPr>
              <a:t>A class with the @Pipe decorator defines a function that transforms input values to output values for display in a view.</a:t>
            </a:r>
          </a:p>
          <a:p>
            <a:pPr lvl="0" algn="just" eaLnBrk="0" fontAlgn="base" hangingPunct="0">
              <a:spcBef>
                <a:spcPct val="0"/>
              </a:spcBef>
              <a:spcAft>
                <a:spcPct val="0"/>
              </a:spcAft>
            </a:pPr>
            <a:endParaRPr kumimoji="0" lang="en-US" sz="2000" b="0" i="0" u="none" strike="noStrike" cap="none" normalizeH="0" baseline="0" dirty="0" smtClean="0">
              <a:ln>
                <a:noFill/>
              </a:ln>
              <a:solidFill>
                <a:schemeClr val="bg1">
                  <a:lumMod val="95000"/>
                </a:schemeClr>
              </a:solidFill>
              <a:effectLst/>
              <a:cs typeface="Arial" pitchFamily="34" charset="0"/>
            </a:endParaRPr>
          </a:p>
          <a:p>
            <a:pPr lvl="0" algn="just" eaLnBrk="0" fontAlgn="base" hangingPunct="0">
              <a:spcBef>
                <a:spcPct val="0"/>
              </a:spcBef>
              <a:spcAft>
                <a:spcPct val="0"/>
              </a:spcAft>
            </a:pPr>
            <a:r>
              <a:rPr kumimoji="0" lang="en-US" sz="2000" b="0" i="0" u="none" strike="noStrike" cap="none" normalizeH="0" baseline="0" dirty="0" smtClean="0">
                <a:ln>
                  <a:noFill/>
                </a:ln>
                <a:solidFill>
                  <a:schemeClr val="bg1">
                    <a:lumMod val="95000"/>
                  </a:schemeClr>
                </a:solidFill>
                <a:effectLst/>
                <a:cs typeface="Arial" pitchFamily="34" charset="0"/>
              </a:rPr>
              <a:t>Angular defines various pipes, such as the date pipe and currency pipe; for a complete list, see the Pipes API list. You can also define new pipes.</a:t>
            </a:r>
          </a:p>
          <a:p>
            <a:pPr lvl="0" algn="just" eaLnBrk="0" fontAlgn="base" hangingPunct="0">
              <a:spcBef>
                <a:spcPct val="0"/>
              </a:spcBef>
              <a:spcAft>
                <a:spcPct val="0"/>
              </a:spcAft>
            </a:pPr>
            <a:endParaRPr kumimoji="0" lang="en-US" sz="2000" b="0" i="0" u="none" strike="noStrike" cap="none" normalizeH="0" baseline="0" dirty="0" smtClean="0">
              <a:ln>
                <a:noFill/>
              </a:ln>
              <a:solidFill>
                <a:schemeClr val="bg1">
                  <a:lumMod val="95000"/>
                </a:schemeClr>
              </a:solidFill>
              <a:effectLst/>
              <a:cs typeface="Arial" pitchFamily="34" charset="0"/>
            </a:endParaRPr>
          </a:p>
          <a:p>
            <a:pPr lvl="0" algn="just" eaLnBrk="0" fontAlgn="base" hangingPunct="0">
              <a:spcBef>
                <a:spcPct val="0"/>
              </a:spcBef>
              <a:spcAft>
                <a:spcPct val="0"/>
              </a:spcAft>
            </a:pPr>
            <a:r>
              <a:rPr kumimoji="0" lang="en-US" sz="2000" b="0" i="0" u="none" strike="noStrike" cap="none" normalizeH="0" baseline="0" dirty="0" smtClean="0">
                <a:ln>
                  <a:noFill/>
                </a:ln>
                <a:solidFill>
                  <a:schemeClr val="bg1">
                    <a:lumMod val="95000"/>
                  </a:schemeClr>
                </a:solidFill>
                <a:effectLst/>
                <a:cs typeface="Arial" pitchFamily="34" charset="0"/>
              </a:rPr>
              <a:t>To specify a value transformation in an HTML template, use the pipe operator (|).</a:t>
            </a:r>
            <a:endParaRPr kumimoji="0" lang="en-US" sz="2000" b="0" i="0" u="none" strike="noStrike" cap="none" normalizeH="0" baseline="0" dirty="0" smtClean="0">
              <a:ln>
                <a:noFill/>
              </a:ln>
              <a:solidFill>
                <a:schemeClr val="bg1">
                  <a:lumMod val="95000"/>
                </a:schemeClr>
              </a:solidFill>
              <a:effectLst/>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357166"/>
            <a:ext cx="8286808" cy="5539978"/>
          </a:xfrm>
          <a:prstGeom prst="rect">
            <a:avLst/>
          </a:prstGeom>
        </p:spPr>
        <p:txBody>
          <a:bodyPr wrap="square">
            <a:spAutoFit/>
          </a:bodyPr>
          <a:lstStyle/>
          <a:p>
            <a:pPr algn="just"/>
            <a:r>
              <a:rPr lang="en-IN" sz="3600" dirty="0">
                <a:solidFill>
                  <a:schemeClr val="bg1">
                    <a:lumMod val="95000"/>
                  </a:schemeClr>
                </a:solidFill>
                <a:latin typeface="Palatino Linotype" pitchFamily="18" charset="0"/>
              </a:rPr>
              <a:t>Introduction to </a:t>
            </a:r>
            <a:r>
              <a:rPr lang="en-IN" sz="3600" dirty="0" smtClean="0">
                <a:solidFill>
                  <a:schemeClr val="bg1">
                    <a:lumMod val="95000"/>
                  </a:schemeClr>
                </a:solidFill>
                <a:latin typeface="Palatino Linotype" pitchFamily="18" charset="0"/>
              </a:rPr>
              <a:t>services</a:t>
            </a:r>
          </a:p>
          <a:p>
            <a:pPr algn="just"/>
            <a:endParaRPr lang="en-IN" dirty="0">
              <a:solidFill>
                <a:schemeClr val="bg1">
                  <a:lumMod val="95000"/>
                </a:schemeClr>
              </a:solidFill>
            </a:endParaRPr>
          </a:p>
          <a:p>
            <a:pPr algn="just"/>
            <a:r>
              <a:rPr lang="en-IN" sz="2000" i="1" dirty="0">
                <a:solidFill>
                  <a:schemeClr val="bg1">
                    <a:lumMod val="95000"/>
                  </a:schemeClr>
                </a:solidFill>
              </a:rPr>
              <a:t>Service</a:t>
            </a:r>
            <a:r>
              <a:rPr lang="en-IN" sz="2000" dirty="0">
                <a:solidFill>
                  <a:schemeClr val="bg1">
                    <a:lumMod val="95000"/>
                  </a:schemeClr>
                </a:solidFill>
              </a:rPr>
              <a:t> is a broad category encompassing any value, function, or feature that an app needs. A service is typically a class with a narrow, well-defined purpose. It should do something specific and do it well</a:t>
            </a:r>
            <a:r>
              <a:rPr lang="en-IN" sz="2000" dirty="0" smtClean="0">
                <a:solidFill>
                  <a:schemeClr val="bg1">
                    <a:lumMod val="95000"/>
                  </a:schemeClr>
                </a:solidFill>
              </a:rPr>
              <a:t>.</a:t>
            </a:r>
          </a:p>
          <a:p>
            <a:pPr algn="just"/>
            <a:endParaRPr lang="en-IN" sz="2000" dirty="0">
              <a:solidFill>
                <a:schemeClr val="bg1">
                  <a:lumMod val="95000"/>
                </a:schemeClr>
              </a:solidFill>
            </a:endParaRPr>
          </a:p>
          <a:p>
            <a:pPr algn="just"/>
            <a:r>
              <a:rPr lang="en-IN" sz="2000" dirty="0">
                <a:solidFill>
                  <a:schemeClr val="bg1">
                    <a:lumMod val="95000"/>
                  </a:schemeClr>
                </a:solidFill>
              </a:rPr>
              <a:t>Angular distinguishes components from services to increase modularity and reusability. By separating a component's view-related functionality from other kinds of processing, you can make your component classes lean and efficient</a:t>
            </a:r>
            <a:r>
              <a:rPr lang="en-IN" sz="2000" dirty="0" smtClean="0">
                <a:solidFill>
                  <a:schemeClr val="bg1">
                    <a:lumMod val="95000"/>
                  </a:schemeClr>
                </a:solidFill>
              </a:rPr>
              <a:t>.</a:t>
            </a:r>
          </a:p>
          <a:p>
            <a:pPr algn="just"/>
            <a:endParaRPr lang="en-IN" sz="2000" dirty="0">
              <a:solidFill>
                <a:schemeClr val="bg1">
                  <a:lumMod val="95000"/>
                </a:schemeClr>
              </a:solidFill>
            </a:endParaRPr>
          </a:p>
          <a:p>
            <a:pPr algn="just"/>
            <a:r>
              <a:rPr lang="en-IN" sz="2000" dirty="0">
                <a:solidFill>
                  <a:schemeClr val="bg1">
                    <a:lumMod val="95000"/>
                  </a:schemeClr>
                </a:solidFill>
              </a:rPr>
              <a:t>A component can delegate certain tasks to services, such as fetching data from the server, validating user input, or logging directly to the console. </a:t>
            </a:r>
            <a:endParaRPr lang="en-IN" sz="2000" dirty="0" smtClean="0">
              <a:solidFill>
                <a:schemeClr val="bg1">
                  <a:lumMod val="95000"/>
                </a:schemeClr>
              </a:solidFill>
            </a:endParaRPr>
          </a:p>
          <a:p>
            <a:pPr algn="just"/>
            <a:endParaRPr lang="en-IN" sz="2000" dirty="0">
              <a:solidFill>
                <a:schemeClr val="bg1">
                  <a:lumMod val="95000"/>
                </a:schemeClr>
              </a:solidFill>
            </a:endParaRPr>
          </a:p>
          <a:p>
            <a:pPr algn="just"/>
            <a:r>
              <a:rPr lang="en-IN" sz="2000" dirty="0" smtClean="0">
                <a:solidFill>
                  <a:schemeClr val="bg1">
                    <a:lumMod val="95000"/>
                  </a:schemeClr>
                </a:solidFill>
              </a:rPr>
              <a:t>By </a:t>
            </a:r>
            <a:r>
              <a:rPr lang="en-IN" sz="2000" dirty="0">
                <a:solidFill>
                  <a:schemeClr val="bg1">
                    <a:lumMod val="95000"/>
                  </a:schemeClr>
                </a:solidFill>
              </a:rPr>
              <a:t>defining such processing tasks in an </a:t>
            </a:r>
            <a:r>
              <a:rPr lang="en-IN" sz="2000" i="1" dirty="0" err="1">
                <a:solidFill>
                  <a:schemeClr val="bg1">
                    <a:lumMod val="95000"/>
                  </a:schemeClr>
                </a:solidFill>
              </a:rPr>
              <a:t>injectable</a:t>
            </a:r>
            <a:r>
              <a:rPr lang="en-IN" sz="2000" i="1" dirty="0">
                <a:solidFill>
                  <a:schemeClr val="bg1">
                    <a:lumMod val="95000"/>
                  </a:schemeClr>
                </a:solidFill>
              </a:rPr>
              <a:t> service class</a:t>
            </a:r>
            <a:r>
              <a:rPr lang="en-IN" sz="2000" dirty="0">
                <a:solidFill>
                  <a:schemeClr val="bg1">
                    <a:lumMod val="95000"/>
                  </a:schemeClr>
                </a:solidFill>
              </a:rPr>
              <a:t>, you make those tasks available to any component. You can also make your app more adaptable by injecting different providers of the same kind of service, as appropriate in different circumstances</a:t>
            </a:r>
            <a:r>
              <a:rPr lang="en-IN" sz="2000" dirty="0" smtClean="0">
                <a:solidFill>
                  <a:schemeClr val="bg1">
                    <a:lumMod val="95000"/>
                  </a:schemeClr>
                </a:solidFill>
              </a:rPr>
              <a:t>.</a:t>
            </a:r>
            <a:endParaRPr lang="en-IN" dirty="0">
              <a:solidFill>
                <a:schemeClr val="bg1">
                  <a:lumMod val="9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71414"/>
            <a:ext cx="8501122" cy="3354765"/>
          </a:xfrm>
          <a:prstGeom prst="rect">
            <a:avLst/>
          </a:prstGeom>
        </p:spPr>
        <p:txBody>
          <a:bodyPr wrap="square">
            <a:spAutoFit/>
          </a:bodyPr>
          <a:lstStyle/>
          <a:p>
            <a:pPr algn="just"/>
            <a:r>
              <a:rPr lang="en-IN" sz="3600" dirty="0">
                <a:solidFill>
                  <a:schemeClr val="bg1">
                    <a:lumMod val="95000"/>
                  </a:schemeClr>
                </a:solidFill>
                <a:latin typeface="Palatino Linotype" pitchFamily="18" charset="0"/>
              </a:rPr>
              <a:t>Dependency injection (</a:t>
            </a:r>
            <a:r>
              <a:rPr lang="en-IN" sz="3600" dirty="0" smtClean="0">
                <a:solidFill>
                  <a:schemeClr val="bg1">
                    <a:lumMod val="95000"/>
                  </a:schemeClr>
                </a:solidFill>
                <a:latin typeface="Palatino Linotype" pitchFamily="18" charset="0"/>
              </a:rPr>
              <a:t>DI)</a:t>
            </a:r>
          </a:p>
          <a:p>
            <a:pPr algn="just"/>
            <a:endParaRPr lang="en-IN" dirty="0">
              <a:solidFill>
                <a:schemeClr val="bg1">
                  <a:lumMod val="95000"/>
                </a:schemeClr>
              </a:solidFill>
            </a:endParaRPr>
          </a:p>
          <a:p>
            <a:pPr algn="just"/>
            <a:r>
              <a:rPr lang="en-IN" sz="2000" dirty="0">
                <a:solidFill>
                  <a:schemeClr val="bg1">
                    <a:lumMod val="95000"/>
                  </a:schemeClr>
                </a:solidFill>
              </a:rPr>
              <a:t>DI is wired into the Angular framework and used everywhere to provide new components with the services or other things they need. Components consume services; that is, you can </a:t>
            </a:r>
            <a:r>
              <a:rPr lang="en-IN" sz="2000" i="1" dirty="0">
                <a:solidFill>
                  <a:schemeClr val="bg1">
                    <a:lumMod val="95000"/>
                  </a:schemeClr>
                </a:solidFill>
              </a:rPr>
              <a:t>inject</a:t>
            </a:r>
            <a:r>
              <a:rPr lang="en-IN" sz="2000" dirty="0">
                <a:solidFill>
                  <a:schemeClr val="bg1">
                    <a:lumMod val="95000"/>
                  </a:schemeClr>
                </a:solidFill>
              </a:rPr>
              <a:t> a service into a component, giving the component access to that service class</a:t>
            </a:r>
            <a:r>
              <a:rPr lang="en-IN" sz="2000" dirty="0" smtClean="0">
                <a:solidFill>
                  <a:schemeClr val="bg1">
                    <a:lumMod val="95000"/>
                  </a:schemeClr>
                </a:solidFill>
              </a:rPr>
              <a:t>.</a:t>
            </a:r>
          </a:p>
          <a:p>
            <a:pPr algn="just"/>
            <a:endParaRPr lang="en-IN" sz="2000" dirty="0" smtClean="0">
              <a:solidFill>
                <a:schemeClr val="bg1">
                  <a:lumMod val="95000"/>
                </a:schemeClr>
              </a:solidFill>
            </a:endParaRPr>
          </a:p>
          <a:p>
            <a:pPr algn="just"/>
            <a:r>
              <a:rPr lang="en-IN" sz="2000" dirty="0" smtClean="0">
                <a:solidFill>
                  <a:schemeClr val="bg1">
                    <a:lumMod val="95000"/>
                  </a:schemeClr>
                </a:solidFill>
              </a:rPr>
              <a:t>Use </a:t>
            </a:r>
            <a:r>
              <a:rPr lang="en-IN" sz="2000" dirty="0">
                <a:solidFill>
                  <a:schemeClr val="bg1">
                    <a:lumMod val="95000"/>
                  </a:schemeClr>
                </a:solidFill>
              </a:rPr>
              <a:t>the @</a:t>
            </a:r>
            <a:r>
              <a:rPr lang="en-IN" sz="2000" dirty="0" err="1">
                <a:solidFill>
                  <a:schemeClr val="bg1">
                    <a:lumMod val="95000"/>
                  </a:schemeClr>
                </a:solidFill>
              </a:rPr>
              <a:t>Injectable</a:t>
            </a:r>
            <a:r>
              <a:rPr lang="en-IN" sz="2000" dirty="0" smtClean="0">
                <a:solidFill>
                  <a:schemeClr val="bg1">
                    <a:lumMod val="95000"/>
                  </a:schemeClr>
                </a:solidFill>
              </a:rPr>
              <a:t>()</a:t>
            </a:r>
            <a:r>
              <a:rPr lang="en-IN" sz="2000" dirty="0">
                <a:solidFill>
                  <a:schemeClr val="bg1">
                    <a:lumMod val="95000"/>
                  </a:schemeClr>
                </a:solidFill>
              </a:rPr>
              <a:t> decorator to indicate that a component or other class (such as another service, a pipe, or an </a:t>
            </a:r>
            <a:r>
              <a:rPr lang="en-IN" sz="2000" dirty="0" err="1">
                <a:solidFill>
                  <a:schemeClr val="bg1">
                    <a:lumMod val="95000"/>
                  </a:schemeClr>
                </a:solidFill>
              </a:rPr>
              <a:t>NgModule</a:t>
            </a:r>
            <a:r>
              <a:rPr lang="en-IN" sz="2000" dirty="0">
                <a:solidFill>
                  <a:schemeClr val="bg1">
                    <a:lumMod val="95000"/>
                  </a:schemeClr>
                </a:solidFill>
              </a:rPr>
              <a:t>) </a:t>
            </a:r>
            <a:r>
              <a:rPr lang="en-IN" sz="2000" i="1" dirty="0">
                <a:solidFill>
                  <a:schemeClr val="bg1">
                    <a:lumMod val="95000"/>
                  </a:schemeClr>
                </a:solidFill>
              </a:rPr>
              <a:t>has</a:t>
            </a:r>
            <a:r>
              <a:rPr lang="en-IN" sz="2000" dirty="0">
                <a:solidFill>
                  <a:schemeClr val="bg1">
                    <a:lumMod val="95000"/>
                  </a:schemeClr>
                </a:solidFill>
              </a:rPr>
              <a:t> a dependency</a:t>
            </a:r>
            <a:r>
              <a:rPr lang="en-IN" sz="2000" dirty="0" smtClean="0">
                <a:solidFill>
                  <a:schemeClr val="bg1">
                    <a:lumMod val="95000"/>
                  </a:schemeClr>
                </a:solidFill>
              </a:rPr>
              <a:t>.</a:t>
            </a:r>
          </a:p>
          <a:p>
            <a:pPr algn="just"/>
            <a:endParaRPr lang="en-IN" dirty="0"/>
          </a:p>
        </p:txBody>
      </p:sp>
      <p:pic>
        <p:nvPicPr>
          <p:cNvPr id="4" name="Picture 2" descr="Service"/>
          <p:cNvPicPr>
            <a:picLocks noChangeAspect="1" noChangeArrowheads="1"/>
          </p:cNvPicPr>
          <p:nvPr/>
        </p:nvPicPr>
        <p:blipFill>
          <a:blip r:embed="rId2"/>
          <a:srcRect/>
          <a:stretch>
            <a:fillRect/>
          </a:stretch>
        </p:blipFill>
        <p:spPr bwMode="auto">
          <a:xfrm>
            <a:off x="2428860" y="3714752"/>
            <a:ext cx="4286280" cy="2071702"/>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596" y="571480"/>
            <a:ext cx="8286808" cy="5016758"/>
          </a:xfrm>
          <a:prstGeom prst="rect">
            <a:avLst/>
          </a:prstGeom>
        </p:spPr>
        <p:txBody>
          <a:bodyPr wrap="square">
            <a:spAutoFit/>
          </a:bodyPr>
          <a:lstStyle/>
          <a:p>
            <a:pPr algn="just"/>
            <a:r>
              <a:rPr lang="en-IN" sz="2000" dirty="0" smtClean="0">
                <a:solidFill>
                  <a:schemeClr val="bg1">
                    <a:lumMod val="95000"/>
                  </a:schemeClr>
                </a:solidFill>
              </a:rPr>
              <a:t>The </a:t>
            </a:r>
            <a:r>
              <a:rPr lang="en-IN" sz="2000" i="1" dirty="0" smtClean="0">
                <a:solidFill>
                  <a:schemeClr val="bg1">
                    <a:lumMod val="95000"/>
                  </a:schemeClr>
                </a:solidFill>
              </a:rPr>
              <a:t>injector</a:t>
            </a:r>
            <a:r>
              <a:rPr lang="en-IN" sz="2000" dirty="0" smtClean="0">
                <a:solidFill>
                  <a:schemeClr val="bg1">
                    <a:lumMod val="95000"/>
                  </a:schemeClr>
                </a:solidFill>
              </a:rPr>
              <a:t> is the main mechanism. Angular creates an application-wide injector for you during the bootstrap process, and additional injectors as needed. You don't have to create injectors.</a:t>
            </a:r>
          </a:p>
          <a:p>
            <a:pPr algn="just"/>
            <a:endParaRPr lang="en-IN" sz="2000" dirty="0" smtClean="0">
              <a:solidFill>
                <a:schemeClr val="bg1">
                  <a:lumMod val="95000"/>
                </a:schemeClr>
              </a:solidFill>
            </a:endParaRPr>
          </a:p>
          <a:p>
            <a:pPr algn="just"/>
            <a:r>
              <a:rPr lang="en-IN" sz="2000" dirty="0" smtClean="0">
                <a:solidFill>
                  <a:schemeClr val="bg1">
                    <a:lumMod val="95000"/>
                  </a:schemeClr>
                </a:solidFill>
              </a:rPr>
              <a:t>An injector creates dependencies, and maintains a </a:t>
            </a:r>
            <a:r>
              <a:rPr lang="en-IN" sz="2000" i="1" dirty="0" smtClean="0">
                <a:solidFill>
                  <a:schemeClr val="bg1">
                    <a:lumMod val="95000"/>
                  </a:schemeClr>
                </a:solidFill>
              </a:rPr>
              <a:t>container</a:t>
            </a:r>
            <a:r>
              <a:rPr lang="en-IN" sz="2000" dirty="0" smtClean="0">
                <a:solidFill>
                  <a:schemeClr val="bg1">
                    <a:lumMod val="95000"/>
                  </a:schemeClr>
                </a:solidFill>
              </a:rPr>
              <a:t> of dependency instances that it reuses if possible.</a:t>
            </a:r>
          </a:p>
          <a:p>
            <a:pPr algn="just"/>
            <a:endParaRPr lang="en-IN" sz="2000" dirty="0" smtClean="0">
              <a:solidFill>
                <a:schemeClr val="bg1">
                  <a:lumMod val="95000"/>
                </a:schemeClr>
              </a:solidFill>
            </a:endParaRPr>
          </a:p>
          <a:p>
            <a:pPr algn="just"/>
            <a:r>
              <a:rPr lang="en-IN" sz="2000" dirty="0" smtClean="0">
                <a:solidFill>
                  <a:schemeClr val="bg1">
                    <a:lumMod val="95000"/>
                  </a:schemeClr>
                </a:solidFill>
              </a:rPr>
              <a:t>A </a:t>
            </a:r>
            <a:r>
              <a:rPr lang="en-IN" sz="2000" i="1" dirty="0" smtClean="0">
                <a:solidFill>
                  <a:schemeClr val="bg1">
                    <a:lumMod val="95000"/>
                  </a:schemeClr>
                </a:solidFill>
              </a:rPr>
              <a:t>provider</a:t>
            </a:r>
            <a:r>
              <a:rPr lang="en-IN" sz="2000" dirty="0" smtClean="0">
                <a:solidFill>
                  <a:schemeClr val="bg1">
                    <a:lumMod val="95000"/>
                  </a:schemeClr>
                </a:solidFill>
              </a:rPr>
              <a:t> is an object that tells an injector how to obtain or create a dependency.</a:t>
            </a:r>
          </a:p>
          <a:p>
            <a:pPr algn="just"/>
            <a:endParaRPr lang="en-IN" sz="2000" dirty="0" smtClean="0">
              <a:solidFill>
                <a:schemeClr val="bg1">
                  <a:lumMod val="95000"/>
                </a:schemeClr>
              </a:solidFill>
            </a:endParaRPr>
          </a:p>
          <a:p>
            <a:pPr algn="just"/>
            <a:r>
              <a:rPr lang="en-IN" sz="2000" dirty="0" smtClean="0">
                <a:solidFill>
                  <a:schemeClr val="bg1">
                    <a:lumMod val="95000"/>
                  </a:schemeClr>
                </a:solidFill>
              </a:rPr>
              <a:t>For any dependency that you need in your app, you must register a provider with the app's injector, so that the injector can use the provider to create new instances. For a service, the provider is typically the service class itself.</a:t>
            </a:r>
          </a:p>
          <a:p>
            <a:pPr algn="just"/>
            <a:endParaRPr lang="en-IN" sz="2000" dirty="0" smtClean="0">
              <a:solidFill>
                <a:schemeClr val="bg1">
                  <a:lumMod val="95000"/>
                </a:schemeClr>
              </a:solidFill>
            </a:endParaRPr>
          </a:p>
          <a:p>
            <a:pPr algn="just"/>
            <a:r>
              <a:rPr lang="en-IN" sz="2000" dirty="0" smtClean="0">
                <a:solidFill>
                  <a:schemeClr val="bg1">
                    <a:lumMod val="95000"/>
                  </a:schemeClr>
                </a:solidFill>
              </a:rPr>
              <a:t>A dependency doesn't have to be a service—it could be a function, for example, or a value.</a:t>
            </a:r>
            <a:endParaRPr lang="en-IN" sz="2000" dirty="0">
              <a:solidFill>
                <a:schemeClr val="bg1">
                  <a:lumMod val="9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85728"/>
            <a:ext cx="8358246" cy="5570756"/>
          </a:xfrm>
          <a:prstGeom prst="rect">
            <a:avLst/>
          </a:prstGeom>
        </p:spPr>
        <p:txBody>
          <a:bodyPr wrap="square">
            <a:spAutoFit/>
          </a:bodyPr>
          <a:lstStyle/>
          <a:p>
            <a:pPr algn="just"/>
            <a:r>
              <a:rPr lang="en-IN" sz="3600" dirty="0">
                <a:solidFill>
                  <a:schemeClr val="bg1">
                    <a:lumMod val="95000"/>
                  </a:schemeClr>
                </a:solidFill>
                <a:latin typeface="Palatino Linotype" pitchFamily="18" charset="0"/>
              </a:rPr>
              <a:t>Component </a:t>
            </a:r>
            <a:r>
              <a:rPr lang="en-IN" sz="3600" dirty="0" smtClean="0">
                <a:solidFill>
                  <a:schemeClr val="bg1">
                    <a:lumMod val="95000"/>
                  </a:schemeClr>
                </a:solidFill>
                <a:latin typeface="Palatino Linotype" pitchFamily="18" charset="0"/>
              </a:rPr>
              <a:t>Interaction</a:t>
            </a:r>
          </a:p>
          <a:p>
            <a:pPr algn="just"/>
            <a:endParaRPr lang="en-IN" sz="2000" dirty="0" smtClean="0">
              <a:solidFill>
                <a:schemeClr val="bg1">
                  <a:lumMod val="95000"/>
                </a:schemeClr>
              </a:solidFill>
            </a:endParaRPr>
          </a:p>
          <a:p>
            <a:pPr algn="just"/>
            <a:r>
              <a:rPr lang="en-IN" sz="2000" dirty="0" smtClean="0">
                <a:solidFill>
                  <a:schemeClr val="bg1">
                    <a:lumMod val="95000"/>
                  </a:schemeClr>
                </a:solidFill>
              </a:rPr>
              <a:t>Data binding plays an important role in communication between a template and its component, and is also important for communication between parent and child components.</a:t>
            </a:r>
          </a:p>
          <a:p>
            <a:pPr algn="just"/>
            <a:endParaRPr lang="en-IN" sz="2000" dirty="0">
              <a:solidFill>
                <a:schemeClr val="bg1">
                  <a:lumMod val="95000"/>
                </a:schemeClr>
              </a:solidFill>
            </a:endParaRPr>
          </a:p>
          <a:p>
            <a:pPr algn="just">
              <a:buFont typeface="Arial" pitchFamily="34" charset="0"/>
              <a:buChar char="•"/>
            </a:pPr>
            <a:r>
              <a:rPr lang="en-IN" sz="2000" dirty="0">
                <a:solidFill>
                  <a:schemeClr val="bg1">
                    <a:lumMod val="95000"/>
                  </a:schemeClr>
                </a:solidFill>
              </a:rPr>
              <a:t>Pass data from parent to child </a:t>
            </a:r>
            <a:endParaRPr lang="en-IN" sz="2000" dirty="0" smtClean="0">
              <a:solidFill>
                <a:schemeClr val="bg1">
                  <a:lumMod val="95000"/>
                </a:schemeClr>
              </a:solidFill>
            </a:endParaRPr>
          </a:p>
          <a:p>
            <a:pPr lvl="1" algn="just">
              <a:buFont typeface="Wingdings" pitchFamily="2" charset="2"/>
              <a:buChar char="§"/>
            </a:pPr>
            <a:r>
              <a:rPr lang="en-IN" sz="2000" dirty="0">
                <a:solidFill>
                  <a:schemeClr val="bg1">
                    <a:lumMod val="95000"/>
                  </a:schemeClr>
                </a:solidFill>
              </a:rPr>
              <a:t> </a:t>
            </a:r>
            <a:r>
              <a:rPr lang="en-IN" sz="2000" dirty="0" smtClean="0">
                <a:solidFill>
                  <a:schemeClr val="bg1">
                    <a:lumMod val="95000"/>
                  </a:schemeClr>
                </a:solidFill>
              </a:rPr>
              <a:t>Using @input binding</a:t>
            </a:r>
          </a:p>
          <a:p>
            <a:pPr lvl="1" algn="just">
              <a:buFont typeface="Wingdings" pitchFamily="2" charset="2"/>
              <a:buChar char="§"/>
            </a:pPr>
            <a:r>
              <a:rPr lang="en-IN" sz="2000" dirty="0" smtClean="0">
                <a:solidFill>
                  <a:schemeClr val="bg1">
                    <a:lumMod val="95000"/>
                  </a:schemeClr>
                </a:solidFill>
              </a:rPr>
              <a:t> Using @input setter</a:t>
            </a:r>
          </a:p>
          <a:p>
            <a:pPr lvl="1" algn="just">
              <a:buFont typeface="Wingdings" pitchFamily="2" charset="2"/>
              <a:buChar char="§"/>
            </a:pPr>
            <a:r>
              <a:rPr lang="en-IN" sz="2000" dirty="0" smtClean="0">
                <a:solidFill>
                  <a:schemeClr val="bg1">
                    <a:lumMod val="95000"/>
                  </a:schemeClr>
                </a:solidFill>
              </a:rPr>
              <a:t> Using </a:t>
            </a:r>
            <a:r>
              <a:rPr lang="en-IN" sz="2000" i="1" dirty="0" err="1">
                <a:solidFill>
                  <a:schemeClr val="bg1">
                    <a:lumMod val="95000"/>
                  </a:schemeClr>
                </a:solidFill>
              </a:rPr>
              <a:t>ngOnChanges</a:t>
            </a:r>
            <a:r>
              <a:rPr lang="en-IN" sz="2000" i="1" dirty="0" smtClean="0">
                <a:solidFill>
                  <a:schemeClr val="bg1">
                    <a:lumMod val="95000"/>
                  </a:schemeClr>
                </a:solidFill>
              </a:rPr>
              <a:t>()</a:t>
            </a:r>
          </a:p>
          <a:p>
            <a:pPr lvl="1" algn="just">
              <a:buFont typeface="Wingdings" pitchFamily="2" charset="2"/>
              <a:buChar char="§"/>
            </a:pPr>
            <a:endParaRPr lang="en-IN" sz="2000" dirty="0">
              <a:solidFill>
                <a:schemeClr val="bg1">
                  <a:lumMod val="95000"/>
                </a:schemeClr>
              </a:solidFill>
            </a:endParaRPr>
          </a:p>
          <a:p>
            <a:pPr algn="just">
              <a:buFont typeface="Arial" pitchFamily="34" charset="0"/>
              <a:buChar char="•"/>
            </a:pPr>
            <a:r>
              <a:rPr lang="en-IN" sz="2000" dirty="0">
                <a:solidFill>
                  <a:schemeClr val="bg1">
                    <a:lumMod val="95000"/>
                  </a:schemeClr>
                </a:solidFill>
              </a:rPr>
              <a:t>Parent listens for child </a:t>
            </a:r>
            <a:r>
              <a:rPr lang="en-IN" sz="2000" dirty="0" smtClean="0">
                <a:solidFill>
                  <a:schemeClr val="bg1">
                    <a:lumMod val="95000"/>
                  </a:schemeClr>
                </a:solidFill>
              </a:rPr>
              <a:t>event</a:t>
            </a:r>
          </a:p>
          <a:p>
            <a:pPr lvl="1" algn="just">
              <a:buFont typeface="Wingdings" pitchFamily="2" charset="2"/>
              <a:buChar char="§"/>
            </a:pPr>
            <a:r>
              <a:rPr lang="en-IN" sz="2000" dirty="0">
                <a:solidFill>
                  <a:schemeClr val="bg1">
                    <a:lumMod val="95000"/>
                  </a:schemeClr>
                </a:solidFill>
              </a:rPr>
              <a:t> </a:t>
            </a:r>
            <a:r>
              <a:rPr lang="en-IN" sz="2000" dirty="0" smtClean="0">
                <a:solidFill>
                  <a:schemeClr val="bg1">
                    <a:lumMod val="95000"/>
                  </a:schemeClr>
                </a:solidFill>
              </a:rPr>
              <a:t>Using @output event emitter</a:t>
            </a:r>
          </a:p>
          <a:p>
            <a:pPr lvl="1" algn="just">
              <a:buFont typeface="Wingdings" pitchFamily="2" charset="2"/>
              <a:buChar char="§"/>
            </a:pPr>
            <a:r>
              <a:rPr lang="en-IN" sz="2000" dirty="0" smtClean="0">
                <a:solidFill>
                  <a:schemeClr val="bg1">
                    <a:lumMod val="95000"/>
                  </a:schemeClr>
                </a:solidFill>
              </a:rPr>
              <a:t> Using </a:t>
            </a:r>
            <a:r>
              <a:rPr lang="en-IN" sz="2000" i="1" dirty="0" smtClean="0">
                <a:solidFill>
                  <a:schemeClr val="bg1">
                    <a:lumMod val="95000"/>
                  </a:schemeClr>
                </a:solidFill>
              </a:rPr>
              <a:t>@</a:t>
            </a:r>
            <a:r>
              <a:rPr lang="en-IN" sz="2000" i="1" dirty="0" err="1" smtClean="0">
                <a:solidFill>
                  <a:schemeClr val="bg1">
                    <a:lumMod val="95000"/>
                  </a:schemeClr>
                </a:solidFill>
              </a:rPr>
              <a:t>ViewChild</a:t>
            </a:r>
            <a:r>
              <a:rPr lang="en-IN" sz="2000" i="1" dirty="0" smtClean="0">
                <a:solidFill>
                  <a:schemeClr val="bg1">
                    <a:lumMod val="95000"/>
                  </a:schemeClr>
                </a:solidFill>
              </a:rPr>
              <a:t>() call</a:t>
            </a:r>
            <a:endParaRPr lang="en-IN" sz="2000" dirty="0">
              <a:solidFill>
                <a:schemeClr val="bg1">
                  <a:lumMod val="95000"/>
                </a:schemeClr>
              </a:solidFill>
            </a:endParaRPr>
          </a:p>
          <a:p>
            <a:pPr algn="just">
              <a:buFont typeface="Wingdings" pitchFamily="2" charset="2"/>
              <a:buChar char="§"/>
            </a:pPr>
            <a:endParaRPr lang="en-IN" sz="2000" dirty="0">
              <a:solidFill>
                <a:schemeClr val="bg1">
                  <a:lumMod val="95000"/>
                </a:schemeClr>
              </a:solidFill>
            </a:endParaRPr>
          </a:p>
          <a:p>
            <a:pPr algn="just">
              <a:buFont typeface="Arial" pitchFamily="34" charset="0"/>
              <a:buChar char="•"/>
            </a:pPr>
            <a:r>
              <a:rPr lang="en-IN" sz="2000" dirty="0">
                <a:solidFill>
                  <a:schemeClr val="bg1">
                    <a:lumMod val="95000"/>
                  </a:schemeClr>
                </a:solidFill>
              </a:rPr>
              <a:t>Parent and children communicate via a service</a:t>
            </a:r>
          </a:p>
          <a:p>
            <a:pPr algn="just"/>
            <a:endParaRPr lang="en-IN" sz="2000" dirty="0"/>
          </a:p>
        </p:txBody>
      </p:sp>
      <p:pic>
        <p:nvPicPr>
          <p:cNvPr id="3" name="Picture 2" descr="Parent/Child binding"/>
          <p:cNvPicPr>
            <a:picLocks noChangeAspect="1" noChangeArrowheads="1"/>
          </p:cNvPicPr>
          <p:nvPr/>
        </p:nvPicPr>
        <p:blipFill>
          <a:blip r:embed="rId2"/>
          <a:srcRect/>
          <a:stretch>
            <a:fillRect/>
          </a:stretch>
        </p:blipFill>
        <p:spPr bwMode="auto">
          <a:xfrm>
            <a:off x="4500562" y="2357430"/>
            <a:ext cx="4143404" cy="242889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142852"/>
            <a:ext cx="8429684" cy="6340197"/>
          </a:xfrm>
          <a:prstGeom prst="rect">
            <a:avLst/>
          </a:prstGeom>
        </p:spPr>
        <p:txBody>
          <a:bodyPr wrap="square">
            <a:spAutoFit/>
          </a:bodyPr>
          <a:lstStyle/>
          <a:p>
            <a:pPr algn="just"/>
            <a:r>
              <a:rPr lang="en-IN" sz="3600" dirty="0" err="1" smtClean="0">
                <a:solidFill>
                  <a:schemeClr val="bg1">
                    <a:lumMod val="95000"/>
                  </a:schemeClr>
                </a:solidFill>
                <a:latin typeface="Palatino Linotype" pitchFamily="18" charset="0"/>
              </a:rPr>
              <a:t>HttpClient</a:t>
            </a:r>
            <a:endParaRPr lang="en-IN" sz="3600" dirty="0">
              <a:solidFill>
                <a:schemeClr val="bg1">
                  <a:lumMod val="95000"/>
                </a:schemeClr>
              </a:solidFill>
              <a:latin typeface="Palatino Linotype" pitchFamily="18" charset="0"/>
            </a:endParaRPr>
          </a:p>
          <a:p>
            <a:pPr algn="just"/>
            <a:endParaRPr lang="en-IN" sz="1000" dirty="0" smtClean="0">
              <a:solidFill>
                <a:schemeClr val="bg1">
                  <a:lumMod val="95000"/>
                </a:schemeClr>
              </a:solidFill>
            </a:endParaRPr>
          </a:p>
          <a:p>
            <a:pPr algn="just"/>
            <a:r>
              <a:rPr lang="en-IN" sz="2000" dirty="0" smtClean="0">
                <a:solidFill>
                  <a:schemeClr val="bg1">
                    <a:lumMod val="95000"/>
                  </a:schemeClr>
                </a:solidFill>
              </a:rPr>
              <a:t>Most </a:t>
            </a:r>
            <a:r>
              <a:rPr lang="en-IN" sz="2000" dirty="0">
                <a:solidFill>
                  <a:schemeClr val="bg1">
                    <a:lumMod val="95000"/>
                  </a:schemeClr>
                </a:solidFill>
              </a:rPr>
              <a:t>front-end applications communicate with backend services over the HTTP </a:t>
            </a:r>
            <a:r>
              <a:rPr lang="en-IN" sz="2000" dirty="0" smtClean="0">
                <a:solidFill>
                  <a:schemeClr val="bg1">
                    <a:lumMod val="95000"/>
                  </a:schemeClr>
                </a:solidFill>
              </a:rPr>
              <a:t>protocol. The</a:t>
            </a:r>
            <a:r>
              <a:rPr lang="en-IN" sz="2000" dirty="0">
                <a:solidFill>
                  <a:schemeClr val="bg1">
                    <a:lumMod val="95000"/>
                  </a:schemeClr>
                </a:solidFill>
              </a:rPr>
              <a:t> </a:t>
            </a:r>
            <a:r>
              <a:rPr lang="en-IN" sz="2000" u="none" strike="noStrike" dirty="0" err="1" smtClean="0">
                <a:solidFill>
                  <a:schemeClr val="bg1">
                    <a:lumMod val="95000"/>
                  </a:schemeClr>
                </a:solidFill>
              </a:rPr>
              <a:t>HttpClient</a:t>
            </a:r>
            <a:r>
              <a:rPr lang="en-IN" sz="2000" dirty="0">
                <a:solidFill>
                  <a:schemeClr val="bg1">
                    <a:lumMod val="95000"/>
                  </a:schemeClr>
                </a:solidFill>
              </a:rPr>
              <a:t> in </a:t>
            </a:r>
            <a:r>
              <a:rPr lang="en-IN" sz="2000" dirty="0" smtClean="0">
                <a:solidFill>
                  <a:schemeClr val="bg1">
                    <a:lumMod val="95000"/>
                  </a:schemeClr>
                </a:solidFill>
              </a:rPr>
              <a:t>@angular/common/</a:t>
            </a:r>
            <a:r>
              <a:rPr lang="en-IN" sz="2000" u="none" strike="noStrike" dirty="0" smtClean="0">
                <a:solidFill>
                  <a:schemeClr val="bg1">
                    <a:lumMod val="95000"/>
                  </a:schemeClr>
                </a:solidFill>
              </a:rPr>
              <a:t>http</a:t>
            </a:r>
            <a:r>
              <a:rPr lang="en-IN" sz="2000" dirty="0">
                <a:solidFill>
                  <a:schemeClr val="bg1">
                    <a:lumMod val="95000"/>
                  </a:schemeClr>
                </a:solidFill>
              </a:rPr>
              <a:t> offers a simplified client HTTP API for Angular </a:t>
            </a:r>
            <a:r>
              <a:rPr lang="en-IN" sz="2000" dirty="0" smtClean="0">
                <a:solidFill>
                  <a:schemeClr val="bg1">
                    <a:lumMod val="95000"/>
                  </a:schemeClr>
                </a:solidFill>
              </a:rPr>
              <a:t>applications. Additional </a:t>
            </a:r>
            <a:r>
              <a:rPr lang="en-IN" sz="2000" dirty="0">
                <a:solidFill>
                  <a:schemeClr val="bg1">
                    <a:lumMod val="95000"/>
                  </a:schemeClr>
                </a:solidFill>
              </a:rPr>
              <a:t>benefits of </a:t>
            </a:r>
            <a:r>
              <a:rPr lang="en-IN" sz="2000" u="none" strike="noStrike" dirty="0" err="1" smtClean="0">
                <a:solidFill>
                  <a:schemeClr val="bg1">
                    <a:lumMod val="95000"/>
                  </a:schemeClr>
                </a:solidFill>
              </a:rPr>
              <a:t>HttpClient</a:t>
            </a:r>
            <a:r>
              <a:rPr lang="en-IN" sz="2000" dirty="0">
                <a:solidFill>
                  <a:schemeClr val="bg1">
                    <a:lumMod val="95000"/>
                  </a:schemeClr>
                </a:solidFill>
              </a:rPr>
              <a:t> include testability features, typed request and response objects, request and response interception, </a:t>
            </a:r>
            <a:r>
              <a:rPr lang="en-IN" sz="2000" dirty="0" smtClean="0">
                <a:solidFill>
                  <a:schemeClr val="bg1">
                    <a:lumMod val="95000"/>
                  </a:schemeClr>
                </a:solidFill>
              </a:rPr>
              <a:t>Observable</a:t>
            </a:r>
            <a:r>
              <a:rPr lang="en-IN" sz="2000" dirty="0">
                <a:solidFill>
                  <a:schemeClr val="bg1">
                    <a:lumMod val="95000"/>
                  </a:schemeClr>
                </a:solidFill>
              </a:rPr>
              <a:t> </a:t>
            </a:r>
            <a:r>
              <a:rPr lang="en-IN" sz="2000" dirty="0" err="1">
                <a:solidFill>
                  <a:schemeClr val="bg1">
                    <a:lumMod val="95000"/>
                  </a:schemeClr>
                </a:solidFill>
              </a:rPr>
              <a:t>apis</a:t>
            </a:r>
            <a:r>
              <a:rPr lang="en-IN" sz="2000" dirty="0">
                <a:solidFill>
                  <a:schemeClr val="bg1">
                    <a:lumMod val="95000"/>
                  </a:schemeClr>
                </a:solidFill>
              </a:rPr>
              <a:t>, and streamlined error handling</a:t>
            </a:r>
            <a:r>
              <a:rPr lang="en-IN" sz="2000" dirty="0" smtClean="0">
                <a:solidFill>
                  <a:schemeClr val="bg1">
                    <a:lumMod val="95000"/>
                  </a:schemeClr>
                </a:solidFill>
              </a:rPr>
              <a:t>.</a:t>
            </a:r>
          </a:p>
          <a:p>
            <a:pPr algn="just"/>
            <a:endParaRPr lang="en-IN" sz="2000" dirty="0">
              <a:solidFill>
                <a:schemeClr val="bg1">
                  <a:lumMod val="95000"/>
                </a:schemeClr>
              </a:solidFill>
            </a:endParaRPr>
          </a:p>
          <a:p>
            <a:pPr algn="just"/>
            <a:r>
              <a:rPr lang="en-IN" sz="2000" dirty="0">
                <a:solidFill>
                  <a:schemeClr val="bg1">
                    <a:lumMod val="95000"/>
                  </a:schemeClr>
                </a:solidFill>
              </a:rPr>
              <a:t>Before you can use the </a:t>
            </a:r>
            <a:r>
              <a:rPr lang="en-IN" sz="2000" u="none" strike="noStrike" dirty="0" err="1" smtClean="0">
                <a:solidFill>
                  <a:schemeClr val="bg1">
                    <a:lumMod val="95000"/>
                  </a:schemeClr>
                </a:solidFill>
              </a:rPr>
              <a:t>HttpClient</a:t>
            </a:r>
            <a:r>
              <a:rPr lang="en-IN" sz="2000" dirty="0">
                <a:solidFill>
                  <a:schemeClr val="bg1">
                    <a:lumMod val="95000"/>
                  </a:schemeClr>
                </a:solidFill>
              </a:rPr>
              <a:t>, you need to import the Angular </a:t>
            </a:r>
            <a:r>
              <a:rPr lang="en-IN" sz="2000" u="none" strike="noStrike" dirty="0" err="1" smtClean="0">
                <a:solidFill>
                  <a:schemeClr val="bg1">
                    <a:lumMod val="95000"/>
                  </a:schemeClr>
                </a:solidFill>
              </a:rPr>
              <a:t>HttpClientModule</a:t>
            </a:r>
            <a:r>
              <a:rPr lang="en-IN" sz="2000" dirty="0" smtClean="0">
                <a:solidFill>
                  <a:schemeClr val="bg1">
                    <a:lumMod val="95000"/>
                  </a:schemeClr>
                </a:solidFill>
              </a:rPr>
              <a:t>.</a:t>
            </a:r>
          </a:p>
          <a:p>
            <a:pPr algn="just"/>
            <a:endParaRPr lang="en-IN" sz="2000" dirty="0" smtClean="0">
              <a:solidFill>
                <a:schemeClr val="bg1">
                  <a:lumMod val="95000"/>
                </a:schemeClr>
              </a:solidFill>
            </a:endParaRPr>
          </a:p>
          <a:p>
            <a:pPr algn="just"/>
            <a:r>
              <a:rPr lang="en-IN" sz="2000" dirty="0">
                <a:solidFill>
                  <a:schemeClr val="bg1">
                    <a:lumMod val="95000"/>
                  </a:schemeClr>
                </a:solidFill>
              </a:rPr>
              <a:t>Having imported </a:t>
            </a:r>
            <a:r>
              <a:rPr lang="en-IN" sz="2000" u="none" strike="noStrike" dirty="0" err="1" smtClean="0">
                <a:solidFill>
                  <a:schemeClr val="bg1">
                    <a:lumMod val="95000"/>
                  </a:schemeClr>
                </a:solidFill>
              </a:rPr>
              <a:t>HttpClientModule</a:t>
            </a:r>
            <a:r>
              <a:rPr lang="en-IN" sz="2000" dirty="0">
                <a:solidFill>
                  <a:schemeClr val="bg1">
                    <a:lumMod val="95000"/>
                  </a:schemeClr>
                </a:solidFill>
              </a:rPr>
              <a:t> into the </a:t>
            </a:r>
            <a:r>
              <a:rPr lang="en-IN" sz="2000" dirty="0" err="1" smtClean="0">
                <a:solidFill>
                  <a:schemeClr val="bg1">
                    <a:lumMod val="95000"/>
                  </a:schemeClr>
                </a:solidFill>
              </a:rPr>
              <a:t>AppModule</a:t>
            </a:r>
            <a:r>
              <a:rPr lang="en-IN" sz="2000" dirty="0">
                <a:solidFill>
                  <a:schemeClr val="bg1">
                    <a:lumMod val="95000"/>
                  </a:schemeClr>
                </a:solidFill>
              </a:rPr>
              <a:t>, you can inject the </a:t>
            </a:r>
            <a:r>
              <a:rPr lang="en-IN" sz="2000" u="none" strike="noStrike" dirty="0" err="1" smtClean="0">
                <a:solidFill>
                  <a:schemeClr val="bg1">
                    <a:lumMod val="95000"/>
                  </a:schemeClr>
                </a:solidFill>
              </a:rPr>
              <a:t>HttpClient</a:t>
            </a:r>
            <a:r>
              <a:rPr lang="en-IN" sz="2000" dirty="0">
                <a:solidFill>
                  <a:schemeClr val="bg1">
                    <a:lumMod val="95000"/>
                  </a:schemeClr>
                </a:solidFill>
              </a:rPr>
              <a:t> into an application </a:t>
            </a:r>
            <a:r>
              <a:rPr lang="en-IN" sz="2000" dirty="0" smtClean="0">
                <a:solidFill>
                  <a:schemeClr val="bg1">
                    <a:lumMod val="95000"/>
                  </a:schemeClr>
                </a:solidFill>
              </a:rPr>
              <a:t>class.</a:t>
            </a:r>
          </a:p>
          <a:p>
            <a:pPr algn="just"/>
            <a:endParaRPr lang="en-IN" sz="2000" dirty="0" smtClean="0">
              <a:solidFill>
                <a:schemeClr val="bg1">
                  <a:lumMod val="95000"/>
                </a:schemeClr>
              </a:solidFill>
            </a:endParaRPr>
          </a:p>
          <a:p>
            <a:pPr algn="just"/>
            <a:r>
              <a:rPr lang="en-IN" sz="2000" dirty="0">
                <a:solidFill>
                  <a:schemeClr val="bg1">
                    <a:lumMod val="95000"/>
                  </a:schemeClr>
                </a:solidFill>
              </a:rPr>
              <a:t>Applications often request JSON data from the server</a:t>
            </a:r>
            <a:r>
              <a:rPr lang="en-IN" sz="2000" dirty="0" smtClean="0">
                <a:solidFill>
                  <a:schemeClr val="bg1">
                    <a:lumMod val="95000"/>
                  </a:schemeClr>
                </a:solidFill>
              </a:rPr>
              <a:t>.</a:t>
            </a:r>
          </a:p>
          <a:p>
            <a:pPr algn="just"/>
            <a:endParaRPr lang="en-IN" sz="2000" dirty="0" smtClean="0">
              <a:solidFill>
                <a:schemeClr val="bg1">
                  <a:lumMod val="95000"/>
                </a:schemeClr>
              </a:solidFill>
            </a:endParaRPr>
          </a:p>
          <a:p>
            <a:pPr algn="just"/>
            <a:r>
              <a:rPr lang="en-IN" sz="2000" dirty="0">
                <a:solidFill>
                  <a:schemeClr val="bg1">
                    <a:lumMod val="95000"/>
                  </a:schemeClr>
                </a:solidFill>
              </a:rPr>
              <a:t>Because the service method returns an </a:t>
            </a:r>
            <a:r>
              <a:rPr lang="en-IN" sz="2000" dirty="0" smtClean="0">
                <a:solidFill>
                  <a:schemeClr val="bg1">
                    <a:lumMod val="95000"/>
                  </a:schemeClr>
                </a:solidFill>
              </a:rPr>
              <a:t>Observable</a:t>
            </a:r>
            <a:r>
              <a:rPr lang="en-IN" sz="2000" dirty="0">
                <a:solidFill>
                  <a:schemeClr val="bg1">
                    <a:lumMod val="95000"/>
                  </a:schemeClr>
                </a:solidFill>
              </a:rPr>
              <a:t> of configuration data, the component subscribes to the method's return value. The subscription </a:t>
            </a:r>
            <a:r>
              <a:rPr lang="en-IN" sz="2000" dirty="0" err="1">
                <a:solidFill>
                  <a:schemeClr val="bg1">
                    <a:lumMod val="95000"/>
                  </a:schemeClr>
                </a:solidFill>
              </a:rPr>
              <a:t>callback</a:t>
            </a:r>
            <a:r>
              <a:rPr lang="en-IN" sz="2000" dirty="0">
                <a:solidFill>
                  <a:schemeClr val="bg1">
                    <a:lumMod val="95000"/>
                  </a:schemeClr>
                </a:solidFill>
              </a:rPr>
              <a:t> copies the data fields into the component's </a:t>
            </a:r>
            <a:r>
              <a:rPr lang="en-IN" sz="2000" u="none" strike="noStrike" dirty="0" err="1" smtClean="0">
                <a:solidFill>
                  <a:schemeClr val="bg1">
                    <a:lumMod val="95000"/>
                  </a:schemeClr>
                </a:solidFill>
              </a:rPr>
              <a:t>config</a:t>
            </a:r>
            <a:r>
              <a:rPr lang="en-IN" sz="2000" dirty="0">
                <a:solidFill>
                  <a:schemeClr val="bg1">
                    <a:lumMod val="95000"/>
                  </a:schemeClr>
                </a:solidFill>
              </a:rPr>
              <a:t> object, which is data-bound in the component template for display</a:t>
            </a:r>
            <a:r>
              <a:rPr lang="en-IN" sz="2000" dirty="0" smtClean="0">
                <a:solidFill>
                  <a:schemeClr val="bg1">
                    <a:lumMod val="95000"/>
                  </a:schemeClr>
                </a:solidFill>
              </a:rPr>
              <a:t>.</a:t>
            </a:r>
            <a:endParaRPr lang="en-IN" dirty="0">
              <a:solidFill>
                <a:schemeClr val="bg1">
                  <a:lumMod val="9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357166"/>
            <a:ext cx="8286808" cy="3416320"/>
          </a:xfrm>
          <a:prstGeom prst="rect">
            <a:avLst/>
          </a:prstGeom>
        </p:spPr>
        <p:txBody>
          <a:bodyPr wrap="square">
            <a:spAutoFit/>
          </a:bodyPr>
          <a:lstStyle/>
          <a:p>
            <a:pPr algn="just"/>
            <a:r>
              <a:rPr lang="en-IN" sz="3600" dirty="0">
                <a:solidFill>
                  <a:schemeClr val="bg1">
                    <a:lumMod val="95000"/>
                  </a:schemeClr>
                </a:solidFill>
                <a:latin typeface="Palatino Linotype" pitchFamily="18" charset="0"/>
              </a:rPr>
              <a:t>What is </a:t>
            </a:r>
            <a:r>
              <a:rPr lang="en-IN" sz="3600" dirty="0" smtClean="0">
                <a:solidFill>
                  <a:schemeClr val="bg1">
                    <a:lumMod val="95000"/>
                  </a:schemeClr>
                </a:solidFill>
                <a:latin typeface="Palatino Linotype" pitchFamily="18" charset="0"/>
              </a:rPr>
              <a:t>Angular &amp; Why Angular?</a:t>
            </a:r>
            <a:endParaRPr lang="en-IN" sz="3600" dirty="0">
              <a:solidFill>
                <a:schemeClr val="bg1">
                  <a:lumMod val="95000"/>
                </a:schemeClr>
              </a:solidFill>
              <a:latin typeface="Palatino Linotype" pitchFamily="18" charset="0"/>
            </a:endParaRPr>
          </a:p>
          <a:p>
            <a:pPr algn="just"/>
            <a:endParaRPr lang="en-IN" sz="2000" dirty="0" smtClean="0">
              <a:solidFill>
                <a:schemeClr val="bg1">
                  <a:lumMod val="95000"/>
                </a:schemeClr>
              </a:solidFill>
            </a:endParaRPr>
          </a:p>
          <a:p>
            <a:pPr algn="just">
              <a:buFont typeface="Arial" pitchFamily="34" charset="0"/>
              <a:buChar char="•"/>
            </a:pPr>
            <a:r>
              <a:rPr lang="en-IN" sz="2000" dirty="0" smtClean="0">
                <a:solidFill>
                  <a:schemeClr val="bg1">
                    <a:lumMod val="95000"/>
                  </a:schemeClr>
                </a:solidFill>
              </a:rPr>
              <a:t>Angular </a:t>
            </a:r>
            <a:r>
              <a:rPr lang="en-IN" sz="2000" dirty="0">
                <a:solidFill>
                  <a:schemeClr val="bg1">
                    <a:lumMod val="95000"/>
                  </a:schemeClr>
                </a:solidFill>
              </a:rPr>
              <a:t>is a platform </a:t>
            </a:r>
            <a:r>
              <a:rPr lang="en-IN" sz="2000" dirty="0" smtClean="0">
                <a:solidFill>
                  <a:schemeClr val="bg1">
                    <a:lumMod val="95000"/>
                  </a:schemeClr>
                </a:solidFill>
              </a:rPr>
              <a:t>and framework </a:t>
            </a:r>
            <a:r>
              <a:rPr lang="en-IN" sz="2000" dirty="0" smtClean="0">
                <a:solidFill>
                  <a:schemeClr val="bg1">
                    <a:lumMod val="95000"/>
                  </a:schemeClr>
                </a:solidFill>
              </a:rPr>
              <a:t>that </a:t>
            </a:r>
            <a:r>
              <a:rPr lang="en-IN" sz="2000" dirty="0">
                <a:solidFill>
                  <a:schemeClr val="bg1">
                    <a:lumMod val="95000"/>
                  </a:schemeClr>
                </a:solidFill>
              </a:rPr>
              <a:t>makes it easy to build applications </a:t>
            </a:r>
            <a:r>
              <a:rPr lang="en-IN" sz="2000" dirty="0" smtClean="0">
                <a:solidFill>
                  <a:schemeClr val="bg1">
                    <a:lumMod val="95000"/>
                  </a:schemeClr>
                </a:solidFill>
              </a:rPr>
              <a:t>in HTML and </a:t>
            </a:r>
            <a:r>
              <a:rPr lang="en-IN" sz="2000" dirty="0" err="1" smtClean="0">
                <a:solidFill>
                  <a:schemeClr val="bg1">
                    <a:lumMod val="95000"/>
                  </a:schemeClr>
                </a:solidFill>
              </a:rPr>
              <a:t>TypeScript</a:t>
            </a:r>
            <a:r>
              <a:rPr lang="en-IN" sz="2000" dirty="0" smtClean="0">
                <a:solidFill>
                  <a:schemeClr val="bg1">
                    <a:lumMod val="95000"/>
                  </a:schemeClr>
                </a:solidFill>
              </a:rPr>
              <a:t>. </a:t>
            </a:r>
          </a:p>
          <a:p>
            <a:pPr algn="just">
              <a:buFont typeface="Arial" pitchFamily="34" charset="0"/>
              <a:buChar char="•"/>
            </a:pPr>
            <a:endParaRPr lang="en-IN" sz="2000" dirty="0">
              <a:solidFill>
                <a:schemeClr val="bg1">
                  <a:lumMod val="95000"/>
                </a:schemeClr>
              </a:solidFill>
            </a:endParaRPr>
          </a:p>
          <a:p>
            <a:pPr algn="just">
              <a:buFont typeface="Arial" pitchFamily="34" charset="0"/>
              <a:buChar char="•"/>
            </a:pPr>
            <a:r>
              <a:rPr lang="en-IN" sz="2000" dirty="0" smtClean="0">
                <a:solidFill>
                  <a:schemeClr val="bg1">
                    <a:lumMod val="95000"/>
                  </a:schemeClr>
                </a:solidFill>
              </a:rPr>
              <a:t>Angular </a:t>
            </a:r>
            <a:r>
              <a:rPr lang="en-IN" sz="2000" dirty="0">
                <a:solidFill>
                  <a:schemeClr val="bg1">
                    <a:lumMod val="95000"/>
                  </a:schemeClr>
                </a:solidFill>
              </a:rPr>
              <a:t>combines declarative templates, dependency injection, end to end tooling, and integrated best practices to solve development challenges. </a:t>
            </a:r>
            <a:endParaRPr lang="en-IN" sz="2000" dirty="0" smtClean="0">
              <a:solidFill>
                <a:schemeClr val="bg1">
                  <a:lumMod val="95000"/>
                </a:schemeClr>
              </a:solidFill>
            </a:endParaRPr>
          </a:p>
          <a:p>
            <a:pPr algn="just">
              <a:buFont typeface="Arial" pitchFamily="34" charset="0"/>
              <a:buChar char="•"/>
            </a:pPr>
            <a:endParaRPr lang="en-IN" sz="2000" dirty="0">
              <a:solidFill>
                <a:schemeClr val="bg1">
                  <a:lumMod val="95000"/>
                </a:schemeClr>
              </a:solidFill>
            </a:endParaRPr>
          </a:p>
          <a:p>
            <a:pPr algn="just">
              <a:buFont typeface="Arial" pitchFamily="34" charset="0"/>
              <a:buChar char="•"/>
            </a:pPr>
            <a:r>
              <a:rPr lang="en-IN" sz="2000" dirty="0" smtClean="0">
                <a:solidFill>
                  <a:schemeClr val="bg1">
                    <a:lumMod val="95000"/>
                  </a:schemeClr>
                </a:solidFill>
              </a:rPr>
              <a:t>Angular </a:t>
            </a:r>
            <a:r>
              <a:rPr lang="en-IN" sz="2000" dirty="0">
                <a:solidFill>
                  <a:schemeClr val="bg1">
                    <a:lumMod val="95000"/>
                  </a:schemeClr>
                </a:solidFill>
              </a:rPr>
              <a:t>empowers developers to build applications that live on the web, mobile, or the desktop</a:t>
            </a:r>
            <a:r>
              <a:rPr lang="en-IN" sz="2000" dirty="0" smtClean="0">
                <a:solidFill>
                  <a:schemeClr val="bg1">
                    <a:lumMod val="95000"/>
                  </a:schemeClr>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14291"/>
            <a:ext cx="8215370" cy="1231106"/>
          </a:xfrm>
          <a:prstGeom prst="rect">
            <a:avLst/>
          </a:prstGeom>
        </p:spPr>
        <p:txBody>
          <a:bodyPr wrap="square">
            <a:spAutoFit/>
          </a:bodyPr>
          <a:lstStyle/>
          <a:p>
            <a:r>
              <a:rPr lang="en-IN" sz="3600" dirty="0">
                <a:solidFill>
                  <a:schemeClr val="bg1">
                    <a:lumMod val="95000"/>
                  </a:schemeClr>
                </a:solidFill>
                <a:latin typeface="Palatino Linotype" pitchFamily="18" charset="0"/>
              </a:rPr>
              <a:t>Tutorial: Tour of Heroes</a:t>
            </a:r>
          </a:p>
          <a:p>
            <a:endParaRPr lang="en-IN" dirty="0" smtClean="0">
              <a:solidFill>
                <a:schemeClr val="bg1">
                  <a:lumMod val="95000"/>
                </a:schemeClr>
              </a:solidFill>
            </a:endParaRPr>
          </a:p>
          <a:p>
            <a:r>
              <a:rPr lang="en-IN" sz="2000" dirty="0" smtClean="0">
                <a:solidFill>
                  <a:schemeClr val="bg1">
                    <a:lumMod val="95000"/>
                  </a:schemeClr>
                </a:solidFill>
              </a:rPr>
              <a:t>The</a:t>
            </a:r>
            <a:r>
              <a:rPr lang="en-IN" sz="2000" dirty="0">
                <a:solidFill>
                  <a:schemeClr val="bg1">
                    <a:lumMod val="95000"/>
                  </a:schemeClr>
                </a:solidFill>
              </a:rPr>
              <a:t> </a:t>
            </a:r>
            <a:r>
              <a:rPr lang="en-IN" sz="2000" i="1" dirty="0">
                <a:solidFill>
                  <a:schemeClr val="bg1">
                    <a:lumMod val="95000"/>
                  </a:schemeClr>
                </a:solidFill>
              </a:rPr>
              <a:t>Tour of Heroes</a:t>
            </a:r>
            <a:r>
              <a:rPr lang="en-IN" sz="2000" dirty="0">
                <a:solidFill>
                  <a:schemeClr val="bg1">
                    <a:lumMod val="95000"/>
                  </a:schemeClr>
                </a:solidFill>
              </a:rPr>
              <a:t> tutorial covers the fundamentals of Angular</a:t>
            </a:r>
            <a:r>
              <a:rPr lang="en-IN" sz="2000" dirty="0" smtClean="0">
                <a:solidFill>
                  <a:schemeClr val="bg1">
                    <a:lumMod val="95000"/>
                  </a:schemeClr>
                </a:solidFill>
              </a:rPr>
              <a:t>.</a:t>
            </a:r>
            <a:endParaRPr lang="en-IN" sz="2000" dirty="0">
              <a:solidFill>
                <a:schemeClr val="bg1">
                  <a:lumMod val="95000"/>
                </a:schemeClr>
              </a:solidFill>
            </a:endParaRPr>
          </a:p>
        </p:txBody>
      </p:sp>
      <p:pic>
        <p:nvPicPr>
          <p:cNvPr id="31746" name="Picture 2" descr="Output of heroes dashboard"/>
          <p:cNvPicPr>
            <a:picLocks noChangeAspect="1" noChangeArrowheads="1"/>
          </p:cNvPicPr>
          <p:nvPr/>
        </p:nvPicPr>
        <p:blipFill>
          <a:blip r:embed="rId2"/>
          <a:srcRect/>
          <a:stretch>
            <a:fillRect/>
          </a:stretch>
        </p:blipFill>
        <p:spPr bwMode="auto">
          <a:xfrm>
            <a:off x="285720" y="2647959"/>
            <a:ext cx="5314950" cy="2209801"/>
          </a:xfrm>
          <a:prstGeom prst="rect">
            <a:avLst/>
          </a:prstGeom>
          <a:noFill/>
        </p:spPr>
      </p:pic>
      <p:pic>
        <p:nvPicPr>
          <p:cNvPr id="31748" name="Picture 4" descr="Details of hero in app"/>
          <p:cNvPicPr>
            <a:picLocks noChangeAspect="1" noChangeArrowheads="1"/>
          </p:cNvPicPr>
          <p:nvPr/>
        </p:nvPicPr>
        <p:blipFill>
          <a:blip r:embed="rId3"/>
          <a:srcRect/>
          <a:stretch>
            <a:fillRect/>
          </a:stretch>
        </p:blipFill>
        <p:spPr bwMode="auto">
          <a:xfrm>
            <a:off x="6215074" y="2371734"/>
            <a:ext cx="2638425" cy="248602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Output of heroes list app"/>
          <p:cNvPicPr>
            <a:picLocks noChangeAspect="1" noChangeArrowheads="1"/>
          </p:cNvPicPr>
          <p:nvPr/>
        </p:nvPicPr>
        <p:blipFill>
          <a:blip r:embed="rId2"/>
          <a:srcRect/>
          <a:stretch>
            <a:fillRect/>
          </a:stretch>
        </p:blipFill>
        <p:spPr bwMode="auto">
          <a:xfrm>
            <a:off x="428596" y="428604"/>
            <a:ext cx="2571768" cy="5457825"/>
          </a:xfrm>
          <a:prstGeom prst="rect">
            <a:avLst/>
          </a:prstGeom>
          <a:noFill/>
        </p:spPr>
      </p:pic>
      <p:pic>
        <p:nvPicPr>
          <p:cNvPr id="33796" name="Picture 4" descr="View navigations"/>
          <p:cNvPicPr>
            <a:picLocks noChangeAspect="1" noChangeArrowheads="1"/>
          </p:cNvPicPr>
          <p:nvPr/>
        </p:nvPicPr>
        <p:blipFill>
          <a:blip r:embed="rId3"/>
          <a:srcRect/>
          <a:stretch>
            <a:fillRect/>
          </a:stretch>
        </p:blipFill>
        <p:spPr bwMode="auto">
          <a:xfrm>
            <a:off x="3571868" y="1071546"/>
            <a:ext cx="5033964" cy="412432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158" y="278383"/>
            <a:ext cx="8429684" cy="5847755"/>
          </a:xfrm>
          <a:prstGeom prst="rect">
            <a:avLst/>
          </a:prstGeom>
        </p:spPr>
        <p:txBody>
          <a:bodyPr wrap="square">
            <a:spAutoFit/>
          </a:bodyPr>
          <a:lstStyle/>
          <a:p>
            <a:pPr lvl="0" algn="just" fontAlgn="base">
              <a:spcBef>
                <a:spcPct val="0"/>
              </a:spcBef>
              <a:spcAft>
                <a:spcPct val="0"/>
              </a:spcAft>
            </a:pPr>
            <a:r>
              <a:rPr kumimoji="0" lang="en-US" sz="3600" b="0" i="0" u="none" strike="noStrike" cap="none" normalizeH="0" baseline="0" dirty="0" smtClean="0">
                <a:ln>
                  <a:noFill/>
                </a:ln>
                <a:solidFill>
                  <a:schemeClr val="bg1">
                    <a:lumMod val="95000"/>
                  </a:schemeClr>
                </a:solidFill>
                <a:effectLst/>
                <a:latin typeface="Palatino Linotype" pitchFamily="18" charset="0"/>
                <a:cs typeface="Arial" pitchFamily="34" charset="0"/>
              </a:rPr>
              <a:t>Introduction to modules</a:t>
            </a:r>
          </a:p>
          <a:p>
            <a:pPr lvl="0" algn="just" fontAlgn="base">
              <a:spcBef>
                <a:spcPct val="0"/>
              </a:spcBef>
              <a:spcAft>
                <a:spcPct val="0"/>
              </a:spcAft>
            </a:pPr>
            <a:endParaRPr kumimoji="0" lang="en-US" b="0" i="0" u="none" strike="noStrike" cap="none" normalizeH="0" baseline="0" dirty="0" smtClean="0">
              <a:ln>
                <a:noFill/>
              </a:ln>
              <a:solidFill>
                <a:schemeClr val="tx1"/>
              </a:solidFill>
              <a:effectLst/>
              <a:cs typeface="Arial" pitchFamily="34" charset="0"/>
            </a:endParaRPr>
          </a:p>
          <a:p>
            <a:pPr lvl="0" algn="just" eaLnBrk="0" fontAlgn="base" hangingPunct="0">
              <a:spcBef>
                <a:spcPct val="0"/>
              </a:spcBef>
              <a:spcAft>
                <a:spcPct val="0"/>
              </a:spcAft>
              <a:buFont typeface="Arial" pitchFamily="34" charset="0"/>
              <a:buChar char="•"/>
            </a:pPr>
            <a:r>
              <a:rPr kumimoji="0" lang="en-US" sz="2000" b="0" i="0" u="none" strike="noStrike" cap="none" normalizeH="0" baseline="0" dirty="0" smtClean="0">
                <a:ln>
                  <a:noFill/>
                </a:ln>
                <a:solidFill>
                  <a:schemeClr val="bg1">
                    <a:lumMod val="95000"/>
                  </a:schemeClr>
                </a:solidFill>
                <a:effectLst/>
                <a:cs typeface="Arial" pitchFamily="34" charset="0"/>
              </a:rPr>
              <a:t>Angular apps are modular and Angular has its own modularity system called </a:t>
            </a:r>
            <a:r>
              <a:rPr kumimoji="0" lang="en-US" sz="2000" b="0" i="1" u="none" strike="noStrike" cap="none" normalizeH="0" baseline="0" dirty="0" err="1" smtClean="0">
                <a:ln>
                  <a:noFill/>
                </a:ln>
                <a:solidFill>
                  <a:schemeClr val="bg1">
                    <a:lumMod val="95000"/>
                  </a:schemeClr>
                </a:solidFill>
                <a:effectLst/>
                <a:cs typeface="Arial" pitchFamily="34" charset="0"/>
              </a:rPr>
              <a:t>NgModules</a:t>
            </a:r>
            <a:r>
              <a:rPr kumimoji="0" lang="en-US" sz="2000" b="0" i="0" u="none" strike="noStrike" cap="none" normalizeH="0" baseline="0" dirty="0" smtClean="0">
                <a:ln>
                  <a:noFill/>
                </a:ln>
                <a:solidFill>
                  <a:schemeClr val="bg1">
                    <a:lumMod val="95000"/>
                  </a:schemeClr>
                </a:solidFill>
                <a:effectLst/>
                <a:cs typeface="Arial" pitchFamily="34" charset="0"/>
              </a:rPr>
              <a:t>. </a:t>
            </a:r>
          </a:p>
          <a:p>
            <a:pPr lvl="0" algn="just" eaLnBrk="0" fontAlgn="base" hangingPunct="0">
              <a:spcBef>
                <a:spcPct val="0"/>
              </a:spcBef>
              <a:spcAft>
                <a:spcPct val="0"/>
              </a:spcAft>
              <a:buFont typeface="Arial" pitchFamily="34" charset="0"/>
              <a:buChar char="•"/>
            </a:pPr>
            <a:endParaRPr kumimoji="0" lang="en-US" sz="2000" b="0" i="0" u="none" strike="noStrike" cap="none" normalizeH="0" baseline="0" dirty="0" smtClean="0">
              <a:ln>
                <a:noFill/>
              </a:ln>
              <a:solidFill>
                <a:schemeClr val="bg1">
                  <a:lumMod val="95000"/>
                </a:schemeClr>
              </a:solidFill>
              <a:effectLst/>
              <a:cs typeface="Arial" pitchFamily="34" charset="0"/>
            </a:endParaRPr>
          </a:p>
          <a:p>
            <a:pPr lvl="0" algn="just" eaLnBrk="0" fontAlgn="base" hangingPunct="0">
              <a:spcBef>
                <a:spcPct val="0"/>
              </a:spcBef>
              <a:spcAft>
                <a:spcPct val="0"/>
              </a:spcAft>
              <a:buFont typeface="Arial" pitchFamily="34" charset="0"/>
              <a:buChar char="•"/>
            </a:pPr>
            <a:r>
              <a:rPr kumimoji="0" lang="en-US" sz="2000" b="0" i="0" u="none" strike="noStrike" cap="none" normalizeH="0" baseline="0" dirty="0" smtClean="0">
                <a:ln>
                  <a:noFill/>
                </a:ln>
                <a:solidFill>
                  <a:schemeClr val="bg1">
                    <a:lumMod val="95000"/>
                  </a:schemeClr>
                </a:solidFill>
                <a:effectLst/>
                <a:cs typeface="Arial" pitchFamily="34" charset="0"/>
              </a:rPr>
              <a:t>They can contain components, service providers, and other code files whose scope is defined by the containing </a:t>
            </a:r>
            <a:r>
              <a:rPr kumimoji="0" lang="en-US" sz="2000" b="0" i="0" u="none" strike="noStrike" cap="none" normalizeH="0" baseline="0" dirty="0" err="1" smtClean="0">
                <a:ln>
                  <a:noFill/>
                </a:ln>
                <a:solidFill>
                  <a:schemeClr val="bg1">
                    <a:lumMod val="95000"/>
                  </a:schemeClr>
                </a:solidFill>
                <a:effectLst/>
                <a:cs typeface="Arial" pitchFamily="34" charset="0"/>
              </a:rPr>
              <a:t>NgModule</a:t>
            </a:r>
            <a:r>
              <a:rPr kumimoji="0" lang="en-US" sz="2000" b="0" i="0" u="none" strike="noStrike" cap="none" normalizeH="0" baseline="0" dirty="0" smtClean="0">
                <a:ln>
                  <a:noFill/>
                </a:ln>
                <a:solidFill>
                  <a:schemeClr val="bg1">
                    <a:lumMod val="95000"/>
                  </a:schemeClr>
                </a:solidFill>
                <a:effectLst/>
                <a:cs typeface="Arial" pitchFamily="34" charset="0"/>
              </a:rPr>
              <a:t>. </a:t>
            </a:r>
          </a:p>
          <a:p>
            <a:pPr lvl="0" algn="just" eaLnBrk="0" fontAlgn="base" hangingPunct="0">
              <a:spcBef>
                <a:spcPct val="0"/>
              </a:spcBef>
              <a:spcAft>
                <a:spcPct val="0"/>
              </a:spcAft>
              <a:buFont typeface="Arial" pitchFamily="34" charset="0"/>
              <a:buChar char="•"/>
            </a:pPr>
            <a:endParaRPr lang="en-US" sz="2000" dirty="0" smtClean="0">
              <a:solidFill>
                <a:schemeClr val="bg1">
                  <a:lumMod val="95000"/>
                </a:schemeClr>
              </a:solidFill>
              <a:cs typeface="Arial" pitchFamily="34" charset="0"/>
            </a:endParaRPr>
          </a:p>
          <a:p>
            <a:pPr lvl="0" algn="just" eaLnBrk="0" fontAlgn="base" hangingPunct="0">
              <a:spcBef>
                <a:spcPct val="0"/>
              </a:spcBef>
              <a:spcAft>
                <a:spcPct val="0"/>
              </a:spcAft>
              <a:buFont typeface="Arial" pitchFamily="34" charset="0"/>
              <a:buChar char="•"/>
            </a:pPr>
            <a:r>
              <a:rPr kumimoji="0" lang="en-US" sz="2000" b="0" i="0" u="none" strike="noStrike" cap="none" normalizeH="0" baseline="0" dirty="0" smtClean="0">
                <a:ln>
                  <a:noFill/>
                </a:ln>
                <a:solidFill>
                  <a:schemeClr val="bg1">
                    <a:lumMod val="95000"/>
                  </a:schemeClr>
                </a:solidFill>
                <a:effectLst/>
                <a:cs typeface="Arial" pitchFamily="34" charset="0"/>
              </a:rPr>
              <a:t>They can import functionality that is exported from other </a:t>
            </a:r>
            <a:r>
              <a:rPr kumimoji="0" lang="en-US" sz="2000" b="0" i="0" u="none" strike="noStrike" cap="none" normalizeH="0" baseline="0" dirty="0" err="1" smtClean="0">
                <a:ln>
                  <a:noFill/>
                </a:ln>
                <a:solidFill>
                  <a:schemeClr val="bg1">
                    <a:lumMod val="95000"/>
                  </a:schemeClr>
                </a:solidFill>
                <a:effectLst/>
                <a:cs typeface="Arial" pitchFamily="34" charset="0"/>
              </a:rPr>
              <a:t>NgModules</a:t>
            </a:r>
            <a:r>
              <a:rPr kumimoji="0" lang="en-US" sz="2000" b="0" i="0" u="none" strike="noStrike" cap="none" normalizeH="0" baseline="0" dirty="0" smtClean="0">
                <a:ln>
                  <a:noFill/>
                </a:ln>
                <a:solidFill>
                  <a:schemeClr val="bg1">
                    <a:lumMod val="95000"/>
                  </a:schemeClr>
                </a:solidFill>
                <a:effectLst/>
                <a:cs typeface="Arial" pitchFamily="34" charset="0"/>
              </a:rPr>
              <a:t>, and export selected functionality for use by other </a:t>
            </a:r>
            <a:r>
              <a:rPr kumimoji="0" lang="en-US" sz="2000" b="0" i="0" u="none" strike="noStrike" cap="none" normalizeH="0" baseline="0" dirty="0" err="1" smtClean="0">
                <a:ln>
                  <a:noFill/>
                </a:ln>
                <a:solidFill>
                  <a:schemeClr val="bg1">
                    <a:lumMod val="95000"/>
                  </a:schemeClr>
                </a:solidFill>
                <a:effectLst/>
                <a:cs typeface="Arial" pitchFamily="34" charset="0"/>
              </a:rPr>
              <a:t>NgModules</a:t>
            </a:r>
            <a:r>
              <a:rPr kumimoji="0" lang="en-US" sz="2000" b="0" i="0" u="none" strike="noStrike" cap="none" normalizeH="0" baseline="0" dirty="0" smtClean="0">
                <a:ln>
                  <a:noFill/>
                </a:ln>
                <a:solidFill>
                  <a:schemeClr val="bg1">
                    <a:lumMod val="95000"/>
                  </a:schemeClr>
                </a:solidFill>
                <a:effectLst/>
                <a:cs typeface="Arial" pitchFamily="34" charset="0"/>
              </a:rPr>
              <a:t>.</a:t>
            </a:r>
          </a:p>
          <a:p>
            <a:pPr lvl="0" algn="just" eaLnBrk="0" fontAlgn="base" hangingPunct="0">
              <a:spcBef>
                <a:spcPct val="0"/>
              </a:spcBef>
              <a:spcAft>
                <a:spcPct val="0"/>
              </a:spcAft>
              <a:buFont typeface="Arial" pitchFamily="34" charset="0"/>
              <a:buChar char="•"/>
            </a:pPr>
            <a:endParaRPr kumimoji="0" lang="en-US" sz="2000" b="0" i="0" u="none" strike="noStrike" cap="none" normalizeH="0" baseline="0" dirty="0" smtClean="0">
              <a:ln>
                <a:noFill/>
              </a:ln>
              <a:solidFill>
                <a:schemeClr val="bg1">
                  <a:lumMod val="95000"/>
                </a:schemeClr>
              </a:solidFill>
              <a:effectLst/>
              <a:cs typeface="Arial" pitchFamily="34" charset="0"/>
            </a:endParaRPr>
          </a:p>
          <a:p>
            <a:pPr lvl="0" algn="just" eaLnBrk="0" fontAlgn="base" hangingPunct="0">
              <a:spcBef>
                <a:spcPct val="0"/>
              </a:spcBef>
              <a:spcAft>
                <a:spcPct val="0"/>
              </a:spcAft>
              <a:buFont typeface="Arial" pitchFamily="34" charset="0"/>
              <a:buChar char="•"/>
            </a:pPr>
            <a:r>
              <a:rPr kumimoji="0" lang="en-US" sz="2000" b="0" i="0" u="none" strike="noStrike" cap="none" normalizeH="0" baseline="0" dirty="0" smtClean="0">
                <a:ln>
                  <a:noFill/>
                </a:ln>
                <a:solidFill>
                  <a:schemeClr val="bg1">
                    <a:lumMod val="95000"/>
                  </a:schemeClr>
                </a:solidFill>
                <a:effectLst/>
                <a:cs typeface="Arial" pitchFamily="34" charset="0"/>
              </a:rPr>
              <a:t>Every Angular app has at least one </a:t>
            </a:r>
            <a:r>
              <a:rPr kumimoji="0" lang="en-US" sz="2000" b="0" i="0" u="none" strike="noStrike" cap="none" normalizeH="0" baseline="0" dirty="0" err="1" smtClean="0">
                <a:ln>
                  <a:noFill/>
                </a:ln>
                <a:solidFill>
                  <a:schemeClr val="bg1">
                    <a:lumMod val="95000"/>
                  </a:schemeClr>
                </a:solidFill>
                <a:effectLst/>
                <a:cs typeface="Arial" pitchFamily="34" charset="0"/>
              </a:rPr>
              <a:t>NgModule</a:t>
            </a:r>
            <a:r>
              <a:rPr kumimoji="0" lang="en-US" sz="2000" b="0" i="0" u="none" strike="noStrike" cap="none" normalizeH="0" baseline="0" dirty="0" smtClean="0">
                <a:ln>
                  <a:noFill/>
                </a:ln>
                <a:solidFill>
                  <a:schemeClr val="bg1">
                    <a:lumMod val="95000"/>
                  </a:schemeClr>
                </a:solidFill>
                <a:effectLst/>
                <a:cs typeface="Arial" pitchFamily="34" charset="0"/>
              </a:rPr>
              <a:t> class, the </a:t>
            </a:r>
            <a:r>
              <a:rPr kumimoji="0" lang="en-US" sz="2000" b="0" i="1" u="none" strike="noStrike" cap="none" normalizeH="0" baseline="0" dirty="0" smtClean="0">
                <a:ln>
                  <a:noFill/>
                </a:ln>
                <a:solidFill>
                  <a:schemeClr val="bg1">
                    <a:lumMod val="95000"/>
                  </a:schemeClr>
                </a:solidFill>
                <a:effectLst/>
                <a:cs typeface="Arial" pitchFamily="34" charset="0"/>
              </a:rPr>
              <a:t>root module</a:t>
            </a:r>
            <a:r>
              <a:rPr kumimoji="0" lang="en-US" sz="2000" b="0" i="0" u="none" strike="noStrike" cap="none" normalizeH="0" baseline="0" dirty="0" smtClean="0">
                <a:ln>
                  <a:noFill/>
                </a:ln>
                <a:solidFill>
                  <a:schemeClr val="bg1">
                    <a:lumMod val="95000"/>
                  </a:schemeClr>
                </a:solidFill>
                <a:effectLst/>
                <a:cs typeface="Arial" pitchFamily="34" charset="0"/>
              </a:rPr>
              <a:t>, which is conventionally named </a:t>
            </a:r>
            <a:r>
              <a:rPr kumimoji="0" lang="en-US" sz="2000" b="0" i="0" u="none" strike="noStrike" cap="none" normalizeH="0" baseline="0" dirty="0" err="1" smtClean="0">
                <a:ln>
                  <a:noFill/>
                </a:ln>
                <a:solidFill>
                  <a:schemeClr val="bg1">
                    <a:lumMod val="95000"/>
                  </a:schemeClr>
                </a:solidFill>
                <a:effectLst/>
                <a:cs typeface="Arial" pitchFamily="34" charset="0"/>
              </a:rPr>
              <a:t>AppModule</a:t>
            </a:r>
            <a:r>
              <a:rPr kumimoji="0" lang="en-US" sz="2000" b="0" i="0" u="none" strike="noStrike" cap="none" normalizeH="0" baseline="0" dirty="0" smtClean="0">
                <a:ln>
                  <a:noFill/>
                </a:ln>
                <a:solidFill>
                  <a:schemeClr val="bg1">
                    <a:lumMod val="95000"/>
                  </a:schemeClr>
                </a:solidFill>
                <a:effectLst/>
                <a:cs typeface="Arial" pitchFamily="34" charset="0"/>
              </a:rPr>
              <a:t> and resides in a file named </a:t>
            </a:r>
            <a:r>
              <a:rPr kumimoji="0" lang="en-US" sz="2000" b="0" i="0" u="none" strike="noStrike" cap="none" normalizeH="0" baseline="0" dirty="0" err="1" smtClean="0">
                <a:ln>
                  <a:noFill/>
                </a:ln>
                <a:solidFill>
                  <a:schemeClr val="bg1">
                    <a:lumMod val="95000"/>
                  </a:schemeClr>
                </a:solidFill>
                <a:effectLst/>
                <a:cs typeface="Arial" pitchFamily="34" charset="0"/>
              </a:rPr>
              <a:t>app.module.ts</a:t>
            </a:r>
            <a:r>
              <a:rPr kumimoji="0" lang="en-US" sz="2000" b="0" i="0" u="none" strike="noStrike" cap="none" normalizeH="0" baseline="0" dirty="0" smtClean="0">
                <a:ln>
                  <a:noFill/>
                </a:ln>
                <a:solidFill>
                  <a:schemeClr val="bg1">
                    <a:lumMod val="95000"/>
                  </a:schemeClr>
                </a:solidFill>
                <a:effectLst/>
                <a:cs typeface="Arial" pitchFamily="34" charset="0"/>
              </a:rPr>
              <a:t>. You launch your app by </a:t>
            </a:r>
            <a:r>
              <a:rPr kumimoji="0" lang="en-US" sz="2000" b="0" i="1" u="none" strike="noStrike" cap="none" normalizeH="0" baseline="0" dirty="0" smtClean="0">
                <a:ln>
                  <a:noFill/>
                </a:ln>
                <a:solidFill>
                  <a:schemeClr val="bg1">
                    <a:lumMod val="95000"/>
                  </a:schemeClr>
                </a:solidFill>
                <a:effectLst/>
                <a:cs typeface="Arial" pitchFamily="34" charset="0"/>
              </a:rPr>
              <a:t>bootstrapping</a:t>
            </a:r>
            <a:r>
              <a:rPr kumimoji="0" lang="en-US" sz="2000" b="0" i="0" u="none" strike="noStrike" cap="none" normalizeH="0" baseline="0" dirty="0" smtClean="0">
                <a:ln>
                  <a:noFill/>
                </a:ln>
                <a:solidFill>
                  <a:schemeClr val="bg1">
                    <a:lumMod val="95000"/>
                  </a:schemeClr>
                </a:solidFill>
                <a:effectLst/>
                <a:cs typeface="Arial" pitchFamily="34" charset="0"/>
              </a:rPr>
              <a:t> the root </a:t>
            </a:r>
            <a:r>
              <a:rPr kumimoji="0" lang="en-US" sz="2000" b="0" i="0" u="none" strike="noStrike" cap="none" normalizeH="0" baseline="0" dirty="0" err="1" smtClean="0">
                <a:ln>
                  <a:noFill/>
                </a:ln>
                <a:solidFill>
                  <a:schemeClr val="bg1">
                    <a:lumMod val="95000"/>
                  </a:schemeClr>
                </a:solidFill>
                <a:effectLst/>
                <a:cs typeface="Arial" pitchFamily="34" charset="0"/>
              </a:rPr>
              <a:t>NgModule</a:t>
            </a:r>
            <a:r>
              <a:rPr kumimoji="0" lang="en-US" sz="2000" b="0" i="0" u="none" strike="noStrike" cap="none" normalizeH="0" baseline="0" dirty="0" smtClean="0">
                <a:ln>
                  <a:noFill/>
                </a:ln>
                <a:solidFill>
                  <a:schemeClr val="bg1">
                    <a:lumMod val="95000"/>
                  </a:schemeClr>
                </a:solidFill>
                <a:effectLst/>
                <a:cs typeface="Arial" pitchFamily="34" charset="0"/>
              </a:rPr>
              <a:t>.</a:t>
            </a:r>
          </a:p>
          <a:p>
            <a:pPr lvl="0" algn="just" eaLnBrk="0" fontAlgn="base" hangingPunct="0">
              <a:spcBef>
                <a:spcPct val="0"/>
              </a:spcBef>
              <a:spcAft>
                <a:spcPct val="0"/>
              </a:spcAft>
              <a:buFont typeface="Arial" pitchFamily="34" charset="0"/>
              <a:buChar char="•"/>
            </a:pPr>
            <a:endParaRPr kumimoji="0" lang="en-US" sz="2000" b="0" i="0" u="none" strike="noStrike" cap="none" normalizeH="0" baseline="0" dirty="0" smtClean="0">
              <a:ln>
                <a:noFill/>
              </a:ln>
              <a:solidFill>
                <a:schemeClr val="bg1">
                  <a:lumMod val="95000"/>
                </a:schemeClr>
              </a:solidFill>
              <a:effectLst/>
              <a:cs typeface="Arial" pitchFamily="34" charset="0"/>
            </a:endParaRPr>
          </a:p>
          <a:p>
            <a:pPr lvl="0" algn="just" eaLnBrk="0" fontAlgn="base" hangingPunct="0">
              <a:spcBef>
                <a:spcPct val="0"/>
              </a:spcBef>
              <a:spcAft>
                <a:spcPct val="0"/>
              </a:spcAft>
              <a:buFont typeface="Arial" pitchFamily="34" charset="0"/>
              <a:buChar char="•"/>
            </a:pPr>
            <a:r>
              <a:rPr kumimoji="0" lang="en-US" sz="2000" b="0" i="0" u="none" strike="noStrike" cap="none" normalizeH="0" baseline="0" dirty="0" smtClean="0">
                <a:ln>
                  <a:noFill/>
                </a:ln>
                <a:solidFill>
                  <a:schemeClr val="bg1">
                    <a:lumMod val="95000"/>
                  </a:schemeClr>
                </a:solidFill>
                <a:effectLst/>
                <a:cs typeface="Arial" pitchFamily="34" charset="0"/>
              </a:rPr>
              <a:t>While a small application might have only one </a:t>
            </a:r>
            <a:r>
              <a:rPr kumimoji="0" lang="en-US" sz="2000" b="0" i="0" u="none" strike="noStrike" cap="none" normalizeH="0" baseline="0" dirty="0" err="1" smtClean="0">
                <a:ln>
                  <a:noFill/>
                </a:ln>
                <a:solidFill>
                  <a:schemeClr val="bg1">
                    <a:lumMod val="95000"/>
                  </a:schemeClr>
                </a:solidFill>
                <a:effectLst/>
                <a:cs typeface="Arial" pitchFamily="34" charset="0"/>
              </a:rPr>
              <a:t>NgModule</a:t>
            </a:r>
            <a:r>
              <a:rPr kumimoji="0" lang="en-US" sz="2000" b="0" i="0" u="none" strike="noStrike" cap="none" normalizeH="0" baseline="0" dirty="0" smtClean="0">
                <a:ln>
                  <a:noFill/>
                </a:ln>
                <a:solidFill>
                  <a:schemeClr val="bg1">
                    <a:lumMod val="95000"/>
                  </a:schemeClr>
                </a:solidFill>
                <a:effectLst/>
                <a:cs typeface="Arial" pitchFamily="34" charset="0"/>
              </a:rPr>
              <a:t>, most apps have many more </a:t>
            </a:r>
            <a:r>
              <a:rPr kumimoji="0" lang="en-US" sz="2000" b="0" i="1" u="none" strike="noStrike" cap="none" normalizeH="0" baseline="0" dirty="0" smtClean="0">
                <a:ln>
                  <a:noFill/>
                </a:ln>
                <a:solidFill>
                  <a:schemeClr val="bg1">
                    <a:lumMod val="95000"/>
                  </a:schemeClr>
                </a:solidFill>
                <a:effectLst/>
                <a:cs typeface="Arial" pitchFamily="34" charset="0"/>
              </a:rPr>
              <a:t>feature modules</a:t>
            </a:r>
            <a:r>
              <a:rPr kumimoji="0" lang="en-US" sz="2000" b="0" i="0" u="none" strike="noStrike" cap="none" normalizeH="0" baseline="0" dirty="0" smtClean="0">
                <a:ln>
                  <a:noFill/>
                </a:ln>
                <a:solidFill>
                  <a:schemeClr val="bg1">
                    <a:lumMod val="95000"/>
                  </a:schemeClr>
                </a:solidFill>
                <a:effectLst/>
                <a:cs typeface="Arial" pitchFamily="34" charset="0"/>
              </a:rPr>
              <a:t>. The </a:t>
            </a:r>
            <a:r>
              <a:rPr kumimoji="0" lang="en-US" sz="2000" b="0" i="1" u="none" strike="noStrike" cap="none" normalizeH="0" baseline="0" dirty="0" err="1" smtClean="0">
                <a:ln>
                  <a:noFill/>
                </a:ln>
                <a:solidFill>
                  <a:schemeClr val="bg1">
                    <a:lumMod val="95000"/>
                  </a:schemeClr>
                </a:solidFill>
                <a:effectLst/>
                <a:cs typeface="Arial" pitchFamily="34" charset="0"/>
              </a:rPr>
              <a:t>root</a:t>
            </a:r>
            <a:r>
              <a:rPr kumimoji="0" lang="en-US" sz="2000" b="0" i="0" u="none" strike="noStrike" cap="none" normalizeH="0" baseline="0" dirty="0" err="1" smtClean="0">
                <a:ln>
                  <a:noFill/>
                </a:ln>
                <a:solidFill>
                  <a:schemeClr val="bg1">
                    <a:lumMod val="95000"/>
                  </a:schemeClr>
                </a:solidFill>
                <a:effectLst/>
                <a:cs typeface="Arial" pitchFamily="34" charset="0"/>
              </a:rPr>
              <a:t>NgModule</a:t>
            </a:r>
            <a:r>
              <a:rPr kumimoji="0" lang="en-US" sz="2000" b="0" i="0" u="none" strike="noStrike" cap="none" normalizeH="0" baseline="0" dirty="0" smtClean="0">
                <a:ln>
                  <a:noFill/>
                </a:ln>
                <a:solidFill>
                  <a:schemeClr val="bg1">
                    <a:lumMod val="95000"/>
                  </a:schemeClr>
                </a:solidFill>
                <a:effectLst/>
                <a:cs typeface="Arial" pitchFamily="34" charset="0"/>
              </a:rPr>
              <a:t> for an app is so named because it can include child </a:t>
            </a:r>
            <a:r>
              <a:rPr kumimoji="0" lang="en-US" sz="2000" b="0" i="0" u="none" strike="noStrike" cap="none" normalizeH="0" baseline="0" dirty="0" err="1" smtClean="0">
                <a:ln>
                  <a:noFill/>
                </a:ln>
                <a:solidFill>
                  <a:schemeClr val="bg1">
                    <a:lumMod val="95000"/>
                  </a:schemeClr>
                </a:solidFill>
                <a:effectLst/>
                <a:cs typeface="Arial" pitchFamily="34" charset="0"/>
              </a:rPr>
              <a:t>NgModules</a:t>
            </a:r>
            <a:r>
              <a:rPr kumimoji="0" lang="en-US" sz="2000" b="0" i="0" u="none" strike="noStrike" cap="none" normalizeH="0" baseline="0" dirty="0" smtClean="0">
                <a:ln>
                  <a:noFill/>
                </a:ln>
                <a:solidFill>
                  <a:schemeClr val="bg1">
                    <a:lumMod val="95000"/>
                  </a:schemeClr>
                </a:solidFill>
                <a:effectLst/>
                <a:cs typeface="Arial" pitchFamily="34" charset="0"/>
              </a:rPr>
              <a:t> in a hierarchy of any depth.</a:t>
            </a:r>
            <a:endParaRPr kumimoji="0" lang="en-US" sz="2000" b="0" i="0" u="none" strike="noStrike" cap="none" normalizeH="0" baseline="0" dirty="0" smtClean="0">
              <a:ln>
                <a:noFill/>
              </a:ln>
              <a:solidFill>
                <a:schemeClr val="bg1">
                  <a:lumMod val="95000"/>
                </a:schemeClr>
              </a:solidFill>
              <a:effectLst/>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158" y="342198"/>
            <a:ext cx="8358246" cy="6247864"/>
          </a:xfrm>
          <a:prstGeom prst="rect">
            <a:avLst/>
          </a:prstGeom>
        </p:spPr>
        <p:txBody>
          <a:bodyPr wrap="square">
            <a:spAutoFit/>
          </a:bodyPr>
          <a:lstStyle/>
          <a:p>
            <a:pPr lvl="0" algn="just" fontAlgn="base">
              <a:spcBef>
                <a:spcPct val="0"/>
              </a:spcBef>
              <a:spcAft>
                <a:spcPct val="0"/>
              </a:spcAft>
            </a:pPr>
            <a:r>
              <a:rPr kumimoji="0" lang="en-US" sz="2000" b="0" i="0" u="none" strike="noStrike" cap="none" normalizeH="0" baseline="0" dirty="0" smtClean="0">
                <a:ln>
                  <a:noFill/>
                </a:ln>
                <a:solidFill>
                  <a:schemeClr val="bg1">
                    <a:lumMod val="95000"/>
                  </a:schemeClr>
                </a:solidFill>
                <a:effectLst/>
                <a:cs typeface="Arial" pitchFamily="34" charset="0"/>
              </a:rPr>
              <a:t>An </a:t>
            </a:r>
            <a:r>
              <a:rPr kumimoji="0" lang="en-US" sz="2000" b="0" i="0" u="none" strike="noStrike" cap="none" normalizeH="0" baseline="0" dirty="0" err="1" smtClean="0">
                <a:ln>
                  <a:noFill/>
                </a:ln>
                <a:solidFill>
                  <a:schemeClr val="bg1">
                    <a:lumMod val="95000"/>
                  </a:schemeClr>
                </a:solidFill>
                <a:effectLst/>
                <a:cs typeface="Arial" pitchFamily="34" charset="0"/>
              </a:rPr>
              <a:t>NgModule</a:t>
            </a:r>
            <a:r>
              <a:rPr kumimoji="0" lang="en-US" sz="2000" b="0" i="0" u="none" strike="noStrike" cap="none" normalizeH="0" baseline="0" dirty="0" smtClean="0">
                <a:ln>
                  <a:noFill/>
                </a:ln>
                <a:solidFill>
                  <a:schemeClr val="bg1">
                    <a:lumMod val="95000"/>
                  </a:schemeClr>
                </a:solidFill>
                <a:effectLst/>
                <a:cs typeface="Arial" pitchFamily="34" charset="0"/>
              </a:rPr>
              <a:t> is defined by a class decorated with @</a:t>
            </a:r>
            <a:r>
              <a:rPr kumimoji="0" lang="en-US" sz="2000" b="0" i="0" u="none" strike="noStrike" cap="none" normalizeH="0" baseline="0" dirty="0" err="1" smtClean="0">
                <a:ln>
                  <a:noFill/>
                </a:ln>
                <a:solidFill>
                  <a:schemeClr val="bg1">
                    <a:lumMod val="95000"/>
                  </a:schemeClr>
                </a:solidFill>
                <a:effectLst/>
                <a:cs typeface="Arial" pitchFamily="34" charset="0"/>
              </a:rPr>
              <a:t>NgModule</a:t>
            </a:r>
            <a:r>
              <a:rPr kumimoji="0" lang="en-US" sz="2000" b="0" i="0" u="none" strike="noStrike" cap="none" normalizeH="0" baseline="0" dirty="0" smtClean="0">
                <a:ln>
                  <a:noFill/>
                </a:ln>
                <a:solidFill>
                  <a:schemeClr val="bg1">
                    <a:lumMod val="95000"/>
                  </a:schemeClr>
                </a:solidFill>
                <a:effectLst/>
                <a:cs typeface="Arial" pitchFamily="34" charset="0"/>
              </a:rPr>
              <a:t>().</a:t>
            </a:r>
            <a:r>
              <a:rPr kumimoji="0" lang="en-US" sz="2000" b="0" i="0" u="none" strike="noStrike" cap="none" normalizeH="0" dirty="0" smtClean="0">
                <a:ln>
                  <a:noFill/>
                </a:ln>
                <a:solidFill>
                  <a:schemeClr val="bg1">
                    <a:lumMod val="95000"/>
                  </a:schemeClr>
                </a:solidFill>
                <a:effectLst/>
                <a:cs typeface="Arial" pitchFamily="34" charset="0"/>
              </a:rPr>
              <a:t> </a:t>
            </a:r>
            <a:r>
              <a:rPr kumimoji="0" lang="en-US" sz="2000" b="0" i="0" u="none" strike="noStrike" cap="none" normalizeH="0" baseline="0" dirty="0" smtClean="0">
                <a:ln>
                  <a:noFill/>
                </a:ln>
                <a:solidFill>
                  <a:schemeClr val="bg1">
                    <a:lumMod val="95000"/>
                  </a:schemeClr>
                </a:solidFill>
                <a:effectLst/>
                <a:cs typeface="Arial" pitchFamily="34" charset="0"/>
              </a:rPr>
              <a:t>The @</a:t>
            </a:r>
            <a:r>
              <a:rPr kumimoji="0" lang="en-US" sz="2000" b="0" i="0" u="none" strike="noStrike" cap="none" normalizeH="0" baseline="0" dirty="0" err="1" smtClean="0">
                <a:ln>
                  <a:noFill/>
                </a:ln>
                <a:solidFill>
                  <a:schemeClr val="bg1">
                    <a:lumMod val="95000"/>
                  </a:schemeClr>
                </a:solidFill>
                <a:effectLst/>
                <a:cs typeface="Arial" pitchFamily="34" charset="0"/>
              </a:rPr>
              <a:t>NgModule</a:t>
            </a:r>
            <a:r>
              <a:rPr kumimoji="0" lang="en-US" sz="2000" b="0" i="0" u="none" strike="noStrike" cap="none" normalizeH="0" baseline="0" dirty="0" smtClean="0">
                <a:ln>
                  <a:noFill/>
                </a:ln>
                <a:solidFill>
                  <a:schemeClr val="bg1">
                    <a:lumMod val="95000"/>
                  </a:schemeClr>
                </a:solidFill>
                <a:effectLst/>
                <a:cs typeface="Arial" pitchFamily="34" charset="0"/>
              </a:rPr>
              <a:t>() decorator is a function that takes a single metadata object, whose properties describe the module. The most important properties are as follows -</a:t>
            </a:r>
          </a:p>
          <a:p>
            <a:pPr lvl="0" algn="just" fontAlgn="base">
              <a:spcBef>
                <a:spcPct val="0"/>
              </a:spcBef>
              <a:spcAft>
                <a:spcPct val="0"/>
              </a:spcAft>
            </a:pPr>
            <a:endParaRPr kumimoji="0" lang="en-US" sz="2000" b="0" i="0" u="none" strike="noStrike" cap="none" normalizeH="0" baseline="0" dirty="0" smtClean="0">
              <a:ln>
                <a:noFill/>
              </a:ln>
              <a:solidFill>
                <a:schemeClr val="bg1">
                  <a:lumMod val="95000"/>
                </a:schemeClr>
              </a:solidFill>
              <a:effectLst/>
              <a:cs typeface="Arial" pitchFamily="34" charset="0"/>
            </a:endParaRPr>
          </a:p>
          <a:p>
            <a:pPr lvl="0" algn="just" eaLnBrk="0" fontAlgn="base" hangingPunct="0">
              <a:spcBef>
                <a:spcPct val="0"/>
              </a:spcBef>
              <a:spcAft>
                <a:spcPct val="0"/>
              </a:spcAft>
              <a:buFontTx/>
              <a:buChar char="•"/>
            </a:pPr>
            <a:r>
              <a:rPr kumimoji="0" lang="en-US" sz="2000" b="0" i="0" u="none" strike="noStrike" cap="none" normalizeH="0" baseline="0" dirty="0" smtClean="0">
                <a:ln>
                  <a:noFill/>
                </a:ln>
                <a:solidFill>
                  <a:schemeClr val="bg1">
                    <a:lumMod val="95000"/>
                  </a:schemeClr>
                </a:solidFill>
                <a:effectLst/>
                <a:cs typeface="Arial" pitchFamily="34" charset="0"/>
              </a:rPr>
              <a:t>declarations: The components, </a:t>
            </a:r>
            <a:r>
              <a:rPr kumimoji="0" lang="en-US" sz="2000" b="0" i="1" u="none" strike="noStrike" cap="none" normalizeH="0" baseline="0" dirty="0" smtClean="0">
                <a:ln>
                  <a:noFill/>
                </a:ln>
                <a:solidFill>
                  <a:schemeClr val="bg1">
                    <a:lumMod val="95000"/>
                  </a:schemeClr>
                </a:solidFill>
                <a:effectLst/>
                <a:cs typeface="Arial" pitchFamily="34" charset="0"/>
              </a:rPr>
              <a:t>directives</a:t>
            </a:r>
            <a:r>
              <a:rPr kumimoji="0" lang="en-US" sz="2000" b="0" i="0" u="none" strike="noStrike" cap="none" normalizeH="0" baseline="0" dirty="0" smtClean="0">
                <a:ln>
                  <a:noFill/>
                </a:ln>
                <a:solidFill>
                  <a:schemeClr val="bg1">
                    <a:lumMod val="95000"/>
                  </a:schemeClr>
                </a:solidFill>
                <a:effectLst/>
                <a:cs typeface="Arial" pitchFamily="34" charset="0"/>
              </a:rPr>
              <a:t>, and </a:t>
            </a:r>
            <a:r>
              <a:rPr kumimoji="0" lang="en-US" sz="2000" b="0" i="1" u="none" strike="noStrike" cap="none" normalizeH="0" baseline="0" dirty="0" smtClean="0">
                <a:ln>
                  <a:noFill/>
                </a:ln>
                <a:solidFill>
                  <a:schemeClr val="bg1">
                    <a:lumMod val="95000"/>
                  </a:schemeClr>
                </a:solidFill>
                <a:effectLst/>
                <a:cs typeface="Arial" pitchFamily="34" charset="0"/>
              </a:rPr>
              <a:t>pipes</a:t>
            </a:r>
            <a:r>
              <a:rPr kumimoji="0" lang="en-US" sz="2000" b="0" i="0" u="none" strike="noStrike" cap="none" normalizeH="0" baseline="0" dirty="0" smtClean="0">
                <a:ln>
                  <a:noFill/>
                </a:ln>
                <a:solidFill>
                  <a:schemeClr val="bg1">
                    <a:lumMod val="95000"/>
                  </a:schemeClr>
                </a:solidFill>
                <a:effectLst/>
                <a:cs typeface="Arial" pitchFamily="34" charset="0"/>
              </a:rPr>
              <a:t> that belong to this </a:t>
            </a:r>
            <a:r>
              <a:rPr kumimoji="0" lang="en-US" sz="2000" b="0" i="0" u="none" strike="noStrike" cap="none" normalizeH="0" baseline="0" dirty="0" err="1" smtClean="0">
                <a:ln>
                  <a:noFill/>
                </a:ln>
                <a:solidFill>
                  <a:schemeClr val="bg1">
                    <a:lumMod val="95000"/>
                  </a:schemeClr>
                </a:solidFill>
                <a:effectLst/>
                <a:cs typeface="Arial" pitchFamily="34" charset="0"/>
              </a:rPr>
              <a:t>NgModule</a:t>
            </a:r>
            <a:r>
              <a:rPr kumimoji="0" lang="en-US" sz="2000" b="0" i="0" u="none" strike="noStrike" cap="none" normalizeH="0" baseline="0" dirty="0" smtClean="0">
                <a:ln>
                  <a:noFill/>
                </a:ln>
                <a:solidFill>
                  <a:schemeClr val="bg1">
                    <a:lumMod val="95000"/>
                  </a:schemeClr>
                </a:solidFill>
                <a:effectLst/>
                <a:cs typeface="Arial" pitchFamily="34" charset="0"/>
              </a:rPr>
              <a:t>.</a:t>
            </a:r>
          </a:p>
          <a:p>
            <a:pPr lvl="0" algn="just" eaLnBrk="0" fontAlgn="base" hangingPunct="0">
              <a:spcBef>
                <a:spcPct val="0"/>
              </a:spcBef>
              <a:spcAft>
                <a:spcPct val="0"/>
              </a:spcAft>
              <a:buFontTx/>
              <a:buChar char="•"/>
            </a:pPr>
            <a:endParaRPr kumimoji="0" lang="en-US" sz="2000" b="0" i="0" u="none" strike="noStrike" cap="none" normalizeH="0" baseline="0" dirty="0" smtClean="0">
              <a:ln>
                <a:noFill/>
              </a:ln>
              <a:solidFill>
                <a:schemeClr val="bg1">
                  <a:lumMod val="95000"/>
                </a:schemeClr>
              </a:solidFill>
              <a:effectLst/>
              <a:cs typeface="Arial" pitchFamily="34" charset="0"/>
            </a:endParaRPr>
          </a:p>
          <a:p>
            <a:pPr lvl="0" algn="just" eaLnBrk="0" fontAlgn="base" hangingPunct="0">
              <a:spcBef>
                <a:spcPct val="0"/>
              </a:spcBef>
              <a:spcAft>
                <a:spcPct val="0"/>
              </a:spcAft>
              <a:buFontTx/>
              <a:buChar char="•"/>
            </a:pPr>
            <a:r>
              <a:rPr kumimoji="0" lang="en-US" sz="2000" b="0" i="0" u="none" strike="noStrike" cap="none" normalizeH="0" baseline="0" dirty="0" smtClean="0">
                <a:ln>
                  <a:noFill/>
                </a:ln>
                <a:solidFill>
                  <a:schemeClr val="bg1">
                    <a:lumMod val="95000"/>
                  </a:schemeClr>
                </a:solidFill>
                <a:effectLst/>
                <a:cs typeface="Arial" pitchFamily="34" charset="0"/>
              </a:rPr>
              <a:t>exports: The subset of declarations that should be visible and usable in the </a:t>
            </a:r>
            <a:r>
              <a:rPr kumimoji="0" lang="en-US" sz="2000" b="0" i="1" u="none" strike="noStrike" cap="none" normalizeH="0" baseline="0" dirty="0" smtClean="0">
                <a:ln>
                  <a:noFill/>
                </a:ln>
                <a:solidFill>
                  <a:schemeClr val="bg1">
                    <a:lumMod val="95000"/>
                  </a:schemeClr>
                </a:solidFill>
                <a:effectLst/>
                <a:cs typeface="Arial" pitchFamily="34" charset="0"/>
              </a:rPr>
              <a:t>component templates</a:t>
            </a:r>
            <a:r>
              <a:rPr kumimoji="0" lang="en-US" sz="2000" b="0" i="0" u="none" strike="noStrike" cap="none" normalizeH="0" baseline="0" dirty="0" smtClean="0">
                <a:ln>
                  <a:noFill/>
                </a:ln>
                <a:solidFill>
                  <a:schemeClr val="bg1">
                    <a:lumMod val="95000"/>
                  </a:schemeClr>
                </a:solidFill>
                <a:effectLst/>
                <a:cs typeface="Arial" pitchFamily="34" charset="0"/>
              </a:rPr>
              <a:t> of other </a:t>
            </a:r>
            <a:r>
              <a:rPr kumimoji="0" lang="en-US" sz="2000" b="0" i="0" u="none" strike="noStrike" cap="none" normalizeH="0" baseline="0" dirty="0" err="1" smtClean="0">
                <a:ln>
                  <a:noFill/>
                </a:ln>
                <a:solidFill>
                  <a:schemeClr val="bg1">
                    <a:lumMod val="95000"/>
                  </a:schemeClr>
                </a:solidFill>
                <a:effectLst/>
                <a:cs typeface="Arial" pitchFamily="34" charset="0"/>
              </a:rPr>
              <a:t>NgModules</a:t>
            </a:r>
            <a:r>
              <a:rPr kumimoji="0" lang="en-US" sz="2000" b="0" i="0" u="none" strike="noStrike" cap="none" normalizeH="0" baseline="0" dirty="0" smtClean="0">
                <a:ln>
                  <a:noFill/>
                </a:ln>
                <a:solidFill>
                  <a:schemeClr val="bg1">
                    <a:lumMod val="95000"/>
                  </a:schemeClr>
                </a:solidFill>
                <a:effectLst/>
                <a:cs typeface="Arial" pitchFamily="34" charset="0"/>
              </a:rPr>
              <a:t>.</a:t>
            </a:r>
          </a:p>
          <a:p>
            <a:pPr lvl="0" algn="just" eaLnBrk="0" fontAlgn="base" hangingPunct="0">
              <a:spcBef>
                <a:spcPct val="0"/>
              </a:spcBef>
              <a:spcAft>
                <a:spcPct val="0"/>
              </a:spcAft>
              <a:buFontTx/>
              <a:buChar char="•"/>
            </a:pPr>
            <a:endParaRPr kumimoji="0" lang="en-US" sz="2000" b="0" i="0" u="none" strike="noStrike" cap="none" normalizeH="0" baseline="0" dirty="0" smtClean="0">
              <a:ln>
                <a:noFill/>
              </a:ln>
              <a:solidFill>
                <a:schemeClr val="bg1">
                  <a:lumMod val="95000"/>
                </a:schemeClr>
              </a:solidFill>
              <a:effectLst/>
              <a:cs typeface="Arial" pitchFamily="34" charset="0"/>
            </a:endParaRPr>
          </a:p>
          <a:p>
            <a:pPr lvl="0" algn="just" eaLnBrk="0" fontAlgn="base" hangingPunct="0">
              <a:spcBef>
                <a:spcPct val="0"/>
              </a:spcBef>
              <a:spcAft>
                <a:spcPct val="0"/>
              </a:spcAft>
              <a:buFontTx/>
              <a:buChar char="•"/>
            </a:pPr>
            <a:r>
              <a:rPr kumimoji="0" lang="en-US" sz="2000" b="0" i="0" u="none" strike="noStrike" cap="none" normalizeH="0" baseline="0" dirty="0" smtClean="0">
                <a:ln>
                  <a:noFill/>
                </a:ln>
                <a:solidFill>
                  <a:schemeClr val="bg1">
                    <a:lumMod val="95000"/>
                  </a:schemeClr>
                </a:solidFill>
                <a:effectLst/>
                <a:cs typeface="Arial" pitchFamily="34" charset="0"/>
              </a:rPr>
              <a:t>imports: Other modules whose exported classes are needed by component templates declared in </a:t>
            </a:r>
            <a:r>
              <a:rPr kumimoji="0" lang="en-US" sz="2000" b="0" i="1" u="none" strike="noStrike" cap="none" normalizeH="0" baseline="0" dirty="0" err="1" smtClean="0">
                <a:ln>
                  <a:noFill/>
                </a:ln>
                <a:solidFill>
                  <a:schemeClr val="bg1">
                    <a:lumMod val="95000"/>
                  </a:schemeClr>
                </a:solidFill>
                <a:effectLst/>
                <a:cs typeface="Arial" pitchFamily="34" charset="0"/>
              </a:rPr>
              <a:t>this</a:t>
            </a:r>
            <a:r>
              <a:rPr kumimoji="0" lang="en-US" sz="2000" b="0" i="0" u="none" strike="noStrike" cap="none" normalizeH="0" baseline="0" dirty="0" err="1" smtClean="0">
                <a:ln>
                  <a:noFill/>
                </a:ln>
                <a:solidFill>
                  <a:schemeClr val="bg1">
                    <a:lumMod val="95000"/>
                  </a:schemeClr>
                </a:solidFill>
                <a:effectLst/>
                <a:cs typeface="Arial" pitchFamily="34" charset="0"/>
              </a:rPr>
              <a:t>NgModule</a:t>
            </a:r>
            <a:r>
              <a:rPr kumimoji="0" lang="en-US" sz="2000" b="0" i="0" u="none" strike="noStrike" cap="none" normalizeH="0" baseline="0" dirty="0" smtClean="0">
                <a:ln>
                  <a:noFill/>
                </a:ln>
                <a:solidFill>
                  <a:schemeClr val="bg1">
                    <a:lumMod val="95000"/>
                  </a:schemeClr>
                </a:solidFill>
                <a:effectLst/>
                <a:cs typeface="Arial" pitchFamily="34" charset="0"/>
              </a:rPr>
              <a:t>.</a:t>
            </a:r>
          </a:p>
          <a:p>
            <a:pPr lvl="0" algn="just" eaLnBrk="0" fontAlgn="base" hangingPunct="0">
              <a:spcBef>
                <a:spcPct val="0"/>
              </a:spcBef>
              <a:spcAft>
                <a:spcPct val="0"/>
              </a:spcAft>
              <a:buFontTx/>
              <a:buChar char="•"/>
            </a:pPr>
            <a:endParaRPr kumimoji="0" lang="en-US" sz="2000" b="0" i="0" u="none" strike="noStrike" cap="none" normalizeH="0" baseline="0" dirty="0" smtClean="0">
              <a:ln>
                <a:noFill/>
              </a:ln>
              <a:solidFill>
                <a:schemeClr val="bg1">
                  <a:lumMod val="95000"/>
                </a:schemeClr>
              </a:solidFill>
              <a:effectLst/>
              <a:cs typeface="Arial" pitchFamily="34" charset="0"/>
            </a:endParaRPr>
          </a:p>
          <a:p>
            <a:pPr lvl="0" algn="just" eaLnBrk="0" fontAlgn="base" hangingPunct="0">
              <a:spcBef>
                <a:spcPct val="0"/>
              </a:spcBef>
              <a:spcAft>
                <a:spcPct val="0"/>
              </a:spcAft>
              <a:buFontTx/>
              <a:buChar char="•"/>
            </a:pPr>
            <a:r>
              <a:rPr kumimoji="0" lang="en-US" sz="2000" b="0" i="0" u="none" strike="noStrike" cap="none" normalizeH="0" baseline="0" dirty="0" smtClean="0">
                <a:ln>
                  <a:noFill/>
                </a:ln>
                <a:solidFill>
                  <a:schemeClr val="bg1">
                    <a:lumMod val="95000"/>
                  </a:schemeClr>
                </a:solidFill>
                <a:effectLst/>
                <a:cs typeface="Arial" pitchFamily="34" charset="0"/>
              </a:rPr>
              <a:t>providers: Creators of services that this </a:t>
            </a:r>
            <a:r>
              <a:rPr kumimoji="0" lang="en-US" sz="2000" b="0" i="0" u="none" strike="noStrike" cap="none" normalizeH="0" baseline="0" dirty="0" err="1" smtClean="0">
                <a:ln>
                  <a:noFill/>
                </a:ln>
                <a:solidFill>
                  <a:schemeClr val="bg1">
                    <a:lumMod val="95000"/>
                  </a:schemeClr>
                </a:solidFill>
                <a:effectLst/>
                <a:cs typeface="Arial" pitchFamily="34" charset="0"/>
              </a:rPr>
              <a:t>NgModule</a:t>
            </a:r>
            <a:r>
              <a:rPr kumimoji="0" lang="en-US" sz="2000" b="0" i="0" u="none" strike="noStrike" cap="none" normalizeH="0" baseline="0" dirty="0" smtClean="0">
                <a:ln>
                  <a:noFill/>
                </a:ln>
                <a:solidFill>
                  <a:schemeClr val="bg1">
                    <a:lumMod val="95000"/>
                  </a:schemeClr>
                </a:solidFill>
                <a:effectLst/>
                <a:cs typeface="Arial" pitchFamily="34" charset="0"/>
              </a:rPr>
              <a:t> contributes to the global collection of services; they become accessible in all parts of the app. </a:t>
            </a:r>
            <a:r>
              <a:rPr lang="en-IN" sz="2000" dirty="0" smtClean="0">
                <a:solidFill>
                  <a:schemeClr val="bg1">
                    <a:lumMod val="95000"/>
                  </a:schemeClr>
                </a:solidFill>
              </a:rPr>
              <a:t>in HTML and </a:t>
            </a:r>
            <a:r>
              <a:rPr lang="en-IN" sz="2000" dirty="0" err="1" smtClean="0">
                <a:solidFill>
                  <a:schemeClr val="bg1">
                    <a:lumMod val="95000"/>
                  </a:schemeClr>
                </a:solidFill>
              </a:rPr>
              <a:t>TypeScript</a:t>
            </a:r>
            <a:r>
              <a:rPr lang="en-IN" sz="2000" dirty="0" smtClean="0">
                <a:solidFill>
                  <a:schemeClr val="bg1">
                    <a:lumMod val="95000"/>
                  </a:schemeClr>
                </a:solidFill>
              </a:rPr>
              <a:t>.</a:t>
            </a:r>
            <a:endParaRPr kumimoji="0" lang="en-US" sz="2000" b="0" i="0" u="none" strike="noStrike" cap="none" normalizeH="0" baseline="0" dirty="0" smtClean="0">
              <a:ln>
                <a:noFill/>
              </a:ln>
              <a:solidFill>
                <a:schemeClr val="bg1">
                  <a:lumMod val="95000"/>
                </a:schemeClr>
              </a:solidFill>
              <a:effectLst/>
              <a:cs typeface="Arial" pitchFamily="34" charset="0"/>
            </a:endParaRPr>
          </a:p>
          <a:p>
            <a:pPr lvl="0" algn="just" eaLnBrk="0" fontAlgn="base" hangingPunct="0">
              <a:spcBef>
                <a:spcPct val="0"/>
              </a:spcBef>
              <a:spcAft>
                <a:spcPct val="0"/>
              </a:spcAft>
              <a:buFontTx/>
              <a:buChar char="•"/>
            </a:pPr>
            <a:endParaRPr kumimoji="0" lang="en-US" sz="2000" b="0" i="0" u="none" strike="noStrike" cap="none" normalizeH="0" baseline="0" dirty="0" smtClean="0">
              <a:ln>
                <a:noFill/>
              </a:ln>
              <a:solidFill>
                <a:schemeClr val="bg1">
                  <a:lumMod val="95000"/>
                </a:schemeClr>
              </a:solidFill>
              <a:effectLst/>
              <a:cs typeface="Arial" pitchFamily="34" charset="0"/>
            </a:endParaRPr>
          </a:p>
          <a:p>
            <a:pPr lvl="0" algn="just" eaLnBrk="0" fontAlgn="base" hangingPunct="0">
              <a:spcBef>
                <a:spcPct val="0"/>
              </a:spcBef>
              <a:spcAft>
                <a:spcPct val="0"/>
              </a:spcAft>
              <a:buFontTx/>
              <a:buChar char="•"/>
            </a:pPr>
            <a:r>
              <a:rPr kumimoji="0" lang="en-US" sz="2000" b="0" i="0" u="none" strike="noStrike" cap="none" normalizeH="0" baseline="0" dirty="0" smtClean="0">
                <a:ln>
                  <a:noFill/>
                </a:ln>
                <a:solidFill>
                  <a:schemeClr val="bg1">
                    <a:lumMod val="95000"/>
                  </a:schemeClr>
                </a:solidFill>
                <a:effectLst/>
                <a:cs typeface="Arial" pitchFamily="34" charset="0"/>
              </a:rPr>
              <a:t>bootstrap: The main application view, called the </a:t>
            </a:r>
            <a:r>
              <a:rPr kumimoji="0" lang="en-US" sz="2000" b="0" i="1" u="none" strike="noStrike" cap="none" normalizeH="0" baseline="0" dirty="0" smtClean="0">
                <a:ln>
                  <a:noFill/>
                </a:ln>
                <a:solidFill>
                  <a:schemeClr val="bg1">
                    <a:lumMod val="95000"/>
                  </a:schemeClr>
                </a:solidFill>
                <a:effectLst/>
                <a:cs typeface="Arial" pitchFamily="34" charset="0"/>
              </a:rPr>
              <a:t>root component</a:t>
            </a:r>
            <a:r>
              <a:rPr kumimoji="0" lang="en-US" sz="2000" b="0" i="0" u="none" strike="noStrike" cap="none" normalizeH="0" baseline="0" dirty="0" smtClean="0">
                <a:ln>
                  <a:noFill/>
                </a:ln>
                <a:solidFill>
                  <a:schemeClr val="bg1">
                    <a:lumMod val="95000"/>
                  </a:schemeClr>
                </a:solidFill>
                <a:effectLst/>
                <a:cs typeface="Arial" pitchFamily="34" charset="0"/>
              </a:rPr>
              <a:t>, which hosts all other app views. Only the </a:t>
            </a:r>
            <a:r>
              <a:rPr kumimoji="0" lang="en-US" sz="2000" b="0" i="1" u="none" strike="noStrike" cap="none" normalizeH="0" baseline="0" dirty="0" smtClean="0">
                <a:ln>
                  <a:noFill/>
                </a:ln>
                <a:solidFill>
                  <a:schemeClr val="bg1">
                    <a:lumMod val="95000"/>
                  </a:schemeClr>
                </a:solidFill>
                <a:effectLst/>
                <a:cs typeface="Arial" pitchFamily="34" charset="0"/>
              </a:rPr>
              <a:t>root </a:t>
            </a:r>
            <a:r>
              <a:rPr kumimoji="0" lang="en-US" sz="2000" b="0" i="1" u="none" strike="noStrike" cap="none" normalizeH="0" baseline="0" dirty="0" err="1" smtClean="0">
                <a:ln>
                  <a:noFill/>
                </a:ln>
                <a:solidFill>
                  <a:schemeClr val="bg1">
                    <a:lumMod val="95000"/>
                  </a:schemeClr>
                </a:solidFill>
                <a:effectLst/>
                <a:cs typeface="Arial" pitchFamily="34" charset="0"/>
              </a:rPr>
              <a:t>NgModule</a:t>
            </a:r>
            <a:r>
              <a:rPr kumimoji="0" lang="en-US" sz="2000" b="0" i="0" u="none" strike="noStrike" cap="none" normalizeH="0" baseline="0" dirty="0" smtClean="0">
                <a:ln>
                  <a:noFill/>
                </a:ln>
                <a:solidFill>
                  <a:schemeClr val="bg1">
                    <a:lumMod val="95000"/>
                  </a:schemeClr>
                </a:solidFill>
                <a:effectLst/>
                <a:cs typeface="Arial" pitchFamily="34" charset="0"/>
              </a:rPr>
              <a:t> should set the bootstrap property.</a:t>
            </a:r>
            <a:endParaRPr kumimoji="0" lang="en-US" sz="2000" b="0" i="0" u="none" strike="noStrike" cap="none" normalizeH="0" baseline="0" dirty="0" smtClean="0">
              <a:ln>
                <a:noFill/>
              </a:ln>
              <a:solidFill>
                <a:schemeClr val="bg1">
                  <a:lumMod val="95000"/>
                </a:schemeClr>
              </a:solidFill>
              <a:effectLst/>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14290"/>
            <a:ext cx="8286808" cy="3108543"/>
          </a:xfrm>
          <a:prstGeom prst="rect">
            <a:avLst/>
          </a:prstGeom>
        </p:spPr>
        <p:txBody>
          <a:bodyPr wrap="square">
            <a:spAutoFit/>
          </a:bodyPr>
          <a:lstStyle/>
          <a:p>
            <a:pPr algn="just"/>
            <a:r>
              <a:rPr lang="en-IN" sz="3600" dirty="0">
                <a:solidFill>
                  <a:schemeClr val="bg1">
                    <a:lumMod val="95000"/>
                  </a:schemeClr>
                </a:solidFill>
                <a:latin typeface="Palatino Linotype" pitchFamily="18" charset="0"/>
              </a:rPr>
              <a:t>Introduction to components</a:t>
            </a:r>
          </a:p>
          <a:p>
            <a:pPr algn="just"/>
            <a:endParaRPr lang="en-IN" sz="2000" dirty="0" smtClean="0">
              <a:solidFill>
                <a:schemeClr val="bg1">
                  <a:lumMod val="95000"/>
                </a:schemeClr>
              </a:solidFill>
            </a:endParaRPr>
          </a:p>
          <a:p>
            <a:pPr algn="just"/>
            <a:r>
              <a:rPr lang="en-IN" sz="2000" dirty="0" smtClean="0">
                <a:solidFill>
                  <a:schemeClr val="bg1">
                    <a:lumMod val="95000"/>
                  </a:schemeClr>
                </a:solidFill>
              </a:rPr>
              <a:t>A</a:t>
            </a:r>
            <a:r>
              <a:rPr lang="en-IN" sz="2000" dirty="0">
                <a:solidFill>
                  <a:schemeClr val="bg1">
                    <a:lumMod val="95000"/>
                  </a:schemeClr>
                </a:solidFill>
              </a:rPr>
              <a:t> </a:t>
            </a:r>
            <a:r>
              <a:rPr lang="en-IN" sz="2000" i="1" dirty="0">
                <a:solidFill>
                  <a:schemeClr val="bg1">
                    <a:lumMod val="95000"/>
                  </a:schemeClr>
                </a:solidFill>
              </a:rPr>
              <a:t>component</a:t>
            </a:r>
            <a:r>
              <a:rPr lang="en-IN" sz="2000" dirty="0">
                <a:solidFill>
                  <a:schemeClr val="bg1">
                    <a:lumMod val="95000"/>
                  </a:schemeClr>
                </a:solidFill>
              </a:rPr>
              <a:t> controls a patch of screen called a </a:t>
            </a:r>
            <a:r>
              <a:rPr lang="en-IN" sz="2000" i="1" dirty="0">
                <a:solidFill>
                  <a:schemeClr val="bg1">
                    <a:lumMod val="95000"/>
                  </a:schemeClr>
                </a:solidFill>
              </a:rPr>
              <a:t>view</a:t>
            </a:r>
            <a:r>
              <a:rPr lang="en-IN" sz="2000" dirty="0">
                <a:solidFill>
                  <a:schemeClr val="bg1">
                    <a:lumMod val="95000"/>
                  </a:schemeClr>
                </a:solidFill>
              </a:rPr>
              <a:t>. </a:t>
            </a:r>
            <a:endParaRPr lang="en-IN" sz="2000" dirty="0" smtClean="0">
              <a:solidFill>
                <a:schemeClr val="bg1">
                  <a:lumMod val="95000"/>
                </a:schemeClr>
              </a:solidFill>
            </a:endParaRPr>
          </a:p>
          <a:p>
            <a:pPr algn="just"/>
            <a:endParaRPr lang="en-IN" sz="2000" dirty="0">
              <a:solidFill>
                <a:schemeClr val="bg1">
                  <a:lumMod val="95000"/>
                </a:schemeClr>
              </a:solidFill>
            </a:endParaRPr>
          </a:p>
          <a:p>
            <a:pPr algn="just"/>
            <a:r>
              <a:rPr lang="en-IN" sz="2000" dirty="0">
                <a:solidFill>
                  <a:schemeClr val="bg1">
                    <a:lumMod val="95000"/>
                  </a:schemeClr>
                </a:solidFill>
              </a:rPr>
              <a:t>Angular creates, updates, and destroys components as the user moves through the </a:t>
            </a:r>
            <a:r>
              <a:rPr lang="en-IN" sz="2000" dirty="0" smtClean="0">
                <a:solidFill>
                  <a:schemeClr val="bg1">
                    <a:lumMod val="95000"/>
                  </a:schemeClr>
                </a:solidFill>
              </a:rPr>
              <a:t>application using lifecycle hooks.</a:t>
            </a:r>
          </a:p>
          <a:p>
            <a:pPr algn="just"/>
            <a:endParaRPr lang="en-IN" sz="2000" dirty="0">
              <a:solidFill>
                <a:schemeClr val="bg1">
                  <a:lumMod val="95000"/>
                </a:schemeClr>
              </a:solidFill>
            </a:endParaRPr>
          </a:p>
          <a:p>
            <a:pPr algn="just"/>
            <a:r>
              <a:rPr lang="en-IN" sz="2000" dirty="0">
                <a:solidFill>
                  <a:schemeClr val="bg1">
                    <a:lumMod val="95000"/>
                  </a:schemeClr>
                </a:solidFill>
              </a:rPr>
              <a:t>The </a:t>
            </a:r>
            <a:r>
              <a:rPr lang="en-IN" sz="2000" dirty="0" smtClean="0">
                <a:solidFill>
                  <a:schemeClr val="bg1">
                    <a:lumMod val="95000"/>
                  </a:schemeClr>
                </a:solidFill>
              </a:rPr>
              <a:t>@</a:t>
            </a:r>
            <a:r>
              <a:rPr lang="en-IN" sz="2000" u="none" strike="noStrike" dirty="0" smtClean="0">
                <a:solidFill>
                  <a:schemeClr val="bg1">
                    <a:lumMod val="95000"/>
                  </a:schemeClr>
                </a:solidFill>
              </a:rPr>
              <a:t>Component</a:t>
            </a:r>
            <a:r>
              <a:rPr lang="en-IN" sz="2000" dirty="0">
                <a:solidFill>
                  <a:schemeClr val="bg1">
                    <a:lumMod val="95000"/>
                  </a:schemeClr>
                </a:solidFill>
              </a:rPr>
              <a:t> decorator identifies the class immediately below it as a component class, and specifies its metadata</a:t>
            </a:r>
            <a:r>
              <a:rPr lang="en-IN" sz="2000" dirty="0" smtClean="0">
                <a:solidFill>
                  <a:schemeClr val="bg1">
                    <a:lumMod val="95000"/>
                  </a:schemeClr>
                </a:solidFill>
              </a:rPr>
              <a:t>.</a:t>
            </a:r>
            <a:endParaRPr lang="en-IN" dirty="0">
              <a:solidFill>
                <a:schemeClr val="bg1">
                  <a:lumMod val="95000"/>
                </a:schemeClr>
              </a:solidFill>
            </a:endParaRPr>
          </a:p>
        </p:txBody>
      </p:sp>
      <p:pic>
        <p:nvPicPr>
          <p:cNvPr id="3" name="Picture 2" descr="Component tree"/>
          <p:cNvPicPr>
            <a:picLocks noChangeAspect="1" noChangeArrowheads="1"/>
          </p:cNvPicPr>
          <p:nvPr/>
        </p:nvPicPr>
        <p:blipFill>
          <a:blip r:embed="rId2"/>
          <a:srcRect/>
          <a:stretch>
            <a:fillRect/>
          </a:stretch>
        </p:blipFill>
        <p:spPr bwMode="auto">
          <a:xfrm>
            <a:off x="5500694" y="3643314"/>
            <a:ext cx="3286148" cy="2643206"/>
          </a:xfrm>
          <a:prstGeom prst="rect">
            <a:avLst/>
          </a:prstGeom>
          <a:noFill/>
        </p:spPr>
      </p:pic>
      <p:sp>
        <p:nvSpPr>
          <p:cNvPr id="4" name="Rectangle 3"/>
          <p:cNvSpPr/>
          <p:nvPr/>
        </p:nvSpPr>
        <p:spPr>
          <a:xfrm>
            <a:off x="428596" y="3441680"/>
            <a:ext cx="4857784" cy="3416320"/>
          </a:xfrm>
          <a:prstGeom prst="rect">
            <a:avLst/>
          </a:prstGeom>
        </p:spPr>
        <p:txBody>
          <a:bodyPr wrap="square">
            <a:spAutoFit/>
          </a:bodyPr>
          <a:lstStyle/>
          <a:p>
            <a:pPr algn="just"/>
            <a:r>
              <a:rPr lang="en-IN" dirty="0" smtClean="0">
                <a:solidFill>
                  <a:schemeClr val="bg1">
                    <a:lumMod val="95000"/>
                  </a:schemeClr>
                </a:solidFill>
              </a:rPr>
              <a:t>You define a component's view with its companion template. A template is a form of HTML that tells Angular how to render the component.</a:t>
            </a:r>
          </a:p>
          <a:p>
            <a:pPr algn="just"/>
            <a:r>
              <a:rPr lang="en-IN" dirty="0" smtClean="0">
                <a:solidFill>
                  <a:schemeClr val="bg1">
                    <a:lumMod val="95000"/>
                  </a:schemeClr>
                </a:solidFill>
              </a:rPr>
              <a:t>Views are typically arranged hierarchically, allowing you to modify or show and hide entire UI sections or pages as a unit. The template immediately associated with a component defines that component's </a:t>
            </a:r>
            <a:r>
              <a:rPr lang="en-IN" i="1" dirty="0" smtClean="0">
                <a:solidFill>
                  <a:schemeClr val="bg1">
                    <a:lumMod val="95000"/>
                  </a:schemeClr>
                </a:solidFill>
              </a:rPr>
              <a:t>host view</a:t>
            </a:r>
            <a:r>
              <a:rPr lang="en-IN" dirty="0" smtClean="0">
                <a:solidFill>
                  <a:schemeClr val="bg1">
                    <a:lumMod val="95000"/>
                  </a:schemeClr>
                </a:solidFill>
              </a:rPr>
              <a:t>. The component can also define a </a:t>
            </a:r>
            <a:r>
              <a:rPr lang="en-IN" i="1" dirty="0" smtClean="0">
                <a:solidFill>
                  <a:schemeClr val="bg1">
                    <a:lumMod val="95000"/>
                  </a:schemeClr>
                </a:solidFill>
              </a:rPr>
              <a:t>view hierarchy</a:t>
            </a:r>
            <a:r>
              <a:rPr lang="en-IN" dirty="0" smtClean="0">
                <a:solidFill>
                  <a:schemeClr val="bg1">
                    <a:lumMod val="95000"/>
                  </a:schemeClr>
                </a:solidFill>
              </a:rPr>
              <a:t>, which contains </a:t>
            </a:r>
            <a:r>
              <a:rPr lang="en-IN" i="1" dirty="0" smtClean="0">
                <a:solidFill>
                  <a:schemeClr val="bg1">
                    <a:lumMod val="95000"/>
                  </a:schemeClr>
                </a:solidFill>
              </a:rPr>
              <a:t>embedded views</a:t>
            </a:r>
            <a:r>
              <a:rPr lang="en-IN" dirty="0" smtClean="0">
                <a:solidFill>
                  <a:schemeClr val="bg1">
                    <a:lumMod val="95000"/>
                  </a:schemeClr>
                </a:solidFill>
              </a:rPr>
              <a:t>, hosted by other components.</a:t>
            </a:r>
            <a:endParaRPr lang="en-IN" dirty="0">
              <a:solidFill>
                <a:schemeClr val="bg1">
                  <a:lumMod val="9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4282" y="1000109"/>
          <a:ext cx="8643998" cy="5643601"/>
        </p:xfrm>
        <a:graphic>
          <a:graphicData uri="http://schemas.openxmlformats.org/drawingml/2006/table">
            <a:tbl>
              <a:tblPr/>
              <a:tblGrid>
                <a:gridCol w="1728800"/>
                <a:gridCol w="6915198"/>
              </a:tblGrid>
              <a:tr h="358234">
                <a:tc>
                  <a:txBody>
                    <a:bodyPr/>
                    <a:lstStyle/>
                    <a:p>
                      <a:pPr algn="l" fontAlgn="t"/>
                      <a:r>
                        <a:rPr lang="en-IN" sz="1200" b="1" dirty="0"/>
                        <a:t>Hook</a:t>
                      </a:r>
                    </a:p>
                  </a:txBody>
                  <a:tcPr marL="46077" marR="46077" marT="46077" marB="46077">
                    <a:lnL>
                      <a:noFill/>
                    </a:lnL>
                    <a:lnR w="9525" cap="flat" cmpd="sng" algn="ctr">
                      <a:solidFill>
                        <a:srgbClr val="DBDBDB"/>
                      </a:solidFill>
                      <a:prstDash val="solid"/>
                      <a:round/>
                      <a:headEnd type="none" w="med" len="med"/>
                      <a:tailEnd type="none" w="med" len="med"/>
                    </a:lnR>
                    <a:lnT>
                      <a:noFill/>
                    </a:lnT>
                    <a:lnB w="9525" cap="flat" cmpd="sng" algn="ctr">
                      <a:solidFill>
                        <a:srgbClr val="DBDBDB"/>
                      </a:solidFill>
                      <a:prstDash val="solid"/>
                      <a:round/>
                      <a:headEnd type="none" w="med" len="med"/>
                      <a:tailEnd type="none" w="med" len="med"/>
                    </a:lnB>
                    <a:solidFill>
                      <a:srgbClr val="FAFAFA"/>
                    </a:solidFill>
                  </a:tcPr>
                </a:tc>
                <a:tc>
                  <a:txBody>
                    <a:bodyPr/>
                    <a:lstStyle/>
                    <a:p>
                      <a:pPr algn="l" fontAlgn="t"/>
                      <a:r>
                        <a:rPr lang="en-IN" sz="1200" b="1" dirty="0"/>
                        <a:t>Purpose and Timing</a:t>
                      </a:r>
                    </a:p>
                  </a:txBody>
                  <a:tcPr marL="46077" marR="46077" marT="46077" marB="46077">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a:noFill/>
                    </a:lnT>
                    <a:lnB w="9525" cap="flat" cmpd="sng" algn="ctr">
                      <a:solidFill>
                        <a:srgbClr val="DBDBDB"/>
                      </a:solidFill>
                      <a:prstDash val="solid"/>
                      <a:round/>
                      <a:headEnd type="none" w="med" len="med"/>
                      <a:tailEnd type="none" w="med" len="med"/>
                    </a:lnB>
                    <a:solidFill>
                      <a:srgbClr val="FAFAFA"/>
                    </a:solidFill>
                  </a:tcPr>
                </a:tc>
              </a:tr>
              <a:tr h="713336">
                <a:tc>
                  <a:txBody>
                    <a:bodyPr/>
                    <a:lstStyle/>
                    <a:p>
                      <a:pPr algn="l" fontAlgn="t"/>
                      <a:r>
                        <a:rPr lang="en-IN" sz="1200" b="0"/>
                        <a:t>ngOnChanges()</a:t>
                      </a:r>
                    </a:p>
                  </a:txBody>
                  <a:tcPr marL="46077" marR="46077" marT="46077" marB="46077">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AFAFA"/>
                    </a:solidFill>
                  </a:tcPr>
                </a:tc>
                <a:tc>
                  <a:txBody>
                    <a:bodyPr/>
                    <a:lstStyle/>
                    <a:p>
                      <a:pPr algn="l" fontAlgn="t"/>
                      <a:r>
                        <a:rPr lang="en-IN" sz="1200" b="0" dirty="0"/>
                        <a:t>Respond when Angular (re)sets data-bound input properties. The method receives a </a:t>
                      </a:r>
                      <a:r>
                        <a:rPr lang="en-IN" sz="1200" b="0" u="none" strike="noStrike" dirty="0" err="1">
                          <a:hlinkClick r:id="rId2"/>
                        </a:rPr>
                        <a:t>SimpleChanges</a:t>
                      </a:r>
                      <a:r>
                        <a:rPr lang="en-IN" sz="1200" b="0" dirty="0"/>
                        <a:t> object of current and previous property values.</a:t>
                      </a:r>
                    </a:p>
                    <a:p>
                      <a:pPr algn="l" fontAlgn="t"/>
                      <a:r>
                        <a:rPr lang="en-IN" sz="1200" b="0" dirty="0"/>
                        <a:t>Called before </a:t>
                      </a:r>
                      <a:r>
                        <a:rPr lang="en-IN" sz="1200" b="0" dirty="0" err="1"/>
                        <a:t>ngOnInit</a:t>
                      </a:r>
                      <a:r>
                        <a:rPr lang="en-IN" sz="1200" b="0" dirty="0"/>
                        <a:t>() and whenever one or more data-bound input properties change.</a:t>
                      </a:r>
                    </a:p>
                  </a:txBody>
                  <a:tcPr marL="46077" marR="46077" marT="46077" marB="46077">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AFAFA"/>
                    </a:solidFill>
                  </a:tcPr>
                </a:tc>
              </a:tr>
              <a:tr h="714380">
                <a:tc>
                  <a:txBody>
                    <a:bodyPr/>
                    <a:lstStyle/>
                    <a:p>
                      <a:pPr algn="l" fontAlgn="t"/>
                      <a:r>
                        <a:rPr lang="en-IN" sz="1200" b="0"/>
                        <a:t>ngOnInit()</a:t>
                      </a:r>
                    </a:p>
                  </a:txBody>
                  <a:tcPr marL="46077" marR="46077" marT="46077" marB="46077">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AFAFA"/>
                    </a:solidFill>
                  </a:tcPr>
                </a:tc>
                <a:tc>
                  <a:txBody>
                    <a:bodyPr/>
                    <a:lstStyle/>
                    <a:p>
                      <a:pPr algn="l" fontAlgn="t"/>
                      <a:r>
                        <a:rPr lang="en-IN" sz="1200" b="0" dirty="0"/>
                        <a:t>Initialize the directive/component after Angular first displays the data-bound properties and sets the directive/component's input properties.</a:t>
                      </a:r>
                    </a:p>
                    <a:p>
                      <a:pPr algn="l" fontAlgn="t"/>
                      <a:r>
                        <a:rPr lang="en-IN" sz="1200" b="0" dirty="0"/>
                        <a:t>Called </a:t>
                      </a:r>
                      <a:r>
                        <a:rPr lang="en-IN" sz="1200" b="0" i="1" dirty="0"/>
                        <a:t>once</a:t>
                      </a:r>
                      <a:r>
                        <a:rPr lang="en-IN" sz="1200" b="0" dirty="0"/>
                        <a:t>, after the </a:t>
                      </a:r>
                      <a:r>
                        <a:rPr lang="en-IN" sz="1200" b="0" i="1" dirty="0"/>
                        <a:t>first</a:t>
                      </a:r>
                      <a:r>
                        <a:rPr lang="en-IN" sz="1200" b="0" dirty="0"/>
                        <a:t> </a:t>
                      </a:r>
                      <a:r>
                        <a:rPr lang="en-IN" sz="1200" b="0" dirty="0" err="1"/>
                        <a:t>ngOnChanges</a:t>
                      </a:r>
                      <a:r>
                        <a:rPr lang="en-IN" sz="1200" b="0" dirty="0"/>
                        <a:t>().</a:t>
                      </a:r>
                    </a:p>
                  </a:txBody>
                  <a:tcPr marL="46077" marR="46077" marT="46077" marB="46077">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AFAFA"/>
                    </a:solidFill>
                  </a:tcPr>
                </a:tc>
              </a:tr>
              <a:tr h="571504">
                <a:tc>
                  <a:txBody>
                    <a:bodyPr/>
                    <a:lstStyle/>
                    <a:p>
                      <a:pPr algn="l" fontAlgn="t"/>
                      <a:r>
                        <a:rPr lang="en-IN" sz="1200" b="0"/>
                        <a:t>ngDoCheck()</a:t>
                      </a:r>
                    </a:p>
                  </a:txBody>
                  <a:tcPr marL="46077" marR="46077" marT="46077" marB="46077">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AFAFA"/>
                    </a:solidFill>
                  </a:tcPr>
                </a:tc>
                <a:tc>
                  <a:txBody>
                    <a:bodyPr/>
                    <a:lstStyle/>
                    <a:p>
                      <a:pPr algn="l" fontAlgn="t"/>
                      <a:r>
                        <a:rPr lang="en-IN" sz="1200" b="0" dirty="0"/>
                        <a:t>Detect and act upon changes that Angular can't or won't detect on its own.</a:t>
                      </a:r>
                    </a:p>
                    <a:p>
                      <a:pPr algn="l" fontAlgn="t"/>
                      <a:r>
                        <a:rPr lang="en-IN" sz="1200" b="0" dirty="0"/>
                        <a:t>Called during every change detection run, immediately after </a:t>
                      </a:r>
                      <a:r>
                        <a:rPr lang="en-IN" sz="1200" b="0" dirty="0" err="1"/>
                        <a:t>ngOnChanges</a:t>
                      </a:r>
                      <a:r>
                        <a:rPr lang="en-IN" sz="1200" b="0" dirty="0"/>
                        <a:t>()and </a:t>
                      </a:r>
                      <a:r>
                        <a:rPr lang="en-IN" sz="1200" b="0" dirty="0" err="1"/>
                        <a:t>ngOnInit</a:t>
                      </a:r>
                      <a:r>
                        <a:rPr lang="en-IN" sz="1200" b="0" dirty="0"/>
                        <a:t>().</a:t>
                      </a:r>
                    </a:p>
                  </a:txBody>
                  <a:tcPr marL="46077" marR="46077" marT="46077" marB="46077">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AFAFA"/>
                    </a:solidFill>
                  </a:tcPr>
                </a:tc>
              </a:tr>
              <a:tr h="571504">
                <a:tc>
                  <a:txBody>
                    <a:bodyPr/>
                    <a:lstStyle/>
                    <a:p>
                      <a:pPr algn="l" fontAlgn="t"/>
                      <a:r>
                        <a:rPr lang="en-IN" sz="1200" b="0" u="none" strike="noStrike">
                          <a:hlinkClick r:id="rId3"/>
                        </a:rPr>
                        <a:t>ngAfterContentInit()</a:t>
                      </a:r>
                      <a:endParaRPr lang="en-IN" sz="1200" b="0"/>
                    </a:p>
                  </a:txBody>
                  <a:tcPr marL="46077" marR="46077" marT="46077" marB="46077">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AFAFA"/>
                    </a:solidFill>
                  </a:tcPr>
                </a:tc>
                <a:tc>
                  <a:txBody>
                    <a:bodyPr/>
                    <a:lstStyle/>
                    <a:p>
                      <a:pPr algn="l" fontAlgn="t"/>
                      <a:r>
                        <a:rPr lang="en-IN" sz="1200" b="0"/>
                        <a:t>Respond after Angular projects external content into the component's view / the view that a directive is in.</a:t>
                      </a:r>
                    </a:p>
                    <a:p>
                      <a:pPr algn="l" fontAlgn="t"/>
                      <a:r>
                        <a:rPr lang="en-IN" sz="1200" b="0"/>
                        <a:t>Called </a:t>
                      </a:r>
                      <a:r>
                        <a:rPr lang="en-IN" sz="1200" b="0" i="1"/>
                        <a:t>once</a:t>
                      </a:r>
                      <a:r>
                        <a:rPr lang="en-IN" sz="1200" b="0"/>
                        <a:t> after the first ngDoCheck().</a:t>
                      </a:r>
                    </a:p>
                  </a:txBody>
                  <a:tcPr marL="46077" marR="46077" marT="46077" marB="46077">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AFAFA"/>
                    </a:solidFill>
                  </a:tcPr>
                </a:tc>
              </a:tr>
              <a:tr h="642942">
                <a:tc>
                  <a:txBody>
                    <a:bodyPr/>
                    <a:lstStyle/>
                    <a:p>
                      <a:pPr algn="l" fontAlgn="t"/>
                      <a:r>
                        <a:rPr lang="en-IN" sz="1200" b="0"/>
                        <a:t>ngAfterContentChecked()</a:t>
                      </a:r>
                    </a:p>
                  </a:txBody>
                  <a:tcPr marL="46077" marR="46077" marT="46077" marB="46077">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AFAFA"/>
                    </a:solidFill>
                  </a:tcPr>
                </a:tc>
                <a:tc>
                  <a:txBody>
                    <a:bodyPr/>
                    <a:lstStyle/>
                    <a:p>
                      <a:pPr algn="l" fontAlgn="t"/>
                      <a:r>
                        <a:rPr lang="en-IN" sz="1200" b="0"/>
                        <a:t>Respond after Angular checks the content projected into the directive/component.</a:t>
                      </a:r>
                    </a:p>
                    <a:p>
                      <a:pPr algn="l" fontAlgn="t"/>
                      <a:r>
                        <a:rPr lang="en-IN" sz="1200" b="0"/>
                        <a:t>Called after the </a:t>
                      </a:r>
                      <a:r>
                        <a:rPr lang="en-IN" sz="1200" b="0" u="none" strike="noStrike">
                          <a:hlinkClick r:id="rId3"/>
                        </a:rPr>
                        <a:t>ngAfterContentInit()</a:t>
                      </a:r>
                      <a:r>
                        <a:rPr lang="en-IN" sz="1200" b="0"/>
                        <a:t> and every subsequent ngDoCheck().</a:t>
                      </a:r>
                    </a:p>
                  </a:txBody>
                  <a:tcPr marL="46077" marR="46077" marT="46077" marB="46077">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AFAFA"/>
                    </a:solidFill>
                  </a:tcPr>
                </a:tc>
              </a:tr>
              <a:tr h="571504">
                <a:tc>
                  <a:txBody>
                    <a:bodyPr/>
                    <a:lstStyle/>
                    <a:p>
                      <a:pPr algn="l" fontAlgn="t"/>
                      <a:r>
                        <a:rPr lang="en-IN" sz="1200" b="0" u="none" strike="noStrike">
                          <a:hlinkClick r:id="rId4"/>
                        </a:rPr>
                        <a:t>ngAfterViewInit()</a:t>
                      </a:r>
                      <a:endParaRPr lang="en-IN" sz="1200" b="0"/>
                    </a:p>
                  </a:txBody>
                  <a:tcPr marL="46077" marR="46077" marT="46077" marB="46077">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AFAFA"/>
                    </a:solidFill>
                  </a:tcPr>
                </a:tc>
                <a:tc>
                  <a:txBody>
                    <a:bodyPr/>
                    <a:lstStyle/>
                    <a:p>
                      <a:pPr algn="l" fontAlgn="t"/>
                      <a:r>
                        <a:rPr lang="en-IN" sz="1200" b="0"/>
                        <a:t>Respond after Angular initializes the component's views and child views / the view that a directive is in.</a:t>
                      </a:r>
                    </a:p>
                    <a:p>
                      <a:pPr algn="l" fontAlgn="t"/>
                      <a:r>
                        <a:rPr lang="en-IN" sz="1200" b="0"/>
                        <a:t>Called </a:t>
                      </a:r>
                      <a:r>
                        <a:rPr lang="en-IN" sz="1200" b="0" i="1"/>
                        <a:t>once</a:t>
                      </a:r>
                      <a:r>
                        <a:rPr lang="en-IN" sz="1200" b="0"/>
                        <a:t> after the first ngAfterContentChecked().</a:t>
                      </a:r>
                    </a:p>
                  </a:txBody>
                  <a:tcPr marL="46077" marR="46077" marT="46077" marB="46077">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AFAFA"/>
                    </a:solidFill>
                  </a:tcPr>
                </a:tc>
              </a:tr>
              <a:tr h="571504">
                <a:tc>
                  <a:txBody>
                    <a:bodyPr/>
                    <a:lstStyle/>
                    <a:p>
                      <a:pPr algn="l" fontAlgn="t"/>
                      <a:r>
                        <a:rPr lang="en-IN" sz="1200" b="0"/>
                        <a:t>ngAfterViewChecked()</a:t>
                      </a:r>
                    </a:p>
                  </a:txBody>
                  <a:tcPr marL="46077" marR="46077" marT="46077" marB="46077">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AFAFA"/>
                    </a:solidFill>
                  </a:tcPr>
                </a:tc>
                <a:tc>
                  <a:txBody>
                    <a:bodyPr/>
                    <a:lstStyle/>
                    <a:p>
                      <a:pPr algn="l" fontAlgn="t"/>
                      <a:r>
                        <a:rPr lang="en-IN" sz="1200" b="0"/>
                        <a:t>Respond after Angular checks the component's views and child views / the view that a directive is in.</a:t>
                      </a:r>
                    </a:p>
                    <a:p>
                      <a:pPr algn="l" fontAlgn="t"/>
                      <a:r>
                        <a:rPr lang="en-IN" sz="1200" b="0"/>
                        <a:t>Called after the </a:t>
                      </a:r>
                      <a:r>
                        <a:rPr lang="en-IN" sz="1200" b="0" u="none" strike="noStrike">
                          <a:hlinkClick r:id="rId4"/>
                        </a:rPr>
                        <a:t>ngAfterViewInit()</a:t>
                      </a:r>
                      <a:r>
                        <a:rPr lang="en-IN" sz="1200" b="0"/>
                        <a:t> and every subsequent ngAfterContentChecked().</a:t>
                      </a:r>
                    </a:p>
                  </a:txBody>
                  <a:tcPr marL="46077" marR="46077" marT="46077" marB="46077">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AFAFA"/>
                    </a:solidFill>
                  </a:tcPr>
                </a:tc>
              </a:tr>
              <a:tr h="928693">
                <a:tc>
                  <a:txBody>
                    <a:bodyPr/>
                    <a:lstStyle/>
                    <a:p>
                      <a:pPr algn="l" fontAlgn="t"/>
                      <a:r>
                        <a:rPr lang="en-IN" sz="1200" b="0"/>
                        <a:t>ngOnDestroy()</a:t>
                      </a:r>
                    </a:p>
                  </a:txBody>
                  <a:tcPr marL="46077" marR="46077" marT="46077" marB="46077">
                    <a:lnL>
                      <a:noFill/>
                    </a:lnL>
                    <a:lnR>
                      <a:noFill/>
                    </a:lnR>
                    <a:lnT w="9525" cap="flat" cmpd="sng" algn="ctr">
                      <a:solidFill>
                        <a:srgbClr val="DBDBDB"/>
                      </a:solidFill>
                      <a:prstDash val="solid"/>
                      <a:round/>
                      <a:headEnd type="none" w="med" len="med"/>
                      <a:tailEnd type="none" w="med" len="med"/>
                    </a:lnT>
                    <a:lnB>
                      <a:noFill/>
                    </a:lnB>
                    <a:solidFill>
                      <a:srgbClr val="FAFAFA"/>
                    </a:solidFill>
                  </a:tcPr>
                </a:tc>
                <a:tc>
                  <a:txBody>
                    <a:bodyPr/>
                    <a:lstStyle/>
                    <a:p>
                      <a:pPr algn="l" fontAlgn="t"/>
                      <a:r>
                        <a:rPr lang="en-IN" sz="1200" b="0" dirty="0"/>
                        <a:t>Cleanup just before Angular destroys the directive/component. Unsubscribe Observables and detach event handlers to avoid memory leaks.</a:t>
                      </a:r>
                    </a:p>
                    <a:p>
                      <a:pPr algn="l" fontAlgn="t"/>
                      <a:r>
                        <a:rPr lang="en-IN" sz="1200" b="0" dirty="0"/>
                        <a:t>Called </a:t>
                      </a:r>
                      <a:r>
                        <a:rPr lang="en-IN" sz="1200" b="0" i="1" dirty="0"/>
                        <a:t>just before</a:t>
                      </a:r>
                      <a:r>
                        <a:rPr lang="en-IN" sz="1200" b="0" dirty="0"/>
                        <a:t> Angular destroys the directive/component.</a:t>
                      </a:r>
                    </a:p>
                  </a:txBody>
                  <a:tcPr marL="46077" marR="46077" marT="46077" marB="46077">
                    <a:lnL>
                      <a:noFill/>
                    </a:lnL>
                    <a:lnR>
                      <a:noFill/>
                    </a:lnR>
                    <a:lnT w="9525" cap="flat" cmpd="sng" algn="ctr">
                      <a:solidFill>
                        <a:srgbClr val="DBDBDB"/>
                      </a:solidFill>
                      <a:prstDash val="solid"/>
                      <a:round/>
                      <a:headEnd type="none" w="med" len="med"/>
                      <a:tailEnd type="none" w="med" len="med"/>
                    </a:lnT>
                    <a:lnB>
                      <a:noFill/>
                    </a:lnB>
                    <a:solidFill>
                      <a:srgbClr val="FAFAFA"/>
                    </a:solidFill>
                  </a:tcPr>
                </a:tc>
              </a:tr>
            </a:tbl>
          </a:graphicData>
        </a:graphic>
      </p:graphicFrame>
      <p:sp>
        <p:nvSpPr>
          <p:cNvPr id="27649" name="Rectangle 1"/>
          <p:cNvSpPr>
            <a:spLocks noChangeArrowheads="1"/>
          </p:cNvSpPr>
          <p:nvPr/>
        </p:nvSpPr>
        <p:spPr bwMode="auto">
          <a:xfrm>
            <a:off x="214282" y="142852"/>
            <a:ext cx="8643998" cy="861774"/>
          </a:xfrm>
          <a:prstGeom prst="rect">
            <a:avLst/>
          </a:prstGeom>
          <a:solidFill>
            <a:srgbClr val="FAFAFA"/>
          </a:solidFill>
          <a:ln w="9525">
            <a:noFill/>
            <a:miter lim="800000"/>
            <a:headEnd/>
            <a:tailEnd/>
          </a:ln>
          <a:effectLst/>
        </p:spPr>
        <p:txBody>
          <a:bodyPr vert="horz" wrap="square" lIns="26979" tIns="0" rIns="26979"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tx1"/>
                </a:solidFill>
                <a:effectLst/>
                <a:latin typeface="Palatino Linotype" pitchFamily="18" charset="0"/>
                <a:cs typeface="Arial" pitchFamily="34" charset="0"/>
              </a:rPr>
              <a:t>Lifecycle sequence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357166"/>
            <a:ext cx="4714908" cy="3724096"/>
          </a:xfrm>
          <a:prstGeom prst="rect">
            <a:avLst/>
          </a:prstGeom>
        </p:spPr>
        <p:txBody>
          <a:bodyPr wrap="square">
            <a:spAutoFit/>
          </a:bodyPr>
          <a:lstStyle/>
          <a:p>
            <a:pPr algn="just"/>
            <a:r>
              <a:rPr lang="en-IN" sz="3600" dirty="0" smtClean="0">
                <a:solidFill>
                  <a:schemeClr val="bg1">
                    <a:lumMod val="95000"/>
                  </a:schemeClr>
                </a:solidFill>
                <a:latin typeface="Palatino Linotype" pitchFamily="18" charset="0"/>
              </a:rPr>
              <a:t>Data Binding</a:t>
            </a:r>
          </a:p>
          <a:p>
            <a:pPr algn="just"/>
            <a:endParaRPr lang="en-IN" sz="2000" dirty="0" smtClean="0">
              <a:solidFill>
                <a:schemeClr val="bg1">
                  <a:lumMod val="95000"/>
                </a:schemeClr>
              </a:solidFill>
            </a:endParaRPr>
          </a:p>
          <a:p>
            <a:pPr algn="just"/>
            <a:r>
              <a:rPr lang="en-IN" sz="2000" dirty="0" smtClean="0">
                <a:solidFill>
                  <a:schemeClr val="bg1">
                    <a:lumMod val="95000"/>
                  </a:schemeClr>
                </a:solidFill>
              </a:rPr>
              <a:t>Angular </a:t>
            </a:r>
            <a:r>
              <a:rPr lang="en-IN" sz="2000" dirty="0">
                <a:solidFill>
                  <a:schemeClr val="bg1">
                    <a:lumMod val="95000"/>
                  </a:schemeClr>
                </a:solidFill>
              </a:rPr>
              <a:t>supports </a:t>
            </a:r>
            <a:r>
              <a:rPr lang="en-IN" sz="2000" i="1" dirty="0">
                <a:solidFill>
                  <a:schemeClr val="bg1">
                    <a:lumMod val="95000"/>
                  </a:schemeClr>
                </a:solidFill>
              </a:rPr>
              <a:t>two-way data binding</a:t>
            </a:r>
            <a:r>
              <a:rPr lang="en-IN" sz="2000" dirty="0">
                <a:solidFill>
                  <a:schemeClr val="bg1">
                    <a:lumMod val="95000"/>
                  </a:schemeClr>
                </a:solidFill>
              </a:rPr>
              <a:t>, a mechanism for coordinating the parts of a template with the parts of a component. Add binding </a:t>
            </a:r>
            <a:r>
              <a:rPr lang="en-IN" sz="2000" dirty="0" err="1">
                <a:solidFill>
                  <a:schemeClr val="bg1">
                    <a:lumMod val="95000"/>
                  </a:schemeClr>
                </a:solidFill>
              </a:rPr>
              <a:t>markup</a:t>
            </a:r>
            <a:r>
              <a:rPr lang="en-IN" sz="2000" dirty="0">
                <a:solidFill>
                  <a:schemeClr val="bg1">
                    <a:lumMod val="95000"/>
                  </a:schemeClr>
                </a:solidFill>
              </a:rPr>
              <a:t> to the template HTML to tell Angular how to connect both sides.</a:t>
            </a:r>
          </a:p>
          <a:p>
            <a:pPr algn="just"/>
            <a:r>
              <a:rPr lang="en-IN" sz="2000" dirty="0">
                <a:solidFill>
                  <a:schemeClr val="bg1">
                    <a:lumMod val="95000"/>
                  </a:schemeClr>
                </a:solidFill>
              </a:rPr>
              <a:t>The following diagram shows the four forms of data binding </a:t>
            </a:r>
            <a:r>
              <a:rPr lang="en-IN" sz="2000" dirty="0" err="1">
                <a:solidFill>
                  <a:schemeClr val="bg1">
                    <a:lumMod val="95000"/>
                  </a:schemeClr>
                </a:solidFill>
              </a:rPr>
              <a:t>markup</a:t>
            </a:r>
            <a:r>
              <a:rPr lang="en-IN" sz="2000" dirty="0">
                <a:solidFill>
                  <a:schemeClr val="bg1">
                    <a:lumMod val="95000"/>
                  </a:schemeClr>
                </a:solidFill>
              </a:rPr>
              <a:t>. Each form has a direction: to the DOM, from the DOM, or both.</a:t>
            </a:r>
          </a:p>
        </p:txBody>
      </p:sp>
      <p:pic>
        <p:nvPicPr>
          <p:cNvPr id="20482" name="Picture 2" descr="Data Binding"/>
          <p:cNvPicPr>
            <a:picLocks noChangeAspect="1" noChangeArrowheads="1"/>
          </p:cNvPicPr>
          <p:nvPr/>
        </p:nvPicPr>
        <p:blipFill>
          <a:blip r:embed="rId2"/>
          <a:srcRect/>
          <a:stretch>
            <a:fillRect/>
          </a:stretch>
        </p:blipFill>
        <p:spPr bwMode="auto">
          <a:xfrm>
            <a:off x="5072066" y="1428736"/>
            <a:ext cx="3857652" cy="2214578"/>
          </a:xfrm>
          <a:prstGeom prst="rect">
            <a:avLst/>
          </a:prstGeom>
          <a:noFill/>
        </p:spPr>
      </p:pic>
      <p:sp>
        <p:nvSpPr>
          <p:cNvPr id="4" name="Rectangle 3"/>
          <p:cNvSpPr/>
          <p:nvPr/>
        </p:nvSpPr>
        <p:spPr>
          <a:xfrm>
            <a:off x="4286280" y="5034519"/>
            <a:ext cx="4572000" cy="1323439"/>
          </a:xfrm>
          <a:prstGeom prst="rect">
            <a:avLst/>
          </a:prstGeom>
        </p:spPr>
        <p:txBody>
          <a:bodyPr wrap="square">
            <a:spAutoFit/>
          </a:bodyPr>
          <a:lstStyle/>
          <a:p>
            <a:pPr algn="just"/>
            <a:r>
              <a:rPr lang="en-IN" sz="2000" dirty="0" smtClean="0">
                <a:solidFill>
                  <a:schemeClr val="bg1">
                    <a:lumMod val="95000"/>
                  </a:schemeClr>
                </a:solidFill>
              </a:rPr>
              <a:t>Angular processes </a:t>
            </a:r>
            <a:r>
              <a:rPr lang="en-IN" sz="2000" i="1" dirty="0" smtClean="0">
                <a:solidFill>
                  <a:schemeClr val="bg1">
                    <a:lumMod val="95000"/>
                  </a:schemeClr>
                </a:solidFill>
              </a:rPr>
              <a:t>all</a:t>
            </a:r>
            <a:r>
              <a:rPr lang="en-IN" sz="2000" dirty="0" smtClean="0">
                <a:solidFill>
                  <a:schemeClr val="bg1">
                    <a:lumMod val="95000"/>
                  </a:schemeClr>
                </a:solidFill>
              </a:rPr>
              <a:t> data bindings once for each JavaScript event cycle, from the root of the application component tree through all child components.</a:t>
            </a:r>
            <a:endParaRPr lang="en-IN" sz="2000" dirty="0">
              <a:solidFill>
                <a:schemeClr val="bg1">
                  <a:lumMod val="95000"/>
                </a:schemeClr>
              </a:solidFill>
            </a:endParaRPr>
          </a:p>
        </p:txBody>
      </p:sp>
      <p:pic>
        <p:nvPicPr>
          <p:cNvPr id="5" name="Picture 2" descr="Data Binding"/>
          <p:cNvPicPr>
            <a:picLocks noChangeAspect="1" noChangeArrowheads="1"/>
          </p:cNvPicPr>
          <p:nvPr/>
        </p:nvPicPr>
        <p:blipFill>
          <a:blip r:embed="rId3"/>
          <a:srcRect/>
          <a:stretch>
            <a:fillRect/>
          </a:stretch>
        </p:blipFill>
        <p:spPr bwMode="auto">
          <a:xfrm>
            <a:off x="428596" y="4343420"/>
            <a:ext cx="3409950" cy="2085976"/>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155</TotalTime>
  <Words>522</Words>
  <Application>Microsoft Office PowerPoint</Application>
  <PresentationFormat>On-screen Show (4:3)</PresentationFormat>
  <Paragraphs>158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An Introduction to Angular</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Atreyee Paul</dc:creator>
  <cp:lastModifiedBy>Atreyee Paul</cp:lastModifiedBy>
  <cp:revision>17</cp:revision>
  <dcterms:created xsi:type="dcterms:W3CDTF">2019-04-14T09:23:06Z</dcterms:created>
  <dcterms:modified xsi:type="dcterms:W3CDTF">2019-04-14T11:58:14Z</dcterms:modified>
</cp:coreProperties>
</file>