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65" r:id="rId7"/>
    <p:sldId id="266" r:id="rId8"/>
    <p:sldId id="264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2E23E-2FF2-405B-9C68-956173C04D6C}" v="48" dt="2022-07-20T14:01:41.072"/>
    <p1510:client id="{A7FE8E5B-DE05-4327-A9DF-9BC3D9019038}" v="1167" dt="2022-07-19T03:20:4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fr-FR" sz="6600" b="1">
                <a:ea typeface="+mj-lt"/>
                <a:cs typeface="+mj-lt"/>
              </a:rPr>
              <a:t>P9 : Réaliser une étude de marché avec Python ou R</a:t>
            </a:r>
            <a:endParaRPr lang="fr-FR" sz="6600"/>
          </a:p>
          <a:p>
            <a:pPr algn="l"/>
            <a:endParaRPr lang="fr-FR" sz="6600">
              <a:cs typeface="Calibri Light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endParaRPr lang="fr-FR">
              <a:solidFill>
                <a:srgbClr val="FFFFFF"/>
              </a:solidFill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>
                <a:cs typeface="Calibri Light"/>
              </a:rPr>
              <a:t>Heatmap </a:t>
            </a:r>
            <a:endParaRPr lang="fr-FR" sz="5400"/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BB2B8484-7067-AB47-8056-1B5DBE10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Cluster 0 </a:t>
            </a:r>
            <a:r>
              <a:rPr lang="en-US" sz="2200" dirty="0" err="1">
                <a:cs typeface="Calibri"/>
              </a:rPr>
              <a:t>contient</a:t>
            </a:r>
            <a:r>
              <a:rPr lang="en-US" sz="2200" dirty="0">
                <a:cs typeface="Calibri"/>
              </a:rPr>
              <a:t> les pays non </a:t>
            </a:r>
            <a:r>
              <a:rPr lang="en-US" sz="2200" dirty="0" err="1">
                <a:cs typeface="Calibri"/>
              </a:rPr>
              <a:t>retenus</a:t>
            </a:r>
            <a:r>
              <a:rPr lang="en-US" sz="2200" dirty="0">
                <a:cs typeface="Calibri"/>
              </a:rPr>
              <a:t>  (</a:t>
            </a:r>
            <a:r>
              <a:rPr lang="en-US" sz="2200" dirty="0" err="1">
                <a:cs typeface="Calibri"/>
              </a:rPr>
              <a:t>faibles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valeurs</a:t>
            </a:r>
            <a:r>
              <a:rPr lang="en-US" sz="2200" dirty="0">
                <a:cs typeface="Calibri"/>
              </a:rPr>
              <a:t>)</a:t>
            </a:r>
          </a:p>
          <a:p>
            <a:r>
              <a:rPr lang="en-US" sz="2200" dirty="0">
                <a:cs typeface="Calibri"/>
              </a:rPr>
              <a:t>Cluster 1 </a:t>
            </a:r>
            <a:r>
              <a:rPr lang="en-US" sz="2200" dirty="0" err="1">
                <a:cs typeface="Calibri"/>
              </a:rPr>
              <a:t>contient</a:t>
            </a:r>
            <a:r>
              <a:rPr lang="en-US" sz="2200" dirty="0">
                <a:cs typeface="Calibri"/>
              </a:rPr>
              <a:t> les pays </a:t>
            </a:r>
            <a:r>
              <a:rPr lang="en-US" sz="2200" dirty="0" err="1">
                <a:cs typeface="Calibri"/>
              </a:rPr>
              <a:t>retenus</a:t>
            </a:r>
            <a:r>
              <a:rPr lang="en-US" sz="2200" dirty="0">
                <a:cs typeface="Calibri"/>
              </a:rPr>
              <a:t> (fortes </a:t>
            </a:r>
            <a:r>
              <a:rPr lang="en-US" sz="2200" dirty="0" err="1">
                <a:cs typeface="Calibri"/>
              </a:rPr>
              <a:t>valeurs</a:t>
            </a:r>
            <a:r>
              <a:rPr lang="en-US" sz="2200" dirty="0">
                <a:cs typeface="Calibri"/>
              </a:rPr>
              <a:t>)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572824C-FDFC-B4CF-2D13-BA99B743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824" y="640080"/>
            <a:ext cx="450141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4800">
                <a:cs typeface="Calibri Light"/>
              </a:rPr>
              <a:t>Shortlist finale</a:t>
            </a: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9">
            <a:extLst>
              <a:ext uri="{FF2B5EF4-FFF2-40B4-BE49-F238E27FC236}">
                <a16:creationId xmlns:a16="http://schemas.microsoft.com/office/drawing/2014/main" id="{293720D1-53FF-E0F7-619E-A299140A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DD5A156C-93D3-51F7-A51D-74E345B6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250492"/>
            <a:ext cx="10917936" cy="22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>
                <a:cs typeface="Calibri Light"/>
              </a:rPr>
              <a:t>Données utilisées</a:t>
            </a:r>
            <a:endParaRPr lang="fr-FR" sz="540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F8B6D-0AC4-5D1E-7BFE-8DDED861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200" dirty="0">
                <a:ea typeface="+mn-lt"/>
                <a:cs typeface="+mn-lt"/>
              </a:rPr>
              <a:t>Disponibilité de protéines en quantité par an : (Disponibilité de protéines en quantité (g/personne/jour) multiplié par la population et 365), définit si un pays est un consommateur de poulet ou non</a:t>
            </a:r>
          </a:p>
          <a:p>
            <a:r>
              <a:rPr lang="fr-FR" sz="2200" dirty="0">
                <a:ea typeface="+mn-lt"/>
                <a:cs typeface="+mn-lt"/>
              </a:rPr>
              <a:t> Exportations - Quantité : montre la quantité de poulet exportée (en millier de tonnes)</a:t>
            </a:r>
          </a:p>
          <a:p>
            <a:r>
              <a:rPr lang="fr-FR" sz="2200" dirty="0">
                <a:ea typeface="+mn-lt"/>
                <a:cs typeface="+mn-lt"/>
              </a:rPr>
              <a:t> Importations - Quantité : montre la quantité de poulet importée (en millier de tonnes)</a:t>
            </a:r>
          </a:p>
          <a:p>
            <a:r>
              <a:rPr lang="fr-FR" sz="2200" dirty="0">
                <a:ea typeface="+mn-lt"/>
                <a:cs typeface="+mn-lt"/>
              </a:rPr>
              <a:t> Production: montre la quantité de poulet produite (en millier de tonnes)</a:t>
            </a:r>
          </a:p>
          <a:p>
            <a:r>
              <a:rPr lang="fr-FR" sz="2200" dirty="0">
                <a:ea typeface="+mn-lt"/>
                <a:cs typeface="+mn-lt"/>
              </a:rPr>
              <a:t> PIB: Produit Intérieur Brut du pays, juge si le pays possède de l'argent ou non</a:t>
            </a:r>
          </a:p>
          <a:p>
            <a:r>
              <a:rPr lang="fr-FR" sz="2200">
                <a:ea typeface="+mn-lt"/>
                <a:cs typeface="+mn-lt"/>
              </a:rPr>
              <a:t>Political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>
                <a:ea typeface="+mn-lt"/>
                <a:cs typeface="+mn-lt"/>
              </a:rPr>
              <a:t>Stability</a:t>
            </a:r>
            <a:r>
              <a:rPr lang="fr-FR" sz="2200" dirty="0">
                <a:ea typeface="+mn-lt"/>
                <a:cs typeface="+mn-lt"/>
              </a:rPr>
              <a:t>: Stabilité politique, montre si le pays a un bon niveau de vie</a:t>
            </a:r>
            <a:endParaRPr lang="fr-FR" sz="2200" dirty="0">
              <a:cs typeface="Calibri" panose="020F0502020204030204"/>
            </a:endParaRPr>
          </a:p>
          <a:p>
            <a:endParaRPr lang="fr-FR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22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6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fr-FR" sz="3700" dirty="0">
                <a:cs typeface="Calibri Light"/>
              </a:rPr>
              <a:t>Dendrogramme</a:t>
            </a:r>
            <a:endParaRPr lang="fr-FR" sz="3700" dirty="0"/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59">
            <a:extLst>
              <a:ext uri="{FF2B5EF4-FFF2-40B4-BE49-F238E27FC236}">
                <a16:creationId xmlns:a16="http://schemas.microsoft.com/office/drawing/2014/main" id="{662BFEAE-B838-5DA7-417F-DDD8A2E9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dendrogramme</a:t>
            </a:r>
            <a:r>
              <a:rPr lang="en-US" sz="2200" dirty="0">
                <a:cs typeface="Calibri"/>
              </a:rPr>
              <a:t> nous </a:t>
            </a:r>
            <a:r>
              <a:rPr lang="en-US" sz="2200" dirty="0" err="1">
                <a:cs typeface="Calibri"/>
              </a:rPr>
              <a:t>montre</a:t>
            </a:r>
            <a:r>
              <a:rPr lang="en-US" sz="2200" dirty="0">
                <a:cs typeface="Calibri"/>
              </a:rPr>
              <a:t> que les </a:t>
            </a:r>
            <a:r>
              <a:rPr lang="en-US" sz="2200" dirty="0" err="1">
                <a:cs typeface="Calibri"/>
              </a:rPr>
              <a:t>données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sont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séparés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</a:t>
            </a:r>
            <a:r>
              <a:rPr lang="en-US" sz="2200" dirty="0">
                <a:cs typeface="Calibri"/>
              </a:rPr>
              <a:t> deux </a:t>
            </a:r>
            <a:r>
              <a:rPr lang="en-US" sz="2200" dirty="0" err="1">
                <a:cs typeface="Calibri"/>
              </a:rPr>
              <a:t>groupes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distincts</a:t>
            </a:r>
            <a:r>
              <a:rPr lang="en-US" sz="2200" dirty="0">
                <a:cs typeface="Calibri"/>
              </a:rPr>
              <a:t> (orange et vert)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FE28E2F-861A-58C6-C360-BBF29B91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0" y="2290936"/>
            <a:ext cx="1015218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Méthode du coude et de la silhouette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B860FDA5-F7AD-C90A-7DCA-162C4518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 panose="020F0502020204030204"/>
              </a:rPr>
              <a:t>La méthode coude nous montre qu'à partir du nombre 2, la courbe devient plus linéaire. C'est à dire que les valeurs de 2 à 9 peuvent être choisies comme nombre de cluster.</a:t>
            </a:r>
            <a:endParaRPr lang="fr-FR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La </a:t>
            </a:r>
            <a:r>
              <a:rPr lang="en-US" sz="2200" dirty="0" err="1">
                <a:cs typeface="Calibri"/>
              </a:rPr>
              <a:t>méthode</a:t>
            </a:r>
            <a:r>
              <a:rPr lang="en-US" sz="2200" dirty="0">
                <a:cs typeface="Calibri"/>
              </a:rPr>
              <a:t> de la silhouette </a:t>
            </a:r>
            <a:r>
              <a:rPr lang="en-US" sz="2200" dirty="0" err="1">
                <a:cs typeface="Calibri"/>
              </a:rPr>
              <a:t>vient</a:t>
            </a:r>
            <a:r>
              <a:rPr lang="en-US" sz="2200" dirty="0">
                <a:cs typeface="Calibri"/>
              </a:rPr>
              <a:t> confirmer </a:t>
            </a:r>
            <a:r>
              <a:rPr lang="en-US" sz="2200" dirty="0" err="1">
                <a:cs typeface="Calibri"/>
              </a:rPr>
              <a:t>notre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choix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</a:t>
            </a:r>
            <a:r>
              <a:rPr lang="en-US" sz="2200" dirty="0">
                <a:cs typeface="Calibri"/>
              </a:rPr>
              <a:t> nous </a:t>
            </a:r>
            <a:r>
              <a:rPr lang="en-US" sz="2200" dirty="0" err="1">
                <a:cs typeface="Calibri"/>
              </a:rPr>
              <a:t>montrant</a:t>
            </a:r>
            <a:r>
              <a:rPr lang="en-US" sz="2200" dirty="0">
                <a:cs typeface="Calibri"/>
              </a:rPr>
              <a:t> que la </a:t>
            </a:r>
            <a:r>
              <a:rPr lang="en-US" sz="2200" dirty="0" err="1">
                <a:cs typeface="Calibri"/>
              </a:rPr>
              <a:t>valeur</a:t>
            </a:r>
            <a:r>
              <a:rPr lang="en-US" sz="2200" dirty="0">
                <a:cs typeface="Calibri"/>
              </a:rPr>
              <a:t> la plus </a:t>
            </a:r>
            <a:r>
              <a:rPr lang="en-US" sz="2200" dirty="0" err="1">
                <a:cs typeface="Calibri"/>
              </a:rPr>
              <a:t>grande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est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liée</a:t>
            </a:r>
            <a:r>
              <a:rPr lang="en-US" sz="2200" dirty="0">
                <a:cs typeface="Calibri"/>
              </a:rPr>
              <a:t> au </a:t>
            </a:r>
            <a:r>
              <a:rPr lang="en-US" sz="2200" dirty="0" err="1">
                <a:cs typeface="Calibri"/>
              </a:rPr>
              <a:t>nombre</a:t>
            </a:r>
            <a:r>
              <a:rPr lang="en-US" sz="2200" dirty="0">
                <a:cs typeface="Calibri"/>
              </a:rPr>
              <a:t> de clusters </a:t>
            </a:r>
            <a:r>
              <a:rPr lang="en-US" sz="2200" dirty="0" err="1">
                <a:cs typeface="Calibri"/>
              </a:rPr>
              <a:t>égal</a:t>
            </a:r>
            <a:r>
              <a:rPr lang="en-US" sz="2200" dirty="0">
                <a:cs typeface="Calibri"/>
              </a:rPr>
              <a:t> à 2.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D21F267-2D9D-E08D-6418-51A8D854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090071"/>
            <a:ext cx="4014216" cy="2924193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F9AC49-E726-BBF4-A02E-F1141F9A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71" y="4304093"/>
            <a:ext cx="4279235" cy="1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>
                <a:cs typeface="Calibri Light"/>
              </a:rPr>
              <a:t>Matrice de corrélation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13FD3396-3AC0-4CD2-8EA1-4CF05E1D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Montre la composition des </a:t>
            </a:r>
            <a:r>
              <a:rPr lang="en-US" sz="2200" dirty="0" err="1">
                <a:cs typeface="Calibri"/>
              </a:rPr>
              <a:t>composantes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principales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Chiffre </a:t>
            </a:r>
            <a:r>
              <a:rPr lang="en-US" sz="2200" dirty="0" err="1">
                <a:cs typeface="Calibri"/>
              </a:rPr>
              <a:t>positif</a:t>
            </a:r>
            <a:r>
              <a:rPr lang="en-US" sz="2200" dirty="0">
                <a:cs typeface="Calibri"/>
              </a:rPr>
              <a:t> : </a:t>
            </a:r>
            <a:r>
              <a:rPr lang="en-US" sz="2200" dirty="0" err="1">
                <a:cs typeface="Calibri"/>
              </a:rPr>
              <a:t>corrélation</a:t>
            </a:r>
            <a:r>
              <a:rPr lang="en-US" sz="2200" dirty="0">
                <a:cs typeface="Calibri"/>
              </a:rPr>
              <a:t> positive, variable </a:t>
            </a:r>
            <a:r>
              <a:rPr lang="en-US" sz="2200" dirty="0" err="1">
                <a:cs typeface="Calibri"/>
              </a:rPr>
              <a:t>représentée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positivement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Chiffre </a:t>
            </a:r>
            <a:r>
              <a:rPr lang="en-US" sz="2200" dirty="0" err="1">
                <a:cs typeface="Calibri"/>
              </a:rPr>
              <a:t>proche</a:t>
            </a:r>
            <a:r>
              <a:rPr lang="en-US" sz="2200" dirty="0">
                <a:cs typeface="Calibri"/>
              </a:rPr>
              <a:t> de 0 : </a:t>
            </a:r>
            <a:r>
              <a:rPr lang="en-US" sz="2200" dirty="0" err="1">
                <a:cs typeface="Calibri"/>
              </a:rPr>
              <a:t>aucune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corrélation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Chiffre </a:t>
            </a:r>
            <a:r>
              <a:rPr lang="en-US" sz="2200" dirty="0" err="1">
                <a:cs typeface="Calibri"/>
              </a:rPr>
              <a:t>négatif</a:t>
            </a:r>
            <a:r>
              <a:rPr lang="en-US" sz="2200" dirty="0">
                <a:cs typeface="Calibri"/>
              </a:rPr>
              <a:t> : </a:t>
            </a:r>
            <a:r>
              <a:rPr lang="en-US" sz="2200" dirty="0" err="1">
                <a:cs typeface="Calibri"/>
              </a:rPr>
              <a:t>corrélation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négative</a:t>
            </a:r>
            <a:r>
              <a:rPr lang="en-US" sz="2200" dirty="0">
                <a:cs typeface="Calibri"/>
              </a:rPr>
              <a:t>, variable </a:t>
            </a:r>
            <a:r>
              <a:rPr lang="en-US" sz="2200" dirty="0" err="1">
                <a:cs typeface="Calibri"/>
              </a:rPr>
              <a:t>représentée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négativement</a:t>
            </a: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D6E4FE4-EA35-F0A1-DDA6-CBEDE29B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48498"/>
            <a:ext cx="5458968" cy="23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>
                <a:cs typeface="Calibri Light"/>
              </a:rPr>
              <a:t>Scree plot + variance explained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1F620F01-776C-7BFA-1481-CC1414A3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La "variance </a:t>
            </a:r>
            <a:r>
              <a:rPr lang="en-US" sz="2200" dirty="0" err="1">
                <a:cs typeface="Calibri"/>
              </a:rPr>
              <a:t>expliquée</a:t>
            </a:r>
            <a:r>
              <a:rPr lang="en-US" sz="2200" dirty="0">
                <a:cs typeface="Calibri"/>
              </a:rPr>
              <a:t>" </a:t>
            </a:r>
            <a:r>
              <a:rPr lang="en-US" sz="2200" dirty="0" err="1">
                <a:cs typeface="Calibri"/>
              </a:rPr>
              <a:t>est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mesure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statistique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indiquant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combien</a:t>
            </a:r>
            <a:r>
              <a:rPr lang="en-US" sz="2200" dirty="0">
                <a:cs typeface="Calibri"/>
              </a:rPr>
              <a:t> de variation </a:t>
            </a:r>
            <a:r>
              <a:rPr lang="en-US" sz="2200" dirty="0" err="1">
                <a:cs typeface="Calibri"/>
              </a:rPr>
              <a:t>est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attribué</a:t>
            </a:r>
            <a:r>
              <a:rPr lang="en-US" sz="2200" dirty="0">
                <a:cs typeface="Calibri"/>
              </a:rPr>
              <a:t> à </a:t>
            </a:r>
            <a:r>
              <a:rPr lang="en-US" sz="2200" dirty="0" err="1">
                <a:cs typeface="Calibri"/>
              </a:rPr>
              <a:t>chaque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composante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principale</a:t>
            </a:r>
            <a:r>
              <a:rPr lang="en-US" sz="2200" dirty="0">
                <a:cs typeface="Calibri"/>
              </a:rPr>
              <a:t> (PC). </a:t>
            </a:r>
          </a:p>
          <a:p>
            <a:r>
              <a:rPr lang="en-US" sz="2200" dirty="0">
                <a:cs typeface="Calibri"/>
              </a:rPr>
              <a:t>Nous </a:t>
            </a:r>
            <a:r>
              <a:rPr lang="en-US" sz="2200" dirty="0" err="1">
                <a:cs typeface="Calibri"/>
              </a:rPr>
              <a:t>pouvons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voir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ici</a:t>
            </a:r>
            <a:r>
              <a:rPr lang="en-US" sz="2200" dirty="0">
                <a:cs typeface="Calibri"/>
              </a:rPr>
              <a:t> que trois PC </a:t>
            </a:r>
            <a:r>
              <a:rPr lang="en-US" sz="2200" dirty="0" err="1">
                <a:cs typeface="Calibri"/>
              </a:rPr>
              <a:t>couvre</a:t>
            </a:r>
            <a:r>
              <a:rPr lang="en-US" sz="2200" dirty="0">
                <a:cs typeface="Calibri"/>
              </a:rPr>
              <a:t> 80% de </a:t>
            </a:r>
            <a:r>
              <a:rPr lang="en-US" sz="2200" dirty="0" err="1">
                <a:cs typeface="Calibri"/>
              </a:rPr>
              <a:t>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données</a:t>
            </a:r>
            <a:r>
              <a:rPr lang="en-US" sz="2200" dirty="0">
                <a:cs typeface="Calibri"/>
              </a:rPr>
              <a:t>. Nous </a:t>
            </a:r>
            <a:r>
              <a:rPr lang="en-US" sz="2200" dirty="0" err="1">
                <a:cs typeface="Calibri"/>
              </a:rPr>
              <a:t>allons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donc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pouvoir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travailler</a:t>
            </a:r>
            <a:r>
              <a:rPr lang="en-US" sz="2200" dirty="0">
                <a:cs typeface="Calibri"/>
              </a:rPr>
              <a:t> avec </a:t>
            </a:r>
            <a:r>
              <a:rPr lang="en-US" sz="2200" dirty="0" err="1">
                <a:cs typeface="Calibri"/>
              </a:rPr>
              <a:t>seulement</a:t>
            </a:r>
            <a:r>
              <a:rPr lang="en-US" sz="2200" dirty="0">
                <a:cs typeface="Calibri"/>
              </a:rPr>
              <a:t> trois PC au lieu de 7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91E3B22-8077-E189-09E2-FDC933EB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00912"/>
            <a:ext cx="4014216" cy="288651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DB1D505D-76FA-7A8F-A6B7-FB8AA708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787716"/>
            <a:ext cx="3995928" cy="7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 dirty="0">
                <a:cs typeface="Calibri Light"/>
              </a:rPr>
              <a:t>Cercles de corrélation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CBA746AA-CCBC-0143-738F-4FDE76D6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Longueur de la </a:t>
            </a:r>
            <a:r>
              <a:rPr lang="en-US" sz="2200" dirty="0" err="1">
                <a:cs typeface="Calibri"/>
              </a:rPr>
              <a:t>flèche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représente</a:t>
            </a:r>
            <a:r>
              <a:rPr lang="en-US" sz="2200" dirty="0">
                <a:cs typeface="Calibri"/>
              </a:rPr>
              <a:t> la </a:t>
            </a:r>
            <a:r>
              <a:rPr lang="en-US" sz="2200" dirty="0" err="1">
                <a:cs typeface="Calibri"/>
              </a:rPr>
              <a:t>qualité</a:t>
            </a:r>
            <a:r>
              <a:rPr lang="en-US" sz="2200" dirty="0">
                <a:cs typeface="Calibri"/>
              </a:rPr>
              <a:t> de la </a:t>
            </a:r>
            <a:r>
              <a:rPr lang="en-US" sz="2200" dirty="0" err="1">
                <a:cs typeface="Calibri"/>
              </a:rPr>
              <a:t>représentation</a:t>
            </a:r>
            <a:r>
              <a:rPr lang="en-US" sz="2200" dirty="0">
                <a:cs typeface="Calibri"/>
              </a:rPr>
              <a:t> (</a:t>
            </a:r>
            <a:r>
              <a:rPr lang="en-US" sz="2200" dirty="0" err="1">
                <a:cs typeface="Calibri"/>
              </a:rPr>
              <a:t>combien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cette</a:t>
            </a:r>
            <a:r>
              <a:rPr lang="en-US" sz="2200" dirty="0">
                <a:cs typeface="Calibri"/>
              </a:rPr>
              <a:t> variable </a:t>
            </a:r>
            <a:r>
              <a:rPr lang="en-US" sz="2200" dirty="0" err="1">
                <a:cs typeface="Calibri"/>
              </a:rPr>
              <a:t>explique</a:t>
            </a:r>
            <a:r>
              <a:rPr lang="en-US" sz="2200" dirty="0">
                <a:cs typeface="Calibri"/>
              </a:rPr>
              <a:t> la variance)</a:t>
            </a:r>
          </a:p>
          <a:p>
            <a:r>
              <a:rPr lang="en-US" sz="2200" dirty="0">
                <a:cs typeface="Calibri"/>
              </a:rPr>
              <a:t>La pointe de la </a:t>
            </a:r>
            <a:r>
              <a:rPr lang="en-US" sz="2200" dirty="0" err="1">
                <a:cs typeface="Calibri"/>
              </a:rPr>
              <a:t>flèche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indique</a:t>
            </a:r>
            <a:r>
              <a:rPr lang="en-US" sz="2200" dirty="0">
                <a:cs typeface="Calibri"/>
              </a:rPr>
              <a:t> la </a:t>
            </a:r>
            <a:r>
              <a:rPr lang="en-US" sz="2200" dirty="0" err="1">
                <a:cs typeface="Calibri"/>
              </a:rPr>
              <a:t>valeur</a:t>
            </a:r>
            <a:r>
              <a:rPr lang="en-US" sz="2200" dirty="0">
                <a:cs typeface="Calibri"/>
              </a:rPr>
              <a:t> de </a:t>
            </a:r>
            <a:r>
              <a:rPr lang="en-US" sz="2200" dirty="0" err="1">
                <a:cs typeface="Calibri"/>
              </a:rPr>
              <a:t>corrélation</a:t>
            </a:r>
            <a:r>
              <a:rPr lang="en-US" sz="2200" dirty="0">
                <a:cs typeface="Calibri"/>
              </a:rPr>
              <a:t> entre la variable et la dimension (PC)</a:t>
            </a:r>
          </a:p>
          <a:p>
            <a:endParaRPr lang="en-US" sz="2200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563DDB0-7CD6-2AC3-6837-4EB85AEF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84" y="771143"/>
            <a:ext cx="2861528" cy="2835609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360F628-4B35-C5AD-82CC-D1702EFA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785" y="3835353"/>
            <a:ext cx="2863277" cy="28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7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 data après PCA</a:t>
            </a: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2A2FC3C-A3BA-0F60-8AC5-3F48E8567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01157"/>
            <a:ext cx="7214616" cy="522825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53A605F-2571-A7FC-A34B-3B59B8CF1A80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525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E7DADD-0A66-CDCB-55F0-50F81303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4200">
                <a:cs typeface="Calibri Light"/>
              </a:rPr>
              <a:t>Distribution des clusters avec Kmeans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1A482AE6-17A3-7CC7-8A83-2B77A65F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594" y="1381136"/>
            <a:ext cx="5882189" cy="4192641"/>
          </a:xfrm>
        </p:spPr>
      </p:pic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CF3488BC-753B-1CF9-8193-0F250436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756056"/>
            <a:ext cx="2743200" cy="31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P9 : Réaliser une étude de marché avec Python ou R </vt:lpstr>
      <vt:lpstr>Données utilisées</vt:lpstr>
      <vt:lpstr>Dendrogramme</vt:lpstr>
      <vt:lpstr>Méthode du coude et de la silhouette</vt:lpstr>
      <vt:lpstr>Matrice de corrélation</vt:lpstr>
      <vt:lpstr>Scree plot + variance explained</vt:lpstr>
      <vt:lpstr>Cercles de corrélation</vt:lpstr>
      <vt:lpstr>Visualisation data après PCA</vt:lpstr>
      <vt:lpstr>Distribution des clusters avec Kmeans</vt:lpstr>
      <vt:lpstr>Heatmap </vt:lpstr>
      <vt:lpstr>Shortlist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271</cp:revision>
  <dcterms:created xsi:type="dcterms:W3CDTF">2022-07-18T22:33:16Z</dcterms:created>
  <dcterms:modified xsi:type="dcterms:W3CDTF">2022-07-20T14:02:03Z</dcterms:modified>
</cp:coreProperties>
</file>