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579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579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579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864351"/>
            <a:ext cx="9144000" cy="993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3864" y="1569541"/>
            <a:ext cx="5716270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579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710689"/>
            <a:ext cx="8331200" cy="195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8520" y="6583636"/>
            <a:ext cx="46481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14220" marR="5080" indent="-2000250">
              <a:lnSpc>
                <a:spcPts val="7350"/>
              </a:lnSpc>
              <a:spcBef>
                <a:spcPts val="220"/>
              </a:spcBef>
            </a:pPr>
            <a:r>
              <a:rPr spc="-5" dirty="0"/>
              <a:t>Smoothing</a:t>
            </a:r>
            <a:r>
              <a:rPr spc="-35" dirty="0"/>
              <a:t> </a:t>
            </a:r>
            <a:r>
              <a:rPr dirty="0"/>
              <a:t>in  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520" y="6583636"/>
            <a:ext cx="4006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97663"/>
            <a:ext cx="7357504" cy="390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815" y="1450587"/>
            <a:ext cx="6717683" cy="658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610" y="2598452"/>
            <a:ext cx="8352205" cy="3164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5653" y="750492"/>
            <a:ext cx="4163922" cy="5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775" y="1600316"/>
            <a:ext cx="7952793" cy="3517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7533"/>
            <a:ext cx="85312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Note </a:t>
            </a:r>
            <a:r>
              <a:rPr sz="2400" spc="-5" dirty="0">
                <a:latin typeface="Times New Roman"/>
                <a:cs typeface="Times New Roman"/>
              </a:rPr>
              <a:t>that add-one smoothing has made </a:t>
            </a:r>
            <a:r>
              <a:rPr sz="2400" dirty="0">
                <a:latin typeface="Times New Roman"/>
                <a:cs typeface="Times New Roman"/>
              </a:rPr>
              <a:t>a very big </a:t>
            </a:r>
            <a:r>
              <a:rPr sz="2400" spc="-5" dirty="0">
                <a:latin typeface="Times New Roman"/>
                <a:cs typeface="Times New Roman"/>
              </a:rPr>
              <a:t>change </a:t>
            </a:r>
            <a:r>
              <a:rPr sz="2400" dirty="0">
                <a:latin typeface="Times New Roman"/>
                <a:cs typeface="Times New Roman"/>
              </a:rPr>
              <a:t>to the  counts. C(want|to) changed </a:t>
            </a:r>
            <a:r>
              <a:rPr sz="2400" spc="-5" dirty="0">
                <a:latin typeface="Times New Roman"/>
                <a:cs typeface="Times New Roman"/>
              </a:rPr>
              <a:t>from 608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238!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see this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probability space as well: P(to|want) decreases 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.66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unsmoothed </a:t>
            </a:r>
            <a:r>
              <a:rPr sz="2400" dirty="0">
                <a:latin typeface="Times New Roman"/>
                <a:cs typeface="Times New Roman"/>
              </a:rPr>
              <a:t>case to .26 in the </a:t>
            </a:r>
            <a:r>
              <a:rPr sz="2400" spc="-5" dirty="0">
                <a:latin typeface="Times New Roman"/>
                <a:cs typeface="Times New Roman"/>
              </a:rPr>
              <a:t>smoothed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52" y="417321"/>
            <a:ext cx="2030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Smoothing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58520" y="6583636"/>
            <a:ext cx="4006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26" y="1518920"/>
            <a:ext cx="8065134" cy="34093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8100"/>
              </a:lnSpc>
              <a:spcBef>
                <a:spcPts val="155"/>
              </a:spcBef>
            </a:pPr>
            <a:r>
              <a:rPr sz="2400" spc="-85" dirty="0">
                <a:solidFill>
                  <a:srgbClr val="4D4D4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keep a language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from assigning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zero probability </a:t>
            </a:r>
            <a:r>
              <a:rPr sz="2400" spc="5" dirty="0">
                <a:solidFill>
                  <a:srgbClr val="4D4D4D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these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unseen events, we’ll have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to shave </a:t>
            </a:r>
            <a:r>
              <a:rPr sz="2400" spc="-20" dirty="0">
                <a:solidFill>
                  <a:srgbClr val="4D4D4D"/>
                </a:solidFill>
                <a:latin typeface="Times New Roman"/>
                <a:cs typeface="Times New Roman"/>
              </a:rPr>
              <a:t>off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bit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probability  </a:t>
            </a:r>
            <a:r>
              <a:rPr sz="2400" spc="-10" dirty="0">
                <a:solidFill>
                  <a:srgbClr val="4D4D4D"/>
                </a:solidFill>
                <a:latin typeface="Times New Roman"/>
                <a:cs typeface="Times New Roman"/>
              </a:rPr>
              <a:t>mass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some more frequent events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4D4D4D"/>
                </a:solidFill>
                <a:latin typeface="Times New Roman"/>
                <a:cs typeface="Times New Roman"/>
              </a:rPr>
              <a:t>give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the events  we’ve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never</a:t>
            </a:r>
            <a:r>
              <a:rPr sz="2400" spc="-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seen.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44"/>
              </a:spcBef>
            </a:pP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This modification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is called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smoothing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or</a:t>
            </a:r>
            <a:r>
              <a:rPr sz="2400" spc="-45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discounting.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Add-1</a:t>
            </a:r>
            <a:r>
              <a:rPr sz="2400" spc="-7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smoothing,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Add-k</a:t>
            </a:r>
            <a:r>
              <a:rPr sz="2400" spc="-7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smoothing,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D4D4D"/>
                </a:solidFill>
                <a:latin typeface="Times New Roman"/>
                <a:cs typeface="Times New Roman"/>
              </a:rPr>
              <a:t>Backoff, </a:t>
            </a:r>
            <a:r>
              <a:rPr sz="2400" dirty="0">
                <a:solidFill>
                  <a:srgbClr val="4D4D4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D4D4D"/>
                </a:solidFill>
                <a:latin typeface="Times New Roman"/>
                <a:cs typeface="Times New Roman"/>
              </a:rPr>
              <a:t>Kneser-Ney smoothing.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7321"/>
            <a:ext cx="5370830" cy="1619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579B4"/>
                </a:solidFill>
                <a:latin typeface="Verdana"/>
                <a:cs typeface="Verdana"/>
              </a:rPr>
              <a:t>Add-one</a:t>
            </a:r>
            <a:r>
              <a:rPr sz="2600" b="1" spc="-35" dirty="0">
                <a:solidFill>
                  <a:srgbClr val="0579B4"/>
                </a:solidFill>
                <a:latin typeface="Verdana"/>
                <a:cs typeface="Verdana"/>
              </a:rPr>
              <a:t> </a:t>
            </a:r>
            <a:r>
              <a:rPr sz="2600" b="1" spc="-5" dirty="0">
                <a:solidFill>
                  <a:srgbClr val="0579B4"/>
                </a:solidFill>
                <a:latin typeface="Verdana"/>
                <a:cs typeface="Verdana"/>
              </a:rPr>
              <a:t>Smoothing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1600" spc="-20" dirty="0">
                <a:solidFill>
                  <a:srgbClr val="4D4D4D"/>
                </a:solidFill>
                <a:latin typeface="Verdana"/>
                <a:cs typeface="Verdana"/>
              </a:rPr>
              <a:t>For</a:t>
            </a:r>
            <a:r>
              <a:rPr sz="16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unigrams:</a:t>
            </a:r>
            <a:endParaRPr sz="1600">
              <a:latin typeface="Verdana"/>
              <a:cs typeface="Verdana"/>
            </a:endParaRPr>
          </a:p>
          <a:p>
            <a:pPr marL="245745" indent="-232410">
              <a:lnSpc>
                <a:spcPct val="100000"/>
              </a:lnSpc>
              <a:spcBef>
                <a:spcPts val="765"/>
              </a:spcBef>
              <a:buSzPct val="78125"/>
              <a:buChar char="•"/>
              <a:tabLst>
                <a:tab pos="245745" algn="l"/>
                <a:tab pos="246379" algn="l"/>
              </a:tabLst>
            </a:pP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Add 1 to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every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word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(type)</a:t>
            </a:r>
            <a:r>
              <a:rPr sz="1600" spc="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count</a:t>
            </a:r>
            <a:endParaRPr sz="1600">
              <a:latin typeface="Verdana"/>
              <a:cs typeface="Verdana"/>
            </a:endParaRPr>
          </a:p>
          <a:p>
            <a:pPr marL="245745" indent="-232410">
              <a:lnSpc>
                <a:spcPct val="100000"/>
              </a:lnSpc>
              <a:spcBef>
                <a:spcPts val="1060"/>
              </a:spcBef>
              <a:buSzPct val="78125"/>
              <a:buChar char="•"/>
              <a:tabLst>
                <a:tab pos="245745" algn="l"/>
                <a:tab pos="246379" algn="l"/>
              </a:tabLst>
            </a:pP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Normalize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by N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(tokens) /(N (tokens) +V</a:t>
            </a:r>
            <a:r>
              <a:rPr sz="1600" spc="18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(types))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3" y="2147442"/>
            <a:ext cx="5154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SzPct val="78125"/>
              <a:buChar char="•"/>
              <a:tabLst>
                <a:tab pos="243840" algn="l"/>
                <a:tab pos="244475" algn="l"/>
              </a:tabLst>
            </a:pP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Smoothed count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(adjusted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for additions to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N)</a:t>
            </a:r>
            <a:r>
              <a:rPr sz="1600" spc="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3" y="2903347"/>
            <a:ext cx="5536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SzPct val="78125"/>
              <a:buChar char="•"/>
              <a:tabLst>
                <a:tab pos="243840" algn="l"/>
                <a:tab pos="244475" algn="l"/>
              </a:tabLst>
            </a:pP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Normalize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by N to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get </a:t>
            </a:r>
            <a:r>
              <a:rPr sz="1600" spc="-5" dirty="0">
                <a:solidFill>
                  <a:srgbClr val="4D4D4D"/>
                </a:solidFill>
                <a:latin typeface="Verdana"/>
                <a:cs typeface="Verdana"/>
              </a:rPr>
              <a:t>the new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unigram</a:t>
            </a:r>
            <a:r>
              <a:rPr sz="1600" spc="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D4D4D"/>
                </a:solidFill>
                <a:latin typeface="Verdana"/>
                <a:cs typeface="Verdana"/>
              </a:rPr>
              <a:t>probability: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794" y="2566273"/>
            <a:ext cx="630555" cy="395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30" dirty="0">
                <a:latin typeface="Times New Roman"/>
                <a:cs typeface="Times New Roman"/>
              </a:rPr>
              <a:t>N</a:t>
            </a:r>
            <a:r>
              <a:rPr sz="2400" i="1" spc="-2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Symbol"/>
                <a:cs typeface="Symbol"/>
              </a:rPr>
              <a:t></a:t>
            </a:r>
            <a:r>
              <a:rPr sz="2400" i="1" spc="-3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531" y="2279523"/>
            <a:ext cx="776605" cy="395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8770" algn="l"/>
                <a:tab pos="763270" algn="l"/>
              </a:tabLst>
            </a:pPr>
            <a:r>
              <a:rPr sz="1200" spc="5" dirty="0">
                <a:latin typeface="Symbol"/>
                <a:cs typeface="Symbol"/>
              </a:rPr>
              <a:t>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lang="en-US" sz="12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  </a:t>
            </a:r>
            <a:r>
              <a:rPr sz="240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729" y="2433775"/>
            <a:ext cx="85725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5" dirty="0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1729" y="2378409"/>
            <a:ext cx="63754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1200" spc="65" dirty="0">
                <a:latin typeface="Symbol"/>
                <a:cs typeface="Symbol"/>
              </a:rPr>
              <a:t></a:t>
            </a:r>
            <a:r>
              <a:rPr sz="2400" i="1" spc="-15" dirty="0">
                <a:latin typeface="Times New Roman"/>
                <a:cs typeface="Times New Roman"/>
              </a:rPr>
              <a:t>c</a:t>
            </a:r>
            <a:r>
              <a:rPr sz="700" i="1" dirty="0">
                <a:latin typeface="Times New Roman"/>
                <a:cs typeface="Times New Roman"/>
              </a:rPr>
              <a:t>i</a:t>
            </a:r>
            <a:r>
              <a:rPr sz="700" i="1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</a:t>
            </a:r>
            <a:r>
              <a:rPr sz="2400" spc="-12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170"/>
              </a:lnSpc>
              <a:tabLst>
                <a:tab pos="563880" algn="l"/>
              </a:tabLst>
            </a:pPr>
            <a:r>
              <a:rPr sz="1200" spc="5" dirty="0">
                <a:latin typeface="Symbol"/>
                <a:cs typeface="Symbol"/>
              </a:rPr>
              <a:t></a:t>
            </a:r>
            <a:r>
              <a:rPr sz="1200" spc="5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3320" y="3373485"/>
            <a:ext cx="11176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1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2982" y="3403296"/>
            <a:ext cx="63055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25" dirty="0">
                <a:latin typeface="Times New Roman"/>
                <a:cs typeface="Times New Roman"/>
              </a:rPr>
              <a:t>N</a:t>
            </a:r>
            <a:r>
              <a:rPr sz="2400" i="1" spc="-2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Symbol"/>
                <a:cs typeface="Symbol"/>
              </a:rPr>
              <a:t></a:t>
            </a:r>
            <a:r>
              <a:rPr sz="2400" i="1" spc="-3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3833" y="3116880"/>
            <a:ext cx="120650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00" i="1" spc="-89" baseline="-17361" dirty="0">
                <a:latin typeface="Times New Roman"/>
                <a:cs typeface="Times New Roman"/>
              </a:rPr>
              <a:t>p</a:t>
            </a:r>
            <a:r>
              <a:rPr sz="3600" spc="315" baseline="-4629" dirty="0">
                <a:latin typeface="Times New Roman"/>
                <a:cs typeface="Times New Roman"/>
              </a:rPr>
              <a:t>*</a:t>
            </a:r>
            <a:r>
              <a:rPr sz="3600" spc="30" baseline="-17361" dirty="0">
                <a:latin typeface="Symbol"/>
                <a:cs typeface="Symbol"/>
              </a:rPr>
              <a:t></a:t>
            </a:r>
            <a:r>
              <a:rPr sz="3600" spc="-487" baseline="-17361" dirty="0">
                <a:latin typeface="Times New Roman"/>
                <a:cs typeface="Times New Roman"/>
              </a:rPr>
              <a:t> </a:t>
            </a:r>
            <a:r>
              <a:rPr sz="2400" i="1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7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7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4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2050" y="4345589"/>
            <a:ext cx="1448435" cy="0"/>
          </a:xfrm>
          <a:custGeom>
            <a:avLst/>
            <a:gdLst/>
            <a:ahLst/>
            <a:cxnLst/>
            <a:rect l="l" t="t" r="r" b="b"/>
            <a:pathLst>
              <a:path w="1448435">
                <a:moveTo>
                  <a:pt x="0" y="0"/>
                </a:moveTo>
                <a:lnTo>
                  <a:pt x="1448310" y="0"/>
                </a:lnTo>
              </a:path>
            </a:pathLst>
          </a:custGeom>
          <a:ln w="14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78861" y="5923197"/>
            <a:ext cx="155956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95" dirty="0">
                <a:latin typeface="Times New Roman"/>
                <a:cs typeface="Times New Roman"/>
              </a:rPr>
              <a:t>C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700" i="1" spc="70" dirty="0">
                <a:latin typeface="Times New Roman"/>
                <a:cs typeface="Times New Roman"/>
              </a:rPr>
              <a:t>xy</a:t>
            </a:r>
            <a:r>
              <a:rPr sz="2700" spc="70" dirty="0">
                <a:latin typeface="Times New Roman"/>
                <a:cs typeface="Times New Roman"/>
              </a:rPr>
              <a:t>)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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850" i="1" spc="-35" dirty="0">
                <a:latin typeface="Symbol"/>
                <a:cs typeface="Symbol"/>
              </a:rPr>
              <a:t></a:t>
            </a:r>
            <a:r>
              <a:rPr sz="2700" i="1" spc="-35" dirty="0">
                <a:latin typeface="Times New Roman"/>
                <a:cs typeface="Times New Roman"/>
              </a:rPr>
              <a:t>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520" y="6583636"/>
            <a:ext cx="4006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9870" y="3790546"/>
            <a:ext cx="4448175" cy="2111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50"/>
              </a:spcBef>
            </a:pPr>
            <a:r>
              <a:rPr sz="4050" i="1" spc="165" baseline="-34979" dirty="0">
                <a:latin typeface="Times New Roman"/>
                <a:cs typeface="Times New Roman"/>
              </a:rPr>
              <a:t>P</a:t>
            </a:r>
            <a:r>
              <a:rPr sz="4050" spc="165" baseline="-34979" dirty="0">
                <a:latin typeface="Times New Roman"/>
                <a:cs typeface="Times New Roman"/>
              </a:rPr>
              <a:t>(</a:t>
            </a:r>
            <a:r>
              <a:rPr sz="4050" i="1" spc="165" baseline="-34979" dirty="0">
                <a:latin typeface="Times New Roman"/>
                <a:cs typeface="Times New Roman"/>
              </a:rPr>
              <a:t>z</a:t>
            </a:r>
            <a:r>
              <a:rPr sz="4050" i="1" spc="-112" baseline="-34979" dirty="0">
                <a:latin typeface="Times New Roman"/>
                <a:cs typeface="Times New Roman"/>
              </a:rPr>
              <a:t> </a:t>
            </a:r>
            <a:r>
              <a:rPr sz="4050" spc="7" baseline="-34979" dirty="0">
                <a:latin typeface="Times New Roman"/>
                <a:cs typeface="Times New Roman"/>
              </a:rPr>
              <a:t>|</a:t>
            </a:r>
            <a:r>
              <a:rPr sz="4050" spc="-104" baseline="-34979" dirty="0">
                <a:latin typeface="Times New Roman"/>
                <a:cs typeface="Times New Roman"/>
              </a:rPr>
              <a:t> </a:t>
            </a:r>
            <a:r>
              <a:rPr sz="4050" i="1" spc="97" baseline="-34979" dirty="0">
                <a:latin typeface="Times New Roman"/>
                <a:cs typeface="Times New Roman"/>
              </a:rPr>
              <a:t>xy</a:t>
            </a:r>
            <a:r>
              <a:rPr sz="4050" spc="97" baseline="-34979" dirty="0">
                <a:latin typeface="Times New Roman"/>
                <a:cs typeface="Times New Roman"/>
              </a:rPr>
              <a:t>)</a:t>
            </a:r>
            <a:r>
              <a:rPr sz="4050" spc="-44" baseline="-34979" dirty="0">
                <a:latin typeface="Times New Roman"/>
                <a:cs typeface="Times New Roman"/>
              </a:rPr>
              <a:t> </a:t>
            </a:r>
            <a:r>
              <a:rPr sz="4050" spc="22" baseline="-34979" dirty="0">
                <a:latin typeface="Symbol"/>
                <a:cs typeface="Symbol"/>
              </a:rPr>
              <a:t></a:t>
            </a:r>
            <a:r>
              <a:rPr sz="4050" spc="135" baseline="-34979" dirty="0">
                <a:latin typeface="Times New Roman"/>
                <a:cs typeface="Times New Roman"/>
              </a:rPr>
              <a:t> </a:t>
            </a:r>
            <a:r>
              <a:rPr sz="2700" i="1" spc="95" dirty="0">
                <a:latin typeface="Times New Roman"/>
                <a:cs typeface="Times New Roman"/>
              </a:rPr>
              <a:t>C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xyz</a:t>
            </a:r>
            <a:r>
              <a:rPr sz="2700" i="1" spc="-41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)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</a:t>
            </a:r>
            <a:r>
              <a:rPr sz="2700" spc="-39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129539" algn="ctr">
              <a:lnSpc>
                <a:spcPct val="100000"/>
              </a:lnSpc>
              <a:spcBef>
                <a:spcPts val="555"/>
              </a:spcBef>
            </a:pPr>
            <a:r>
              <a:rPr sz="2700" i="1" spc="95" dirty="0">
                <a:latin typeface="Times New Roman"/>
                <a:cs typeface="Times New Roman"/>
              </a:rPr>
              <a:t>C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spc="-430" dirty="0">
                <a:latin typeface="Times New Roman"/>
                <a:cs typeface="Times New Roman"/>
              </a:rPr>
              <a:t> </a:t>
            </a:r>
            <a:r>
              <a:rPr sz="2700" i="1" spc="70" dirty="0">
                <a:latin typeface="Times New Roman"/>
                <a:cs typeface="Times New Roman"/>
              </a:rPr>
              <a:t>xy</a:t>
            </a:r>
            <a:r>
              <a:rPr sz="2700" spc="70" dirty="0">
                <a:latin typeface="Times New Roman"/>
                <a:cs typeface="Times New Roman"/>
              </a:rPr>
              <a:t>)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</a:t>
            </a:r>
            <a:r>
              <a:rPr sz="2700" spc="-42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V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>
              <a:latin typeface="Times New Roman"/>
              <a:cs typeface="Times New Roman"/>
            </a:endParaRPr>
          </a:p>
          <a:p>
            <a:pPr marL="1307465" algn="ctr">
              <a:lnSpc>
                <a:spcPct val="100000"/>
              </a:lnSpc>
            </a:pPr>
            <a:r>
              <a:rPr sz="4050" i="1" spc="165" baseline="-34979" dirty="0">
                <a:latin typeface="Times New Roman"/>
                <a:cs typeface="Times New Roman"/>
              </a:rPr>
              <a:t>P</a:t>
            </a:r>
            <a:r>
              <a:rPr sz="4050" spc="165" baseline="-34979" dirty="0">
                <a:latin typeface="Times New Roman"/>
                <a:cs typeface="Times New Roman"/>
              </a:rPr>
              <a:t>(</a:t>
            </a:r>
            <a:r>
              <a:rPr sz="4050" i="1" spc="165" baseline="-34979" dirty="0">
                <a:latin typeface="Times New Roman"/>
                <a:cs typeface="Times New Roman"/>
              </a:rPr>
              <a:t>z</a:t>
            </a:r>
            <a:r>
              <a:rPr sz="4050" i="1" spc="-112" baseline="-34979" dirty="0">
                <a:latin typeface="Times New Roman"/>
                <a:cs typeface="Times New Roman"/>
              </a:rPr>
              <a:t> </a:t>
            </a:r>
            <a:r>
              <a:rPr sz="4050" spc="7" baseline="-34979" dirty="0">
                <a:latin typeface="Times New Roman"/>
                <a:cs typeface="Times New Roman"/>
              </a:rPr>
              <a:t>|</a:t>
            </a:r>
            <a:r>
              <a:rPr sz="4050" spc="-120" baseline="-34979" dirty="0">
                <a:latin typeface="Times New Roman"/>
                <a:cs typeface="Times New Roman"/>
              </a:rPr>
              <a:t> </a:t>
            </a:r>
            <a:r>
              <a:rPr sz="4050" i="1" spc="104" baseline="-34979" dirty="0">
                <a:latin typeface="Times New Roman"/>
                <a:cs typeface="Times New Roman"/>
              </a:rPr>
              <a:t>xy</a:t>
            </a:r>
            <a:r>
              <a:rPr sz="4050" spc="104" baseline="-34979" dirty="0">
                <a:latin typeface="Times New Roman"/>
                <a:cs typeface="Times New Roman"/>
              </a:rPr>
              <a:t>)</a:t>
            </a:r>
            <a:r>
              <a:rPr sz="4050" spc="-52" baseline="-34979" dirty="0">
                <a:latin typeface="Times New Roman"/>
                <a:cs typeface="Times New Roman"/>
              </a:rPr>
              <a:t> </a:t>
            </a:r>
            <a:r>
              <a:rPr sz="4050" spc="22" baseline="-34979" dirty="0">
                <a:latin typeface="Symbol"/>
                <a:cs typeface="Symbol"/>
              </a:rPr>
              <a:t></a:t>
            </a:r>
            <a:r>
              <a:rPr sz="2700" u="heavy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7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700" u="heavy" spc="-4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xyz</a:t>
            </a:r>
            <a:r>
              <a:rPr sz="2700" i="1" u="heavy" spc="-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7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7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i="1" u="heavy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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5824220"/>
            <a:ext cx="2339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Add </a:t>
            </a:r>
            <a:r>
              <a:rPr sz="2000" dirty="0">
                <a:latin typeface="Tahoma"/>
                <a:cs typeface="Tahoma"/>
              </a:rPr>
              <a:t>delta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smoothing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047750"/>
            <a:ext cx="6438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848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62100"/>
            <a:ext cx="7791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9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172" y="6530137"/>
            <a:ext cx="817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090D"/>
                </a:solidFill>
                <a:latin typeface="Arial"/>
                <a:cs typeface="Arial"/>
              </a:rPr>
              <a:t>9/24/2</a:t>
            </a:r>
            <a:r>
              <a:rPr sz="1400" spc="-15" dirty="0">
                <a:solidFill>
                  <a:srgbClr val="58090D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58090D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5540" y="658164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090D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111963"/>
            <a:ext cx="54063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579B4"/>
                </a:solidFill>
                <a:latin typeface="Garamond"/>
                <a:cs typeface="Garamond"/>
              </a:rPr>
              <a:t>Berkeley Restaurant </a:t>
            </a:r>
            <a:r>
              <a:rPr sz="2600" b="1" dirty="0">
                <a:solidFill>
                  <a:srgbClr val="0579B4"/>
                </a:solidFill>
                <a:latin typeface="Garamond"/>
                <a:cs typeface="Garamond"/>
              </a:rPr>
              <a:t>Project</a:t>
            </a:r>
            <a:r>
              <a:rPr sz="2600" b="1" spc="50" dirty="0">
                <a:solidFill>
                  <a:srgbClr val="0579B4"/>
                </a:solidFill>
                <a:latin typeface="Garamond"/>
                <a:cs typeface="Garamond"/>
              </a:rPr>
              <a:t> </a:t>
            </a:r>
            <a:r>
              <a:rPr sz="2600" b="1" spc="-5" dirty="0">
                <a:solidFill>
                  <a:srgbClr val="0579B4"/>
                </a:solidFill>
                <a:latin typeface="Garamond"/>
                <a:cs typeface="Garamond"/>
              </a:rPr>
              <a:t>Sentences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1710689"/>
            <a:ext cx="8256270" cy="19596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0"/>
              </a:spcBef>
              <a:tabLst>
                <a:tab pos="686435" algn="l"/>
                <a:tab pos="1358265" algn="l"/>
                <a:tab pos="1971039" algn="l"/>
                <a:tab pos="2544445" algn="l"/>
                <a:tab pos="3515360" algn="l"/>
                <a:tab pos="4187190" algn="l"/>
                <a:tab pos="5059045" algn="l"/>
                <a:tab pos="6638290" algn="l"/>
              </a:tabLst>
            </a:pP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can	you	</a:t>
            </a:r>
            <a:r>
              <a:rPr sz="2800" b="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ell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10" dirty="0">
                <a:solidFill>
                  <a:srgbClr val="330099"/>
                </a:solidFill>
                <a:latin typeface="Times New Roman"/>
                <a:cs typeface="Times New Roman"/>
              </a:rPr>
              <a:t>m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abo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u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any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go</a:t>
            </a:r>
            <a:r>
              <a:rPr sz="2800" b="0" i="1" spc="5" dirty="0">
                <a:solidFill>
                  <a:srgbClr val="330099"/>
                </a:solidFill>
                <a:latin typeface="Times New Roman"/>
                <a:cs typeface="Times New Roman"/>
              </a:rPr>
              <a:t>o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d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c</a:t>
            </a:r>
            <a:r>
              <a:rPr sz="2800" b="0" i="1" spc="-20" dirty="0">
                <a:solidFill>
                  <a:srgbClr val="330099"/>
                </a:solidFill>
                <a:latin typeface="Times New Roman"/>
                <a:cs typeface="Times New Roman"/>
              </a:rPr>
              <a:t>a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n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onese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b="0" i="1" spc="-110" dirty="0">
                <a:solidFill>
                  <a:srgbClr val="330099"/>
                </a:solidFill>
                <a:latin typeface="Times New Roman"/>
                <a:cs typeface="Times New Roman"/>
              </a:rPr>
              <a:t>r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es</a:t>
            </a:r>
            <a:r>
              <a:rPr sz="2800" b="0" i="1" spc="-20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aur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a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nts  close</a:t>
            </a:r>
            <a:r>
              <a:rPr sz="2800" b="0" i="1" spc="-20" dirty="0">
                <a:solidFill>
                  <a:srgbClr val="330099"/>
                </a:solidFill>
                <a:latin typeface="Times New Roman"/>
                <a:cs typeface="Times New Roman"/>
              </a:rPr>
              <a:t> 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12700" marR="2017395">
              <a:lnSpc>
                <a:spcPts val="4290"/>
              </a:lnSpc>
              <a:spcBef>
                <a:spcPts val="204"/>
              </a:spcBef>
            </a:pP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mid priced 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thai food 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is what i’m 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looking</a:t>
            </a:r>
            <a:r>
              <a:rPr sz="2800" b="0" i="1" spc="-55" dirty="0">
                <a:solidFill>
                  <a:srgbClr val="330099"/>
                </a:solidFill>
                <a:latin typeface="Times New Roman"/>
                <a:cs typeface="Times New Roman"/>
              </a:rPr>
              <a:t> 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for  tell </a:t>
            </a:r>
            <a:r>
              <a:rPr sz="2800" b="0" i="1" spc="-10" dirty="0">
                <a:solidFill>
                  <a:srgbClr val="330099"/>
                </a:solidFill>
                <a:latin typeface="Times New Roman"/>
                <a:cs typeface="Times New Roman"/>
              </a:rPr>
              <a:t>me 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about </a:t>
            </a:r>
            <a:r>
              <a:rPr sz="2800" b="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chez</a:t>
            </a:r>
            <a:r>
              <a:rPr sz="2800" b="0" i="1" spc="-25" dirty="0">
                <a:solidFill>
                  <a:srgbClr val="330099"/>
                </a:solidFill>
                <a:latin typeface="Times New Roman"/>
                <a:cs typeface="Times New Roman"/>
              </a:rPr>
              <a:t> </a:t>
            </a:r>
            <a:r>
              <a:rPr sz="2800" b="0" i="1" dirty="0">
                <a:solidFill>
                  <a:srgbClr val="330099"/>
                </a:solidFill>
                <a:latin typeface="Times New Roman"/>
                <a:cs typeface="Times New Roman"/>
              </a:rPr>
              <a:t>panisse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3763772"/>
            <a:ext cx="8256905" cy="19608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4"/>
              </a:spcBef>
              <a:tabLst>
                <a:tab pos="672465" algn="l"/>
                <a:tab pos="1330960" algn="l"/>
                <a:tab pos="2066925" algn="l"/>
                <a:tab pos="2626360" algn="l"/>
                <a:tab pos="2951480" algn="l"/>
                <a:tab pos="3985895" algn="l"/>
                <a:tab pos="4408170" algn="l"/>
                <a:tab pos="4987290" algn="l"/>
                <a:tab pos="5883910" algn="l"/>
                <a:tab pos="6306185" algn="l"/>
                <a:tab pos="7084695" algn="l"/>
                <a:tab pos="7783195" algn="l"/>
              </a:tabLst>
            </a:pP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can	you	gi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v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330099"/>
                </a:solidFill>
                <a:latin typeface="Times New Roman"/>
                <a:cs typeface="Times New Roman"/>
              </a:rPr>
              <a:t>m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li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s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i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g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o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he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kinds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food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hat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</a:t>
            </a:r>
            <a:r>
              <a:rPr sz="2800" i="1" spc="-105" dirty="0">
                <a:solidFill>
                  <a:srgbClr val="330099"/>
                </a:solidFill>
                <a:latin typeface="Times New Roman"/>
                <a:cs typeface="Times New Roman"/>
              </a:rPr>
              <a:t>r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e  available</a:t>
            </a:r>
            <a:endParaRPr sz="2800">
              <a:latin typeface="Times New Roman"/>
              <a:cs typeface="Times New Roman"/>
            </a:endParaRPr>
          </a:p>
          <a:p>
            <a:pPr marL="12700" marR="1894205">
              <a:lnSpc>
                <a:spcPts val="4300"/>
              </a:lnSpc>
              <a:spcBef>
                <a:spcPts val="185"/>
              </a:spcBef>
            </a:pP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i’m looking 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a 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good 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place to eat </a:t>
            </a:r>
            <a:r>
              <a:rPr sz="2800" i="1" spc="-15" dirty="0">
                <a:solidFill>
                  <a:srgbClr val="330099"/>
                </a:solidFill>
                <a:latin typeface="Times New Roman"/>
                <a:cs typeface="Times New Roman"/>
              </a:rPr>
              <a:t>breakfast  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when is caffe venezia </a:t>
            </a:r>
            <a:r>
              <a:rPr sz="2800" i="1" dirty="0">
                <a:solidFill>
                  <a:srgbClr val="330099"/>
                </a:solidFill>
                <a:latin typeface="Times New Roman"/>
                <a:cs typeface="Times New Roman"/>
              </a:rPr>
              <a:t>open during 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the</a:t>
            </a:r>
            <a:r>
              <a:rPr sz="2800" i="1" spc="-45" dirty="0">
                <a:solidFill>
                  <a:srgbClr val="3300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0099"/>
                </a:solidFill>
                <a:latin typeface="Times New Roman"/>
                <a:cs typeface="Times New Roman"/>
              </a:rPr>
              <a:t>day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91" y="1937135"/>
            <a:ext cx="8138890" cy="377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11" y="2139710"/>
            <a:ext cx="7461334" cy="3175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E004B494DEDC40970AD21211F4ADAB" ma:contentTypeVersion="2" ma:contentTypeDescription="Create a new document." ma:contentTypeScope="" ma:versionID="5d7f5cb6a371061d11b0307401c6134d">
  <xsd:schema xmlns:xsd="http://www.w3.org/2001/XMLSchema" xmlns:xs="http://www.w3.org/2001/XMLSchema" xmlns:p="http://schemas.microsoft.com/office/2006/metadata/properties" xmlns:ns2="002ba6d9-4b49-43a4-8801-3c62fe654774" targetNamespace="http://schemas.microsoft.com/office/2006/metadata/properties" ma:root="true" ma:fieldsID="2a7cb072eed71bc0faa798c78a83e4ee" ns2:_="">
    <xsd:import namespace="002ba6d9-4b49-43a4-8801-3c62fe6547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ba6d9-4b49-43a4-8801-3c62fe654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16BA95-5329-4DD3-A93A-99B5B4B6BCCA}"/>
</file>

<file path=customXml/itemProps2.xml><?xml version="1.0" encoding="utf-8"?>
<ds:datastoreItem xmlns:ds="http://schemas.openxmlformats.org/officeDocument/2006/customXml" ds:itemID="{782D499E-33C6-4F3C-8B55-5969CA592B08}"/>
</file>

<file path=customXml/itemProps3.xml><?xml version="1.0" encoding="utf-8"?>
<ds:datastoreItem xmlns:ds="http://schemas.openxmlformats.org/officeDocument/2006/customXml" ds:itemID="{BBAEF452-2247-49D9-9B6F-73AFF32E31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338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Garamond</vt:lpstr>
      <vt:lpstr>Symbol</vt:lpstr>
      <vt:lpstr>Tahoma</vt:lpstr>
      <vt:lpstr>Times New Roman</vt:lpstr>
      <vt:lpstr>Verdana</vt:lpstr>
      <vt:lpstr>Office Theme</vt:lpstr>
      <vt:lpstr>Smoothing in  NLP</vt:lpstr>
      <vt:lpstr>Smoothing</vt:lpstr>
      <vt:lpstr>PowerPoint Presentation</vt:lpstr>
      <vt:lpstr>PowerPoint Presentation</vt:lpstr>
      <vt:lpstr>PowerPoint Presentation</vt:lpstr>
      <vt:lpstr>PowerPoint Presentation</vt:lpstr>
      <vt:lpstr>can you tell me about any good cantonese restaurants  close by mid priced thai food is what i’m looking for  tell me about chez panisse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N-Grams and Corpus Based Techniques for NLP</dc:title>
  <dc:creator>sameer maskey</dc:creator>
  <cp:lastModifiedBy>Rajeshkannan  R</cp:lastModifiedBy>
  <cp:revision>2</cp:revision>
  <dcterms:created xsi:type="dcterms:W3CDTF">2020-10-06T07:04:58Z</dcterms:created>
  <dcterms:modified xsi:type="dcterms:W3CDTF">2022-03-10T09:12:51Z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2020-10-06T00:00:00Z</vt:filetime>
  </property>
  <property fmtid="{D5CDD505-2E9C-101B-9397-08002B2CF9AE}" pid="5" name="ContentTypeId">
    <vt:lpwstr>0x0101008BE004B494DEDC40970AD21211F4ADAB</vt:lpwstr>
  </property>
</Properties>
</file>