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300" r:id="rId8"/>
    <p:sldId id="301" r:id="rId9"/>
    <p:sldId id="302" r:id="rId10"/>
    <p:sldId id="303" r:id="rId11"/>
    <p:sldId id="304" r:id="rId12"/>
    <p:sldId id="305" r:id="rId13"/>
    <p:sldId id="306" r:id="rId14"/>
    <p:sldId id="307" r:id="rId15"/>
    <p:sldId id="308" r:id="rId16"/>
    <p:sldId id="309" r:id="rId17"/>
    <p:sldId id="310" r:id="rId18"/>
    <p:sldId id="262" r:id="rId19"/>
    <p:sldId id="263" r:id="rId20"/>
    <p:sldId id="265" r:id="rId21"/>
    <p:sldId id="264"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9" r:id="rId35"/>
    <p:sldId id="280" r:id="rId36"/>
    <p:sldId id="281" r:id="rId37"/>
    <p:sldId id="278" r:id="rId38"/>
    <p:sldId id="282" r:id="rId39"/>
    <p:sldId id="283" r:id="rId40"/>
    <p:sldId id="284" r:id="rId41"/>
    <p:sldId id="285" r:id="rId42"/>
    <p:sldId id="286" r:id="rId43"/>
    <p:sldId id="287" r:id="rId44"/>
    <p:sldId id="288" r:id="rId45"/>
    <p:sldId id="289" r:id="rId46"/>
    <p:sldId id="290" r:id="rId47"/>
    <p:sldId id="291" r:id="rId48"/>
    <p:sldId id="298" r:id="rId49"/>
    <p:sldId id="299" r:id="rId50"/>
    <p:sldId id="292" r:id="rId51"/>
    <p:sldId id="293" r:id="rId52"/>
    <p:sldId id="294" r:id="rId53"/>
    <p:sldId id="295" r:id="rId54"/>
    <p:sldId id="321" r:id="rId55"/>
    <p:sldId id="296" r:id="rId56"/>
    <p:sldId id="319" r:id="rId57"/>
    <p:sldId id="320" r:id="rId58"/>
    <p:sldId id="311" r:id="rId59"/>
    <p:sldId id="312" r:id="rId60"/>
    <p:sldId id="313" r:id="rId61"/>
    <p:sldId id="314" r:id="rId62"/>
    <p:sldId id="315" r:id="rId63"/>
    <p:sldId id="316" r:id="rId64"/>
    <p:sldId id="317" r:id="rId65"/>
    <p:sldId id="31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3883"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453761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60C706-27DA-462D-91BC-4F8D60FC1C06}"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4510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0645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9362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980487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409637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3779894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609069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378198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397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1198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60C706-27DA-462D-91BC-4F8D60FC1C06}"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480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60C706-27DA-462D-91BC-4F8D60FC1C06}"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89044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52319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16211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A60C706-27DA-462D-91BC-4F8D60FC1C06}" type="datetimeFigureOut">
              <a:rPr lang="en-IN" smtClean="0"/>
              <a:t>30-07-2024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254496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60C706-27DA-462D-91BC-4F8D60FC1C06}"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D21DA-2AC4-4C9B-B676-C401D175BAB3}" type="slidenum">
              <a:rPr lang="en-IN" smtClean="0"/>
              <a:t>‹#›</a:t>
            </a:fld>
            <a:endParaRPr lang="en-IN"/>
          </a:p>
        </p:txBody>
      </p:sp>
    </p:spTree>
    <p:extLst>
      <p:ext uri="{BB962C8B-B14F-4D97-AF65-F5344CB8AC3E}">
        <p14:creationId xmlns:p14="http://schemas.microsoft.com/office/powerpoint/2010/main" val="52269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0C706-27DA-462D-91BC-4F8D60FC1C06}" type="datetimeFigureOut">
              <a:rPr lang="en-IN" smtClean="0"/>
              <a:t>30-07-2024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4D21DA-2AC4-4C9B-B676-C401D175BAB3}" type="slidenum">
              <a:rPr lang="en-IN" smtClean="0"/>
              <a:t>‹#›</a:t>
            </a:fld>
            <a:endParaRPr lang="en-IN"/>
          </a:p>
        </p:txBody>
      </p:sp>
    </p:spTree>
    <p:extLst>
      <p:ext uri="{BB962C8B-B14F-4D97-AF65-F5344CB8AC3E}">
        <p14:creationId xmlns:p14="http://schemas.microsoft.com/office/powerpoint/2010/main" val="271110028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interface-in-jav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method-in-jav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www.javatpoint.com/array-in-jav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www.javatpoint.com/programs-list"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www.javatpoint.com/java-for-loo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hyperlink" Target="https://www.javatpoint.com/for-each-loop" TargetMode="Externa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hyperlink" Target="https://www.javatpoint.com/java-variables" TargetMode="External"/><Relationship Id="rId4" Type="http://schemas.openxmlformats.org/officeDocument/2006/relationships/hyperlink" Target="https://www.javatpoint.com/cpp-tutorial"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23826"/>
            <a:ext cx="8825658" cy="1611985"/>
          </a:xfrm>
        </p:spPr>
        <p:txBody>
          <a:bodyPr/>
          <a:lstStyle/>
          <a:p>
            <a:pPr algn="ctr"/>
            <a:r>
              <a:rPr lang="en-IN" sz="4800" dirty="0" smtClean="0"/>
              <a:t>Object Oriented Programming Through Java </a:t>
            </a:r>
            <a:endParaRPr lang="en-IN" dirty="0"/>
          </a:p>
        </p:txBody>
      </p:sp>
      <p:sp>
        <p:nvSpPr>
          <p:cNvPr id="3" name="Subtitle 2"/>
          <p:cNvSpPr>
            <a:spLocks noGrp="1"/>
          </p:cNvSpPr>
          <p:nvPr>
            <p:ph type="subTitle" idx="1"/>
          </p:nvPr>
        </p:nvSpPr>
        <p:spPr>
          <a:xfrm>
            <a:off x="1524000" y="4393890"/>
            <a:ext cx="9144000" cy="1655762"/>
          </a:xfrm>
        </p:spPr>
        <p:txBody>
          <a:bodyPr>
            <a:normAutofit lnSpcReduction="10000"/>
          </a:bodyPr>
          <a:lstStyle/>
          <a:p>
            <a:pPr algn="ctr"/>
            <a:r>
              <a:rPr lang="en-IN" b="1" dirty="0" smtClean="0">
                <a:solidFill>
                  <a:schemeClr val="tx1"/>
                </a:solidFill>
              </a:rPr>
              <a:t>Presented By</a:t>
            </a:r>
          </a:p>
          <a:p>
            <a:pPr algn="ctr"/>
            <a:r>
              <a:rPr lang="en-IN" b="1" dirty="0" smtClean="0">
                <a:solidFill>
                  <a:schemeClr val="tx1"/>
                </a:solidFill>
              </a:rPr>
              <a:t>      Mr. L. </a:t>
            </a:r>
            <a:r>
              <a:rPr lang="en-IN" b="1" dirty="0" err="1" smtClean="0">
                <a:solidFill>
                  <a:schemeClr val="tx1"/>
                </a:solidFill>
              </a:rPr>
              <a:t>Atri</a:t>
            </a:r>
            <a:r>
              <a:rPr lang="en-IN" b="1" dirty="0" smtClean="0">
                <a:solidFill>
                  <a:schemeClr val="tx1"/>
                </a:solidFill>
              </a:rPr>
              <a:t> </a:t>
            </a:r>
            <a:r>
              <a:rPr lang="en-IN" b="1" dirty="0" err="1" smtClean="0">
                <a:solidFill>
                  <a:schemeClr val="tx1"/>
                </a:solidFill>
              </a:rPr>
              <a:t>Datta</a:t>
            </a:r>
            <a:r>
              <a:rPr lang="en-IN" b="1" dirty="0" smtClean="0">
                <a:solidFill>
                  <a:schemeClr val="tx1"/>
                </a:solidFill>
              </a:rPr>
              <a:t> Ravi </a:t>
            </a:r>
            <a:r>
              <a:rPr lang="en-IN" b="1" dirty="0" err="1" smtClean="0">
                <a:solidFill>
                  <a:schemeClr val="tx1"/>
                </a:solidFill>
              </a:rPr>
              <a:t>Tez</a:t>
            </a:r>
            <a:r>
              <a:rPr lang="en-IN" b="1" dirty="0" smtClean="0">
                <a:solidFill>
                  <a:schemeClr val="tx1"/>
                </a:solidFill>
              </a:rPr>
              <a:t>	</a:t>
            </a:r>
          </a:p>
          <a:p>
            <a:pPr algn="ctr"/>
            <a:r>
              <a:rPr lang="en-IN" b="1" dirty="0" smtClean="0">
                <a:solidFill>
                  <a:schemeClr val="tx1"/>
                </a:solidFill>
              </a:rPr>
              <a:t>Assistant Professor</a:t>
            </a:r>
          </a:p>
          <a:p>
            <a:pPr algn="ctr"/>
            <a:r>
              <a:rPr lang="en-IN" b="1" dirty="0" err="1" smtClean="0">
                <a:solidFill>
                  <a:schemeClr val="tx1"/>
                </a:solidFill>
              </a:rPr>
              <a:t>Dept</a:t>
            </a:r>
            <a:r>
              <a:rPr lang="en-IN" b="1" dirty="0" smtClean="0">
                <a:solidFill>
                  <a:schemeClr val="tx1"/>
                </a:solidFill>
              </a:rPr>
              <a:t> of CSE</a:t>
            </a:r>
            <a:endParaRPr lang="en-IN" b="1"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791404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b="1" cap="none" dirty="0" smtClean="0">
                <a:solidFill>
                  <a:schemeClr val="tx1"/>
                </a:solidFill>
              </a:rPr>
              <a:t>Single-line comment:</a:t>
            </a:r>
            <a:r>
              <a:rPr lang="en-GB" cap="none" dirty="0" smtClean="0">
                <a:solidFill>
                  <a:schemeClr val="tx1"/>
                </a:solidFill>
              </a:rPr>
              <a:t> it starts with a pair of forwarding slash </a:t>
            </a:r>
            <a:r>
              <a:rPr lang="en-GB" b="1" cap="none" dirty="0" smtClean="0">
                <a:solidFill>
                  <a:schemeClr val="tx1"/>
                </a:solidFill>
              </a:rPr>
              <a:t>(//)</a:t>
            </a:r>
            <a:r>
              <a:rPr lang="en-GB" cap="none" dirty="0" smtClean="0">
                <a:solidFill>
                  <a:schemeClr val="tx1"/>
                </a:solidFill>
              </a:rPr>
              <a:t>. for example:</a:t>
            </a:r>
          </a:p>
          <a:p>
            <a:pPr algn="just"/>
            <a:r>
              <a:rPr lang="en-GB" cap="none" dirty="0" smtClean="0">
                <a:solidFill>
                  <a:schemeClr val="tx1"/>
                </a:solidFill>
              </a:rPr>
              <a:t>//First java program  </a:t>
            </a:r>
          </a:p>
          <a:p>
            <a:pPr algn="just"/>
            <a:r>
              <a:rPr lang="en-GB" b="1" cap="none" dirty="0" smtClean="0">
                <a:solidFill>
                  <a:schemeClr val="tx1"/>
                </a:solidFill>
              </a:rPr>
              <a:t>Multi-line comment:</a:t>
            </a:r>
            <a:r>
              <a:rPr lang="en-GB" cap="none" dirty="0" smtClean="0">
                <a:solidFill>
                  <a:schemeClr val="tx1"/>
                </a:solidFill>
              </a:rPr>
              <a:t> it starts with a </a:t>
            </a:r>
            <a:r>
              <a:rPr lang="en-GB" b="1" cap="none" dirty="0" smtClean="0">
                <a:solidFill>
                  <a:schemeClr val="tx1"/>
                </a:solidFill>
              </a:rPr>
              <a:t>/*</a:t>
            </a:r>
            <a:r>
              <a:rPr lang="en-GB" cap="none" dirty="0" smtClean="0">
                <a:solidFill>
                  <a:schemeClr val="tx1"/>
                </a:solidFill>
              </a:rPr>
              <a:t> and ends with </a:t>
            </a:r>
            <a:r>
              <a:rPr lang="en-GB" b="1" cap="none" dirty="0" smtClean="0">
                <a:solidFill>
                  <a:schemeClr val="tx1"/>
                </a:solidFill>
              </a:rPr>
              <a:t>*/.</a:t>
            </a:r>
            <a:r>
              <a:rPr lang="en-GB" cap="none" dirty="0" smtClean="0">
                <a:solidFill>
                  <a:schemeClr val="tx1"/>
                </a:solidFill>
              </a:rPr>
              <a:t> we write between these two symbols. For example:</a:t>
            </a:r>
          </a:p>
          <a:p>
            <a:pPr algn="just"/>
            <a:r>
              <a:rPr lang="en-GB" cap="none" dirty="0" smtClean="0">
                <a:solidFill>
                  <a:schemeClr val="tx1"/>
                </a:solidFill>
              </a:rPr>
              <a:t>/*It is an example of </a:t>
            </a:r>
          </a:p>
          <a:p>
            <a:pPr algn="just"/>
            <a:r>
              <a:rPr lang="en-GB" cap="none" dirty="0" smtClean="0">
                <a:solidFill>
                  <a:schemeClr val="tx1"/>
                </a:solidFill>
              </a:rPr>
              <a:t>Multiline comment*/  </a:t>
            </a:r>
          </a:p>
          <a:p>
            <a:pPr algn="just"/>
            <a:r>
              <a:rPr lang="en-GB" b="1" cap="none" dirty="0" smtClean="0">
                <a:solidFill>
                  <a:schemeClr val="tx1"/>
                </a:solidFill>
              </a:rPr>
              <a:t>Documentation comment:</a:t>
            </a:r>
            <a:r>
              <a:rPr lang="en-GB" cap="none" dirty="0" smtClean="0">
                <a:solidFill>
                  <a:schemeClr val="tx1"/>
                </a:solidFill>
              </a:rPr>
              <a:t> it starts with the delimiter </a:t>
            </a:r>
            <a:r>
              <a:rPr lang="en-GB" b="1" cap="none" dirty="0" smtClean="0">
                <a:solidFill>
                  <a:schemeClr val="tx1"/>
                </a:solidFill>
              </a:rPr>
              <a:t>(/**)</a:t>
            </a:r>
            <a:r>
              <a:rPr lang="en-GB" cap="none" dirty="0" smtClean="0">
                <a:solidFill>
                  <a:schemeClr val="tx1"/>
                </a:solidFill>
              </a:rPr>
              <a:t> and ends with </a:t>
            </a:r>
            <a:r>
              <a:rPr lang="en-GB" b="1" cap="none" dirty="0" smtClean="0">
                <a:solidFill>
                  <a:schemeClr val="tx1"/>
                </a:solidFill>
              </a:rPr>
              <a:t>*/</a:t>
            </a:r>
            <a:r>
              <a:rPr lang="en-GB" cap="none" dirty="0" smtClean="0">
                <a:solidFill>
                  <a:schemeClr val="tx1"/>
                </a:solidFill>
              </a:rPr>
              <a:t>. for example:</a:t>
            </a:r>
          </a:p>
          <a:p>
            <a:pPr algn="just"/>
            <a:r>
              <a:rPr lang="en-GB" cap="none" dirty="0" smtClean="0">
                <a:solidFill>
                  <a:schemeClr val="tx1"/>
                </a:solidFill>
              </a:rPr>
              <a:t>/**It is an example of documentation comment*/  </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75566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Package declaration</a:t>
            </a:r>
          </a:p>
          <a:p>
            <a:pPr algn="just"/>
            <a:r>
              <a:rPr lang="en-GB" cap="none" dirty="0" smtClean="0">
                <a:solidFill>
                  <a:schemeClr val="tx1"/>
                </a:solidFill>
              </a:rPr>
              <a:t>The package declaration is optional. It is placed just after the documentation section. In this section, we declare the </a:t>
            </a:r>
            <a:r>
              <a:rPr lang="en-GB" b="1" cap="none" dirty="0" smtClean="0">
                <a:solidFill>
                  <a:schemeClr val="tx1"/>
                </a:solidFill>
              </a:rPr>
              <a:t>package name</a:t>
            </a:r>
            <a:r>
              <a:rPr lang="en-GB" cap="none" dirty="0" smtClean="0">
                <a:solidFill>
                  <a:schemeClr val="tx1"/>
                </a:solidFill>
              </a:rPr>
              <a:t> in which the class is placed. Note that there can be </a:t>
            </a:r>
            <a:r>
              <a:rPr lang="en-GB" b="1" cap="none" dirty="0" smtClean="0">
                <a:solidFill>
                  <a:schemeClr val="tx1"/>
                </a:solidFill>
              </a:rPr>
              <a:t>only one package</a:t>
            </a:r>
            <a:r>
              <a:rPr lang="en-GB" cap="none" dirty="0" smtClean="0">
                <a:solidFill>
                  <a:schemeClr val="tx1"/>
                </a:solidFill>
              </a:rPr>
              <a:t> statement in a java program. It must be defined before any class and interface declaration. It is necessary because a java class can be placed in different packages and directories based on the module they are used. For all these classes package belongs to a single parent directory. We use the keyword </a:t>
            </a:r>
            <a:r>
              <a:rPr lang="en-GB" b="1" cap="none" dirty="0" smtClean="0">
                <a:solidFill>
                  <a:schemeClr val="tx1"/>
                </a:solidFill>
              </a:rPr>
              <a:t>package</a:t>
            </a:r>
            <a:r>
              <a:rPr lang="en-GB" cap="none" dirty="0" smtClean="0">
                <a:solidFill>
                  <a:schemeClr val="tx1"/>
                </a:solidFill>
              </a:rPr>
              <a:t> to declare the package name. </a:t>
            </a:r>
          </a:p>
          <a:p>
            <a:pPr algn="just"/>
            <a:endParaRPr lang="en-GB" cap="none" dirty="0">
              <a:solidFill>
                <a:schemeClr val="tx1"/>
              </a:solidFill>
            </a:endParaRPr>
          </a:p>
          <a:p>
            <a:pPr algn="just"/>
            <a:r>
              <a:rPr lang="en-GB" cap="none" dirty="0" smtClean="0">
                <a:solidFill>
                  <a:schemeClr val="tx1"/>
                </a:solidFill>
              </a:rPr>
              <a:t>Ex:-Package </a:t>
            </a:r>
            <a:r>
              <a:rPr lang="en-GB" cap="none" dirty="0" err="1" smtClean="0">
                <a:solidFill>
                  <a:schemeClr val="tx1"/>
                </a:solidFill>
              </a:rPr>
              <a:t>cst</a:t>
            </a:r>
            <a:r>
              <a:rPr lang="en-GB" cap="none" dirty="0" smtClean="0">
                <a:solidFill>
                  <a:schemeClr val="tx1"/>
                </a:solidFill>
              </a:rPr>
              <a:t>;</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106029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Import Statements</a:t>
            </a:r>
          </a:p>
          <a:p>
            <a:pPr algn="just"/>
            <a:r>
              <a:rPr lang="en-GB" cap="none" dirty="0" smtClean="0">
                <a:solidFill>
                  <a:schemeClr val="tx1"/>
                </a:solidFill>
              </a:rPr>
              <a:t>He package contains the many predefined classes and interfaces. If we want to use any class of a particular package, we need to import that class. The import statement represents the class stored in the other package. We use the </a:t>
            </a:r>
            <a:r>
              <a:rPr lang="en-GB" b="1" cap="none" dirty="0" smtClean="0">
                <a:solidFill>
                  <a:schemeClr val="tx1"/>
                </a:solidFill>
              </a:rPr>
              <a:t>import</a:t>
            </a:r>
            <a:r>
              <a:rPr lang="en-GB" cap="none" dirty="0" smtClean="0">
                <a:solidFill>
                  <a:schemeClr val="tx1"/>
                </a:solidFill>
              </a:rPr>
              <a:t> keyword to import the class. It is written before the class declaration and after the package statement. We use the import statement in two ways, either import a specific class or import all classes of a particular package. In a java program, we can use multiple import statements.</a:t>
            </a:r>
          </a:p>
          <a:p>
            <a:pPr algn="just"/>
            <a:endParaRPr lang="en-GB" cap="none" dirty="0">
              <a:solidFill>
                <a:schemeClr val="tx1"/>
              </a:solidFill>
            </a:endParaRPr>
          </a:p>
          <a:p>
            <a:pPr algn="just"/>
            <a:r>
              <a:rPr lang="en-GB" cap="none" dirty="0" smtClean="0">
                <a:solidFill>
                  <a:schemeClr val="tx1"/>
                </a:solidFill>
              </a:rPr>
              <a:t>Ex:-import </a:t>
            </a:r>
            <a:r>
              <a:rPr lang="en-GB" cap="none" dirty="0" err="1" smtClean="0">
                <a:solidFill>
                  <a:schemeClr val="tx1"/>
                </a:solidFill>
              </a:rPr>
              <a:t>java.util</a:t>
            </a:r>
            <a:r>
              <a:rPr lang="en-GB" cap="none" dirty="0" smtClean="0">
                <a:solidFill>
                  <a:schemeClr val="tx1"/>
                </a:solidFill>
              </a:rPr>
              <a:t>.*;</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500948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Interface Section</a:t>
            </a:r>
          </a:p>
          <a:p>
            <a:pPr algn="just"/>
            <a:r>
              <a:rPr lang="en-GB" cap="none" dirty="0" smtClean="0">
                <a:solidFill>
                  <a:schemeClr val="tx1"/>
                </a:solidFill>
              </a:rPr>
              <a:t>It is an optional section. We can create an </a:t>
            </a:r>
            <a:r>
              <a:rPr lang="en-GB" b="1" cap="none" dirty="0" smtClean="0">
                <a:solidFill>
                  <a:schemeClr val="tx1"/>
                </a:solidFill>
              </a:rPr>
              <a:t>interface</a:t>
            </a:r>
            <a:r>
              <a:rPr lang="en-GB" cap="none" dirty="0" smtClean="0">
                <a:solidFill>
                  <a:schemeClr val="tx1"/>
                </a:solidFill>
              </a:rPr>
              <a:t> in this section if required. We use the </a:t>
            </a:r>
            <a:r>
              <a:rPr lang="en-GB" b="1" cap="none" dirty="0" smtClean="0">
                <a:solidFill>
                  <a:schemeClr val="tx1"/>
                </a:solidFill>
              </a:rPr>
              <a:t>interface</a:t>
            </a:r>
            <a:r>
              <a:rPr lang="en-GB" cap="none" dirty="0" smtClean="0">
                <a:solidFill>
                  <a:schemeClr val="tx1"/>
                </a:solidFill>
              </a:rPr>
              <a:t> keyword to create an interface. An </a:t>
            </a:r>
            <a:r>
              <a:rPr lang="en-GB" cap="none" dirty="0" smtClean="0">
                <a:solidFill>
                  <a:schemeClr val="tx1"/>
                </a:solidFill>
                <a:hlinkClick r:id="rId2"/>
              </a:rPr>
              <a:t>interface</a:t>
            </a:r>
            <a:r>
              <a:rPr lang="en-GB" cap="none" dirty="0" smtClean="0">
                <a:solidFill>
                  <a:schemeClr val="tx1"/>
                </a:solidFill>
              </a:rPr>
              <a:t> is a slightly different from the class. It contains only </a:t>
            </a:r>
            <a:r>
              <a:rPr lang="en-GB" b="1" cap="none" dirty="0" smtClean="0">
                <a:solidFill>
                  <a:schemeClr val="tx1"/>
                </a:solidFill>
              </a:rPr>
              <a:t>constants</a:t>
            </a:r>
            <a:r>
              <a:rPr lang="en-GB" cap="none" dirty="0" smtClean="0">
                <a:solidFill>
                  <a:schemeClr val="tx1"/>
                </a:solidFill>
              </a:rPr>
              <a:t> and </a:t>
            </a:r>
            <a:r>
              <a:rPr lang="en-GB" b="1" cap="none" dirty="0" smtClean="0">
                <a:solidFill>
                  <a:schemeClr val="tx1"/>
                </a:solidFill>
              </a:rPr>
              <a:t>method</a:t>
            </a:r>
            <a:r>
              <a:rPr lang="en-GB" cap="none" dirty="0" smtClean="0">
                <a:solidFill>
                  <a:schemeClr val="tx1"/>
                </a:solidFill>
              </a:rPr>
              <a:t> declarations. Another difference is that it cannot be instantiated. We can use interface in classes by using the </a:t>
            </a:r>
            <a:r>
              <a:rPr lang="en-GB" b="1" cap="none" dirty="0" smtClean="0">
                <a:solidFill>
                  <a:schemeClr val="tx1"/>
                </a:solidFill>
              </a:rPr>
              <a:t>implements</a:t>
            </a:r>
            <a:r>
              <a:rPr lang="en-GB" cap="none" dirty="0" smtClean="0">
                <a:solidFill>
                  <a:schemeClr val="tx1"/>
                </a:solidFill>
              </a:rPr>
              <a:t> keyword. An interface can also be used with other interfaces by using the </a:t>
            </a:r>
            <a:r>
              <a:rPr lang="en-GB" b="1" cap="none" dirty="0" smtClean="0">
                <a:solidFill>
                  <a:schemeClr val="tx1"/>
                </a:solidFill>
              </a:rPr>
              <a:t>extends</a:t>
            </a:r>
            <a:r>
              <a:rPr lang="en-GB" cap="none" dirty="0" smtClean="0">
                <a:solidFill>
                  <a:schemeClr val="tx1"/>
                </a:solidFill>
              </a:rPr>
              <a:t> keyword. For example:</a:t>
            </a:r>
          </a:p>
          <a:p>
            <a:pPr algn="just"/>
            <a:endParaRPr lang="en-GB" cap="none" dirty="0">
              <a:solidFill>
                <a:schemeClr val="tx1"/>
              </a:solidFill>
            </a:endParaRPr>
          </a:p>
          <a:p>
            <a:pPr algn="just"/>
            <a:r>
              <a:rPr lang="en-GB" cap="none" dirty="0" smtClean="0">
                <a:solidFill>
                  <a:schemeClr val="tx1"/>
                </a:solidFill>
              </a:rPr>
              <a:t>Ex:-interface car</a:t>
            </a:r>
          </a:p>
          <a:p>
            <a:pPr algn="just"/>
            <a:r>
              <a:rPr lang="en-GB" cap="none" dirty="0">
                <a:solidFill>
                  <a:schemeClr val="tx1"/>
                </a:solidFill>
              </a:rPr>
              <a:t>	</a:t>
            </a:r>
            <a:r>
              <a:rPr lang="en-GB" cap="none" dirty="0" smtClean="0">
                <a:solidFill>
                  <a:schemeClr val="tx1"/>
                </a:solidFill>
              </a:rPr>
              <a:t>{</a:t>
            </a:r>
          </a:p>
          <a:p>
            <a:pPr algn="just"/>
            <a:r>
              <a:rPr lang="en-GB" cap="none" dirty="0">
                <a:solidFill>
                  <a:schemeClr val="tx1"/>
                </a:solidFill>
              </a:rPr>
              <a:t>	</a:t>
            </a:r>
            <a:r>
              <a:rPr lang="en-GB" cap="none" dirty="0" smtClean="0">
                <a:solidFill>
                  <a:schemeClr val="tx1"/>
                </a:solidFill>
              </a:rPr>
              <a:t>	void start();</a:t>
            </a:r>
          </a:p>
          <a:p>
            <a:pPr algn="just"/>
            <a:r>
              <a:rPr lang="en-GB" cap="none" dirty="0">
                <a:solidFill>
                  <a:schemeClr val="tx1"/>
                </a:solidFill>
              </a:rPr>
              <a:t>	</a:t>
            </a:r>
            <a:r>
              <a:rPr lang="en-GB" cap="none" dirty="0" smtClean="0">
                <a:solidFill>
                  <a:schemeClr val="tx1"/>
                </a:solidFill>
              </a:rPr>
              <a:t>	void stop();</a:t>
            </a:r>
          </a:p>
          <a:p>
            <a:pPr algn="just"/>
            <a:r>
              <a:rPr lang="en-GB" cap="none" dirty="0">
                <a:solidFill>
                  <a:schemeClr val="tx1"/>
                </a:solidFill>
              </a:rPr>
              <a:t>	}</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038835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Class Definition</a:t>
            </a:r>
          </a:p>
          <a:p>
            <a:pPr algn="just"/>
            <a:r>
              <a:rPr lang="en-GB" cap="none" dirty="0" smtClean="0">
                <a:solidFill>
                  <a:schemeClr val="tx1"/>
                </a:solidFill>
              </a:rPr>
              <a:t>In this section, we define the class. It is </a:t>
            </a:r>
            <a:r>
              <a:rPr lang="en-GB" b="1" cap="none" dirty="0" smtClean="0">
                <a:solidFill>
                  <a:schemeClr val="tx1"/>
                </a:solidFill>
              </a:rPr>
              <a:t>vital</a:t>
            </a:r>
            <a:r>
              <a:rPr lang="en-GB" cap="none" dirty="0" smtClean="0">
                <a:solidFill>
                  <a:schemeClr val="tx1"/>
                </a:solidFill>
              </a:rPr>
              <a:t> part of a java program. Without the </a:t>
            </a:r>
            <a:r>
              <a:rPr lang="en-GB" cap="none" dirty="0" smtClean="0">
                <a:solidFill>
                  <a:schemeClr val="tx1"/>
                </a:solidFill>
                <a:hlinkClick r:id="rId2"/>
              </a:rPr>
              <a:t>class</a:t>
            </a:r>
            <a:r>
              <a:rPr lang="en-GB" cap="none" dirty="0" smtClean="0">
                <a:solidFill>
                  <a:schemeClr val="tx1"/>
                </a:solidFill>
              </a:rPr>
              <a:t>, we cannot create any java program. A java program may conation more than one class definition. We use the </a:t>
            </a:r>
            <a:r>
              <a:rPr lang="en-GB" b="1" cap="none" dirty="0" smtClean="0">
                <a:solidFill>
                  <a:schemeClr val="tx1"/>
                </a:solidFill>
              </a:rPr>
              <a:t>class</a:t>
            </a:r>
            <a:r>
              <a:rPr lang="en-GB" cap="none" dirty="0" smtClean="0">
                <a:solidFill>
                  <a:schemeClr val="tx1"/>
                </a:solidFill>
              </a:rPr>
              <a:t> keyword to define the class. The class is a blueprint of a java program. It contains information about user-defined methods, variables, and constants. Every java program has at least one class that contains the main() method. For example:</a:t>
            </a:r>
          </a:p>
          <a:p>
            <a:pPr algn="just"/>
            <a:endParaRPr lang="en-GB" cap="none" dirty="0">
              <a:solidFill>
                <a:schemeClr val="tx1"/>
              </a:solidFill>
            </a:endParaRPr>
          </a:p>
          <a:p>
            <a:pPr algn="just"/>
            <a:r>
              <a:rPr lang="en-GB" cap="none" dirty="0" smtClean="0">
                <a:solidFill>
                  <a:schemeClr val="tx1"/>
                </a:solidFill>
              </a:rPr>
              <a:t>Ex:-class Student</a:t>
            </a:r>
          </a:p>
          <a:p>
            <a:pPr algn="just"/>
            <a:r>
              <a:rPr lang="en-GB" cap="none" dirty="0">
                <a:solidFill>
                  <a:schemeClr val="tx1"/>
                </a:solidFill>
              </a:rPr>
              <a:t>	</a:t>
            </a:r>
            <a:r>
              <a:rPr lang="en-GB" cap="none" dirty="0" smtClean="0">
                <a:solidFill>
                  <a:schemeClr val="tx1"/>
                </a:solidFill>
              </a:rPr>
              <a:t>{</a:t>
            </a:r>
          </a:p>
          <a:p>
            <a:pPr algn="just"/>
            <a:r>
              <a:rPr lang="en-GB" cap="none" dirty="0">
                <a:solidFill>
                  <a:schemeClr val="tx1"/>
                </a:solidFill>
              </a:rPr>
              <a:t>	</a:t>
            </a:r>
            <a:r>
              <a:rPr lang="en-GB" cap="none" dirty="0" smtClean="0">
                <a:solidFill>
                  <a:schemeClr val="tx1"/>
                </a:solidFill>
              </a:rPr>
              <a:t>	…………</a:t>
            </a:r>
          </a:p>
          <a:p>
            <a:pPr algn="just"/>
            <a:r>
              <a:rPr lang="en-GB" cap="none" dirty="0">
                <a:solidFill>
                  <a:schemeClr val="tx1"/>
                </a:solidFill>
              </a:rPr>
              <a:t>	</a:t>
            </a:r>
            <a:r>
              <a:rPr lang="en-GB" cap="none" dirty="0" smtClean="0">
                <a:solidFill>
                  <a:schemeClr val="tx1"/>
                </a:solidFill>
              </a:rPr>
              <a:t>	…………</a:t>
            </a:r>
          </a:p>
          <a:p>
            <a:pPr algn="just"/>
            <a:r>
              <a:rPr lang="en-GB" cap="none" dirty="0">
                <a:solidFill>
                  <a:schemeClr val="tx1"/>
                </a:solidFill>
              </a:rPr>
              <a:t>	}</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343800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lnSpcReduction="10000"/>
          </a:bodyPr>
          <a:lstStyle/>
          <a:p>
            <a:pPr algn="just"/>
            <a:r>
              <a:rPr lang="en-GB" cap="none" dirty="0" smtClean="0">
                <a:solidFill>
                  <a:schemeClr val="tx1"/>
                </a:solidFill>
              </a:rPr>
              <a:t>Class variables and constants</a:t>
            </a:r>
          </a:p>
          <a:p>
            <a:pPr algn="just"/>
            <a:r>
              <a:rPr lang="en-GB" cap="none" dirty="0" smtClean="0">
                <a:solidFill>
                  <a:schemeClr val="tx1"/>
                </a:solidFill>
              </a:rPr>
              <a:t>In this section, we define </a:t>
            </a:r>
            <a:r>
              <a:rPr lang="en-GB" cap="none" dirty="0" smtClean="0">
                <a:solidFill>
                  <a:schemeClr val="tx1"/>
                </a:solidFill>
                <a:hlinkClick r:id="rId2"/>
              </a:rPr>
              <a:t>variables</a:t>
            </a:r>
            <a:r>
              <a:rPr lang="en-GB" cap="none" dirty="0" smtClean="0">
                <a:solidFill>
                  <a:schemeClr val="tx1"/>
                </a:solidFill>
              </a:rPr>
              <a:t> and </a:t>
            </a:r>
            <a:r>
              <a:rPr lang="en-GB" b="1" cap="none" dirty="0" smtClean="0">
                <a:solidFill>
                  <a:schemeClr val="tx1"/>
                </a:solidFill>
              </a:rPr>
              <a:t>constants</a:t>
            </a:r>
            <a:r>
              <a:rPr lang="en-GB" cap="none" dirty="0" smtClean="0">
                <a:solidFill>
                  <a:schemeClr val="tx1"/>
                </a:solidFill>
              </a:rPr>
              <a:t> that are to be used later in the program. In a java program, the variables and constants are defined just after the class definition. The variables and constants store values of the parameters. It is used during the execution of the program. We can also decide and define the scope of variables by using the modifiers. It defines the life of the variables.</a:t>
            </a:r>
          </a:p>
          <a:p>
            <a:pPr algn="just"/>
            <a:endParaRPr lang="en-GB" cap="none" dirty="0">
              <a:solidFill>
                <a:schemeClr val="tx1"/>
              </a:solidFill>
            </a:endParaRPr>
          </a:p>
          <a:p>
            <a:r>
              <a:rPr lang="en-GB" cap="none" dirty="0" smtClean="0">
                <a:solidFill>
                  <a:schemeClr val="tx1"/>
                </a:solidFill>
              </a:rPr>
              <a:t>Ex:-</a:t>
            </a:r>
            <a:r>
              <a:rPr lang="en-GB" b="1" cap="none" dirty="0" smtClean="0">
                <a:solidFill>
                  <a:schemeClr val="tx1"/>
                </a:solidFill>
              </a:rPr>
              <a:t>Class</a:t>
            </a:r>
            <a:r>
              <a:rPr lang="en-GB" cap="none" dirty="0" smtClean="0">
                <a:solidFill>
                  <a:schemeClr val="tx1"/>
                </a:solidFill>
              </a:rPr>
              <a:t> student //class definition  </a:t>
            </a:r>
          </a:p>
          <a:p>
            <a:r>
              <a:rPr lang="en-GB" cap="none" dirty="0" smtClean="0">
                <a:solidFill>
                  <a:schemeClr val="tx1"/>
                </a:solidFill>
              </a:rPr>
              <a:t>{  </a:t>
            </a:r>
          </a:p>
          <a:p>
            <a:r>
              <a:rPr lang="en-GB" cap="none" dirty="0" smtClean="0">
                <a:solidFill>
                  <a:schemeClr val="tx1"/>
                </a:solidFill>
              </a:rPr>
              <a:t>String </a:t>
            </a:r>
            <a:r>
              <a:rPr lang="en-GB" cap="none" dirty="0" err="1" smtClean="0">
                <a:solidFill>
                  <a:schemeClr val="tx1"/>
                </a:solidFill>
              </a:rPr>
              <a:t>sname</a:t>
            </a:r>
            <a:r>
              <a:rPr lang="en-GB" cap="none" dirty="0" smtClean="0">
                <a:solidFill>
                  <a:schemeClr val="tx1"/>
                </a:solidFill>
              </a:rPr>
              <a:t>;  //variable  </a:t>
            </a:r>
          </a:p>
          <a:p>
            <a:r>
              <a:rPr lang="en-GB" b="1" cap="none" dirty="0" err="1" smtClean="0">
                <a:solidFill>
                  <a:schemeClr val="tx1"/>
                </a:solidFill>
              </a:rPr>
              <a:t>Int</a:t>
            </a:r>
            <a:r>
              <a:rPr lang="en-GB" cap="none" dirty="0" smtClean="0">
                <a:solidFill>
                  <a:schemeClr val="tx1"/>
                </a:solidFill>
              </a:rPr>
              <a:t> id;   </a:t>
            </a:r>
          </a:p>
          <a:p>
            <a:r>
              <a:rPr lang="en-GB" b="1" cap="none" dirty="0" smtClean="0">
                <a:solidFill>
                  <a:schemeClr val="tx1"/>
                </a:solidFill>
              </a:rPr>
              <a:t>Double</a:t>
            </a:r>
            <a:r>
              <a:rPr lang="en-GB" cap="none" dirty="0" smtClean="0">
                <a:solidFill>
                  <a:schemeClr val="tx1"/>
                </a:solidFill>
              </a:rPr>
              <a:t> percentage;   </a:t>
            </a:r>
          </a:p>
          <a:p>
            <a:r>
              <a:rPr lang="en-GB" cap="none" dirty="0" smtClean="0">
                <a:solidFill>
                  <a:schemeClr val="tx1"/>
                </a:solidFill>
              </a:rPr>
              <a:t>}  </a:t>
            </a:r>
          </a:p>
          <a:p>
            <a:pPr algn="just"/>
            <a:endParaRPr lang="en-GB" cap="none" dirty="0">
              <a:solidFill>
                <a:schemeClr val="tx1"/>
              </a:solidFill>
            </a:endParaRPr>
          </a:p>
          <a:p>
            <a:pPr algn="just"/>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553396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Main method class</a:t>
            </a:r>
          </a:p>
          <a:p>
            <a:pPr algn="just"/>
            <a:r>
              <a:rPr lang="en-GB" cap="none" dirty="0" smtClean="0">
                <a:solidFill>
                  <a:schemeClr val="tx1"/>
                </a:solidFill>
              </a:rPr>
              <a:t>In this section, we define the </a:t>
            </a:r>
            <a:r>
              <a:rPr lang="en-GB" b="1" cap="none" dirty="0" smtClean="0">
                <a:solidFill>
                  <a:schemeClr val="tx1"/>
                </a:solidFill>
              </a:rPr>
              <a:t>main() method.</a:t>
            </a:r>
            <a:r>
              <a:rPr lang="en-GB" cap="none" dirty="0" smtClean="0">
                <a:solidFill>
                  <a:schemeClr val="tx1"/>
                </a:solidFill>
              </a:rPr>
              <a:t> It is essential for all java programs. Because the execution of all java programs starts from the main() method. In other words, it is an entry point of the class. It must be inside the class. Inside the main method, we create objects and call the methods. We use the following statement to define the main() method:</a:t>
            </a:r>
          </a:p>
          <a:p>
            <a:pPr algn="just"/>
            <a:endParaRPr lang="en-GB" cap="none" dirty="0" smtClean="0">
              <a:solidFill>
                <a:schemeClr val="tx1"/>
              </a:solidFill>
            </a:endParaRPr>
          </a:p>
          <a:p>
            <a:pPr algn="just"/>
            <a:r>
              <a:rPr lang="en-GB" b="1" cap="none" dirty="0" smtClean="0">
                <a:solidFill>
                  <a:schemeClr val="tx1"/>
                </a:solidFill>
              </a:rPr>
              <a:t>Syntax: public</a:t>
            </a:r>
            <a:r>
              <a:rPr lang="en-GB" cap="none" dirty="0" smtClean="0">
                <a:solidFill>
                  <a:schemeClr val="tx1"/>
                </a:solidFill>
              </a:rPr>
              <a:t> </a:t>
            </a:r>
            <a:r>
              <a:rPr lang="en-GB" b="1" cap="none" dirty="0" smtClean="0">
                <a:solidFill>
                  <a:schemeClr val="tx1"/>
                </a:solidFill>
              </a:rPr>
              <a:t>static</a:t>
            </a:r>
            <a:r>
              <a:rPr lang="en-GB" cap="none" dirty="0" smtClean="0">
                <a:solidFill>
                  <a:schemeClr val="tx1"/>
                </a:solidFill>
              </a:rPr>
              <a:t> </a:t>
            </a:r>
            <a:r>
              <a:rPr lang="en-GB" b="1" cap="none" dirty="0" smtClean="0">
                <a:solidFill>
                  <a:schemeClr val="tx1"/>
                </a:solidFill>
              </a:rPr>
              <a:t>void</a:t>
            </a:r>
            <a:r>
              <a:rPr lang="en-GB" cap="none" dirty="0" smtClean="0">
                <a:solidFill>
                  <a:schemeClr val="tx1"/>
                </a:solidFill>
              </a:rPr>
              <a:t> main(string </a:t>
            </a:r>
            <a:r>
              <a:rPr lang="en-GB" cap="none" dirty="0" err="1" smtClean="0">
                <a:solidFill>
                  <a:schemeClr val="tx1"/>
                </a:solidFill>
              </a:rPr>
              <a:t>args</a:t>
            </a:r>
            <a:r>
              <a:rPr lang="en-GB" cap="none" dirty="0" smtClean="0">
                <a:solidFill>
                  <a:schemeClr val="tx1"/>
                </a:solidFill>
              </a:rPr>
              <a:t>[])  </a:t>
            </a:r>
          </a:p>
          <a:p>
            <a:pPr algn="just"/>
            <a:r>
              <a:rPr lang="en-GB" cap="none" dirty="0" smtClean="0">
                <a:solidFill>
                  <a:schemeClr val="tx1"/>
                </a:solidFill>
              </a:rPr>
              <a:t>{  </a:t>
            </a:r>
          </a:p>
          <a:p>
            <a:pPr algn="just"/>
            <a:r>
              <a:rPr lang="en-GB" cap="none" dirty="0" smtClean="0">
                <a:solidFill>
                  <a:schemeClr val="tx1"/>
                </a:solidFill>
              </a:rPr>
              <a:t>}</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310338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fontScale="77500" lnSpcReduction="20000"/>
          </a:bodyPr>
          <a:lstStyle/>
          <a:p>
            <a:pPr algn="just"/>
            <a:r>
              <a:rPr lang="en-GB" cap="none" dirty="0" smtClean="0">
                <a:solidFill>
                  <a:schemeClr val="tx1"/>
                </a:solidFill>
              </a:rPr>
              <a:t>Methods and </a:t>
            </a:r>
            <a:r>
              <a:rPr lang="en-GB" cap="none" dirty="0" err="1" smtClean="0">
                <a:solidFill>
                  <a:schemeClr val="tx1"/>
                </a:solidFill>
              </a:rPr>
              <a:t>behavior</a:t>
            </a:r>
            <a:endParaRPr lang="en-GB" cap="none" dirty="0" smtClean="0">
              <a:solidFill>
                <a:schemeClr val="tx1"/>
              </a:solidFill>
            </a:endParaRPr>
          </a:p>
          <a:p>
            <a:pPr algn="just"/>
            <a:r>
              <a:rPr lang="en-GB" cap="none" dirty="0" smtClean="0">
                <a:solidFill>
                  <a:schemeClr val="tx1"/>
                </a:solidFill>
              </a:rPr>
              <a:t>In this section, we define the functionality of the program by using the </a:t>
            </a:r>
            <a:r>
              <a:rPr lang="en-GB" cap="none" dirty="0" smtClean="0">
                <a:solidFill>
                  <a:schemeClr val="tx1"/>
                </a:solidFill>
                <a:hlinkClick r:id="rId2"/>
              </a:rPr>
              <a:t>methods</a:t>
            </a:r>
            <a:r>
              <a:rPr lang="en-GB" cap="none" dirty="0" smtClean="0">
                <a:solidFill>
                  <a:schemeClr val="tx1"/>
                </a:solidFill>
              </a:rPr>
              <a:t>. The methods are the set of instructions that we want to perform. These instructions execute at runtime and perform the specified task.</a:t>
            </a:r>
          </a:p>
          <a:p>
            <a:pPr algn="just"/>
            <a:endParaRPr lang="en-GB" cap="none" dirty="0">
              <a:solidFill>
                <a:schemeClr val="tx1"/>
              </a:solidFill>
            </a:endParaRPr>
          </a:p>
          <a:p>
            <a:r>
              <a:rPr lang="en-GB" cap="none" dirty="0" smtClean="0">
                <a:solidFill>
                  <a:schemeClr val="tx1"/>
                </a:solidFill>
              </a:rPr>
              <a:t> For example:</a:t>
            </a:r>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class</a:t>
            </a:r>
            <a:r>
              <a:rPr lang="en-IN" cap="none" dirty="0" smtClean="0">
                <a:solidFill>
                  <a:schemeClr val="tx1"/>
                </a:solidFill>
              </a:rPr>
              <a:t> demo //class definition  </a:t>
            </a:r>
          </a:p>
          <a:p>
            <a:r>
              <a:rPr lang="en-IN" cap="none" dirty="0" smtClean="0">
                <a:solidFill>
                  <a:schemeClr val="tx1"/>
                </a:solidFill>
              </a:rPr>
              <a:t>{  </a:t>
            </a:r>
          </a:p>
          <a:p>
            <a:r>
              <a:rPr lang="en-IN" b="1" cap="none" dirty="0" smtClean="0">
                <a:solidFill>
                  <a:schemeClr val="tx1"/>
                </a:solidFill>
              </a:rPr>
              <a:t>public</a:t>
            </a:r>
            <a:r>
              <a:rPr lang="en-IN" cap="none" dirty="0" smtClean="0">
                <a:solidFill>
                  <a:schemeClr val="tx1"/>
                </a:solidFill>
              </a:rPr>
              <a:t> </a:t>
            </a:r>
            <a:r>
              <a:rPr lang="en-IN" b="1" cap="none" dirty="0" smtClean="0">
                <a:solidFill>
                  <a:schemeClr val="tx1"/>
                </a:solidFill>
              </a:rPr>
              <a:t>static</a:t>
            </a:r>
            <a:r>
              <a:rPr lang="en-IN" cap="none" dirty="0" smtClean="0">
                <a:solidFill>
                  <a:schemeClr val="tx1"/>
                </a:solidFill>
              </a:rPr>
              <a:t> </a:t>
            </a:r>
            <a:r>
              <a:rPr lang="en-IN" b="1" cap="none" dirty="0" smtClean="0">
                <a:solidFill>
                  <a:schemeClr val="tx1"/>
                </a:solidFill>
              </a:rPr>
              <a:t>void</a:t>
            </a:r>
            <a:r>
              <a:rPr lang="en-IN" cap="none" dirty="0" smtClean="0">
                <a:solidFill>
                  <a:schemeClr val="tx1"/>
                </a:solidFill>
              </a:rPr>
              <a:t> main(string </a:t>
            </a:r>
            <a:r>
              <a:rPr lang="en-IN" cap="none" dirty="0" err="1" smtClean="0">
                <a:solidFill>
                  <a:schemeClr val="tx1"/>
                </a:solidFill>
              </a:rPr>
              <a:t>args</a:t>
            </a:r>
            <a:r>
              <a:rPr lang="en-IN" cap="none" dirty="0" smtClean="0">
                <a:solidFill>
                  <a:schemeClr val="tx1"/>
                </a:solidFill>
              </a:rPr>
              <a:t>[])  </a:t>
            </a:r>
          </a:p>
          <a:p>
            <a:r>
              <a:rPr lang="en-IN" cap="none" dirty="0" smtClean="0">
                <a:solidFill>
                  <a:schemeClr val="tx1"/>
                </a:solidFill>
              </a:rPr>
              <a:t>{  </a:t>
            </a:r>
          </a:p>
          <a:p>
            <a:r>
              <a:rPr lang="en-IN" b="1" cap="none" dirty="0" smtClean="0">
                <a:solidFill>
                  <a:schemeClr val="tx1"/>
                </a:solidFill>
              </a:rPr>
              <a:t>void</a:t>
            </a:r>
            <a:r>
              <a:rPr lang="en-IN" cap="none" dirty="0" smtClean="0">
                <a:solidFill>
                  <a:schemeClr val="tx1"/>
                </a:solidFill>
              </a:rPr>
              <a:t> display()  </a:t>
            </a:r>
          </a:p>
          <a:p>
            <a:r>
              <a:rPr lang="en-IN" cap="none" dirty="0" smtClean="0">
                <a:solidFill>
                  <a:schemeClr val="tx1"/>
                </a:solidFill>
              </a:rPr>
              <a:t>{  </a:t>
            </a:r>
          </a:p>
          <a:p>
            <a:r>
              <a:rPr lang="en-IN" cap="none" dirty="0" err="1" smtClean="0">
                <a:solidFill>
                  <a:schemeClr val="tx1"/>
                </a:solidFill>
              </a:rPr>
              <a:t>System.Out.Println</a:t>
            </a:r>
            <a:r>
              <a:rPr lang="en-IN" cap="none" dirty="0" smtClean="0">
                <a:solidFill>
                  <a:schemeClr val="tx1"/>
                </a:solidFill>
              </a:rPr>
              <a:t>("welcome to </a:t>
            </a:r>
            <a:r>
              <a:rPr lang="en-IN" cap="none" dirty="0" err="1" smtClean="0">
                <a:solidFill>
                  <a:schemeClr val="tx1"/>
                </a:solidFill>
              </a:rPr>
              <a:t>javatpoint</a:t>
            </a:r>
            <a:r>
              <a:rPr lang="en-IN" cap="none" dirty="0" smtClean="0">
                <a:solidFill>
                  <a:schemeClr val="tx1"/>
                </a:solidFill>
              </a:rPr>
              <a:t>");  </a:t>
            </a:r>
          </a:p>
          <a:p>
            <a:r>
              <a:rPr lang="en-IN" cap="none" dirty="0" smtClean="0">
                <a:solidFill>
                  <a:schemeClr val="tx1"/>
                </a:solidFill>
              </a:rPr>
              <a:t>}  </a:t>
            </a:r>
          </a:p>
          <a:p>
            <a:r>
              <a:rPr lang="en-IN" cap="none" dirty="0" smtClean="0">
                <a:solidFill>
                  <a:schemeClr val="tx1"/>
                </a:solidFill>
              </a:rPr>
              <a:t>//statements  </a:t>
            </a:r>
          </a:p>
          <a:p>
            <a:r>
              <a:rPr lang="en-IN" cap="none" dirty="0" smtClean="0">
                <a:solidFill>
                  <a:schemeClr val="tx1"/>
                </a:solidFill>
              </a:rPr>
              <a:t>}  </a:t>
            </a:r>
          </a:p>
          <a:p>
            <a:r>
              <a:rPr lang="en-IN" cap="none" dirty="0" smtClean="0">
                <a:solidFill>
                  <a:schemeClr val="tx1"/>
                </a:solidFill>
              </a:rPr>
              <a:t>}  </a:t>
            </a:r>
          </a:p>
          <a:p>
            <a:pPr algn="just"/>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853650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IN" cap="none" dirty="0" smtClean="0">
                <a:solidFill>
                  <a:schemeClr val="tx1"/>
                </a:solidFill>
              </a:rPr>
              <a:t>Object oriented : java is a object oriented programming language as it supports the object oriented features such as </a:t>
            </a:r>
          </a:p>
          <a:p>
            <a:pPr algn="just"/>
            <a:r>
              <a:rPr lang="en-IN" cap="none" dirty="0" smtClean="0">
                <a:solidFill>
                  <a:schemeClr val="tx1"/>
                </a:solidFill>
              </a:rPr>
              <a:t>	➢ objects </a:t>
            </a:r>
          </a:p>
          <a:p>
            <a:pPr algn="just"/>
            <a:r>
              <a:rPr lang="en-IN" cap="none" dirty="0" smtClean="0">
                <a:solidFill>
                  <a:schemeClr val="tx1"/>
                </a:solidFill>
              </a:rPr>
              <a:t>	➢ class </a:t>
            </a:r>
          </a:p>
          <a:p>
            <a:pPr algn="just"/>
            <a:r>
              <a:rPr lang="en-IN" cap="none" dirty="0" smtClean="0">
                <a:solidFill>
                  <a:schemeClr val="tx1"/>
                </a:solidFill>
              </a:rPr>
              <a:t>	➢ data abstraction </a:t>
            </a:r>
          </a:p>
          <a:p>
            <a:pPr algn="just"/>
            <a:r>
              <a:rPr lang="en-IN" cap="none" dirty="0" smtClean="0">
                <a:solidFill>
                  <a:schemeClr val="tx1"/>
                </a:solidFill>
              </a:rPr>
              <a:t>	➢ data encapsulation </a:t>
            </a:r>
          </a:p>
          <a:p>
            <a:pPr algn="just"/>
            <a:r>
              <a:rPr lang="en-IN" cap="none" dirty="0" smtClean="0">
                <a:solidFill>
                  <a:schemeClr val="tx1"/>
                </a:solidFill>
              </a:rPr>
              <a:t>	➢ inheritance </a:t>
            </a:r>
          </a:p>
          <a:p>
            <a:pPr algn="just"/>
            <a:r>
              <a:rPr lang="en-IN" cap="none" dirty="0" smtClean="0">
                <a:solidFill>
                  <a:schemeClr val="tx1"/>
                </a:solidFill>
              </a:rPr>
              <a:t>	➢ polymorphism </a:t>
            </a:r>
          </a:p>
          <a:p>
            <a:pPr algn="just"/>
            <a:r>
              <a:rPr lang="en-IN" cap="none" dirty="0" smtClean="0">
                <a:solidFill>
                  <a:schemeClr val="tx1"/>
                </a:solidFill>
              </a:rPr>
              <a:t>	➢ dynamic binding </a:t>
            </a:r>
          </a:p>
          <a:p>
            <a:pPr algn="just"/>
            <a:r>
              <a:rPr lang="en-IN" cap="none" dirty="0" smtClean="0">
                <a:solidFill>
                  <a:schemeClr val="tx1"/>
                </a:solidFill>
              </a:rPr>
              <a:t>	➢ message passing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070145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Simple : java is a simple programming language, as the difficult concepts of C and C++ such as</a:t>
            </a:r>
          </a:p>
          <a:p>
            <a:pPr algn="just"/>
            <a:r>
              <a:rPr lang="en-GB" cap="none" dirty="0" smtClean="0">
                <a:solidFill>
                  <a:schemeClr val="tx1"/>
                </a:solidFill>
              </a:rPr>
              <a:t>	 ▪ Pointers </a:t>
            </a:r>
          </a:p>
          <a:p>
            <a:pPr algn="just"/>
            <a:r>
              <a:rPr lang="en-GB" cap="none" dirty="0" smtClean="0">
                <a:solidFill>
                  <a:schemeClr val="tx1"/>
                </a:solidFill>
              </a:rPr>
              <a:t>	▪ operator overloading </a:t>
            </a:r>
          </a:p>
          <a:p>
            <a:pPr algn="just"/>
            <a:r>
              <a:rPr lang="en-GB" cap="none" dirty="0" smtClean="0">
                <a:solidFill>
                  <a:schemeClr val="tx1"/>
                </a:solidFill>
              </a:rPr>
              <a:t>	▪ unsigned data types </a:t>
            </a:r>
          </a:p>
          <a:p>
            <a:pPr algn="just"/>
            <a:r>
              <a:rPr lang="en-GB" cap="none" dirty="0" smtClean="0">
                <a:solidFill>
                  <a:schemeClr val="tx1"/>
                </a:solidFill>
              </a:rPr>
              <a:t>	▪ virtual functions </a:t>
            </a:r>
          </a:p>
          <a:p>
            <a:pPr algn="just"/>
            <a:r>
              <a:rPr lang="en-GB" cap="none" dirty="0" smtClean="0">
                <a:solidFill>
                  <a:schemeClr val="tx1"/>
                </a:solidFill>
              </a:rPr>
              <a:t>	▪ multiple inheritance through classes </a:t>
            </a:r>
          </a:p>
          <a:p>
            <a:pPr algn="just"/>
            <a:r>
              <a:rPr lang="en-GB" cap="none" dirty="0" smtClean="0">
                <a:solidFill>
                  <a:schemeClr val="tx1"/>
                </a:solidFill>
              </a:rPr>
              <a:t>	▪ structures &amp; unions </a:t>
            </a:r>
          </a:p>
          <a:p>
            <a:pPr algn="just"/>
            <a:r>
              <a:rPr lang="en-GB" cap="none" dirty="0" smtClean="0">
                <a:solidFill>
                  <a:schemeClr val="tx1"/>
                </a:solidFill>
              </a:rPr>
              <a:t>	▪ templates </a:t>
            </a:r>
          </a:p>
          <a:p>
            <a:pPr algn="just"/>
            <a:r>
              <a:rPr lang="en-GB" cap="none" dirty="0" smtClean="0">
                <a:solidFill>
                  <a:schemeClr val="tx1"/>
                </a:solidFill>
              </a:rPr>
              <a:t>	▪ variable aliases (</a:t>
            </a:r>
            <a:r>
              <a:rPr lang="en-GB" cap="none" dirty="0" err="1" smtClean="0">
                <a:solidFill>
                  <a:schemeClr val="tx1"/>
                </a:solidFill>
              </a:rPr>
              <a:t>typedef</a:t>
            </a:r>
            <a:r>
              <a:rPr lang="en-GB" cap="none" dirty="0" smtClean="0">
                <a:solidFill>
                  <a:schemeClr val="tx1"/>
                </a:solidFill>
              </a:rPr>
              <a:t>) it also uses same syntax of C and C++, so it is easy for a programmer who is familiar with C or C++.</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508031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923827"/>
            <a:ext cx="8825658" cy="857840"/>
          </a:xfrm>
        </p:spPr>
        <p:txBody>
          <a:bodyPr/>
          <a:lstStyle/>
          <a:p>
            <a:pPr algn="ctr"/>
            <a:r>
              <a:rPr lang="en-IN" sz="4800" dirty="0" smtClean="0"/>
              <a:t>Course Outcomes</a:t>
            </a:r>
            <a:endParaRPr lang="en-IN" dirty="0"/>
          </a:p>
        </p:txBody>
      </p:sp>
      <p:sp>
        <p:nvSpPr>
          <p:cNvPr id="3" name="Subtitle 2"/>
          <p:cNvSpPr>
            <a:spLocks noGrp="1"/>
          </p:cNvSpPr>
          <p:nvPr>
            <p:ph type="subTitle" idx="1"/>
          </p:nvPr>
        </p:nvSpPr>
        <p:spPr>
          <a:xfrm>
            <a:off x="1524000" y="1781667"/>
            <a:ext cx="9144000" cy="4267985"/>
          </a:xfrm>
        </p:spPr>
        <p:txBody>
          <a:bodyPr>
            <a:normAutofit/>
          </a:bodyPr>
          <a:lstStyle/>
          <a:p>
            <a:pPr algn="just"/>
            <a:r>
              <a:rPr lang="en-GB" cap="none" dirty="0" smtClean="0">
                <a:solidFill>
                  <a:schemeClr val="tx1"/>
                </a:solidFill>
              </a:rPr>
              <a:t>The learning objectives of this course are to: </a:t>
            </a:r>
          </a:p>
          <a:p>
            <a:pPr algn="just"/>
            <a:r>
              <a:rPr lang="en-GB" cap="none" dirty="0" smtClean="0">
                <a:solidFill>
                  <a:schemeClr val="tx1"/>
                </a:solidFill>
              </a:rPr>
              <a:t> identify java language components and how they work together in applications </a:t>
            </a:r>
          </a:p>
          <a:p>
            <a:pPr algn="just"/>
            <a:r>
              <a:rPr lang="en-GB" cap="none" dirty="0" smtClean="0">
                <a:solidFill>
                  <a:schemeClr val="tx1"/>
                </a:solidFill>
              </a:rPr>
              <a:t> learn the fundamentals of object-oriented programming in java, including defining classes, invoking methods, using class libraries. </a:t>
            </a:r>
          </a:p>
          <a:p>
            <a:pPr algn="just"/>
            <a:r>
              <a:rPr lang="en-GB" cap="none" dirty="0" smtClean="0">
                <a:solidFill>
                  <a:schemeClr val="tx1"/>
                </a:solidFill>
              </a:rPr>
              <a:t> Learn how to extend java classes with inheritance and dynamic binding and how to use exception handling in java applications </a:t>
            </a:r>
          </a:p>
          <a:p>
            <a:pPr algn="just"/>
            <a:r>
              <a:rPr lang="en-GB" cap="none" dirty="0" smtClean="0">
                <a:solidFill>
                  <a:schemeClr val="tx1"/>
                </a:solidFill>
              </a:rPr>
              <a:t> understand how to design applications with threads in java </a:t>
            </a:r>
          </a:p>
          <a:p>
            <a:pPr algn="just"/>
            <a:r>
              <a:rPr lang="en-GB" cap="none" dirty="0" smtClean="0">
                <a:solidFill>
                  <a:schemeClr val="tx1"/>
                </a:solidFill>
              </a:rPr>
              <a:t> understand how to use java </a:t>
            </a:r>
            <a:r>
              <a:rPr lang="en-GB" cap="none" dirty="0" err="1" smtClean="0">
                <a:solidFill>
                  <a:schemeClr val="tx1"/>
                </a:solidFill>
              </a:rPr>
              <a:t>apis</a:t>
            </a:r>
            <a:r>
              <a:rPr lang="en-GB" cap="none" dirty="0" smtClean="0">
                <a:solidFill>
                  <a:schemeClr val="tx1"/>
                </a:solidFill>
              </a:rPr>
              <a:t> for program development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203659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Portability ( platform </a:t>
            </a:r>
            <a:r>
              <a:rPr lang="en-GB" cap="none" dirty="0" err="1" smtClean="0">
                <a:solidFill>
                  <a:schemeClr val="tx1"/>
                </a:solidFill>
              </a:rPr>
              <a:t>independent+architecutural</a:t>
            </a:r>
            <a:r>
              <a:rPr lang="en-GB" cap="none" dirty="0" smtClean="0">
                <a:solidFill>
                  <a:schemeClr val="tx1"/>
                </a:solidFill>
              </a:rPr>
              <a:t> neutral): </a:t>
            </a:r>
          </a:p>
          <a:p>
            <a:pPr marL="342900" indent="-342900" algn="just">
              <a:buFont typeface="Arial" panose="020B0604020202020204" pitchFamily="34" charset="0"/>
              <a:buChar char="•"/>
            </a:pPr>
            <a:r>
              <a:rPr lang="en-GB" cap="none" dirty="0" smtClean="0">
                <a:solidFill>
                  <a:schemeClr val="tx1"/>
                </a:solidFill>
              </a:rPr>
              <a:t>A language or technology is said to be portable if and only if java application runs on any kind of OS architecture and processor architecture.</a:t>
            </a:r>
          </a:p>
          <a:p>
            <a:pPr algn="just"/>
            <a:r>
              <a:rPr lang="en-GB" cap="none" dirty="0" smtClean="0">
                <a:solidFill>
                  <a:schemeClr val="tx1"/>
                </a:solidFill>
              </a:rPr>
              <a:t>Robust : java is a robust </a:t>
            </a:r>
            <a:r>
              <a:rPr lang="en-GB" cap="none" dirty="0" err="1" smtClean="0">
                <a:solidFill>
                  <a:schemeClr val="tx1"/>
                </a:solidFill>
              </a:rPr>
              <a:t>i.E</a:t>
            </a:r>
            <a:r>
              <a:rPr lang="en-GB" cap="none" dirty="0" smtClean="0">
                <a:solidFill>
                  <a:schemeClr val="tx1"/>
                </a:solidFill>
              </a:rPr>
              <a:t> strong the java programs are strong and they don’t crash easily like a c/</a:t>
            </a:r>
            <a:r>
              <a:rPr lang="en-GB" cap="none" dirty="0" err="1" smtClean="0">
                <a:solidFill>
                  <a:schemeClr val="tx1"/>
                </a:solidFill>
              </a:rPr>
              <a:t>c++</a:t>
            </a:r>
            <a:r>
              <a:rPr lang="en-GB" cap="none" dirty="0" smtClean="0">
                <a:solidFill>
                  <a:schemeClr val="tx1"/>
                </a:solidFill>
              </a:rPr>
              <a:t> programs because of the following reasons. </a:t>
            </a:r>
          </a:p>
          <a:p>
            <a:pPr algn="just"/>
            <a:r>
              <a:rPr lang="en-GB" cap="none" dirty="0" smtClean="0">
                <a:solidFill>
                  <a:schemeClr val="tx1"/>
                </a:solidFill>
              </a:rPr>
              <a:t>	➢ Implicit memory management</a:t>
            </a:r>
          </a:p>
          <a:p>
            <a:pPr algn="just"/>
            <a:r>
              <a:rPr lang="en-GB" cap="none" dirty="0" smtClean="0">
                <a:solidFill>
                  <a:schemeClr val="tx1"/>
                </a:solidFill>
              </a:rPr>
              <a:t>	➢ Run time errors handling (exception handling) </a:t>
            </a:r>
          </a:p>
          <a:p>
            <a:pPr algn="just"/>
            <a:r>
              <a:rPr lang="en-GB" cap="none" dirty="0" smtClean="0">
                <a:solidFill>
                  <a:schemeClr val="tx1"/>
                </a:solidFill>
              </a:rPr>
              <a:t>Implicit memory management : in java the memory required for the program is allocated dynamically and the unused objects are automatically garbage collected</a:t>
            </a:r>
          </a:p>
          <a:p>
            <a:pPr algn="just"/>
            <a:r>
              <a:rPr lang="en-GB" cap="none" dirty="0" smtClean="0">
                <a:solidFill>
                  <a:schemeClr val="tx1"/>
                </a:solidFill>
              </a:rPr>
              <a:t>Automatically done by Garbage Collector in JVM</a:t>
            </a:r>
          </a:p>
          <a:p>
            <a:pPr algn="just"/>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9091756" y="5017153"/>
            <a:ext cx="2616334" cy="1390721"/>
          </a:xfrm>
          <a:prstGeom prst="rect">
            <a:avLst/>
          </a:prstGeom>
        </p:spPr>
      </p:pic>
    </p:spTree>
    <p:extLst>
      <p:ext uri="{BB962C8B-B14F-4D97-AF65-F5344CB8AC3E}">
        <p14:creationId xmlns:p14="http://schemas.microsoft.com/office/powerpoint/2010/main" val="13850149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lnSpcReduction="10000"/>
          </a:bodyPr>
          <a:lstStyle/>
          <a:p>
            <a:pPr algn="just"/>
            <a:r>
              <a:rPr lang="en-GB" cap="none" dirty="0" smtClean="0">
                <a:solidFill>
                  <a:schemeClr val="tx1"/>
                </a:solidFill>
              </a:rPr>
              <a:t>Dynamic: java programs generate dynamic content. (Applets, dynamically interacting programs on internet) </a:t>
            </a:r>
          </a:p>
          <a:p>
            <a:pPr algn="just"/>
            <a:r>
              <a:rPr lang="en-GB" cap="none" dirty="0" smtClean="0">
                <a:solidFill>
                  <a:schemeClr val="tx1"/>
                </a:solidFill>
              </a:rPr>
              <a:t>Interpreted: java programs are compiled to generate the byte code. This byte code can be downloaded and interpreted by the interpreter in JVM. In java, we use both compiler and interpreter for the execution.</a:t>
            </a:r>
          </a:p>
          <a:p>
            <a:pPr algn="just"/>
            <a:r>
              <a:rPr lang="en-GB" cap="none" dirty="0" smtClean="0">
                <a:solidFill>
                  <a:schemeClr val="tx1"/>
                </a:solidFill>
              </a:rPr>
              <a:t>High performance: the problem with interpreter inside the </a:t>
            </a:r>
            <a:r>
              <a:rPr lang="en-GB" cap="none" dirty="0" err="1" smtClean="0">
                <a:solidFill>
                  <a:schemeClr val="tx1"/>
                </a:solidFill>
              </a:rPr>
              <a:t>jvm</a:t>
            </a:r>
            <a:r>
              <a:rPr lang="en-GB" cap="none" dirty="0" smtClean="0">
                <a:solidFill>
                  <a:schemeClr val="tx1"/>
                </a:solidFill>
              </a:rPr>
              <a:t> is that it is slow, by this java programs used to run slow. To overcome this problem, along with the interpreter, JIT (just in time) compiler was introduced which enhances the speed of execution. So, now in JVM, both interpreter and JIT compiler work together to run the program.</a:t>
            </a:r>
          </a:p>
          <a:p>
            <a:pPr algn="just"/>
            <a:r>
              <a:rPr lang="en-GB" cap="none" dirty="0" smtClean="0">
                <a:solidFill>
                  <a:schemeClr val="tx1"/>
                </a:solidFill>
              </a:rPr>
              <a:t>Multithreaded: multithreaded is a capability for a program to perform several tasks simultaneously within a program. A thread represents an individual process to execute group of statements. JVM uses several treads to execute different blocks of code. Creating multiple threads is called ‘multithreaded’. Ex: game software, which uses multiple threads simultaneously for GUI display, sound effects, timer control, score updating. In network programming, a sever can serve multiple clients at the same time via multithreading</a:t>
            </a:r>
            <a:endParaRPr lang="en-GB" b="1" cap="none" dirty="0" smtClean="0">
              <a:solidFill>
                <a:schemeClr val="tx1"/>
              </a:solidFill>
            </a:endParaRPr>
          </a:p>
          <a:p>
            <a:pPr algn="just"/>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258899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Distributed: java introduces JAVA EE for distributed development. Using java, we can write programs, which capture information and distribute it to the clients as java can handle the protocols such as TCP/IP and UDP. A distributed application exists on different machines and at different locations</a:t>
            </a:r>
          </a:p>
          <a:p>
            <a:pPr algn="just"/>
            <a:r>
              <a:rPr lang="en-GB" cap="none" dirty="0" smtClean="0">
                <a:solidFill>
                  <a:schemeClr val="tx1"/>
                </a:solidFill>
              </a:rPr>
              <a:t>Secured: security problems like eavesdropping, tampering, impersonation, and virus threats can be eliminated or minimized by using java on internet. Virus: A program that can damage data, software or hardware of a computer. Virus spreads fast through .</a:t>
            </a:r>
            <a:r>
              <a:rPr lang="en-GB" cap="none" dirty="0" err="1" smtClean="0">
                <a:solidFill>
                  <a:schemeClr val="tx1"/>
                </a:solidFill>
              </a:rPr>
              <a:t>Dat</a:t>
            </a:r>
            <a:r>
              <a:rPr lang="en-GB" cap="none" dirty="0" smtClean="0">
                <a:solidFill>
                  <a:schemeClr val="tx1"/>
                </a:solidFill>
              </a:rPr>
              <a:t>, .Exe, .Com. Virus does not affects the .Txt. Eaves dropping: reads others data illegally. Tampering: not only reads data but also modifies it. Impersonation: A person acting as another on internet. JVM take cares of security</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4046887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Plat form independent : java is a platform independent language. A plat form is the hardware and software environment on which a program executes. </a:t>
            </a:r>
          </a:p>
          <a:p>
            <a:pPr marL="342900" indent="-342900" algn="just">
              <a:buFont typeface="Arial" panose="020B0604020202020204" pitchFamily="34" charset="0"/>
              <a:buChar char="•"/>
            </a:pPr>
            <a:r>
              <a:rPr lang="en-GB" cap="none" dirty="0" smtClean="0">
                <a:solidFill>
                  <a:schemeClr val="tx1"/>
                </a:solidFill>
              </a:rPr>
              <a:t>Once java code compiled on one platform and will run on any platform without making any changes </a:t>
            </a:r>
            <a:r>
              <a:rPr lang="en-GB" cap="none" dirty="0" err="1" smtClean="0">
                <a:solidFill>
                  <a:schemeClr val="tx1"/>
                </a:solidFill>
              </a:rPr>
              <a:t>i.E.</a:t>
            </a:r>
            <a:r>
              <a:rPr lang="en-GB" cap="none" dirty="0" smtClean="0">
                <a:solidFill>
                  <a:schemeClr val="tx1"/>
                </a:solidFill>
              </a:rPr>
              <a:t>, Write once run any where</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7135855" y="3145345"/>
            <a:ext cx="4572235" cy="2273417"/>
          </a:xfrm>
          <a:prstGeom prst="rect">
            <a:avLst/>
          </a:prstGeom>
        </p:spPr>
      </p:pic>
      <p:sp>
        <p:nvSpPr>
          <p:cNvPr id="6" name="Rectangle 5"/>
          <p:cNvSpPr/>
          <p:nvPr/>
        </p:nvSpPr>
        <p:spPr>
          <a:xfrm>
            <a:off x="1039855" y="3110438"/>
            <a:ext cx="6096000" cy="2339102"/>
          </a:xfrm>
          <a:prstGeom prst="rect">
            <a:avLst/>
          </a:prstGeom>
        </p:spPr>
        <p:txBody>
          <a:bodyPr>
            <a:spAutoFit/>
          </a:bodyPr>
          <a:lstStyle/>
          <a:p>
            <a:pPr algn="just"/>
            <a:r>
              <a:rPr lang="en-GB" dirty="0" smtClean="0"/>
              <a:t>Platform independence is possible by making use of Java Virtual Machine (JVM). When we compile a java program, </a:t>
            </a:r>
            <a:r>
              <a:rPr lang="en-GB" sz="2000" dirty="0" smtClean="0"/>
              <a:t>the</a:t>
            </a:r>
            <a:r>
              <a:rPr lang="en-GB" dirty="0" smtClean="0"/>
              <a:t> .class file is generated which contains the byte code i.e., each instruction is expressed in the form of bytes. Byte code is understandable by JVM not by the machine. JVM interprets byte code into machine understandable format</a:t>
            </a:r>
            <a:endParaRPr lang="en-IN" dirty="0"/>
          </a:p>
        </p:txBody>
      </p:sp>
    </p:spTree>
    <p:extLst>
      <p:ext uri="{BB962C8B-B14F-4D97-AF65-F5344CB8AC3E}">
        <p14:creationId xmlns:p14="http://schemas.microsoft.com/office/powerpoint/2010/main" val="3478009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Features of Java</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1666170" y="1931035"/>
            <a:ext cx="9325484" cy="2496587"/>
          </a:xfrm>
          <a:prstGeom prst="rect">
            <a:avLst/>
          </a:prstGeom>
        </p:spPr>
      </p:pic>
    </p:spTree>
    <p:extLst>
      <p:ext uri="{BB962C8B-B14F-4D97-AF65-F5344CB8AC3E}">
        <p14:creationId xmlns:p14="http://schemas.microsoft.com/office/powerpoint/2010/main" val="4023658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Identifiers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Java identifiers : </a:t>
            </a:r>
          </a:p>
          <a:p>
            <a:pPr marL="342900" indent="-342900" algn="just">
              <a:buFont typeface="Arial" panose="020B0604020202020204" pitchFamily="34" charset="0"/>
              <a:buChar char="•"/>
            </a:pPr>
            <a:r>
              <a:rPr lang="en-GB" cap="none" dirty="0" smtClean="0">
                <a:solidFill>
                  <a:schemeClr val="tx1"/>
                </a:solidFill>
              </a:rPr>
              <a:t>An identifier is a name given to the variable, constant, method, class, package, etc., </a:t>
            </a:r>
          </a:p>
          <a:p>
            <a:pPr algn="just"/>
            <a:r>
              <a:rPr lang="en-GB" cap="none" dirty="0" smtClean="0">
                <a:solidFill>
                  <a:schemeClr val="tx1"/>
                </a:solidFill>
              </a:rPr>
              <a:t>Rules for constructing the identifiers </a:t>
            </a:r>
          </a:p>
          <a:p>
            <a:pPr marL="342900" indent="-342900" algn="just">
              <a:buFont typeface="Arial" panose="020B0604020202020204" pitchFamily="34" charset="0"/>
              <a:buChar char="•"/>
            </a:pPr>
            <a:r>
              <a:rPr lang="en-GB" cap="none" dirty="0" smtClean="0">
                <a:solidFill>
                  <a:schemeClr val="tx1"/>
                </a:solidFill>
              </a:rPr>
              <a:t>The first character of an identifier must be a letter, an underscore(_) or a dollar sign($) </a:t>
            </a:r>
          </a:p>
          <a:p>
            <a:pPr marL="342900" indent="-342900" algn="just">
              <a:buFont typeface="Arial" panose="020B0604020202020204" pitchFamily="34" charset="0"/>
              <a:buChar char="•"/>
            </a:pPr>
            <a:r>
              <a:rPr lang="en-GB" cap="none" dirty="0" smtClean="0">
                <a:solidFill>
                  <a:schemeClr val="tx1"/>
                </a:solidFill>
              </a:rPr>
              <a:t>The rest of the characters in the identifier can be alphabet, digit, underscore(_) or dollar($). </a:t>
            </a:r>
            <a:endParaRPr lang="en-GB" cap="none" dirty="0">
              <a:solidFill>
                <a:schemeClr val="tx1"/>
              </a:solidFill>
            </a:endParaRPr>
          </a:p>
          <a:p>
            <a:pPr marL="342900" indent="-342900" algn="just">
              <a:buFont typeface="Arial" panose="020B0604020202020204" pitchFamily="34" charset="0"/>
              <a:buChar char="•"/>
            </a:pPr>
            <a:r>
              <a:rPr lang="en-GB" cap="none" dirty="0" smtClean="0">
                <a:solidFill>
                  <a:schemeClr val="tx1"/>
                </a:solidFill>
              </a:rPr>
              <a:t>No special symbols are allowed in the identifier except underscore(_) and dollar($). </a:t>
            </a:r>
          </a:p>
          <a:p>
            <a:pPr marL="342900" indent="-342900" algn="just">
              <a:buFont typeface="Arial" panose="020B0604020202020204" pitchFamily="34" charset="0"/>
              <a:buChar char="•"/>
            </a:pPr>
            <a:r>
              <a:rPr lang="en-GB" cap="none" dirty="0" smtClean="0">
                <a:solidFill>
                  <a:schemeClr val="tx1"/>
                </a:solidFill>
              </a:rPr>
              <a:t>Reserved words cannot be used as the identifiers </a:t>
            </a:r>
          </a:p>
          <a:p>
            <a:pPr marL="342900" indent="-342900" algn="just">
              <a:buFont typeface="Arial" panose="020B0604020202020204" pitchFamily="34" charset="0"/>
              <a:buChar char="•"/>
            </a:pPr>
            <a:r>
              <a:rPr lang="en-GB" cap="none" dirty="0" smtClean="0">
                <a:solidFill>
                  <a:schemeClr val="tx1"/>
                </a:solidFill>
              </a:rPr>
              <a:t>Java identifiers are case sensitive</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6393493" y="4667885"/>
            <a:ext cx="4730993" cy="1739989"/>
          </a:xfrm>
          <a:prstGeom prst="rect">
            <a:avLst/>
          </a:prstGeom>
        </p:spPr>
      </p:pic>
    </p:spTree>
    <p:extLst>
      <p:ext uri="{BB962C8B-B14F-4D97-AF65-F5344CB8AC3E}">
        <p14:creationId xmlns:p14="http://schemas.microsoft.com/office/powerpoint/2010/main" val="2377682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Identifiers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Java naming conventions: </a:t>
            </a:r>
          </a:p>
          <a:p>
            <a:pPr marL="342900" indent="-342900" algn="just">
              <a:buFont typeface="Arial" panose="020B0604020202020204" pitchFamily="34" charset="0"/>
              <a:buChar char="•"/>
            </a:pPr>
            <a:r>
              <a:rPr lang="en-GB" cap="none" dirty="0" smtClean="0">
                <a:solidFill>
                  <a:schemeClr val="tx1"/>
                </a:solidFill>
              </a:rPr>
              <a:t>Code conventions improve the readability of the software allowing engineers to understand new code more quickly and thoroughly </a:t>
            </a:r>
          </a:p>
          <a:p>
            <a:pPr algn="just"/>
            <a:r>
              <a:rPr lang="en-GB" cap="none" dirty="0" smtClean="0">
                <a:solidFill>
                  <a:schemeClr val="tx1"/>
                </a:solidFill>
              </a:rPr>
              <a:t>Naming conventions for classes: it starts with a uppercase letter and internal word also starts with uppercase letter. Rest of the characters are lower case. </a:t>
            </a:r>
          </a:p>
          <a:p>
            <a:pPr algn="just"/>
            <a:r>
              <a:rPr lang="en-GB" cap="none" dirty="0" smtClean="0">
                <a:solidFill>
                  <a:schemeClr val="tx1"/>
                </a:solidFill>
              </a:rPr>
              <a:t>			Ex: class Demo 							class </a:t>
            </a:r>
            <a:r>
              <a:rPr lang="en-GB" cap="none" dirty="0" err="1" smtClean="0">
                <a:solidFill>
                  <a:schemeClr val="tx1"/>
                </a:solidFill>
              </a:rPr>
              <a:t>MyFirstClass</a:t>
            </a:r>
            <a:r>
              <a:rPr lang="en-GB" cap="none" dirty="0" smtClean="0">
                <a:solidFill>
                  <a:schemeClr val="tx1"/>
                </a:solidFill>
              </a:rPr>
              <a:t> </a:t>
            </a:r>
          </a:p>
          <a:p>
            <a:pPr algn="just"/>
            <a:r>
              <a:rPr lang="en-GB" cap="none" dirty="0">
                <a:solidFill>
                  <a:schemeClr val="tx1"/>
                </a:solidFill>
              </a:rPr>
              <a:t>	</a:t>
            </a:r>
            <a:r>
              <a:rPr lang="en-GB" cap="none" dirty="0" smtClean="0">
                <a:solidFill>
                  <a:schemeClr val="tx1"/>
                </a:solidFill>
              </a:rPr>
              <a:t>			{ 										{</a:t>
            </a:r>
          </a:p>
          <a:p>
            <a:pPr algn="just"/>
            <a:r>
              <a:rPr lang="en-GB" cap="none" dirty="0">
                <a:solidFill>
                  <a:schemeClr val="tx1"/>
                </a:solidFill>
              </a:rPr>
              <a:t>	</a:t>
            </a:r>
            <a:r>
              <a:rPr lang="en-GB" cap="none" dirty="0" smtClean="0">
                <a:solidFill>
                  <a:schemeClr val="tx1"/>
                </a:solidFill>
              </a:rPr>
              <a:t>					----------									- - - - - - - - 									       }						</a:t>
            </a:r>
            <a:r>
              <a:rPr lang="en-GB" cap="none" dirty="0">
                <a:solidFill>
                  <a:schemeClr val="tx1"/>
                </a:solidFill>
              </a:rPr>
              <a:t>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238310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Identifiers</a:t>
            </a:r>
            <a:endParaRPr lang="en-IN" dirty="0"/>
          </a:p>
        </p:txBody>
      </p:sp>
      <p:sp>
        <p:nvSpPr>
          <p:cNvPr id="3" name="Subtitle 2"/>
          <p:cNvSpPr>
            <a:spLocks noGrp="1"/>
          </p:cNvSpPr>
          <p:nvPr>
            <p:ph type="subTitle" idx="1"/>
          </p:nvPr>
        </p:nvSpPr>
        <p:spPr>
          <a:xfrm>
            <a:off x="433633" y="1197207"/>
            <a:ext cx="11274457" cy="5031556"/>
          </a:xfrm>
        </p:spPr>
        <p:txBody>
          <a:bodyPr>
            <a:normAutofit fontScale="92500" lnSpcReduction="10000"/>
          </a:bodyPr>
          <a:lstStyle/>
          <a:p>
            <a:pPr algn="just"/>
            <a:r>
              <a:rPr lang="en-GB" cap="none" dirty="0" smtClean="0">
                <a:solidFill>
                  <a:schemeClr val="tx1"/>
                </a:solidFill>
              </a:rPr>
              <a:t>Java naming conventions: </a:t>
            </a:r>
          </a:p>
          <a:p>
            <a:pPr marL="342900" indent="-342900" algn="just">
              <a:buFont typeface="Arial" panose="020B0604020202020204" pitchFamily="34" charset="0"/>
              <a:buChar char="•"/>
            </a:pPr>
            <a:r>
              <a:rPr lang="en-GB" cap="none" dirty="0" smtClean="0">
                <a:solidFill>
                  <a:schemeClr val="tx1"/>
                </a:solidFill>
              </a:rPr>
              <a:t>Code conventions improve the readability of the software allowing engineers to understand new code more quickly and thoroughly </a:t>
            </a:r>
          </a:p>
          <a:p>
            <a:pPr algn="just"/>
            <a:r>
              <a:rPr lang="en-GB" cap="none" dirty="0" smtClean="0">
                <a:solidFill>
                  <a:schemeClr val="tx1"/>
                </a:solidFill>
              </a:rPr>
              <a:t>Naming conventions for classes: it starts with a uppercase letter and internal word also starts with uppercase letter. Rest of the characters are lower case. </a:t>
            </a:r>
          </a:p>
          <a:p>
            <a:pPr algn="just"/>
            <a:r>
              <a:rPr lang="en-GB" cap="none" dirty="0" smtClean="0">
                <a:solidFill>
                  <a:schemeClr val="tx1"/>
                </a:solidFill>
              </a:rPr>
              <a:t>			Ex: class demo 							class </a:t>
            </a:r>
            <a:r>
              <a:rPr lang="en-GB" cap="none" dirty="0" err="1" smtClean="0">
                <a:solidFill>
                  <a:schemeClr val="tx1"/>
                </a:solidFill>
              </a:rPr>
              <a:t>myfirstclass</a:t>
            </a:r>
            <a:r>
              <a:rPr lang="en-GB" cap="none" dirty="0" smtClean="0">
                <a:solidFill>
                  <a:schemeClr val="tx1"/>
                </a:solidFill>
              </a:rPr>
              <a:t> </a:t>
            </a:r>
          </a:p>
          <a:p>
            <a:pPr algn="just"/>
            <a:r>
              <a:rPr lang="en-GB" cap="none" dirty="0" smtClean="0">
                <a:solidFill>
                  <a:schemeClr val="tx1"/>
                </a:solidFill>
              </a:rPr>
              <a:t>				{ 										{</a:t>
            </a:r>
          </a:p>
          <a:p>
            <a:pPr algn="just"/>
            <a:r>
              <a:rPr lang="en-GB" cap="none" dirty="0" smtClean="0">
                <a:solidFill>
                  <a:schemeClr val="tx1"/>
                </a:solidFill>
              </a:rPr>
              <a:t>						----------									- - - - - - - - 									       }									       }</a:t>
            </a:r>
          </a:p>
          <a:p>
            <a:pPr algn="just"/>
            <a:r>
              <a:rPr lang="en-GB" cap="none" dirty="0" smtClean="0">
                <a:solidFill>
                  <a:schemeClr val="tx1"/>
                </a:solidFill>
              </a:rPr>
              <a:t>Naming conventions for interfaces: </a:t>
            </a:r>
          </a:p>
          <a:p>
            <a:pPr marL="342900" indent="-342900" algn="just">
              <a:buFont typeface="Arial" panose="020B0604020202020204" pitchFamily="34" charset="0"/>
              <a:buChar char="•"/>
            </a:pPr>
            <a:r>
              <a:rPr lang="en-GB" cap="none" dirty="0" smtClean="0">
                <a:solidFill>
                  <a:schemeClr val="tx1"/>
                </a:solidFill>
              </a:rPr>
              <a:t>it starts with a uppercase letter and internal word also starts with uppercase letter. Rest of the characters are in lower case. </a:t>
            </a:r>
          </a:p>
          <a:p>
            <a:pPr algn="just"/>
            <a:r>
              <a:rPr lang="en-GB" cap="none" dirty="0" smtClean="0">
                <a:solidFill>
                  <a:schemeClr val="tx1"/>
                </a:solidFill>
              </a:rPr>
              <a:t>	Ex: interface demo interface </a:t>
            </a:r>
          </a:p>
          <a:p>
            <a:pPr algn="just"/>
            <a:r>
              <a:rPr lang="en-GB" cap="none" dirty="0">
                <a:solidFill>
                  <a:schemeClr val="tx1"/>
                </a:solidFill>
              </a:rPr>
              <a:t>	</a:t>
            </a:r>
            <a:r>
              <a:rPr lang="en-GB" cap="none" dirty="0" smtClean="0">
                <a:solidFill>
                  <a:schemeClr val="tx1"/>
                </a:solidFill>
              </a:rPr>
              <a:t>	</a:t>
            </a:r>
            <a:r>
              <a:rPr lang="en-GB" cap="none" dirty="0" err="1" smtClean="0">
                <a:solidFill>
                  <a:schemeClr val="tx1"/>
                </a:solidFill>
              </a:rPr>
              <a:t>myfirstclass</a:t>
            </a:r>
            <a:r>
              <a:rPr lang="en-GB" cap="none" dirty="0" smtClean="0">
                <a:solidFill>
                  <a:schemeClr val="tx1"/>
                </a:solidFill>
              </a:rPr>
              <a:t> { { } } predefined interfaces are : runnable, </a:t>
            </a:r>
            <a:r>
              <a:rPr lang="en-GB" cap="none" dirty="0" err="1" smtClean="0">
                <a:solidFill>
                  <a:schemeClr val="tx1"/>
                </a:solidFill>
              </a:rPr>
              <a:t>clonable</a:t>
            </a:r>
            <a:r>
              <a:rPr lang="en-GB" cap="none" dirty="0" smtClean="0">
                <a:solidFill>
                  <a:schemeClr val="tx1"/>
                </a:solidFill>
              </a:rPr>
              <a:t>, serializable</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523197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Identifiers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Naming conventions for variables: </a:t>
            </a:r>
          </a:p>
          <a:p>
            <a:pPr marL="342900" indent="-342900" algn="just">
              <a:buFont typeface="Arial" panose="020B0604020202020204" pitchFamily="34" charset="0"/>
              <a:buChar char="•"/>
            </a:pPr>
            <a:r>
              <a:rPr lang="en-GB" cap="none" dirty="0" smtClean="0">
                <a:solidFill>
                  <a:schemeClr val="tx1"/>
                </a:solidFill>
              </a:rPr>
              <a:t>it begins with a lowercase letter and internal word also starts with uppercase letter. Rest of the characters are in lower case. </a:t>
            </a:r>
          </a:p>
          <a:p>
            <a:pPr marL="342900" indent="-342900" algn="just">
              <a:buFont typeface="Arial" panose="020B0604020202020204" pitchFamily="34" charset="0"/>
              <a:buChar char="•"/>
            </a:pPr>
            <a:r>
              <a:rPr lang="en-GB" cap="none" dirty="0" smtClean="0">
                <a:solidFill>
                  <a:schemeClr val="tx1"/>
                </a:solidFill>
              </a:rPr>
              <a:t>Ex: </a:t>
            </a:r>
            <a:r>
              <a:rPr lang="en-GB" cap="none" dirty="0" err="1" smtClean="0">
                <a:solidFill>
                  <a:schemeClr val="tx1"/>
                </a:solidFill>
              </a:rPr>
              <a:t>int</a:t>
            </a:r>
            <a:r>
              <a:rPr lang="en-GB" cap="none" dirty="0" smtClean="0">
                <a:solidFill>
                  <a:schemeClr val="tx1"/>
                </a:solidFill>
              </a:rPr>
              <a:t> x; </a:t>
            </a:r>
            <a:r>
              <a:rPr lang="en-GB" cap="none" dirty="0" err="1" smtClean="0">
                <a:solidFill>
                  <a:schemeClr val="tx1"/>
                </a:solidFill>
              </a:rPr>
              <a:t>int</a:t>
            </a:r>
            <a:r>
              <a:rPr lang="en-GB" cap="none" dirty="0" smtClean="0">
                <a:solidFill>
                  <a:schemeClr val="tx1"/>
                </a:solidFill>
              </a:rPr>
              <a:t> age; </a:t>
            </a:r>
            <a:r>
              <a:rPr lang="en-GB" cap="none" dirty="0" err="1" smtClean="0">
                <a:solidFill>
                  <a:schemeClr val="tx1"/>
                </a:solidFill>
              </a:rPr>
              <a:t>int</a:t>
            </a:r>
            <a:r>
              <a:rPr lang="en-GB" cap="none" dirty="0" smtClean="0">
                <a:solidFill>
                  <a:schemeClr val="tx1"/>
                </a:solidFill>
              </a:rPr>
              <a:t> </a:t>
            </a:r>
            <a:r>
              <a:rPr lang="en-GB" cap="none" dirty="0" err="1" smtClean="0">
                <a:solidFill>
                  <a:schemeClr val="tx1"/>
                </a:solidFill>
              </a:rPr>
              <a:t>myfirstsalary</a:t>
            </a:r>
            <a:r>
              <a:rPr lang="en-GB" cap="none" dirty="0" smtClean="0">
                <a:solidFill>
                  <a:schemeClr val="tx1"/>
                </a:solidFill>
              </a:rPr>
              <a:t>; </a:t>
            </a:r>
          </a:p>
          <a:p>
            <a:pPr algn="just"/>
            <a:r>
              <a:rPr lang="en-GB" cap="none" dirty="0" smtClean="0">
                <a:solidFill>
                  <a:schemeClr val="tx1"/>
                </a:solidFill>
              </a:rPr>
              <a:t>Naming conventions for constants: </a:t>
            </a:r>
          </a:p>
          <a:p>
            <a:pPr marL="342900" indent="-342900" algn="just">
              <a:buFont typeface="Arial" panose="020B0604020202020204" pitchFamily="34" charset="0"/>
              <a:buChar char="•"/>
            </a:pPr>
            <a:r>
              <a:rPr lang="en-GB" cap="none" dirty="0" smtClean="0">
                <a:solidFill>
                  <a:schemeClr val="tx1"/>
                </a:solidFill>
              </a:rPr>
              <a:t>it consists of all uppercase letters. Internal words are separated by an underscore (_) </a:t>
            </a:r>
          </a:p>
          <a:p>
            <a:pPr marL="342900" indent="-342900" algn="just">
              <a:buFont typeface="Arial" panose="020B0604020202020204" pitchFamily="34" charset="0"/>
              <a:buChar char="•"/>
            </a:pPr>
            <a:r>
              <a:rPr lang="en-GB" cap="none" dirty="0" smtClean="0">
                <a:solidFill>
                  <a:schemeClr val="tx1"/>
                </a:solidFill>
              </a:rPr>
              <a:t>Ex: </a:t>
            </a:r>
            <a:r>
              <a:rPr lang="en-GB" cap="none" dirty="0" err="1" smtClean="0">
                <a:solidFill>
                  <a:schemeClr val="tx1"/>
                </a:solidFill>
              </a:rPr>
              <a:t>flaot</a:t>
            </a:r>
            <a:r>
              <a:rPr lang="en-GB" cap="none" dirty="0" smtClean="0">
                <a:solidFill>
                  <a:schemeClr val="tx1"/>
                </a:solidFill>
              </a:rPr>
              <a:t> TAX_RATE =0.56f; </a:t>
            </a:r>
          </a:p>
          <a:p>
            <a:pPr algn="just"/>
            <a:r>
              <a:rPr lang="en-GB" cap="none" dirty="0">
                <a:solidFill>
                  <a:schemeClr val="tx1"/>
                </a:solidFill>
              </a:rPr>
              <a:t> </a:t>
            </a:r>
            <a:r>
              <a:rPr lang="en-GB" cap="none" dirty="0" smtClean="0">
                <a:solidFill>
                  <a:schemeClr val="tx1"/>
                </a:solidFill>
              </a:rPr>
              <a:t>          </a:t>
            </a:r>
            <a:r>
              <a:rPr lang="en-GB" cap="none" dirty="0" err="1" smtClean="0">
                <a:solidFill>
                  <a:schemeClr val="tx1"/>
                </a:solidFill>
              </a:rPr>
              <a:t>int</a:t>
            </a:r>
            <a:r>
              <a:rPr lang="en-GB" cap="none" dirty="0" smtClean="0">
                <a:solidFill>
                  <a:schemeClr val="tx1"/>
                </a:solidFill>
              </a:rPr>
              <a:t> MAX_VALUE=567; </a:t>
            </a:r>
          </a:p>
          <a:p>
            <a:pPr algn="just"/>
            <a:r>
              <a:rPr lang="en-GB" cap="none" dirty="0" smtClean="0">
                <a:solidFill>
                  <a:schemeClr val="tx1"/>
                </a:solidFill>
              </a:rPr>
              <a:t>Naming conventions for methods : </a:t>
            </a:r>
          </a:p>
          <a:p>
            <a:pPr marL="342900" indent="-342900" algn="just">
              <a:buFont typeface="Arial" panose="020B0604020202020204" pitchFamily="34" charset="0"/>
              <a:buChar char="•"/>
            </a:pPr>
            <a:r>
              <a:rPr lang="en-GB" cap="none" dirty="0" smtClean="0">
                <a:solidFill>
                  <a:schemeClr val="tx1"/>
                </a:solidFill>
              </a:rPr>
              <a:t>It start with a lowercase letter and internal word also starts with uppercase letter. Rest of the characters are in lower case. </a:t>
            </a:r>
          </a:p>
          <a:p>
            <a:pPr marL="342900" indent="-342900" algn="just">
              <a:buFont typeface="Arial" panose="020B0604020202020204" pitchFamily="34" charset="0"/>
              <a:buChar char="•"/>
            </a:pPr>
            <a:r>
              <a:rPr lang="en-GB" cap="none" dirty="0" smtClean="0">
                <a:solidFill>
                  <a:schemeClr val="tx1"/>
                </a:solidFill>
              </a:rPr>
              <a:t>Ex : public void </a:t>
            </a:r>
            <a:r>
              <a:rPr lang="en-GB" cap="none" dirty="0" err="1" smtClean="0">
                <a:solidFill>
                  <a:schemeClr val="tx1"/>
                </a:solidFill>
              </a:rPr>
              <a:t>getData</a:t>
            </a:r>
            <a:r>
              <a:rPr lang="en-GB" cap="none" dirty="0" smtClean="0">
                <a:solidFill>
                  <a:schemeClr val="tx1"/>
                </a:solidFill>
              </a:rPr>
              <a:t>() { } public void </a:t>
            </a:r>
            <a:r>
              <a:rPr lang="en-GB" cap="none" dirty="0" err="1" smtClean="0">
                <a:solidFill>
                  <a:schemeClr val="tx1"/>
                </a:solidFill>
              </a:rPr>
              <a:t>setData</a:t>
            </a:r>
            <a:r>
              <a:rPr lang="en-GB" cap="none" dirty="0" smtClean="0">
                <a:solidFill>
                  <a:schemeClr val="tx1"/>
                </a:solidFill>
              </a:rPr>
              <a:t>()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973033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Identifiers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IN" cap="none" dirty="0" smtClean="0">
                <a:solidFill>
                  <a:schemeClr val="tx1"/>
                </a:solidFill>
              </a:rPr>
              <a:t>Naming conventions for packages : </a:t>
            </a:r>
          </a:p>
          <a:p>
            <a:pPr marL="342900" indent="-342900" algn="just">
              <a:buFont typeface="Arial" panose="020B0604020202020204" pitchFamily="34" charset="0"/>
              <a:buChar char="•"/>
            </a:pPr>
            <a:r>
              <a:rPr lang="en-IN" cap="none" dirty="0" smtClean="0">
                <a:solidFill>
                  <a:schemeClr val="tx1"/>
                </a:solidFill>
              </a:rPr>
              <a:t>Packages names are written in lowercase letter. </a:t>
            </a:r>
          </a:p>
          <a:p>
            <a:pPr algn="just"/>
            <a:r>
              <a:rPr lang="en-IN" cap="none" dirty="0">
                <a:solidFill>
                  <a:schemeClr val="tx1"/>
                </a:solidFill>
              </a:rPr>
              <a:t> </a:t>
            </a:r>
            <a:r>
              <a:rPr lang="en-IN" cap="none" dirty="0" smtClean="0">
                <a:solidFill>
                  <a:schemeClr val="tx1"/>
                </a:solidFill>
              </a:rPr>
              <a:t>   Ex : 	</a:t>
            </a:r>
            <a:r>
              <a:rPr lang="en-IN" cap="none" dirty="0" err="1" smtClean="0">
                <a:solidFill>
                  <a:schemeClr val="tx1"/>
                </a:solidFill>
              </a:rPr>
              <a:t>java.Lang</a:t>
            </a:r>
            <a:r>
              <a:rPr lang="en-IN" cap="none" dirty="0" smtClean="0">
                <a:solidFill>
                  <a:schemeClr val="tx1"/>
                </a:solidFill>
              </a:rPr>
              <a:t> </a:t>
            </a:r>
          </a:p>
          <a:p>
            <a:pPr algn="just"/>
            <a:r>
              <a:rPr lang="en-IN" cap="none" dirty="0">
                <a:solidFill>
                  <a:schemeClr val="tx1"/>
                </a:solidFill>
              </a:rPr>
              <a:t>	</a:t>
            </a:r>
            <a:r>
              <a:rPr lang="en-IN" cap="none" dirty="0" smtClean="0">
                <a:solidFill>
                  <a:schemeClr val="tx1"/>
                </a:solidFill>
              </a:rPr>
              <a:t>	</a:t>
            </a:r>
            <a:r>
              <a:rPr lang="en-IN" cap="none" dirty="0" err="1" smtClean="0">
                <a:solidFill>
                  <a:schemeClr val="tx1"/>
                </a:solidFill>
              </a:rPr>
              <a:t>java.Io</a:t>
            </a:r>
            <a:r>
              <a:rPr lang="en-IN" cap="none" dirty="0" smtClean="0">
                <a:solidFill>
                  <a:schemeClr val="tx1"/>
                </a:solidFill>
              </a:rPr>
              <a:t> </a:t>
            </a:r>
          </a:p>
          <a:p>
            <a:pPr algn="just"/>
            <a:r>
              <a:rPr lang="en-IN" cap="none" dirty="0">
                <a:solidFill>
                  <a:schemeClr val="tx1"/>
                </a:solidFill>
              </a:rPr>
              <a:t>	</a:t>
            </a:r>
            <a:r>
              <a:rPr lang="en-IN" cap="none" dirty="0" smtClean="0">
                <a:solidFill>
                  <a:schemeClr val="tx1"/>
                </a:solidFill>
              </a:rPr>
              <a:t>	</a:t>
            </a:r>
            <a:r>
              <a:rPr lang="en-IN" cap="none" dirty="0" err="1" smtClean="0">
                <a:solidFill>
                  <a:schemeClr val="tx1"/>
                </a:solidFill>
              </a:rPr>
              <a:t>java.Net</a:t>
            </a:r>
            <a:r>
              <a:rPr lang="en-IN" cap="none" dirty="0" smtClean="0">
                <a:solidFill>
                  <a:schemeClr val="tx1"/>
                </a:solidFill>
              </a:rPr>
              <a:t> </a:t>
            </a:r>
          </a:p>
          <a:p>
            <a:pPr algn="just"/>
            <a:r>
              <a:rPr lang="en-IN" cap="none" dirty="0">
                <a:solidFill>
                  <a:schemeClr val="tx1"/>
                </a:solidFill>
              </a:rPr>
              <a:t>	</a:t>
            </a:r>
            <a:r>
              <a:rPr lang="en-IN" cap="none" dirty="0" smtClean="0">
                <a:solidFill>
                  <a:schemeClr val="tx1"/>
                </a:solidFill>
              </a:rPr>
              <a:t>	</a:t>
            </a:r>
            <a:r>
              <a:rPr lang="en-IN" cap="none" dirty="0" err="1" smtClean="0">
                <a:solidFill>
                  <a:schemeClr val="tx1"/>
                </a:solidFill>
              </a:rPr>
              <a:t>java.Awt</a:t>
            </a:r>
            <a:r>
              <a:rPr lang="en-IN" cap="none" dirty="0" smtClean="0">
                <a:solidFill>
                  <a:schemeClr val="tx1"/>
                </a:solidFill>
              </a:rPr>
              <a:t> </a:t>
            </a:r>
          </a:p>
          <a:p>
            <a:pPr algn="just"/>
            <a:r>
              <a:rPr lang="en-IN" cap="none" dirty="0">
                <a:solidFill>
                  <a:schemeClr val="tx1"/>
                </a:solidFill>
              </a:rPr>
              <a:t>	</a:t>
            </a:r>
            <a:r>
              <a:rPr lang="en-IN" cap="none" dirty="0" smtClean="0">
                <a:solidFill>
                  <a:schemeClr val="tx1"/>
                </a:solidFill>
              </a:rPr>
              <a:t>	animal </a:t>
            </a:r>
          </a:p>
          <a:p>
            <a:pPr algn="just"/>
            <a:r>
              <a:rPr lang="en-IN" cap="none" dirty="0">
                <a:solidFill>
                  <a:schemeClr val="tx1"/>
                </a:solidFill>
              </a:rPr>
              <a:t>	</a:t>
            </a:r>
            <a:r>
              <a:rPr lang="en-IN" cap="none" dirty="0" smtClean="0">
                <a:solidFill>
                  <a:schemeClr val="tx1"/>
                </a:solidFill>
              </a:rPr>
              <a:t>	</a:t>
            </a:r>
            <a:r>
              <a:rPr lang="en-IN" cap="none" dirty="0" err="1" smtClean="0">
                <a:solidFill>
                  <a:schemeClr val="tx1"/>
                </a:solidFill>
              </a:rPr>
              <a:t>mypack</a:t>
            </a:r>
            <a:r>
              <a:rPr lang="en-IN" cap="none" dirty="0" smtClean="0">
                <a:solidFill>
                  <a:schemeClr val="tx1"/>
                </a:solidFill>
              </a:rPr>
              <a:t>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38832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Introduction </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Java is an object-oriented programming language developed by </a:t>
            </a:r>
            <a:r>
              <a:rPr lang="en-GB" cap="none" dirty="0" err="1" smtClean="0">
                <a:solidFill>
                  <a:schemeClr val="tx1"/>
                </a:solidFill>
              </a:rPr>
              <a:t>james</a:t>
            </a:r>
            <a:r>
              <a:rPr lang="en-GB" cap="none" dirty="0" smtClean="0">
                <a:solidFill>
                  <a:schemeClr val="tx1"/>
                </a:solidFill>
              </a:rPr>
              <a:t> </a:t>
            </a:r>
            <a:r>
              <a:rPr lang="en-GB" cap="none" dirty="0" err="1" smtClean="0">
                <a:solidFill>
                  <a:schemeClr val="tx1"/>
                </a:solidFill>
              </a:rPr>
              <a:t>goshling</a:t>
            </a:r>
            <a:r>
              <a:rPr lang="en-GB" cap="none" dirty="0" smtClean="0">
                <a:solidFill>
                  <a:schemeClr val="tx1"/>
                </a:solidFill>
              </a:rPr>
              <a:t> in the year 1996 at sun micro systems (which is now a subsidiary of oracle corporation). Much of its syntax is taken from c and </a:t>
            </a:r>
            <a:r>
              <a:rPr lang="en-GB" cap="none" dirty="0" err="1" smtClean="0">
                <a:solidFill>
                  <a:schemeClr val="tx1"/>
                </a:solidFill>
              </a:rPr>
              <a:t>c++</a:t>
            </a:r>
            <a:r>
              <a:rPr lang="en-GB" cap="none" dirty="0" smtClean="0">
                <a:solidFill>
                  <a:schemeClr val="tx1"/>
                </a:solidFill>
              </a:rPr>
              <a:t>. Initially it was called oak and later it is changed to java.</a:t>
            </a:r>
          </a:p>
          <a:p>
            <a:pPr marL="342900" indent="-342900" algn="just">
              <a:buFont typeface="Arial" panose="020B0604020202020204" pitchFamily="34" charset="0"/>
              <a:buChar char="•"/>
            </a:pPr>
            <a:r>
              <a:rPr lang="en-GB" cap="none" dirty="0" smtClean="0">
                <a:solidFill>
                  <a:schemeClr val="tx1"/>
                </a:solidFill>
              </a:rPr>
              <a:t>Actually it was designed for embedded application and later it was changed to support web and enterprise applications. </a:t>
            </a:r>
          </a:p>
          <a:p>
            <a:pPr marL="342900" indent="-342900" algn="just">
              <a:buFont typeface="Arial" panose="020B0604020202020204" pitchFamily="34" charset="0"/>
              <a:buChar char="•"/>
            </a:pPr>
            <a:r>
              <a:rPr lang="en-GB" cap="none" dirty="0" smtClean="0">
                <a:solidFill>
                  <a:schemeClr val="tx1"/>
                </a:solidFill>
              </a:rPr>
              <a:t>We can download java software from www.Java.Sun.Com from java1.6 java is open source. </a:t>
            </a:r>
          </a:p>
          <a:p>
            <a:pPr marL="342900" indent="-342900" algn="just">
              <a:buFont typeface="Arial" panose="020B0604020202020204" pitchFamily="34" charset="0"/>
              <a:buChar char="•"/>
            </a:pPr>
            <a:r>
              <a:rPr lang="en-GB" cap="none" dirty="0" smtClean="0">
                <a:solidFill>
                  <a:schemeClr val="tx1"/>
                </a:solidFill>
              </a:rPr>
              <a:t>As per sun microsystems (oracle acquired sun microsystems in 2010) java has three editions</a:t>
            </a:r>
          </a:p>
          <a:p>
            <a:pPr marL="342900" indent="-342900" algn="just">
              <a:buFont typeface="Arial" panose="020B0604020202020204" pitchFamily="34" charset="0"/>
              <a:buChar char="•"/>
            </a:pPr>
            <a:r>
              <a:rPr lang="en-IN" cap="none" dirty="0" smtClean="0">
                <a:solidFill>
                  <a:schemeClr val="tx1"/>
                </a:solidFill>
              </a:rPr>
              <a:t>J2SE/</a:t>
            </a:r>
            <a:r>
              <a:rPr lang="en-IN" cap="none" dirty="0" err="1" smtClean="0">
                <a:solidFill>
                  <a:schemeClr val="tx1"/>
                </a:solidFill>
              </a:rPr>
              <a:t>javase</a:t>
            </a:r>
            <a:r>
              <a:rPr lang="en-IN" cap="none" dirty="0" smtClean="0">
                <a:solidFill>
                  <a:schemeClr val="tx1"/>
                </a:solidFill>
              </a:rPr>
              <a:t> → java 2 standard edition </a:t>
            </a:r>
          </a:p>
          <a:p>
            <a:pPr marL="342900" indent="-342900" algn="just">
              <a:buFont typeface="Arial" panose="020B0604020202020204" pitchFamily="34" charset="0"/>
              <a:buChar char="•"/>
            </a:pPr>
            <a:r>
              <a:rPr lang="en-IN" cap="none" dirty="0" smtClean="0">
                <a:solidFill>
                  <a:schemeClr val="tx1"/>
                </a:solidFill>
              </a:rPr>
              <a:t>J2EE/</a:t>
            </a:r>
            <a:r>
              <a:rPr lang="en-IN" cap="none" dirty="0" err="1" smtClean="0">
                <a:solidFill>
                  <a:schemeClr val="tx1"/>
                </a:solidFill>
              </a:rPr>
              <a:t>javaee</a:t>
            </a:r>
            <a:r>
              <a:rPr lang="en-IN" cap="none" dirty="0" smtClean="0">
                <a:solidFill>
                  <a:schemeClr val="tx1"/>
                </a:solidFill>
              </a:rPr>
              <a:t> → java 2 </a:t>
            </a:r>
            <a:r>
              <a:rPr lang="en-IN" cap="none" dirty="0" err="1" smtClean="0">
                <a:solidFill>
                  <a:schemeClr val="tx1"/>
                </a:solidFill>
              </a:rPr>
              <a:t>enterprize</a:t>
            </a:r>
            <a:r>
              <a:rPr lang="en-IN" cap="none" dirty="0" smtClean="0">
                <a:solidFill>
                  <a:schemeClr val="tx1"/>
                </a:solidFill>
              </a:rPr>
              <a:t> edition </a:t>
            </a:r>
          </a:p>
          <a:p>
            <a:pPr marL="342900" indent="-342900" algn="just">
              <a:buFont typeface="Arial" panose="020B0604020202020204" pitchFamily="34" charset="0"/>
              <a:buChar char="•"/>
            </a:pPr>
            <a:r>
              <a:rPr lang="en-IN" cap="none" dirty="0" smtClean="0">
                <a:solidFill>
                  <a:schemeClr val="tx1"/>
                </a:solidFill>
              </a:rPr>
              <a:t>J2ME/</a:t>
            </a:r>
            <a:r>
              <a:rPr lang="en-IN" cap="none" dirty="0" err="1" smtClean="0">
                <a:solidFill>
                  <a:schemeClr val="tx1"/>
                </a:solidFill>
              </a:rPr>
              <a:t>javame</a:t>
            </a:r>
            <a:r>
              <a:rPr lang="en-IN" cap="none" dirty="0" smtClean="0">
                <a:solidFill>
                  <a:schemeClr val="tx1"/>
                </a:solidFill>
              </a:rPr>
              <a:t> → java 2 micro edition </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6200778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Comments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Java comment lines: </a:t>
            </a:r>
          </a:p>
          <a:p>
            <a:pPr marL="342900" indent="-342900" algn="just">
              <a:buFont typeface="Arial" panose="020B0604020202020204" pitchFamily="34" charset="0"/>
              <a:buChar char="•"/>
            </a:pPr>
            <a:r>
              <a:rPr lang="en-GB" cap="none" dirty="0" smtClean="0">
                <a:solidFill>
                  <a:schemeClr val="tx1"/>
                </a:solidFill>
              </a:rPr>
              <a:t>Comments increase the readability of the application. </a:t>
            </a:r>
          </a:p>
          <a:p>
            <a:pPr marL="342900" indent="-342900" algn="just">
              <a:buFont typeface="Arial" panose="020B0604020202020204" pitchFamily="34" charset="0"/>
              <a:buChar char="•"/>
            </a:pPr>
            <a:r>
              <a:rPr lang="en-GB" cap="none" dirty="0" smtClean="0">
                <a:solidFill>
                  <a:schemeClr val="tx1"/>
                </a:solidFill>
              </a:rPr>
              <a:t>They are ignored by the compiler. </a:t>
            </a:r>
          </a:p>
          <a:p>
            <a:pPr marL="342900" indent="-342900" algn="just">
              <a:buFont typeface="Arial" panose="020B0604020202020204" pitchFamily="34" charset="0"/>
              <a:buChar char="•"/>
            </a:pPr>
            <a:r>
              <a:rPr lang="en-GB" cap="none" dirty="0" smtClean="0">
                <a:solidFill>
                  <a:schemeClr val="tx1"/>
                </a:solidFill>
              </a:rPr>
              <a:t>Java supports three types of comments: </a:t>
            </a:r>
          </a:p>
          <a:p>
            <a:pPr marL="342900" indent="-342900" algn="just">
              <a:buFont typeface="Arial" panose="020B0604020202020204" pitchFamily="34" charset="0"/>
              <a:buChar char="•"/>
            </a:pPr>
            <a:r>
              <a:rPr lang="en-GB" cap="none" dirty="0" smtClean="0">
                <a:solidFill>
                  <a:schemeClr val="tx1"/>
                </a:solidFill>
              </a:rPr>
              <a:t>1. Single line comment → //-----comment----- </a:t>
            </a:r>
          </a:p>
          <a:p>
            <a:pPr marL="342900" indent="-342900" algn="just">
              <a:buFont typeface="Arial" panose="020B0604020202020204" pitchFamily="34" charset="0"/>
              <a:buChar char="•"/>
            </a:pPr>
            <a:r>
              <a:rPr lang="en-GB" cap="none" dirty="0" smtClean="0">
                <a:solidFill>
                  <a:schemeClr val="tx1"/>
                </a:solidFill>
              </a:rPr>
              <a:t>2. Multi-line comment → /* -----comment ----- */ </a:t>
            </a:r>
          </a:p>
          <a:p>
            <a:pPr marL="342900" indent="-342900" algn="just">
              <a:buFont typeface="Arial" panose="020B0604020202020204" pitchFamily="34" charset="0"/>
              <a:buChar char="•"/>
            </a:pPr>
            <a:r>
              <a:rPr lang="en-GB" cap="none" dirty="0" smtClean="0">
                <a:solidFill>
                  <a:schemeClr val="tx1"/>
                </a:solidFill>
              </a:rPr>
              <a:t>3. Document comment → /** ---documentation --- */ </a:t>
            </a:r>
          </a:p>
          <a:p>
            <a:pPr marL="342900" indent="-342900" algn="just">
              <a:buFont typeface="Arial" panose="020B0604020202020204" pitchFamily="34" charset="0"/>
              <a:buChar char="•"/>
            </a:pPr>
            <a:r>
              <a:rPr lang="en-GB" cap="none" dirty="0" smtClean="0">
                <a:solidFill>
                  <a:schemeClr val="tx1"/>
                </a:solidFill>
              </a:rPr>
              <a:t>The documentation comment is used to create documentation API. To create documentation API, you need to use </a:t>
            </a:r>
            <a:r>
              <a:rPr lang="en-GB" cap="none" dirty="0" err="1" smtClean="0">
                <a:solidFill>
                  <a:schemeClr val="tx1"/>
                </a:solidFill>
              </a:rPr>
              <a:t>javadoc</a:t>
            </a:r>
            <a:r>
              <a:rPr lang="en-GB" cap="none" dirty="0" smtClean="0">
                <a:solidFill>
                  <a:schemeClr val="tx1"/>
                </a:solidFill>
              </a:rPr>
              <a:t> tool. </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8596103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Java Comments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a:solidFill>
                  <a:schemeClr val="tx1"/>
                </a:solidFill>
              </a:rPr>
              <a:t>Use of documentation comment: </a:t>
            </a:r>
          </a:p>
          <a:p>
            <a:pPr marL="342900" indent="-342900" algn="just">
              <a:buFont typeface="Arial" panose="020B0604020202020204" pitchFamily="34" charset="0"/>
              <a:buChar char="•"/>
            </a:pPr>
            <a:r>
              <a:rPr lang="en-GB" cap="none" dirty="0">
                <a:solidFill>
                  <a:schemeClr val="tx1"/>
                </a:solidFill>
              </a:rPr>
              <a:t>Suppose the java file is </a:t>
            </a:r>
            <a:r>
              <a:rPr lang="en-GB" cap="none" dirty="0" err="1">
                <a:solidFill>
                  <a:schemeClr val="tx1"/>
                </a:solidFill>
              </a:rPr>
              <a:t>first.Java</a:t>
            </a:r>
            <a:r>
              <a:rPr lang="en-GB" cap="none" dirty="0">
                <a:solidFill>
                  <a:schemeClr val="tx1"/>
                </a:solidFill>
              </a:rPr>
              <a:t> then </a:t>
            </a:r>
          </a:p>
          <a:p>
            <a:pPr marL="342900" indent="-342900" algn="just">
              <a:buFont typeface="Arial" panose="020B0604020202020204" pitchFamily="34" charset="0"/>
              <a:buChar char="•"/>
            </a:pPr>
            <a:r>
              <a:rPr lang="en-GB" cap="none" dirty="0">
                <a:solidFill>
                  <a:schemeClr val="tx1"/>
                </a:solidFill>
              </a:rPr>
              <a:t>compile it by </a:t>
            </a:r>
            <a:r>
              <a:rPr lang="en-GB" cap="none" dirty="0" err="1">
                <a:solidFill>
                  <a:schemeClr val="tx1"/>
                </a:solidFill>
              </a:rPr>
              <a:t>javac</a:t>
            </a:r>
            <a:r>
              <a:rPr lang="en-GB" cap="none" dirty="0">
                <a:solidFill>
                  <a:schemeClr val="tx1"/>
                </a:solidFill>
              </a:rPr>
              <a:t> tool: </a:t>
            </a:r>
          </a:p>
          <a:p>
            <a:pPr marL="342900" indent="-342900" algn="just">
              <a:buFont typeface="Arial" panose="020B0604020202020204" pitchFamily="34" charset="0"/>
              <a:buChar char="•"/>
            </a:pPr>
            <a:r>
              <a:rPr lang="en-GB" cap="none" dirty="0" err="1">
                <a:solidFill>
                  <a:schemeClr val="tx1"/>
                </a:solidFill>
              </a:rPr>
              <a:t>javac</a:t>
            </a:r>
            <a:r>
              <a:rPr lang="en-GB" cap="none" dirty="0">
                <a:solidFill>
                  <a:schemeClr val="tx1"/>
                </a:solidFill>
              </a:rPr>
              <a:t> </a:t>
            </a:r>
            <a:r>
              <a:rPr lang="en-GB" cap="none" dirty="0" err="1">
                <a:solidFill>
                  <a:schemeClr val="tx1"/>
                </a:solidFill>
              </a:rPr>
              <a:t>first.Java</a:t>
            </a:r>
            <a:r>
              <a:rPr lang="en-GB" cap="none" dirty="0">
                <a:solidFill>
                  <a:schemeClr val="tx1"/>
                </a:solidFill>
              </a:rPr>
              <a:t> create documentation API by </a:t>
            </a:r>
            <a:r>
              <a:rPr lang="en-GB" cap="none" dirty="0" err="1">
                <a:solidFill>
                  <a:schemeClr val="tx1"/>
                </a:solidFill>
              </a:rPr>
              <a:t>javadoc</a:t>
            </a:r>
            <a:r>
              <a:rPr lang="en-GB" cap="none" dirty="0">
                <a:solidFill>
                  <a:schemeClr val="tx1"/>
                </a:solidFill>
              </a:rPr>
              <a:t> tool: </a:t>
            </a:r>
          </a:p>
          <a:p>
            <a:pPr marL="342900" indent="-342900" algn="just">
              <a:buFont typeface="Arial" panose="020B0604020202020204" pitchFamily="34" charset="0"/>
              <a:buChar char="•"/>
            </a:pPr>
            <a:r>
              <a:rPr lang="en-GB" cap="none" dirty="0">
                <a:solidFill>
                  <a:schemeClr val="tx1"/>
                </a:solidFill>
              </a:rPr>
              <a:t>Javadoc </a:t>
            </a:r>
            <a:r>
              <a:rPr lang="en-GB" cap="none" dirty="0" err="1">
                <a:solidFill>
                  <a:schemeClr val="tx1"/>
                </a:solidFill>
              </a:rPr>
              <a:t>first.Java</a:t>
            </a:r>
            <a:r>
              <a:rPr lang="en-GB" cap="none" dirty="0">
                <a:solidFill>
                  <a:schemeClr val="tx1"/>
                </a:solidFill>
              </a:rPr>
              <a:t> </a:t>
            </a:r>
          </a:p>
          <a:p>
            <a:pPr marL="342900" indent="-342900" algn="just">
              <a:buFont typeface="Arial" panose="020B0604020202020204" pitchFamily="34" charset="0"/>
              <a:buChar char="•"/>
            </a:pPr>
            <a:r>
              <a:rPr lang="en-GB" cap="none" dirty="0">
                <a:solidFill>
                  <a:schemeClr val="tx1"/>
                </a:solidFill>
              </a:rPr>
              <a:t>Now, there will be HTML files created for your calculator class in the current directory. Open the HTML files and see the explanation of calculator class provided through documentation comment.</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869404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Variables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A variable is a identifier whose value is not fixed</a:t>
            </a:r>
          </a:p>
          <a:p>
            <a:pPr algn="just"/>
            <a:r>
              <a:rPr lang="en-GB" cap="none" dirty="0" smtClean="0">
                <a:solidFill>
                  <a:schemeClr val="tx1"/>
                </a:solidFill>
              </a:rPr>
              <a:t>Variables can be classified into three types</a:t>
            </a:r>
          </a:p>
          <a:p>
            <a:pPr marL="457200" indent="-457200" algn="just">
              <a:buAutoNum type="arabicPeriod"/>
            </a:pPr>
            <a:r>
              <a:rPr lang="en-GB" cap="none" dirty="0" smtClean="0">
                <a:solidFill>
                  <a:schemeClr val="tx1"/>
                </a:solidFill>
              </a:rPr>
              <a:t>Local variable</a:t>
            </a:r>
          </a:p>
          <a:p>
            <a:pPr marL="457200" indent="-457200" algn="just">
              <a:buAutoNum type="arabicPeriod"/>
            </a:pPr>
            <a:r>
              <a:rPr lang="en-GB" cap="none" dirty="0" smtClean="0">
                <a:solidFill>
                  <a:schemeClr val="tx1"/>
                </a:solidFill>
              </a:rPr>
              <a:t>Instance variable</a:t>
            </a:r>
          </a:p>
          <a:p>
            <a:pPr marL="457200" indent="-457200" algn="just">
              <a:buAutoNum type="arabicPeriod"/>
            </a:pPr>
            <a:r>
              <a:rPr lang="en-GB" cap="none" dirty="0" smtClean="0">
                <a:solidFill>
                  <a:schemeClr val="tx1"/>
                </a:solidFill>
              </a:rPr>
              <a:t>Static variable</a:t>
            </a:r>
          </a:p>
          <a:p>
            <a:pPr algn="just"/>
            <a:endParaRPr lang="en-GB" cap="none" dirty="0">
              <a:solidFill>
                <a:schemeClr val="tx1"/>
              </a:solidFill>
            </a:endParaRPr>
          </a:p>
          <a:p>
            <a:pPr algn="just"/>
            <a:r>
              <a:rPr lang="en-GB" b="1" cap="none" dirty="0" smtClean="0">
                <a:solidFill>
                  <a:schemeClr val="tx1"/>
                </a:solidFill>
              </a:rPr>
              <a:t>Local Variable</a:t>
            </a:r>
          </a:p>
          <a:p>
            <a:pPr marL="342900" indent="-342900" algn="just">
              <a:buFont typeface="Arial" panose="020B0604020202020204" pitchFamily="34" charset="0"/>
              <a:buChar char="•"/>
            </a:pPr>
            <a:r>
              <a:rPr lang="en-GB" cap="none" dirty="0" smtClean="0">
                <a:solidFill>
                  <a:schemeClr val="tx1"/>
                </a:solidFill>
              </a:rPr>
              <a:t>A variable declared inside the body of the method is called local variable. You can use this variable only within that method and the other methods in the class aren't even aware that the variable exists.</a:t>
            </a:r>
          </a:p>
          <a:p>
            <a:pPr marL="342900" indent="-342900">
              <a:buFont typeface="Arial" panose="020B0604020202020204" pitchFamily="34" charset="0"/>
              <a:buChar char="•"/>
            </a:pPr>
            <a:r>
              <a:rPr lang="en-GB" cap="none" dirty="0" smtClean="0">
                <a:solidFill>
                  <a:schemeClr val="tx1"/>
                </a:solidFill>
              </a:rPr>
              <a:t>A local variable cannot be defined with "static" keyword.</a:t>
            </a:r>
          </a:p>
          <a:p>
            <a:pPr algn="just"/>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042687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Variables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b="1" cap="none" dirty="0" smtClean="0">
                <a:solidFill>
                  <a:schemeClr val="tx1"/>
                </a:solidFill>
              </a:rPr>
              <a:t>Instance Variable</a:t>
            </a:r>
          </a:p>
          <a:p>
            <a:pPr marL="342900" indent="-342900">
              <a:buFont typeface="Arial" panose="020B0604020202020204" pitchFamily="34" charset="0"/>
              <a:buChar char="•"/>
            </a:pPr>
            <a:r>
              <a:rPr lang="en-GB" cap="none" dirty="0" smtClean="0">
                <a:solidFill>
                  <a:schemeClr val="tx1"/>
                </a:solidFill>
              </a:rPr>
              <a:t>A variable declared inside the class but outside the body of the method, is called an instance variable. It is not declared as </a:t>
            </a:r>
            <a:r>
              <a:rPr lang="en-GB" cap="none" dirty="0" smtClean="0">
                <a:solidFill>
                  <a:schemeClr val="tx1"/>
                </a:solidFill>
                <a:hlinkClick r:id="rId2"/>
              </a:rPr>
              <a:t>static</a:t>
            </a:r>
            <a:r>
              <a:rPr lang="en-GB" cap="none" dirty="0" smtClean="0">
                <a:solidFill>
                  <a:schemeClr val="tx1"/>
                </a:solidFill>
              </a:rPr>
              <a:t>.</a:t>
            </a:r>
          </a:p>
          <a:p>
            <a:pPr marL="342900" indent="-342900">
              <a:buFont typeface="Arial" panose="020B0604020202020204" pitchFamily="34" charset="0"/>
              <a:buChar char="•"/>
            </a:pPr>
            <a:r>
              <a:rPr lang="en-GB" cap="none" dirty="0" smtClean="0">
                <a:solidFill>
                  <a:schemeClr val="tx1"/>
                </a:solidFill>
              </a:rPr>
              <a:t>It is called an instance variable because its value is instance-specific and is not shared among instances.</a:t>
            </a:r>
          </a:p>
          <a:p>
            <a:pPr algn="just"/>
            <a:endParaRPr lang="en-IN" cap="none" dirty="0" smtClean="0">
              <a:solidFill>
                <a:schemeClr val="tx1"/>
              </a:solidFill>
            </a:endParaRPr>
          </a:p>
          <a:p>
            <a:pPr algn="just"/>
            <a:r>
              <a:rPr lang="en-IN" b="1" cap="none" dirty="0" smtClean="0">
                <a:solidFill>
                  <a:schemeClr val="tx1"/>
                </a:solidFill>
              </a:rPr>
              <a:t>Static Variable</a:t>
            </a:r>
          </a:p>
          <a:p>
            <a:pPr marL="342900" indent="-342900" algn="just">
              <a:buFont typeface="Arial" panose="020B0604020202020204" pitchFamily="34" charset="0"/>
              <a:buChar char="•"/>
            </a:pPr>
            <a:r>
              <a:rPr lang="en-GB" cap="none" dirty="0" smtClean="0">
                <a:solidFill>
                  <a:schemeClr val="tx1"/>
                </a:solidFill>
              </a:rPr>
              <a:t>A variable that is declared as static is called a static variable. </a:t>
            </a:r>
          </a:p>
          <a:p>
            <a:pPr marL="342900" indent="-342900" algn="just">
              <a:buFont typeface="Arial" panose="020B0604020202020204" pitchFamily="34" charset="0"/>
              <a:buChar char="•"/>
            </a:pPr>
            <a:r>
              <a:rPr lang="en-GB" cap="none" dirty="0" smtClean="0">
                <a:solidFill>
                  <a:schemeClr val="tx1"/>
                </a:solidFill>
              </a:rPr>
              <a:t>It cannot be local. You can create a single copy of the static variable and share it among all the instances of the class. </a:t>
            </a:r>
          </a:p>
          <a:p>
            <a:pPr marL="342900" indent="-342900" algn="just">
              <a:buFont typeface="Arial" panose="020B0604020202020204" pitchFamily="34" charset="0"/>
              <a:buChar char="•"/>
            </a:pPr>
            <a:r>
              <a:rPr lang="en-GB" cap="none" dirty="0" smtClean="0">
                <a:solidFill>
                  <a:schemeClr val="tx1"/>
                </a:solidFill>
              </a:rPr>
              <a:t>Memory allocation for static variables happens only once when the class is loaded in the memory.</a:t>
            </a:r>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5856244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Type Casting</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Type casting is when you assign a value of one primitive data type to another type.</a:t>
            </a:r>
          </a:p>
          <a:p>
            <a:pPr algn="just"/>
            <a:r>
              <a:rPr lang="en-GB" cap="none" dirty="0" smtClean="0">
                <a:solidFill>
                  <a:schemeClr val="tx1"/>
                </a:solidFill>
              </a:rPr>
              <a:t>In java, there are two types of casting:</a:t>
            </a:r>
          </a:p>
          <a:p>
            <a:pPr algn="just"/>
            <a:endParaRPr lang="en-GB" cap="none" dirty="0" smtClean="0">
              <a:solidFill>
                <a:schemeClr val="tx1"/>
              </a:solidFill>
            </a:endParaRPr>
          </a:p>
          <a:p>
            <a:pPr algn="just"/>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14" name="Picture 13"/>
          <p:cNvPicPr>
            <a:picLocks noChangeAspect="1"/>
          </p:cNvPicPr>
          <p:nvPr/>
        </p:nvPicPr>
        <p:blipFill>
          <a:blip r:embed="rId2"/>
          <a:stretch>
            <a:fillRect/>
          </a:stretch>
        </p:blipFill>
        <p:spPr>
          <a:xfrm>
            <a:off x="770020" y="2181726"/>
            <a:ext cx="10475495" cy="3260161"/>
          </a:xfrm>
          <a:prstGeom prst="rect">
            <a:avLst/>
          </a:prstGeom>
        </p:spPr>
      </p:pic>
    </p:spTree>
    <p:extLst>
      <p:ext uri="{BB962C8B-B14F-4D97-AF65-F5344CB8AC3E}">
        <p14:creationId xmlns:p14="http://schemas.microsoft.com/office/powerpoint/2010/main" val="228478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Ex of Widening Casting</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517116" y="1331495"/>
            <a:ext cx="11008586" cy="4235116"/>
          </a:xfrm>
          <a:prstGeom prst="rect">
            <a:avLst/>
          </a:prstGeom>
        </p:spPr>
      </p:pic>
    </p:spTree>
    <p:extLst>
      <p:ext uri="{BB962C8B-B14F-4D97-AF65-F5344CB8AC3E}">
        <p14:creationId xmlns:p14="http://schemas.microsoft.com/office/powerpoint/2010/main" val="2087260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Ex of Narrowing Casting</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endParaRPr lang="en-IN"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545954" y="1197206"/>
            <a:ext cx="11272674" cy="4241067"/>
          </a:xfrm>
          <a:prstGeom prst="rect">
            <a:avLst/>
          </a:prstGeom>
        </p:spPr>
      </p:pic>
    </p:spTree>
    <p:extLst>
      <p:ext uri="{BB962C8B-B14F-4D97-AF65-F5344CB8AC3E}">
        <p14:creationId xmlns:p14="http://schemas.microsoft.com/office/powerpoint/2010/main" val="35818639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Data Types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Data types specify the different sizes and values that can be stored in the variable. There are two types of data types in java:</a:t>
            </a:r>
          </a:p>
          <a:p>
            <a:pPr marL="342900" indent="-342900">
              <a:buFont typeface="Arial" panose="020B0604020202020204" pitchFamily="34" charset="0"/>
              <a:buChar char="•"/>
            </a:pPr>
            <a:r>
              <a:rPr lang="en-GB" b="1" cap="none" dirty="0" smtClean="0">
                <a:solidFill>
                  <a:schemeClr val="tx1"/>
                </a:solidFill>
              </a:rPr>
              <a:t>Primitive data types:</a:t>
            </a:r>
            <a:r>
              <a:rPr lang="en-GB" cap="none" dirty="0" smtClean="0">
                <a:solidFill>
                  <a:schemeClr val="tx1"/>
                </a:solidFill>
              </a:rPr>
              <a:t> the primitive data types include </a:t>
            </a:r>
            <a:r>
              <a:rPr lang="en-GB" cap="none" dirty="0" err="1" smtClean="0">
                <a:solidFill>
                  <a:schemeClr val="tx1"/>
                </a:solidFill>
              </a:rPr>
              <a:t>boolean</a:t>
            </a:r>
            <a:r>
              <a:rPr lang="en-GB" cap="none" dirty="0" smtClean="0">
                <a:solidFill>
                  <a:schemeClr val="tx1"/>
                </a:solidFill>
              </a:rPr>
              <a:t>, char, byte, short, </a:t>
            </a:r>
            <a:r>
              <a:rPr lang="en-GB" cap="none" dirty="0" err="1" smtClean="0">
                <a:solidFill>
                  <a:schemeClr val="tx1"/>
                </a:solidFill>
              </a:rPr>
              <a:t>int</a:t>
            </a:r>
            <a:r>
              <a:rPr lang="en-GB" cap="none" dirty="0" smtClean="0">
                <a:solidFill>
                  <a:schemeClr val="tx1"/>
                </a:solidFill>
              </a:rPr>
              <a:t>, long, float and double.</a:t>
            </a:r>
          </a:p>
          <a:p>
            <a:pPr marL="342900" indent="-342900">
              <a:buFont typeface="Arial" panose="020B0604020202020204" pitchFamily="34" charset="0"/>
              <a:buChar char="•"/>
            </a:pPr>
            <a:r>
              <a:rPr lang="en-GB" b="1" cap="none" dirty="0" smtClean="0">
                <a:solidFill>
                  <a:schemeClr val="tx1"/>
                </a:solidFill>
              </a:rPr>
              <a:t>Non-primitive data types:</a:t>
            </a:r>
            <a:r>
              <a:rPr lang="en-GB" cap="none" dirty="0" smtClean="0">
                <a:solidFill>
                  <a:schemeClr val="tx1"/>
                </a:solidFill>
              </a:rPr>
              <a:t> the non-primitive data types include </a:t>
            </a:r>
            <a:r>
              <a:rPr lang="en-GB" cap="none" dirty="0" smtClean="0">
                <a:solidFill>
                  <a:schemeClr val="tx1"/>
                </a:solidFill>
                <a:hlinkClick r:id="rId2"/>
              </a:rPr>
              <a:t>classes</a:t>
            </a:r>
            <a:r>
              <a:rPr lang="en-GB" cap="none" dirty="0" smtClean="0">
                <a:solidFill>
                  <a:schemeClr val="tx1"/>
                </a:solidFill>
              </a:rPr>
              <a:t>, </a:t>
            </a:r>
            <a:r>
              <a:rPr lang="en-GB" cap="none" dirty="0" smtClean="0">
                <a:solidFill>
                  <a:schemeClr val="tx1"/>
                </a:solidFill>
                <a:hlinkClick r:id="rId3"/>
              </a:rPr>
              <a:t>interfaces</a:t>
            </a:r>
            <a:r>
              <a:rPr lang="en-GB" cap="none" dirty="0" smtClean="0">
                <a:solidFill>
                  <a:schemeClr val="tx1"/>
                </a:solidFill>
              </a:rPr>
              <a:t>, and </a:t>
            </a:r>
            <a:r>
              <a:rPr lang="en-GB" cap="none" dirty="0" smtClean="0">
                <a:solidFill>
                  <a:schemeClr val="tx1"/>
                </a:solidFill>
                <a:hlinkClick r:id="rId4"/>
              </a:rPr>
              <a:t>arrays</a:t>
            </a:r>
            <a:r>
              <a:rPr lang="en-GB" cap="none" dirty="0" smtClean="0">
                <a:solidFill>
                  <a:schemeClr val="tx1"/>
                </a:solidFill>
              </a:rPr>
              <a:t>.</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5"/>
          <a:stretch>
            <a:fillRect/>
          </a:stretch>
        </p:blipFill>
        <p:spPr>
          <a:xfrm>
            <a:off x="2818683" y="3200212"/>
            <a:ext cx="7931558" cy="3657788"/>
          </a:xfrm>
          <a:prstGeom prst="rect">
            <a:avLst/>
          </a:prstGeom>
        </p:spPr>
      </p:pic>
    </p:spTree>
    <p:extLst>
      <p:ext uri="{BB962C8B-B14F-4D97-AF65-F5344CB8AC3E}">
        <p14:creationId xmlns:p14="http://schemas.microsoft.com/office/powerpoint/2010/main" val="27293416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a:solidFill>
                  <a:schemeClr val="tx1"/>
                </a:solidFill>
              </a:rPr>
              <a:t>An Operator is a symbol which is used to perform certain operations on a particular value or variable.</a:t>
            </a:r>
          </a:p>
          <a:p>
            <a:pPr marL="342900" indent="-342900">
              <a:buFont typeface="Arial" panose="020B0604020202020204" pitchFamily="34" charset="0"/>
              <a:buChar char="•"/>
            </a:pPr>
            <a:r>
              <a:rPr lang="en-GB" cap="none" dirty="0">
                <a:solidFill>
                  <a:schemeClr val="tx1"/>
                </a:solidFill>
              </a:rPr>
              <a:t>Types of Operators</a:t>
            </a:r>
          </a:p>
          <a:p>
            <a:pPr marL="342900" indent="-342900">
              <a:buFont typeface="Arial" panose="020B0604020202020204" pitchFamily="34" charset="0"/>
              <a:buChar char="•"/>
            </a:pPr>
            <a:r>
              <a:rPr lang="en-GB" cap="none" dirty="0">
                <a:solidFill>
                  <a:schemeClr val="tx1"/>
                </a:solidFill>
              </a:rPr>
              <a:t>Arithmetic Operators</a:t>
            </a:r>
          </a:p>
          <a:p>
            <a:pPr marL="342900" indent="-342900">
              <a:buFont typeface="Arial" panose="020B0604020202020204" pitchFamily="34" charset="0"/>
              <a:buChar char="•"/>
            </a:pPr>
            <a:r>
              <a:rPr lang="en-GB" cap="none" dirty="0">
                <a:solidFill>
                  <a:schemeClr val="tx1"/>
                </a:solidFill>
              </a:rPr>
              <a:t>Relational/ Comparison Operators</a:t>
            </a:r>
          </a:p>
          <a:p>
            <a:pPr marL="342900" indent="-342900">
              <a:buFont typeface="Arial" panose="020B0604020202020204" pitchFamily="34" charset="0"/>
              <a:buChar char="•"/>
            </a:pPr>
            <a:r>
              <a:rPr lang="en-GB" cap="none" dirty="0">
                <a:solidFill>
                  <a:schemeClr val="tx1"/>
                </a:solidFill>
              </a:rPr>
              <a:t>Logical Operators</a:t>
            </a:r>
          </a:p>
          <a:p>
            <a:pPr marL="342900" indent="-342900">
              <a:buFont typeface="Arial" panose="020B0604020202020204" pitchFamily="34" charset="0"/>
              <a:buChar char="•"/>
            </a:pPr>
            <a:r>
              <a:rPr lang="en-GB" cap="none" dirty="0">
                <a:solidFill>
                  <a:schemeClr val="tx1"/>
                </a:solidFill>
              </a:rPr>
              <a:t>Increment/Decrement Operators</a:t>
            </a:r>
          </a:p>
          <a:p>
            <a:pPr marL="342900" indent="-342900">
              <a:buFont typeface="Arial" panose="020B0604020202020204" pitchFamily="34" charset="0"/>
              <a:buChar char="•"/>
            </a:pPr>
            <a:r>
              <a:rPr lang="en-GB" cap="none" dirty="0">
                <a:solidFill>
                  <a:schemeClr val="tx1"/>
                </a:solidFill>
              </a:rPr>
              <a:t>Assignment Operators</a:t>
            </a:r>
          </a:p>
          <a:p>
            <a:pPr marL="342900" indent="-342900">
              <a:buFont typeface="Arial" panose="020B0604020202020204" pitchFamily="34" charset="0"/>
              <a:buChar char="•"/>
            </a:pPr>
            <a:r>
              <a:rPr lang="en-GB" cap="none" dirty="0">
                <a:solidFill>
                  <a:schemeClr val="tx1"/>
                </a:solidFill>
              </a:rPr>
              <a:t>Shorthand Assignment Operators</a:t>
            </a:r>
          </a:p>
          <a:p>
            <a:pPr marL="342900" indent="-342900">
              <a:buFont typeface="Arial" panose="020B0604020202020204" pitchFamily="34" charset="0"/>
              <a:buChar char="•"/>
            </a:pPr>
            <a:r>
              <a:rPr lang="en-GB" cap="none" dirty="0">
                <a:solidFill>
                  <a:schemeClr val="tx1"/>
                </a:solidFill>
              </a:rPr>
              <a:t>Bitwise Operators</a:t>
            </a:r>
          </a:p>
          <a:p>
            <a:pPr marL="342900" indent="-342900">
              <a:buFont typeface="Arial" panose="020B0604020202020204" pitchFamily="34" charset="0"/>
              <a:buChar char="•"/>
            </a:pPr>
            <a:r>
              <a:rPr lang="en-GB" cap="none" dirty="0">
                <a:solidFill>
                  <a:schemeClr val="tx1"/>
                </a:solidFill>
              </a:rPr>
              <a:t>Special Operators</a:t>
            </a:r>
          </a:p>
          <a:p>
            <a:pPr marL="342900" indent="-342900">
              <a:buFont typeface="Arial" panose="020B0604020202020204" pitchFamily="34" charset="0"/>
              <a:buChar char="•"/>
            </a:pP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8777190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Arithmetic Operators</a:t>
            </a:r>
            <a:endParaRPr lang="en-IN" dirty="0"/>
          </a:p>
        </p:txBody>
      </p:sp>
      <p:pic>
        <p:nvPicPr>
          <p:cNvPr id="6" name="Picture 5"/>
          <p:cNvPicPr>
            <a:picLocks noChangeAspect="1"/>
          </p:cNvPicPr>
          <p:nvPr/>
        </p:nvPicPr>
        <p:blipFill>
          <a:blip r:embed="rId2"/>
          <a:stretch>
            <a:fillRect/>
          </a:stretch>
        </p:blipFill>
        <p:spPr>
          <a:xfrm>
            <a:off x="4263991" y="2916455"/>
            <a:ext cx="7277474" cy="2952902"/>
          </a:xfrm>
          <a:prstGeom prst="rect">
            <a:avLst/>
          </a:prstGeom>
        </p:spPr>
      </p:pic>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Integer Arithmetic:-</a:t>
            </a:r>
          </a:p>
          <a:p>
            <a:pPr marL="342900" indent="-342900">
              <a:buFont typeface="Arial" panose="020B0604020202020204" pitchFamily="34" charset="0"/>
              <a:buChar char="•"/>
            </a:pPr>
            <a:r>
              <a:rPr lang="en-GB" cap="none" dirty="0" smtClean="0">
                <a:solidFill>
                  <a:schemeClr val="tx1"/>
                </a:solidFill>
              </a:rPr>
              <a:t>When both the operands in a single arithmetic expression such as (</a:t>
            </a:r>
            <a:r>
              <a:rPr lang="en-GB" cap="none" dirty="0" err="1" smtClean="0">
                <a:solidFill>
                  <a:schemeClr val="tx1"/>
                </a:solidFill>
              </a:rPr>
              <a:t>a+b</a:t>
            </a:r>
            <a:r>
              <a:rPr lang="en-GB" cap="none" dirty="0" smtClean="0">
                <a:solidFill>
                  <a:schemeClr val="tx1"/>
                </a:solidFill>
              </a:rPr>
              <a:t>) is an integer then the expression is called integer expression. The operator is called integer </a:t>
            </a:r>
            <a:r>
              <a:rPr lang="en-GB" cap="none" dirty="0" err="1" smtClean="0">
                <a:solidFill>
                  <a:schemeClr val="tx1"/>
                </a:solidFill>
              </a:rPr>
              <a:t>arithimetic</a:t>
            </a:r>
            <a:r>
              <a:rPr lang="en-GB" cap="none" dirty="0" smtClean="0">
                <a:solidFill>
                  <a:schemeClr val="tx1"/>
                </a:solidFill>
              </a:rPr>
              <a:t> </a:t>
            </a:r>
          </a:p>
          <a:p>
            <a:pPr marL="342900" indent="-342900">
              <a:buFont typeface="Arial" panose="020B0604020202020204" pitchFamily="34" charset="0"/>
              <a:buChar char="•"/>
            </a:pPr>
            <a:r>
              <a:rPr lang="en-GB" cap="none" dirty="0" smtClean="0">
                <a:solidFill>
                  <a:schemeClr val="tx1"/>
                </a:solidFill>
              </a:rPr>
              <a:t>Ex: </a:t>
            </a:r>
            <a:r>
              <a:rPr lang="en-GB" cap="none" dirty="0" err="1" smtClean="0">
                <a:solidFill>
                  <a:schemeClr val="tx1"/>
                </a:solidFill>
              </a:rPr>
              <a:t>int</a:t>
            </a:r>
            <a:r>
              <a:rPr lang="en-GB" cap="none" dirty="0" smtClean="0">
                <a:solidFill>
                  <a:schemeClr val="tx1"/>
                </a:solidFill>
              </a:rPr>
              <a:t> a, b, c;</a:t>
            </a:r>
          </a:p>
          <a:p>
            <a:r>
              <a:rPr lang="en-GB" cap="none" dirty="0">
                <a:solidFill>
                  <a:schemeClr val="tx1"/>
                </a:solidFill>
              </a:rPr>
              <a:t>	</a:t>
            </a:r>
            <a:r>
              <a:rPr lang="en-GB" cap="none" dirty="0" smtClean="0">
                <a:solidFill>
                  <a:schemeClr val="tx1"/>
                </a:solidFill>
              </a:rPr>
              <a:t>(</a:t>
            </a:r>
            <a:r>
              <a:rPr lang="en-GB" cap="none" dirty="0" err="1" smtClean="0">
                <a:solidFill>
                  <a:schemeClr val="tx1"/>
                </a:solidFill>
              </a:rPr>
              <a:t>a+b</a:t>
            </a:r>
            <a:r>
              <a:rPr lang="en-GB" cap="none" dirty="0" smtClean="0">
                <a:solidFill>
                  <a:schemeClr val="tx1"/>
                </a:solidFill>
              </a:rPr>
              <a:t>)</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751805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Introduction </a:t>
            </a:r>
            <a:endParaRPr lang="en-IN" dirty="0"/>
          </a:p>
        </p:txBody>
      </p:sp>
      <p:sp>
        <p:nvSpPr>
          <p:cNvPr id="3" name="Subtitle 2"/>
          <p:cNvSpPr>
            <a:spLocks noGrp="1"/>
          </p:cNvSpPr>
          <p:nvPr>
            <p:ph type="subTitle" idx="1"/>
          </p:nvPr>
        </p:nvSpPr>
        <p:spPr>
          <a:xfrm>
            <a:off x="433633" y="1197207"/>
            <a:ext cx="11274457" cy="5031556"/>
          </a:xfrm>
        </p:spPr>
        <p:txBody>
          <a:bodyPr>
            <a:normAutofit lnSpcReduction="10000"/>
          </a:bodyPr>
          <a:lstStyle/>
          <a:p>
            <a:pPr marL="342900" indent="-342900" algn="just">
              <a:buFont typeface="Arial" panose="020B0604020202020204" pitchFamily="34" charset="0"/>
              <a:buChar char="•"/>
            </a:pPr>
            <a:r>
              <a:rPr lang="en-GB" cap="none" dirty="0" smtClean="0">
                <a:solidFill>
                  <a:schemeClr val="tx1"/>
                </a:solidFill>
              </a:rPr>
              <a:t>J2se/</a:t>
            </a:r>
            <a:r>
              <a:rPr lang="en-GB" cap="none" dirty="0" err="1" smtClean="0">
                <a:solidFill>
                  <a:schemeClr val="tx1"/>
                </a:solidFill>
              </a:rPr>
              <a:t>javase</a:t>
            </a:r>
            <a:r>
              <a:rPr lang="en-GB" cap="none" dirty="0" smtClean="0">
                <a:solidFill>
                  <a:schemeClr val="tx1"/>
                </a:solidFill>
              </a:rPr>
              <a:t>: </a:t>
            </a:r>
          </a:p>
          <a:p>
            <a:pPr marL="342900" indent="-342900" algn="just">
              <a:buFont typeface="Arial" panose="020B0604020202020204" pitchFamily="34" charset="0"/>
              <a:buChar char="•"/>
            </a:pPr>
            <a:r>
              <a:rPr lang="en-GB" cap="none" dirty="0" smtClean="0">
                <a:solidFill>
                  <a:schemeClr val="tx1"/>
                </a:solidFill>
              </a:rPr>
              <a:t>J2se is used to develop the standalone applications, desktop application, console applications. ( Client-side applications) </a:t>
            </a:r>
          </a:p>
          <a:p>
            <a:pPr algn="just"/>
            <a:r>
              <a:rPr lang="en-GB" cap="none" dirty="0" smtClean="0">
                <a:solidFill>
                  <a:schemeClr val="tx1"/>
                </a:solidFill>
              </a:rPr>
              <a:t>Standalone application: runs in the context of a local disk. </a:t>
            </a:r>
          </a:p>
          <a:p>
            <a:pPr algn="just"/>
            <a:r>
              <a:rPr lang="en-GB" cap="none" dirty="0" smtClean="0">
                <a:solidFill>
                  <a:schemeClr val="tx1"/>
                </a:solidFill>
              </a:rPr>
              <a:t>Ex: notepad </a:t>
            </a:r>
          </a:p>
          <a:p>
            <a:pPr algn="just"/>
            <a:r>
              <a:rPr lang="en-GB" cap="none" dirty="0" smtClean="0">
                <a:solidFill>
                  <a:schemeClr val="tx1"/>
                </a:solidFill>
              </a:rPr>
              <a:t>Desktop application: runs stand-alone in a desktop or laptop computer. </a:t>
            </a:r>
          </a:p>
          <a:p>
            <a:pPr algn="just"/>
            <a:r>
              <a:rPr lang="en-GB" cap="none" dirty="0" smtClean="0">
                <a:solidFill>
                  <a:schemeClr val="tx1"/>
                </a:solidFill>
              </a:rPr>
              <a:t>Ex: file explorer, </a:t>
            </a:r>
            <a:r>
              <a:rPr lang="en-GB" cap="none" dirty="0" err="1" smtClean="0">
                <a:solidFill>
                  <a:schemeClr val="tx1"/>
                </a:solidFill>
              </a:rPr>
              <a:t>ms</a:t>
            </a:r>
            <a:r>
              <a:rPr lang="en-GB" cap="none" dirty="0" smtClean="0">
                <a:solidFill>
                  <a:schemeClr val="tx1"/>
                </a:solidFill>
              </a:rPr>
              <a:t> office applications </a:t>
            </a:r>
          </a:p>
          <a:p>
            <a:pPr algn="just"/>
            <a:r>
              <a:rPr lang="en-GB" cap="none" dirty="0" smtClean="0">
                <a:solidFill>
                  <a:schemeClr val="tx1"/>
                </a:solidFill>
              </a:rPr>
              <a:t>Console application: run in consoles (the command prompt in windows). </a:t>
            </a:r>
          </a:p>
          <a:p>
            <a:pPr algn="just"/>
            <a:r>
              <a:rPr lang="en-GB" cap="none" dirty="0" smtClean="0">
                <a:solidFill>
                  <a:schemeClr val="tx1"/>
                </a:solidFill>
              </a:rPr>
              <a:t>Ex: bank </a:t>
            </a:r>
            <a:r>
              <a:rPr lang="en-GB" cap="none" dirty="0" err="1" smtClean="0">
                <a:solidFill>
                  <a:schemeClr val="tx1"/>
                </a:solidFill>
              </a:rPr>
              <a:t>atm</a:t>
            </a:r>
            <a:r>
              <a:rPr lang="en-GB" cap="none" dirty="0" smtClean="0">
                <a:solidFill>
                  <a:schemeClr val="tx1"/>
                </a:solidFill>
              </a:rPr>
              <a:t> </a:t>
            </a:r>
          </a:p>
          <a:p>
            <a:pPr algn="just"/>
            <a:r>
              <a:rPr lang="en-GB" cap="none" dirty="0" smtClean="0">
                <a:solidFill>
                  <a:schemeClr val="tx1"/>
                </a:solidFill>
              </a:rPr>
              <a:t>For developing j2se applications we need the java development kit (</a:t>
            </a:r>
            <a:r>
              <a:rPr lang="en-GB" cap="none" dirty="0" err="1" smtClean="0">
                <a:solidFill>
                  <a:schemeClr val="tx1"/>
                </a:solidFill>
              </a:rPr>
              <a:t>jdk</a:t>
            </a:r>
            <a:r>
              <a:rPr lang="en-GB" cap="none" dirty="0" smtClean="0">
                <a:solidFill>
                  <a:schemeClr val="tx1"/>
                </a:solidFill>
              </a:rPr>
              <a:t>). </a:t>
            </a:r>
            <a:r>
              <a:rPr lang="en-GB" cap="none" dirty="0" err="1" smtClean="0">
                <a:solidFill>
                  <a:schemeClr val="tx1"/>
                </a:solidFill>
              </a:rPr>
              <a:t>Jdk</a:t>
            </a:r>
            <a:r>
              <a:rPr lang="en-GB" cap="none" dirty="0" smtClean="0">
                <a:solidFill>
                  <a:schemeClr val="tx1"/>
                </a:solidFill>
              </a:rPr>
              <a:t> contains the compile time environment and the runtime environment. The compiler environment is provided by </a:t>
            </a:r>
            <a:r>
              <a:rPr lang="en-GB" cap="none" dirty="0" err="1" smtClean="0">
                <a:solidFill>
                  <a:schemeClr val="tx1"/>
                </a:solidFill>
              </a:rPr>
              <a:t>javac</a:t>
            </a:r>
            <a:r>
              <a:rPr lang="en-GB" cap="none" dirty="0" smtClean="0">
                <a:solidFill>
                  <a:schemeClr val="tx1"/>
                </a:solidFill>
              </a:rPr>
              <a:t> compiler and the runtime environment is provided by java virtual machine(</a:t>
            </a:r>
            <a:r>
              <a:rPr lang="en-GB" cap="none" dirty="0" err="1" smtClean="0">
                <a:solidFill>
                  <a:schemeClr val="tx1"/>
                </a:solidFill>
              </a:rPr>
              <a:t>jvm</a:t>
            </a:r>
            <a:r>
              <a:rPr lang="en-GB" cap="none" dirty="0" smtClean="0">
                <a:solidFill>
                  <a:schemeClr val="tx1"/>
                </a:solidFill>
              </a:rPr>
              <a:t>)</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552516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Arithmetic 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Mixed Mode Arithmetic:</a:t>
            </a:r>
          </a:p>
          <a:p>
            <a:pPr marL="342900" indent="-342900">
              <a:buFont typeface="Arial" panose="020B0604020202020204" pitchFamily="34" charset="0"/>
              <a:buChar char="•"/>
            </a:pPr>
            <a:r>
              <a:rPr lang="en-GB" cap="none" dirty="0" smtClean="0">
                <a:solidFill>
                  <a:schemeClr val="tx1"/>
                </a:solidFill>
              </a:rPr>
              <a:t>When one of the operands  is real and the other is integer, the expression is called a mixed mode arithmetic.</a:t>
            </a:r>
          </a:p>
          <a:p>
            <a:pPr marL="342900" indent="-342900">
              <a:buFont typeface="Arial" panose="020B0604020202020204" pitchFamily="34" charset="0"/>
              <a:buChar char="•"/>
            </a:pPr>
            <a:r>
              <a:rPr lang="en-GB" cap="none" dirty="0" smtClean="0">
                <a:solidFill>
                  <a:schemeClr val="tx1"/>
                </a:solidFill>
              </a:rPr>
              <a:t>Ex:- </a:t>
            </a:r>
            <a:r>
              <a:rPr lang="en-GB" cap="none" dirty="0" err="1" smtClean="0">
                <a:solidFill>
                  <a:schemeClr val="tx1"/>
                </a:solidFill>
              </a:rPr>
              <a:t>int</a:t>
            </a:r>
            <a:r>
              <a:rPr lang="en-GB" cap="none" dirty="0" smtClean="0">
                <a:solidFill>
                  <a:schemeClr val="tx1"/>
                </a:solidFill>
              </a:rPr>
              <a:t> a;</a:t>
            </a:r>
          </a:p>
          <a:p>
            <a:pPr marL="342900" indent="-342900">
              <a:buFont typeface="Arial" panose="020B0604020202020204" pitchFamily="34" charset="0"/>
              <a:buChar char="•"/>
            </a:pPr>
            <a:r>
              <a:rPr lang="en-GB" cap="none" dirty="0">
                <a:solidFill>
                  <a:schemeClr val="tx1"/>
                </a:solidFill>
              </a:rPr>
              <a:t> </a:t>
            </a:r>
            <a:r>
              <a:rPr lang="en-GB" cap="none" dirty="0" smtClean="0">
                <a:solidFill>
                  <a:schemeClr val="tx1"/>
                </a:solidFill>
              </a:rPr>
              <a:t>  	float b, c;</a:t>
            </a:r>
          </a:p>
          <a:p>
            <a:pPr marL="342900" indent="-342900">
              <a:buFont typeface="Arial" panose="020B0604020202020204" pitchFamily="34" charset="0"/>
              <a:buChar char="•"/>
            </a:pPr>
            <a:r>
              <a:rPr lang="en-GB" cap="none" dirty="0">
                <a:solidFill>
                  <a:schemeClr val="tx1"/>
                </a:solidFill>
              </a:rPr>
              <a:t> </a:t>
            </a:r>
            <a:r>
              <a:rPr lang="en-GB" cap="none" dirty="0" smtClean="0">
                <a:solidFill>
                  <a:schemeClr val="tx1"/>
                </a:solidFill>
              </a:rPr>
              <a:t>        c=</a:t>
            </a:r>
            <a:r>
              <a:rPr lang="en-GB" cap="none" dirty="0" err="1" smtClean="0">
                <a:solidFill>
                  <a:schemeClr val="tx1"/>
                </a:solidFill>
              </a:rPr>
              <a:t>a+b</a:t>
            </a:r>
            <a:r>
              <a:rPr lang="en-GB" cap="none" dirty="0" smtClean="0">
                <a:solidFill>
                  <a:schemeClr val="tx1"/>
                </a:solidFill>
              </a:rPr>
              <a:t>;</a:t>
            </a:r>
          </a:p>
          <a:p>
            <a:pPr marL="800100" lvl="1" indent="-342900">
              <a:buFont typeface="Arial" panose="020B0604020202020204" pitchFamily="34" charset="0"/>
              <a:buChar char="•"/>
            </a:pPr>
            <a:endParaRPr lang="en-GB" cap="none" dirty="0" smtClean="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730342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Relational Operators</a:t>
            </a:r>
            <a:endParaRPr lang="en-IN" dirty="0"/>
          </a:p>
        </p:txBody>
      </p:sp>
      <p:pic>
        <p:nvPicPr>
          <p:cNvPr id="5" name="Picture 4"/>
          <p:cNvPicPr>
            <a:picLocks noChangeAspect="1"/>
          </p:cNvPicPr>
          <p:nvPr/>
        </p:nvPicPr>
        <p:blipFill>
          <a:blip r:embed="rId2"/>
          <a:stretch>
            <a:fillRect/>
          </a:stretch>
        </p:blipFill>
        <p:spPr>
          <a:xfrm>
            <a:off x="1655545" y="1636295"/>
            <a:ext cx="7340977" cy="3492679"/>
          </a:xfrm>
          <a:prstGeom prst="rect">
            <a:avLst/>
          </a:prstGeom>
        </p:spPr>
      </p:pic>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Relational operators are used to perform </a:t>
            </a:r>
            <a:r>
              <a:rPr lang="en-GB" cap="none" dirty="0" err="1" smtClean="0">
                <a:solidFill>
                  <a:schemeClr val="tx1"/>
                </a:solidFill>
              </a:rPr>
              <a:t>comparsion</a:t>
            </a:r>
            <a:r>
              <a:rPr lang="en-GB" cap="none" dirty="0" smtClean="0">
                <a:solidFill>
                  <a:schemeClr val="tx1"/>
                </a:solidFill>
              </a:rPr>
              <a:t> between the two or more variables.</a:t>
            </a:r>
            <a:endParaRPr lang="en-GB" cap="none" dirty="0" smtClean="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999449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Assignment Operators</a:t>
            </a:r>
            <a:endParaRPr lang="en-IN" dirty="0"/>
          </a:p>
        </p:txBody>
      </p:sp>
      <p:pic>
        <p:nvPicPr>
          <p:cNvPr id="5" name="Picture 4"/>
          <p:cNvPicPr>
            <a:picLocks noChangeAspect="1"/>
          </p:cNvPicPr>
          <p:nvPr/>
        </p:nvPicPr>
        <p:blipFill>
          <a:blip r:embed="rId2"/>
          <a:stretch>
            <a:fillRect/>
          </a:stretch>
        </p:blipFill>
        <p:spPr>
          <a:xfrm>
            <a:off x="1655545" y="1636295"/>
            <a:ext cx="7340977" cy="3492679"/>
          </a:xfrm>
          <a:prstGeom prst="rect">
            <a:avLst/>
          </a:prstGeom>
        </p:spPr>
      </p:pic>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Assignment operators are used to perform Assign the value to the variable</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6" name="Picture 5"/>
          <p:cNvPicPr>
            <a:picLocks noChangeAspect="1"/>
          </p:cNvPicPr>
          <p:nvPr/>
        </p:nvPicPr>
        <p:blipFill>
          <a:blip r:embed="rId3"/>
          <a:stretch>
            <a:fillRect/>
          </a:stretch>
        </p:blipFill>
        <p:spPr>
          <a:xfrm>
            <a:off x="1646417" y="1713295"/>
            <a:ext cx="7436232" cy="3359323"/>
          </a:xfrm>
          <a:prstGeom prst="rect">
            <a:avLst/>
          </a:prstGeom>
        </p:spPr>
      </p:pic>
    </p:spTree>
    <p:extLst>
      <p:ext uri="{BB962C8B-B14F-4D97-AF65-F5344CB8AC3E}">
        <p14:creationId xmlns:p14="http://schemas.microsoft.com/office/powerpoint/2010/main" val="27984383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Logical 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Logical Operators are used to check whether  the given condition true or false.</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8" name="Picture 7"/>
          <p:cNvPicPr>
            <a:picLocks noChangeAspect="1"/>
          </p:cNvPicPr>
          <p:nvPr/>
        </p:nvPicPr>
        <p:blipFill>
          <a:blip r:embed="rId2"/>
          <a:stretch>
            <a:fillRect/>
          </a:stretch>
        </p:blipFill>
        <p:spPr>
          <a:xfrm>
            <a:off x="2030185" y="1819706"/>
            <a:ext cx="7321926" cy="3472035"/>
          </a:xfrm>
          <a:prstGeom prst="rect">
            <a:avLst/>
          </a:prstGeom>
        </p:spPr>
      </p:pic>
    </p:spTree>
    <p:extLst>
      <p:ext uri="{BB962C8B-B14F-4D97-AF65-F5344CB8AC3E}">
        <p14:creationId xmlns:p14="http://schemas.microsoft.com/office/powerpoint/2010/main" val="5905209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err="1" smtClean="0"/>
              <a:t>Inc</a:t>
            </a:r>
            <a:r>
              <a:rPr lang="en-IN" sz="4800" dirty="0" smtClean="0"/>
              <a:t>/Dec 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Java also provides increment and decrement operators ++ and – respectively. ++ increases the value of the operand by 1, while – decrease it by 1.</a:t>
            </a:r>
          </a:p>
          <a:p>
            <a:pPr marL="800100" lvl="1" indent="-342900" algn="l">
              <a:buFont typeface="Arial" panose="020B0604020202020204" pitchFamily="34" charset="0"/>
              <a:buChar char="•"/>
            </a:pPr>
            <a:endParaRPr lang="en-GB" cap="none" dirty="0" smtClean="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9" name="Picture 8"/>
          <p:cNvPicPr>
            <a:picLocks noChangeAspect="1"/>
          </p:cNvPicPr>
          <p:nvPr/>
        </p:nvPicPr>
        <p:blipFill>
          <a:blip r:embed="rId2"/>
          <a:stretch>
            <a:fillRect/>
          </a:stretch>
        </p:blipFill>
        <p:spPr>
          <a:xfrm>
            <a:off x="3507093" y="1967979"/>
            <a:ext cx="5364191" cy="4713273"/>
          </a:xfrm>
          <a:prstGeom prst="rect">
            <a:avLst/>
          </a:prstGeom>
        </p:spPr>
      </p:pic>
    </p:spTree>
    <p:extLst>
      <p:ext uri="{BB962C8B-B14F-4D97-AF65-F5344CB8AC3E}">
        <p14:creationId xmlns:p14="http://schemas.microsoft.com/office/powerpoint/2010/main" val="4104828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Bitwise</a:t>
            </a:r>
            <a:r>
              <a:rPr lang="en-IN" sz="4800" dirty="0" smtClean="0"/>
              <a:t> </a:t>
            </a:r>
            <a:r>
              <a:rPr lang="en-IN" sz="4800" dirty="0" smtClean="0"/>
              <a:t>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Bitwise operators in Java are used to perform operations on individual bits.</a:t>
            </a: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2149643" y="1701711"/>
            <a:ext cx="6327730" cy="4589714"/>
          </a:xfrm>
          <a:prstGeom prst="rect">
            <a:avLst/>
          </a:prstGeom>
        </p:spPr>
      </p:pic>
    </p:spTree>
    <p:extLst>
      <p:ext uri="{BB962C8B-B14F-4D97-AF65-F5344CB8AC3E}">
        <p14:creationId xmlns:p14="http://schemas.microsoft.com/office/powerpoint/2010/main" val="42627464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Special 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Dot Operator:- The dot operator is used to access the instance variables and methods of class object</a:t>
            </a:r>
          </a:p>
          <a:p>
            <a:pPr marL="800100" lvl="1" indent="-342900" algn="l">
              <a:buFont typeface="Arial" panose="020B0604020202020204" pitchFamily="34" charset="0"/>
              <a:buChar char="•"/>
            </a:pPr>
            <a:r>
              <a:rPr lang="en-GB" dirty="0" smtClean="0">
                <a:solidFill>
                  <a:schemeClr val="tx1"/>
                </a:solidFill>
              </a:rPr>
              <a:t>Ex:- </a:t>
            </a:r>
            <a:r>
              <a:rPr lang="en-GB" dirty="0" err="1" smtClean="0">
                <a:solidFill>
                  <a:schemeClr val="tx1"/>
                </a:solidFill>
              </a:rPr>
              <a:t>student.age</a:t>
            </a:r>
            <a:r>
              <a:rPr lang="en-GB" dirty="0" smtClean="0">
                <a:solidFill>
                  <a:schemeClr val="tx1"/>
                </a:solidFill>
              </a:rPr>
              <a:t>();</a:t>
            </a:r>
          </a:p>
          <a:p>
            <a:pPr marL="800100" lvl="1" indent="-342900" algn="l">
              <a:buFont typeface="Arial" panose="020B0604020202020204" pitchFamily="34" charset="0"/>
              <a:buChar char="•"/>
            </a:pPr>
            <a:endParaRPr lang="en-GB" dirty="0">
              <a:solidFill>
                <a:schemeClr val="tx1"/>
              </a:solidFill>
            </a:endParaRPr>
          </a:p>
          <a:p>
            <a:pPr marL="800100" lvl="1" indent="-342900" algn="l">
              <a:buFont typeface="Arial" panose="020B0604020202020204" pitchFamily="34" charset="0"/>
              <a:buChar char="•"/>
            </a:pPr>
            <a:r>
              <a:rPr lang="en-GB" dirty="0" err="1" smtClean="0">
                <a:solidFill>
                  <a:schemeClr val="tx1"/>
                </a:solidFill>
              </a:rPr>
              <a:t>Instanceof</a:t>
            </a:r>
            <a:r>
              <a:rPr lang="en-GB" dirty="0" smtClean="0">
                <a:solidFill>
                  <a:schemeClr val="tx1"/>
                </a:solidFill>
              </a:rPr>
              <a:t> Operator:-The instance of Operator is used to check whether an object is an </a:t>
            </a:r>
            <a:r>
              <a:rPr lang="en-GB" dirty="0" err="1" smtClean="0">
                <a:solidFill>
                  <a:schemeClr val="tx1"/>
                </a:solidFill>
              </a:rPr>
              <a:t>instanceof</a:t>
            </a:r>
            <a:r>
              <a:rPr lang="en-GB" dirty="0" smtClean="0">
                <a:solidFill>
                  <a:schemeClr val="tx1"/>
                </a:solidFill>
              </a:rPr>
              <a:t> a particular class.</a:t>
            </a:r>
          </a:p>
          <a:p>
            <a:pPr marL="800100" lvl="1" indent="-342900" algn="l">
              <a:buFont typeface="Arial" panose="020B0604020202020204" pitchFamily="34" charset="0"/>
              <a:buChar char="•"/>
            </a:pPr>
            <a:endParaRPr lang="en-GB" dirty="0">
              <a:solidFill>
                <a:schemeClr val="tx1"/>
              </a:solidFill>
            </a:endParaRPr>
          </a:p>
          <a:p>
            <a:pPr marL="800100" lvl="1" indent="-342900" algn="l">
              <a:buFont typeface="Arial" panose="020B0604020202020204" pitchFamily="34" charset="0"/>
              <a:buChar char="•"/>
            </a:pPr>
            <a:endParaRPr lang="en-GB" cap="none" dirty="0" smtClean="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2780791" y="3425429"/>
            <a:ext cx="5698743" cy="3119749"/>
          </a:xfrm>
          <a:prstGeom prst="rect">
            <a:avLst/>
          </a:prstGeom>
        </p:spPr>
      </p:pic>
    </p:spTree>
    <p:extLst>
      <p:ext uri="{BB962C8B-B14F-4D97-AF65-F5344CB8AC3E}">
        <p14:creationId xmlns:p14="http://schemas.microsoft.com/office/powerpoint/2010/main" val="131251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Ternary Operators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cap="none" dirty="0" smtClean="0">
                <a:solidFill>
                  <a:schemeClr val="tx1"/>
                </a:solidFill>
              </a:rPr>
              <a:t>The Ternary Operator(conditional operator)is shorthand for the if-then-else statement.</a:t>
            </a:r>
          </a:p>
          <a:p>
            <a:pPr marL="800100" lvl="1" indent="-342900" algn="l">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3079282" y="1731589"/>
            <a:ext cx="5815684" cy="4676285"/>
          </a:xfrm>
          <a:prstGeom prst="rect">
            <a:avLst/>
          </a:prstGeom>
        </p:spPr>
      </p:pic>
    </p:spTree>
    <p:extLst>
      <p:ext uri="{BB962C8B-B14F-4D97-AF65-F5344CB8AC3E}">
        <p14:creationId xmlns:p14="http://schemas.microsoft.com/office/powerpoint/2010/main" val="303266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Operator Precedence</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742950" lvl="1" indent="-285750" algn="just">
              <a:buFont typeface="Arial" panose="020B0604020202020204" pitchFamily="34" charset="0"/>
              <a:buChar char="•"/>
            </a:pPr>
            <a:r>
              <a:rPr lang="en-GB" dirty="0"/>
              <a:t>The </a:t>
            </a:r>
            <a:r>
              <a:rPr lang="en-GB" b="1" dirty="0"/>
              <a:t>operator precedence</a:t>
            </a:r>
            <a:r>
              <a:rPr lang="en-GB" dirty="0"/>
              <a:t> represents how two expressions are bind together. In an expression, it determines the grouping of operators with operands and decides how an expression will evaluate</a:t>
            </a:r>
            <a:r>
              <a:rPr lang="en-GB" dirty="0" smtClean="0"/>
              <a:t>.</a:t>
            </a:r>
          </a:p>
          <a:p>
            <a:pPr marL="285750" indent="-285750">
              <a:buFont typeface="Arial" panose="020B0604020202020204" pitchFamily="34" charset="0"/>
              <a:buChar char="•"/>
            </a:pPr>
            <a:r>
              <a:rPr lang="en-GB" sz="1800" cap="none" dirty="0" smtClean="0">
                <a:solidFill>
                  <a:schemeClr val="tx1">
                    <a:tint val="75000"/>
                  </a:schemeClr>
                </a:solidFill>
              </a:rPr>
              <a:t>While solving an expression two things must be kept in mind the first is a precedence and the second is associativity.</a:t>
            </a:r>
          </a:p>
          <a:p>
            <a:endParaRPr lang="en-GB" dirty="0" smtClean="0"/>
          </a:p>
          <a:p>
            <a:r>
              <a:rPr lang="en-GB" cap="none" dirty="0" smtClean="0">
                <a:solidFill>
                  <a:schemeClr val="tx1"/>
                </a:solidFill>
              </a:rPr>
              <a:t>Precedence</a:t>
            </a:r>
          </a:p>
          <a:p>
            <a:pPr marL="342900" indent="-342900" algn="just">
              <a:buFont typeface="Arial" panose="020B0604020202020204" pitchFamily="34" charset="0"/>
              <a:buChar char="•"/>
            </a:pPr>
            <a:r>
              <a:rPr lang="en-GB" cap="none" dirty="0" smtClean="0">
                <a:solidFill>
                  <a:schemeClr val="tx1"/>
                </a:solidFill>
              </a:rPr>
              <a:t>Precedence is the priority for grouping different types of operators with their operands. It is meaningful only if an expression has more than one operator with higher or lower precedence. The operators having higher precedence are evaluated first. If we want to evaluate lower precedence operators first, we must group operands by using parentheses and then evaluate.</a:t>
            </a:r>
          </a:p>
          <a:p>
            <a:r>
              <a:rPr lang="en-GB" cap="none" dirty="0" smtClean="0">
                <a:solidFill>
                  <a:schemeClr val="tx1"/>
                </a:solidFill>
              </a:rPr>
              <a:t/>
            </a:r>
            <a:br>
              <a:rPr lang="en-GB" cap="none" dirty="0" smtClean="0">
                <a:solidFill>
                  <a:schemeClr val="tx1"/>
                </a:solidFill>
              </a:rPr>
            </a:br>
            <a:endParaRPr lang="en-GB" cap="none" dirty="0" smtClean="0">
              <a:solidFill>
                <a:schemeClr val="tx1"/>
              </a:solidFill>
            </a:endParaRPr>
          </a:p>
          <a:p>
            <a:pPr marL="800100" lvl="1" indent="-342900" algn="just">
              <a:buFont typeface="Arial" panose="020B0604020202020204" pitchFamily="34" charset="0"/>
              <a:buChar char="•"/>
            </a:pPr>
            <a:endParaRPr lang="en-GB" dirty="0">
              <a:solidFill>
                <a:schemeClr val="tx1"/>
              </a:solidFill>
            </a:endParaRPr>
          </a:p>
          <a:p>
            <a:pPr marL="800100" lvl="1" indent="-342900" algn="just">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8897879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Operator Precedence</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buFont typeface="Arial" panose="020B0604020202020204" pitchFamily="34" charset="0"/>
              <a:buChar char="•"/>
            </a:pPr>
            <a:r>
              <a:rPr lang="en-GB" cap="none" dirty="0" smtClean="0">
                <a:solidFill>
                  <a:schemeClr val="tx1"/>
                </a:solidFill>
              </a:rPr>
              <a:t>Associativity</a:t>
            </a:r>
          </a:p>
          <a:p>
            <a:pPr marL="342900" indent="-342900">
              <a:buFont typeface="Arial" panose="020B0604020202020204" pitchFamily="34" charset="0"/>
              <a:buChar char="•"/>
            </a:pPr>
            <a:r>
              <a:rPr lang="en-GB" cap="none" dirty="0" smtClean="0">
                <a:solidFill>
                  <a:schemeClr val="tx1"/>
                </a:solidFill>
              </a:rPr>
              <a:t>We must follow associativity if an expression has more than two operators of the same precedence. In such a case, an expression can be solved either </a:t>
            </a:r>
            <a:r>
              <a:rPr lang="en-GB" b="1" cap="none" dirty="0" smtClean="0">
                <a:solidFill>
                  <a:schemeClr val="tx1"/>
                </a:solidFill>
              </a:rPr>
              <a:t>left-to-right</a:t>
            </a:r>
            <a:r>
              <a:rPr lang="en-GB" cap="none" dirty="0" smtClean="0">
                <a:solidFill>
                  <a:schemeClr val="tx1"/>
                </a:solidFill>
              </a:rPr>
              <a:t> or </a:t>
            </a:r>
            <a:r>
              <a:rPr lang="en-GB" b="1" cap="none" dirty="0" smtClean="0">
                <a:solidFill>
                  <a:schemeClr val="tx1"/>
                </a:solidFill>
              </a:rPr>
              <a:t>right-to-left,</a:t>
            </a:r>
            <a:r>
              <a:rPr lang="en-GB" cap="none" dirty="0" smtClean="0">
                <a:solidFill>
                  <a:schemeClr val="tx1"/>
                </a:solidFill>
              </a:rPr>
              <a:t> accordingly.</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831880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Introduction </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J2EE/JAVAEE: J2EE is used to develop web, distributed, enterprise applications. (Server-side applications) </a:t>
            </a:r>
          </a:p>
          <a:p>
            <a:pPr marL="342900" indent="-342900" algn="just">
              <a:buFont typeface="Arial" panose="020B0604020202020204" pitchFamily="34" charset="0"/>
              <a:buChar char="•"/>
            </a:pPr>
            <a:r>
              <a:rPr lang="en-GB" cap="none" dirty="0" smtClean="0">
                <a:solidFill>
                  <a:schemeClr val="tx1"/>
                </a:solidFill>
              </a:rPr>
              <a:t>Web application: able to access via internet.</a:t>
            </a:r>
          </a:p>
          <a:p>
            <a:pPr marL="342900" indent="-342900" algn="just">
              <a:buFont typeface="Arial" panose="020B0604020202020204" pitchFamily="34" charset="0"/>
              <a:buChar char="•"/>
            </a:pPr>
            <a:r>
              <a:rPr lang="en-GB" cap="none" dirty="0" smtClean="0">
                <a:solidFill>
                  <a:schemeClr val="tx1"/>
                </a:solidFill>
              </a:rPr>
              <a:t> Ex: </a:t>
            </a:r>
            <a:r>
              <a:rPr lang="en-GB" cap="none" dirty="0" err="1" smtClean="0">
                <a:solidFill>
                  <a:schemeClr val="tx1"/>
                </a:solidFill>
              </a:rPr>
              <a:t>gmail</a:t>
            </a:r>
            <a:r>
              <a:rPr lang="en-GB" cap="none" dirty="0" smtClean="0">
                <a:solidFill>
                  <a:schemeClr val="tx1"/>
                </a:solidFill>
              </a:rPr>
              <a:t>, shopping cart, photo editing, file conversion </a:t>
            </a:r>
          </a:p>
          <a:p>
            <a:pPr marL="342900" indent="-342900" algn="just">
              <a:buFont typeface="Arial" panose="020B0604020202020204" pitchFamily="34" charset="0"/>
              <a:buChar char="•"/>
            </a:pPr>
            <a:r>
              <a:rPr lang="en-GB" cap="none" dirty="0" smtClean="0">
                <a:solidFill>
                  <a:schemeClr val="tx1"/>
                </a:solidFill>
              </a:rPr>
              <a:t>Distributed application: exists on multiple machines and at multiple platforms. Ex: web browsers. </a:t>
            </a:r>
          </a:p>
          <a:p>
            <a:pPr marL="342900" indent="-342900" algn="just">
              <a:buFont typeface="Arial" panose="020B0604020202020204" pitchFamily="34" charset="0"/>
              <a:buChar char="•"/>
            </a:pPr>
            <a:r>
              <a:rPr lang="en-GB" cap="none" dirty="0" smtClean="0">
                <a:solidFill>
                  <a:schemeClr val="tx1"/>
                </a:solidFill>
              </a:rPr>
              <a:t>Enterprise application: use to assist the organization in solving enterprise problems.</a:t>
            </a:r>
          </a:p>
          <a:p>
            <a:pPr marL="342900" indent="-342900" algn="just">
              <a:buFont typeface="Arial" panose="020B0604020202020204" pitchFamily="34" charset="0"/>
              <a:buChar char="•"/>
            </a:pPr>
            <a:r>
              <a:rPr lang="en-GB" cap="none" dirty="0" smtClean="0">
                <a:solidFill>
                  <a:schemeClr val="tx1"/>
                </a:solidFill>
              </a:rPr>
              <a:t> Ex: </a:t>
            </a:r>
            <a:r>
              <a:rPr lang="en-GB" cap="none" dirty="0" err="1" smtClean="0">
                <a:solidFill>
                  <a:schemeClr val="tx1"/>
                </a:solidFill>
              </a:rPr>
              <a:t>crm</a:t>
            </a:r>
            <a:r>
              <a:rPr lang="en-GB" cap="none" dirty="0" smtClean="0">
                <a:solidFill>
                  <a:schemeClr val="tx1"/>
                </a:solidFill>
              </a:rPr>
              <a:t> (customer relationship management), </a:t>
            </a:r>
            <a:r>
              <a:rPr lang="en-GB" cap="none" dirty="0" err="1" smtClean="0">
                <a:solidFill>
                  <a:schemeClr val="tx1"/>
                </a:solidFill>
              </a:rPr>
              <a:t>erp</a:t>
            </a:r>
            <a:r>
              <a:rPr lang="en-GB" cap="none" dirty="0" smtClean="0">
                <a:solidFill>
                  <a:schemeClr val="tx1"/>
                </a:solidFill>
              </a:rPr>
              <a:t> (enterprise resource planning</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9105239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Control  Statements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dirty="0" smtClean="0">
                <a:solidFill>
                  <a:schemeClr val="tx1"/>
                </a:solidFill>
              </a:rPr>
              <a:t>The if-statement is a powerful decision making statement and is used to control the flow of execution of statements. It is basically two way decision making statements.</a:t>
            </a:r>
          </a:p>
          <a:p>
            <a:pPr marL="800100" lvl="1" indent="-342900" algn="l">
              <a:buFont typeface="Arial" panose="020B0604020202020204" pitchFamily="34" charset="0"/>
              <a:buChar char="•"/>
            </a:pPr>
            <a:r>
              <a:rPr lang="en-GB" dirty="0" smtClean="0">
                <a:solidFill>
                  <a:schemeClr val="tx1"/>
                </a:solidFill>
              </a:rPr>
              <a:t>In java there are 4 types of if-statements.</a:t>
            </a:r>
          </a:p>
          <a:p>
            <a:pPr marL="800100" lvl="1" indent="-342900" algn="l">
              <a:buFont typeface="Arial" panose="020B0604020202020204" pitchFamily="34" charset="0"/>
              <a:buChar char="•"/>
            </a:pPr>
            <a:r>
              <a:rPr lang="en-GB" dirty="0" smtClean="0">
                <a:solidFill>
                  <a:schemeClr val="tx1"/>
                </a:solidFill>
              </a:rPr>
              <a:t>Simple-if</a:t>
            </a:r>
          </a:p>
          <a:p>
            <a:pPr marL="800100" lvl="1" indent="-342900" algn="l">
              <a:buFont typeface="Arial" panose="020B0604020202020204" pitchFamily="34" charset="0"/>
              <a:buChar char="•"/>
            </a:pPr>
            <a:r>
              <a:rPr lang="en-GB" dirty="0" smtClean="0">
                <a:solidFill>
                  <a:schemeClr val="tx1"/>
                </a:solidFill>
              </a:rPr>
              <a:t>If-else</a:t>
            </a:r>
          </a:p>
          <a:p>
            <a:pPr marL="800100" lvl="1" indent="-342900" algn="l">
              <a:buFont typeface="Arial" panose="020B0604020202020204" pitchFamily="34" charset="0"/>
              <a:buChar char="•"/>
            </a:pPr>
            <a:r>
              <a:rPr lang="en-GB" dirty="0" smtClean="0">
                <a:solidFill>
                  <a:schemeClr val="tx1"/>
                </a:solidFill>
              </a:rPr>
              <a:t>Nested-if</a:t>
            </a:r>
          </a:p>
          <a:p>
            <a:pPr marL="800100" lvl="1" indent="-342900" algn="l">
              <a:buFont typeface="Arial" panose="020B0604020202020204" pitchFamily="34" charset="0"/>
              <a:buChar char="•"/>
            </a:pPr>
            <a:r>
              <a:rPr lang="en-GB" dirty="0" smtClean="0">
                <a:solidFill>
                  <a:schemeClr val="tx1"/>
                </a:solidFill>
              </a:rPr>
              <a:t>Else-if ladder</a:t>
            </a: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0857350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Control  Statements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b="1" dirty="0"/>
              <a:t>if: </a:t>
            </a:r>
            <a:r>
              <a:rPr lang="en-GB" dirty="0"/>
              <a:t>if statement is the most simple decision-making statement. It is used to decide whether a certain statement or block of statements will be executed or not </a:t>
            </a:r>
            <a:r>
              <a:rPr lang="en-GB" dirty="0" err="1"/>
              <a:t>i.e</a:t>
            </a:r>
            <a:r>
              <a:rPr lang="en-GB" dirty="0"/>
              <a:t> if a certain condition is true then a block of statements is executed otherwise not. </a:t>
            </a:r>
            <a:endParaRPr lang="en-GB" dirty="0" smtClean="0"/>
          </a:p>
          <a:p>
            <a:pPr marL="800100" lvl="1" indent="-342900" algn="l">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585206" y="2374513"/>
            <a:ext cx="6369377" cy="2044805"/>
          </a:xfrm>
          <a:prstGeom prst="rect">
            <a:avLst/>
          </a:prstGeom>
        </p:spPr>
      </p:pic>
      <p:pic>
        <p:nvPicPr>
          <p:cNvPr id="6" name="Picture 5"/>
          <p:cNvPicPr>
            <a:picLocks noChangeAspect="1"/>
          </p:cNvPicPr>
          <p:nvPr/>
        </p:nvPicPr>
        <p:blipFill>
          <a:blip r:embed="rId3"/>
          <a:stretch>
            <a:fillRect/>
          </a:stretch>
        </p:blipFill>
        <p:spPr>
          <a:xfrm>
            <a:off x="8006756" y="2335604"/>
            <a:ext cx="3701334" cy="4167428"/>
          </a:xfrm>
          <a:prstGeom prst="rect">
            <a:avLst/>
          </a:prstGeom>
        </p:spPr>
      </p:pic>
    </p:spTree>
    <p:extLst>
      <p:ext uri="{BB962C8B-B14F-4D97-AF65-F5344CB8AC3E}">
        <p14:creationId xmlns:p14="http://schemas.microsoft.com/office/powerpoint/2010/main" val="21021500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If-Else  Statements</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b="1" dirty="0"/>
              <a:t>if-else</a:t>
            </a:r>
            <a:r>
              <a:rPr lang="en-GB" dirty="0"/>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  </a:t>
            </a:r>
            <a:endParaRPr lang="en-GB" dirty="0" smtClean="0"/>
          </a:p>
          <a:p>
            <a:pPr marL="800100" lvl="1" indent="-342900" algn="l">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1524000" y="2711865"/>
            <a:ext cx="3800046" cy="3414906"/>
          </a:xfrm>
          <a:prstGeom prst="rect">
            <a:avLst/>
          </a:prstGeom>
        </p:spPr>
      </p:pic>
      <p:pic>
        <p:nvPicPr>
          <p:cNvPr id="8" name="Picture 7"/>
          <p:cNvPicPr>
            <a:picLocks noChangeAspect="1"/>
          </p:cNvPicPr>
          <p:nvPr/>
        </p:nvPicPr>
        <p:blipFill>
          <a:blip r:embed="rId3"/>
          <a:stretch>
            <a:fillRect/>
          </a:stretch>
        </p:blipFill>
        <p:spPr>
          <a:xfrm>
            <a:off x="8078664" y="2516532"/>
            <a:ext cx="3561452" cy="3610239"/>
          </a:xfrm>
          <a:prstGeom prst="rect">
            <a:avLst/>
          </a:prstGeom>
        </p:spPr>
      </p:pic>
    </p:spTree>
    <p:extLst>
      <p:ext uri="{BB962C8B-B14F-4D97-AF65-F5344CB8AC3E}">
        <p14:creationId xmlns:p14="http://schemas.microsoft.com/office/powerpoint/2010/main" val="40192245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Nested-If  Statement</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b="1" dirty="0" smtClean="0"/>
              <a:t>Nested-if</a:t>
            </a:r>
            <a:r>
              <a:rPr lang="en-GB" b="1" dirty="0"/>
              <a:t>:</a:t>
            </a:r>
            <a:r>
              <a:rPr lang="en-GB" dirty="0"/>
              <a:t> A nested if is an if statement that is the target of another if or else. Nested if statements mean an if statement inside an if statement. Yes, java allows us to nest if statements within if statements. </a:t>
            </a:r>
            <a:r>
              <a:rPr lang="en-GB" dirty="0" err="1"/>
              <a:t>i.e</a:t>
            </a:r>
            <a:r>
              <a:rPr lang="en-GB" dirty="0"/>
              <a:t>, we can place an if statement inside another if statement. </a:t>
            </a: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1251023" y="2662005"/>
            <a:ext cx="4733923" cy="2744183"/>
          </a:xfrm>
          <a:prstGeom prst="rect">
            <a:avLst/>
          </a:prstGeom>
        </p:spPr>
      </p:pic>
      <p:pic>
        <p:nvPicPr>
          <p:cNvPr id="6" name="Picture 5"/>
          <p:cNvPicPr>
            <a:picLocks noChangeAspect="1"/>
          </p:cNvPicPr>
          <p:nvPr/>
        </p:nvPicPr>
        <p:blipFill>
          <a:blip r:embed="rId3"/>
          <a:stretch>
            <a:fillRect/>
          </a:stretch>
        </p:blipFill>
        <p:spPr>
          <a:xfrm>
            <a:off x="6687703" y="2662005"/>
            <a:ext cx="5020387" cy="3112501"/>
          </a:xfrm>
          <a:prstGeom prst="rect">
            <a:avLst/>
          </a:prstGeom>
        </p:spPr>
      </p:pic>
    </p:spTree>
    <p:extLst>
      <p:ext uri="{BB962C8B-B14F-4D97-AF65-F5344CB8AC3E}">
        <p14:creationId xmlns:p14="http://schemas.microsoft.com/office/powerpoint/2010/main" val="9356726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Nested-If  Statement</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b="1" dirty="0" smtClean="0"/>
              <a:t>Nested-if</a:t>
            </a:r>
            <a:r>
              <a:rPr lang="en-GB" b="1" dirty="0"/>
              <a:t>:</a:t>
            </a:r>
            <a:r>
              <a:rPr lang="en-GB" dirty="0"/>
              <a:t> A nested if is an if statement that is the target of another if or else. Nested if statements mean an if statement inside an if statement. Yes, java allows us to nest if statements within if statements. </a:t>
            </a:r>
            <a:r>
              <a:rPr lang="en-GB" dirty="0" err="1"/>
              <a:t>i.e</a:t>
            </a:r>
            <a:r>
              <a:rPr lang="en-GB" dirty="0"/>
              <a:t>, we can place an if statement inside another if statement. </a:t>
            </a: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1251023" y="2662005"/>
            <a:ext cx="4733923" cy="2744183"/>
          </a:xfrm>
          <a:prstGeom prst="rect">
            <a:avLst/>
          </a:prstGeom>
        </p:spPr>
      </p:pic>
      <p:pic>
        <p:nvPicPr>
          <p:cNvPr id="6" name="Picture 5"/>
          <p:cNvPicPr>
            <a:picLocks noChangeAspect="1"/>
          </p:cNvPicPr>
          <p:nvPr/>
        </p:nvPicPr>
        <p:blipFill>
          <a:blip r:embed="rId3"/>
          <a:stretch>
            <a:fillRect/>
          </a:stretch>
        </p:blipFill>
        <p:spPr>
          <a:xfrm>
            <a:off x="6687703" y="2662005"/>
            <a:ext cx="5020387" cy="3112501"/>
          </a:xfrm>
          <a:prstGeom prst="rect">
            <a:avLst/>
          </a:prstGeom>
        </p:spPr>
      </p:pic>
    </p:spTree>
    <p:extLst>
      <p:ext uri="{BB962C8B-B14F-4D97-AF65-F5344CB8AC3E}">
        <p14:creationId xmlns:p14="http://schemas.microsoft.com/office/powerpoint/2010/main" val="32102029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If-Else-If Ladder  Statement</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l">
              <a:buFont typeface="Arial" panose="020B0604020202020204" pitchFamily="34" charset="0"/>
              <a:buChar char="•"/>
            </a:pPr>
            <a:r>
              <a:rPr lang="en-GB" b="1" dirty="0"/>
              <a:t>if-else-if ladder:</a:t>
            </a:r>
            <a:r>
              <a:rPr lang="en-GB" dirty="0"/>
              <a:t> Here, a user can decide among multiple </a:t>
            </a:r>
            <a:r>
              <a:rPr lang="en-GB" dirty="0" err="1"/>
              <a:t>options.The</a:t>
            </a:r>
            <a:r>
              <a:rPr lang="en-GB" dirty="0"/>
              <a:t> if statements are executed from the top down. As soon as one of the conditions controlling the if is true, the statement associated with that ‘if’ is executed, and the rest of the ladder is bypassed. If none of the conditions is true, then the final else statement will be executed. There can be as many as ‘else if’ blocks associated with one ‘if’ block but only one ‘else’ block is allowed with one ‘if’ block.</a:t>
            </a: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1330688" y="3253529"/>
            <a:ext cx="2375037" cy="3154345"/>
          </a:xfrm>
          <a:prstGeom prst="rect">
            <a:avLst/>
          </a:prstGeom>
        </p:spPr>
      </p:pic>
      <p:pic>
        <p:nvPicPr>
          <p:cNvPr id="8" name="Picture 7"/>
          <p:cNvPicPr>
            <a:picLocks noChangeAspect="1"/>
          </p:cNvPicPr>
          <p:nvPr/>
        </p:nvPicPr>
        <p:blipFill>
          <a:blip r:embed="rId3"/>
          <a:stretch>
            <a:fillRect/>
          </a:stretch>
        </p:blipFill>
        <p:spPr>
          <a:xfrm>
            <a:off x="7105254" y="3253529"/>
            <a:ext cx="3886400" cy="3505380"/>
          </a:xfrm>
          <a:prstGeom prst="rect">
            <a:avLst/>
          </a:prstGeom>
        </p:spPr>
      </p:pic>
    </p:spTree>
    <p:extLst>
      <p:ext uri="{BB962C8B-B14F-4D97-AF65-F5344CB8AC3E}">
        <p14:creationId xmlns:p14="http://schemas.microsoft.com/office/powerpoint/2010/main" val="4675567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Switch Case</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just">
              <a:buFont typeface="Arial" panose="020B0604020202020204" pitchFamily="34" charset="0"/>
              <a:buChar char="•"/>
            </a:pPr>
            <a:r>
              <a:rPr lang="en-GB" b="1" dirty="0" smtClean="0"/>
              <a:t> switch-case:</a:t>
            </a:r>
            <a:r>
              <a:rPr lang="en-GB" dirty="0" smtClean="0"/>
              <a:t> The switch statement is a multiway branch statement. It provides an easy way to dispatch execution to different parts of code based on the value of the expression. </a:t>
            </a: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1524000" y="2221707"/>
            <a:ext cx="3031958" cy="4007056"/>
          </a:xfrm>
          <a:prstGeom prst="rect">
            <a:avLst/>
          </a:prstGeom>
        </p:spPr>
      </p:pic>
      <p:pic>
        <p:nvPicPr>
          <p:cNvPr id="6" name="Picture 5"/>
          <p:cNvPicPr>
            <a:picLocks noChangeAspect="1"/>
          </p:cNvPicPr>
          <p:nvPr/>
        </p:nvPicPr>
        <p:blipFill>
          <a:blip r:embed="rId3"/>
          <a:stretch>
            <a:fillRect/>
          </a:stretch>
        </p:blipFill>
        <p:spPr>
          <a:xfrm>
            <a:off x="6446647" y="2357076"/>
            <a:ext cx="3659258" cy="3871687"/>
          </a:xfrm>
          <a:prstGeom prst="rect">
            <a:avLst/>
          </a:prstGeom>
        </p:spPr>
      </p:pic>
    </p:spTree>
    <p:extLst>
      <p:ext uri="{BB962C8B-B14F-4D97-AF65-F5344CB8AC3E}">
        <p14:creationId xmlns:p14="http://schemas.microsoft.com/office/powerpoint/2010/main" val="14561895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Switch Case</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just">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3911601" y="1470585"/>
            <a:ext cx="3422716" cy="4510229"/>
          </a:xfrm>
          <a:prstGeom prst="rect">
            <a:avLst/>
          </a:prstGeom>
        </p:spPr>
      </p:pic>
    </p:spTree>
    <p:extLst>
      <p:ext uri="{BB962C8B-B14F-4D97-AF65-F5344CB8AC3E}">
        <p14:creationId xmlns:p14="http://schemas.microsoft.com/office/powerpoint/2010/main" val="30902146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Decision Making &amp; Looping</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800100" lvl="1" indent="-342900" algn="just">
              <a:buFont typeface="Arial" panose="020B0604020202020204" pitchFamily="34" charset="0"/>
              <a:buChar char="•"/>
            </a:pPr>
            <a:r>
              <a:rPr lang="en-GB" dirty="0" smtClean="0"/>
              <a:t>A program loop consists of two segments known as (1) body of the loop (2) control statements.</a:t>
            </a:r>
          </a:p>
          <a:p>
            <a:pPr marL="800100" lvl="1" indent="-342900" algn="just">
              <a:buFont typeface="Arial" panose="020B0604020202020204" pitchFamily="34" charset="0"/>
              <a:buChar char="•"/>
            </a:pPr>
            <a:r>
              <a:rPr lang="en-GB" dirty="0" smtClean="0">
                <a:solidFill>
                  <a:schemeClr val="tx1"/>
                </a:solidFill>
              </a:rPr>
              <a:t>The control statement contains some conditions and then directs of repeated </a:t>
            </a:r>
            <a:r>
              <a:rPr lang="en-GB" dirty="0" err="1" smtClean="0">
                <a:solidFill>
                  <a:schemeClr val="tx1"/>
                </a:solidFill>
              </a:rPr>
              <a:t>eexecution</a:t>
            </a:r>
            <a:r>
              <a:rPr lang="en-GB" dirty="0" smtClean="0">
                <a:solidFill>
                  <a:schemeClr val="tx1"/>
                </a:solidFill>
              </a:rPr>
              <a:t> of the statement containing in the body of the loop</a:t>
            </a:r>
          </a:p>
          <a:p>
            <a:pPr marL="800100" lvl="1" indent="-342900" algn="just">
              <a:buFont typeface="Arial" panose="020B0604020202020204" pitchFamily="34" charset="0"/>
              <a:buChar char="•"/>
            </a:pPr>
            <a:r>
              <a:rPr lang="en-GB" dirty="0" smtClean="0">
                <a:solidFill>
                  <a:schemeClr val="tx1"/>
                </a:solidFill>
              </a:rPr>
              <a:t>Depending on the position on the control statement in the loop. A control structure may be classified </a:t>
            </a:r>
          </a:p>
          <a:p>
            <a:pPr marL="800100" lvl="1" indent="-342900" algn="just">
              <a:buFont typeface="Arial" panose="020B0604020202020204" pitchFamily="34" charset="0"/>
              <a:buChar char="•"/>
            </a:pPr>
            <a:r>
              <a:rPr lang="en-GB" dirty="0" smtClean="0">
                <a:solidFill>
                  <a:schemeClr val="tx1"/>
                </a:solidFill>
              </a:rPr>
              <a:t>Entry controlled loop (for/while)</a:t>
            </a:r>
          </a:p>
          <a:p>
            <a:pPr marL="800100" lvl="1" indent="-342900" algn="just">
              <a:buFont typeface="Arial" panose="020B0604020202020204" pitchFamily="34" charset="0"/>
              <a:buChar char="•"/>
            </a:pPr>
            <a:r>
              <a:rPr lang="en-GB" dirty="0" smtClean="0">
                <a:solidFill>
                  <a:schemeClr val="tx1"/>
                </a:solidFill>
              </a:rPr>
              <a:t>Exit-Controlled Loop(do-while0</a:t>
            </a:r>
          </a:p>
          <a:p>
            <a:pPr marL="800100" lvl="1" indent="-342900" algn="just">
              <a:buFont typeface="Arial" panose="020B0604020202020204" pitchFamily="34" charset="0"/>
              <a:buChar char="•"/>
            </a:pPr>
            <a:endParaRPr lang="en-GB"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16638428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While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The </a:t>
            </a:r>
            <a:r>
              <a:rPr lang="en-GB" cap="none" dirty="0" smtClean="0">
                <a:solidFill>
                  <a:schemeClr val="tx1"/>
                </a:solidFill>
                <a:hlinkClick r:id="rId2"/>
              </a:rPr>
              <a:t>java</a:t>
            </a:r>
            <a:r>
              <a:rPr lang="en-GB" cap="none" dirty="0" smtClean="0">
                <a:solidFill>
                  <a:schemeClr val="tx1"/>
                </a:solidFill>
              </a:rPr>
              <a:t> </a:t>
            </a:r>
            <a:r>
              <a:rPr lang="en-GB" i="1" cap="none" dirty="0" smtClean="0">
                <a:solidFill>
                  <a:schemeClr val="tx1"/>
                </a:solidFill>
              </a:rPr>
              <a:t>while loop</a:t>
            </a:r>
            <a:r>
              <a:rPr lang="en-GB" cap="none" dirty="0" smtClean="0">
                <a:solidFill>
                  <a:schemeClr val="tx1"/>
                </a:solidFill>
              </a:rPr>
              <a:t> is used to iterate a part of the </a:t>
            </a:r>
            <a:r>
              <a:rPr lang="en-GB" cap="none" dirty="0" smtClean="0">
                <a:solidFill>
                  <a:schemeClr val="tx1"/>
                </a:solidFill>
                <a:hlinkClick r:id="rId3"/>
              </a:rPr>
              <a:t>program</a:t>
            </a:r>
            <a:r>
              <a:rPr lang="en-GB" cap="none" dirty="0" smtClean="0">
                <a:solidFill>
                  <a:schemeClr val="tx1"/>
                </a:solidFill>
              </a:rPr>
              <a:t> repeatedly until the specified </a:t>
            </a:r>
            <a:r>
              <a:rPr lang="en-GB" cap="none" dirty="0" err="1" smtClean="0">
                <a:solidFill>
                  <a:schemeClr val="tx1"/>
                </a:solidFill>
              </a:rPr>
              <a:t>boolean</a:t>
            </a:r>
            <a:r>
              <a:rPr lang="en-GB" cap="none" dirty="0" smtClean="0">
                <a:solidFill>
                  <a:schemeClr val="tx1"/>
                </a:solidFill>
              </a:rPr>
              <a:t> condition is true. As soon as the </a:t>
            </a:r>
            <a:r>
              <a:rPr lang="en-GB" cap="none" dirty="0" err="1" smtClean="0">
                <a:solidFill>
                  <a:schemeClr val="tx1"/>
                </a:solidFill>
              </a:rPr>
              <a:t>boolean</a:t>
            </a:r>
            <a:r>
              <a:rPr lang="en-GB" cap="none" dirty="0" smtClean="0">
                <a:solidFill>
                  <a:schemeClr val="tx1"/>
                </a:solidFill>
              </a:rPr>
              <a:t> condition becomes false, the loop automatically stops.</a:t>
            </a:r>
          </a:p>
          <a:p>
            <a:pPr marL="342900" indent="-342900" algn="just">
              <a:buFont typeface="Arial" panose="020B0604020202020204" pitchFamily="34" charset="0"/>
              <a:buChar char="•"/>
            </a:pPr>
            <a:r>
              <a:rPr lang="en-GB" cap="none" dirty="0" smtClean="0">
                <a:solidFill>
                  <a:schemeClr val="tx1"/>
                </a:solidFill>
              </a:rPr>
              <a:t>The while loop is considered as a repeating if statement. If the number of iteration is not fixed, it is recommended to use the while </a:t>
            </a:r>
            <a:r>
              <a:rPr lang="en-GB" cap="none" dirty="0" smtClean="0">
                <a:solidFill>
                  <a:schemeClr val="tx1"/>
                </a:solidFill>
                <a:hlinkClick r:id="rId4"/>
              </a:rPr>
              <a:t>loop</a:t>
            </a:r>
            <a:r>
              <a:rPr lang="en-GB" cap="none" dirty="0" smtClean="0">
                <a:solidFill>
                  <a:schemeClr val="tx1"/>
                </a:solidFill>
              </a:rPr>
              <a:t>.</a:t>
            </a:r>
          </a:p>
          <a:p>
            <a:pPr algn="just"/>
            <a:endParaRPr lang="en-GB" cap="none" dirty="0">
              <a:solidFill>
                <a:schemeClr val="tx1"/>
              </a:solidFill>
            </a:endParaRPr>
          </a:p>
          <a:p>
            <a:pPr algn="just"/>
            <a:r>
              <a:rPr lang="en-GB" cap="none" dirty="0" smtClean="0">
                <a:solidFill>
                  <a:schemeClr val="tx1"/>
                </a:solidFill>
              </a:rPr>
              <a:t>Syntax:</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5"/>
          <a:stretch>
            <a:fillRect/>
          </a:stretch>
        </p:blipFill>
        <p:spPr>
          <a:xfrm>
            <a:off x="2071935" y="3406737"/>
            <a:ext cx="2724290" cy="1466925"/>
          </a:xfrm>
          <a:prstGeom prst="rect">
            <a:avLst/>
          </a:prstGeom>
        </p:spPr>
      </p:pic>
    </p:spTree>
    <p:extLst>
      <p:ext uri="{BB962C8B-B14F-4D97-AF65-F5344CB8AC3E}">
        <p14:creationId xmlns:p14="http://schemas.microsoft.com/office/powerpoint/2010/main" val="1376660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Introduction </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r>
              <a:rPr lang="en-GB" cap="none" dirty="0" smtClean="0">
                <a:solidFill>
                  <a:schemeClr val="tx1"/>
                </a:solidFill>
              </a:rPr>
              <a:t>J2ME/JAVAME: J2ME is used to develop mobile and embedded applications. (Mobile devices) </a:t>
            </a:r>
          </a:p>
          <a:p>
            <a:pPr marL="342900" indent="-342900" algn="just">
              <a:buFont typeface="Arial" panose="020B0604020202020204" pitchFamily="34" charset="0"/>
              <a:buChar char="•"/>
            </a:pPr>
            <a:r>
              <a:rPr lang="en-GB" cap="none" dirty="0" smtClean="0">
                <a:solidFill>
                  <a:schemeClr val="tx1"/>
                </a:solidFill>
              </a:rPr>
              <a:t>Mobile application: run on a mobile device, such as a smartphone or tablet computer. Ex: downloaded from google play store, app store(</a:t>
            </a:r>
            <a:r>
              <a:rPr lang="en-GB" cap="none" dirty="0" err="1" smtClean="0">
                <a:solidFill>
                  <a:schemeClr val="tx1"/>
                </a:solidFill>
              </a:rPr>
              <a:t>ios</a:t>
            </a:r>
            <a:r>
              <a:rPr lang="en-GB" cap="none" dirty="0" smtClean="0">
                <a:solidFill>
                  <a:schemeClr val="tx1"/>
                </a:solidFill>
              </a:rPr>
              <a:t>). </a:t>
            </a:r>
          </a:p>
          <a:p>
            <a:pPr marL="342900" indent="-342900" algn="just">
              <a:buFont typeface="Arial" panose="020B0604020202020204" pitchFamily="34" charset="0"/>
              <a:buChar char="•"/>
            </a:pPr>
            <a:r>
              <a:rPr lang="en-GB" cap="none" dirty="0" smtClean="0">
                <a:solidFill>
                  <a:schemeClr val="tx1"/>
                </a:solidFill>
              </a:rPr>
              <a:t>Embedded application: placed permanently inside some kind of device to perform a very specific set of functions.</a:t>
            </a:r>
          </a:p>
          <a:p>
            <a:pPr marL="342900" indent="-342900" algn="just">
              <a:buFont typeface="Arial" panose="020B0604020202020204" pitchFamily="34" charset="0"/>
              <a:buChar char="•"/>
            </a:pPr>
            <a:r>
              <a:rPr lang="en-GB" cap="none" dirty="0" smtClean="0">
                <a:solidFill>
                  <a:schemeClr val="tx1"/>
                </a:solidFill>
              </a:rPr>
              <a:t>Ex: video game consoles, GPS, microwave oven</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27424151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While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GB" b="1" cap="none" dirty="0" smtClean="0">
                <a:solidFill>
                  <a:schemeClr val="tx1"/>
                </a:solidFill>
              </a:rPr>
              <a:t>Flowchart of java while loop</a:t>
            </a:r>
            <a:endParaRPr lang="en-GB" cap="none" dirty="0" smtClean="0">
              <a:solidFill>
                <a:schemeClr val="tx1"/>
              </a:solidFill>
            </a:endParaRPr>
          </a:p>
          <a:p>
            <a:pPr marL="342900" indent="-342900">
              <a:buFont typeface="Arial" panose="020B0604020202020204" pitchFamily="34" charset="0"/>
              <a:buChar char="•"/>
            </a:pPr>
            <a:r>
              <a:rPr lang="en-GB" cap="none" dirty="0" smtClean="0">
                <a:solidFill>
                  <a:schemeClr val="tx1"/>
                </a:solidFill>
              </a:rPr>
              <a:t>Here, the important thing about while loop is that, sometimes it may not even execute. If the condition to be tested results into false, the loop body is skipped and first statement after the while loop will be executed.</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6" name="Picture 5"/>
          <p:cNvPicPr>
            <a:picLocks noChangeAspect="1"/>
          </p:cNvPicPr>
          <p:nvPr/>
        </p:nvPicPr>
        <p:blipFill>
          <a:blip r:embed="rId2"/>
          <a:stretch>
            <a:fillRect/>
          </a:stretch>
        </p:blipFill>
        <p:spPr>
          <a:xfrm>
            <a:off x="7225710" y="2755813"/>
            <a:ext cx="3283119" cy="3378374"/>
          </a:xfrm>
          <a:prstGeom prst="rect">
            <a:avLst/>
          </a:prstGeom>
        </p:spPr>
      </p:pic>
      <p:pic>
        <p:nvPicPr>
          <p:cNvPr id="7" name="Picture 6"/>
          <p:cNvPicPr>
            <a:picLocks noChangeAspect="1"/>
          </p:cNvPicPr>
          <p:nvPr/>
        </p:nvPicPr>
        <p:blipFill>
          <a:blip r:embed="rId3"/>
          <a:stretch>
            <a:fillRect/>
          </a:stretch>
        </p:blipFill>
        <p:spPr>
          <a:xfrm>
            <a:off x="1995296" y="2694359"/>
            <a:ext cx="3668752" cy="3534404"/>
          </a:xfrm>
          <a:prstGeom prst="rect">
            <a:avLst/>
          </a:prstGeom>
        </p:spPr>
      </p:pic>
    </p:spTree>
    <p:extLst>
      <p:ext uri="{BB962C8B-B14F-4D97-AF65-F5344CB8AC3E}">
        <p14:creationId xmlns:p14="http://schemas.microsoft.com/office/powerpoint/2010/main" val="16433339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Do-While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The java </a:t>
            </a:r>
            <a:r>
              <a:rPr lang="en-GB" i="1" cap="none" dirty="0" smtClean="0">
                <a:solidFill>
                  <a:schemeClr val="tx1"/>
                </a:solidFill>
              </a:rPr>
              <a:t>do-while loop</a:t>
            </a:r>
            <a:r>
              <a:rPr lang="en-GB" cap="none" dirty="0" smtClean="0">
                <a:solidFill>
                  <a:schemeClr val="tx1"/>
                </a:solidFill>
              </a:rPr>
              <a:t> is used to iterate a part of the program repeatedly, until the specified condition is true. If the number of iteration is not fixed and you must have to execute the loop at least once, it is recommended to use a do-while loop.</a:t>
            </a:r>
          </a:p>
          <a:p>
            <a:pPr algn="just"/>
            <a:r>
              <a:rPr lang="en-GB" cap="none" dirty="0" smtClean="0">
                <a:solidFill>
                  <a:schemeClr val="tx1"/>
                </a:solidFill>
              </a:rPr>
              <a:t>Java do-while loop is called an </a:t>
            </a:r>
            <a:r>
              <a:rPr lang="en-GB" b="1" cap="none" dirty="0" smtClean="0">
                <a:solidFill>
                  <a:schemeClr val="tx1"/>
                </a:solidFill>
              </a:rPr>
              <a:t>exit control loop</a:t>
            </a:r>
            <a:r>
              <a:rPr lang="en-GB" cap="none" dirty="0" smtClean="0">
                <a:solidFill>
                  <a:schemeClr val="tx1"/>
                </a:solidFill>
              </a:rPr>
              <a:t>. Therefore, unlike while loop and for loop, the do-while check the condition at the end of loop body. The java </a:t>
            </a:r>
            <a:r>
              <a:rPr lang="en-GB" i="1" cap="none" dirty="0" smtClean="0">
                <a:solidFill>
                  <a:schemeClr val="tx1"/>
                </a:solidFill>
              </a:rPr>
              <a:t>do-while loop</a:t>
            </a:r>
            <a:r>
              <a:rPr lang="en-GB" cap="none" dirty="0" smtClean="0">
                <a:solidFill>
                  <a:schemeClr val="tx1"/>
                </a:solidFill>
              </a:rPr>
              <a:t> is executed at least once because condition is checked after loop body.</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708596" y="3532464"/>
            <a:ext cx="3424648" cy="2197776"/>
          </a:xfrm>
          <a:prstGeom prst="rect">
            <a:avLst/>
          </a:prstGeom>
        </p:spPr>
      </p:pic>
      <p:pic>
        <p:nvPicPr>
          <p:cNvPr id="9" name="Picture 8"/>
          <p:cNvPicPr>
            <a:picLocks noChangeAspect="1"/>
          </p:cNvPicPr>
          <p:nvPr/>
        </p:nvPicPr>
        <p:blipFill>
          <a:blip r:embed="rId3"/>
          <a:stretch>
            <a:fillRect/>
          </a:stretch>
        </p:blipFill>
        <p:spPr>
          <a:xfrm>
            <a:off x="8219440" y="3261360"/>
            <a:ext cx="3034098" cy="3419892"/>
          </a:xfrm>
          <a:prstGeom prst="rect">
            <a:avLst/>
          </a:prstGeom>
        </p:spPr>
      </p:pic>
    </p:spTree>
    <p:extLst>
      <p:ext uri="{BB962C8B-B14F-4D97-AF65-F5344CB8AC3E}">
        <p14:creationId xmlns:p14="http://schemas.microsoft.com/office/powerpoint/2010/main" val="13869638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Do-While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The java </a:t>
            </a:r>
            <a:r>
              <a:rPr lang="en-GB" i="1" cap="none" dirty="0" smtClean="0">
                <a:solidFill>
                  <a:schemeClr val="tx1"/>
                </a:solidFill>
              </a:rPr>
              <a:t>do-while loop</a:t>
            </a:r>
            <a:r>
              <a:rPr lang="en-GB" cap="none" dirty="0" smtClean="0">
                <a:solidFill>
                  <a:schemeClr val="tx1"/>
                </a:solidFill>
              </a:rPr>
              <a:t> is used to iterate a part of the program repeatedly, until the specified condition is true. If the number of iteration is not fixed and you must have to execute the loop at least once, it is recommended to use a do-while loop.</a:t>
            </a:r>
          </a:p>
          <a:p>
            <a:pPr algn="just"/>
            <a:r>
              <a:rPr lang="en-GB" cap="none" dirty="0" smtClean="0">
                <a:solidFill>
                  <a:schemeClr val="tx1"/>
                </a:solidFill>
              </a:rPr>
              <a:t>Java do-while loop is called an </a:t>
            </a:r>
            <a:r>
              <a:rPr lang="en-GB" b="1" cap="none" dirty="0" smtClean="0">
                <a:solidFill>
                  <a:schemeClr val="tx1"/>
                </a:solidFill>
              </a:rPr>
              <a:t>exit control loop</a:t>
            </a:r>
            <a:r>
              <a:rPr lang="en-GB" cap="none" dirty="0" smtClean="0">
                <a:solidFill>
                  <a:schemeClr val="tx1"/>
                </a:solidFill>
              </a:rPr>
              <a:t>. Therefore, unlike while loop and for loop, the do-while check the condition at the end of loop body. The java </a:t>
            </a:r>
            <a:r>
              <a:rPr lang="en-GB" i="1" cap="none" dirty="0" smtClean="0">
                <a:solidFill>
                  <a:schemeClr val="tx1"/>
                </a:solidFill>
              </a:rPr>
              <a:t>do-while loop</a:t>
            </a:r>
            <a:r>
              <a:rPr lang="en-GB" cap="none" dirty="0" smtClean="0">
                <a:solidFill>
                  <a:schemeClr val="tx1"/>
                </a:solidFill>
              </a:rPr>
              <a:t> is executed at least once because condition is checked after loop body.</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2"/>
          <a:stretch>
            <a:fillRect/>
          </a:stretch>
        </p:blipFill>
        <p:spPr>
          <a:xfrm>
            <a:off x="708596" y="3532464"/>
            <a:ext cx="3424648" cy="2197776"/>
          </a:xfrm>
          <a:prstGeom prst="rect">
            <a:avLst/>
          </a:prstGeom>
        </p:spPr>
      </p:pic>
      <p:pic>
        <p:nvPicPr>
          <p:cNvPr id="9" name="Picture 8"/>
          <p:cNvPicPr>
            <a:picLocks noChangeAspect="1"/>
          </p:cNvPicPr>
          <p:nvPr/>
        </p:nvPicPr>
        <p:blipFill>
          <a:blip r:embed="rId3"/>
          <a:stretch>
            <a:fillRect/>
          </a:stretch>
        </p:blipFill>
        <p:spPr>
          <a:xfrm>
            <a:off x="8219440" y="3261360"/>
            <a:ext cx="3034098" cy="3419892"/>
          </a:xfrm>
          <a:prstGeom prst="rect">
            <a:avLst/>
          </a:prstGeom>
        </p:spPr>
      </p:pic>
      <p:pic>
        <p:nvPicPr>
          <p:cNvPr id="6" name="Picture 5"/>
          <p:cNvPicPr>
            <a:picLocks noChangeAspect="1"/>
          </p:cNvPicPr>
          <p:nvPr/>
        </p:nvPicPr>
        <p:blipFill>
          <a:blip r:embed="rId4"/>
          <a:stretch>
            <a:fillRect/>
          </a:stretch>
        </p:blipFill>
        <p:spPr>
          <a:xfrm>
            <a:off x="4594918" y="3532464"/>
            <a:ext cx="3169970" cy="2630748"/>
          </a:xfrm>
          <a:prstGeom prst="rect">
            <a:avLst/>
          </a:prstGeom>
        </p:spPr>
      </p:pic>
    </p:spTree>
    <p:extLst>
      <p:ext uri="{BB962C8B-B14F-4D97-AF65-F5344CB8AC3E}">
        <p14:creationId xmlns:p14="http://schemas.microsoft.com/office/powerpoint/2010/main" val="6258211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For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GB" cap="none" dirty="0" smtClean="0">
                <a:solidFill>
                  <a:schemeClr val="tx1"/>
                </a:solidFill>
              </a:rPr>
              <a:t>The java </a:t>
            </a:r>
            <a:r>
              <a:rPr lang="en-GB" i="1" cap="none" dirty="0" smtClean="0">
                <a:solidFill>
                  <a:schemeClr val="tx1"/>
                </a:solidFill>
              </a:rPr>
              <a:t>for loop</a:t>
            </a:r>
            <a:r>
              <a:rPr lang="en-GB" cap="none" dirty="0" smtClean="0">
                <a:solidFill>
                  <a:schemeClr val="tx1"/>
                </a:solidFill>
              </a:rPr>
              <a:t> is used to iterate a part of the program several times. If the number of iteration is </a:t>
            </a:r>
            <a:r>
              <a:rPr lang="en-GB" b="1" cap="none" dirty="0" smtClean="0">
                <a:solidFill>
                  <a:schemeClr val="tx1"/>
                </a:solidFill>
              </a:rPr>
              <a:t>fixed</a:t>
            </a:r>
            <a:r>
              <a:rPr lang="en-GB" cap="none" dirty="0" smtClean="0">
                <a:solidFill>
                  <a:schemeClr val="tx1"/>
                </a:solidFill>
              </a:rPr>
              <a:t>, it is recommended to use for loop.</a:t>
            </a:r>
          </a:p>
          <a:p>
            <a:r>
              <a:rPr lang="en-GB" cap="none" dirty="0" smtClean="0">
                <a:solidFill>
                  <a:schemeClr val="tx1"/>
                </a:solidFill>
              </a:rPr>
              <a:t>There are three types of for loops in java.</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7" name="Picture 6"/>
          <p:cNvPicPr>
            <a:picLocks noChangeAspect="1"/>
          </p:cNvPicPr>
          <p:nvPr/>
        </p:nvPicPr>
        <p:blipFill>
          <a:blip r:embed="rId2"/>
          <a:stretch>
            <a:fillRect/>
          </a:stretch>
        </p:blipFill>
        <p:spPr>
          <a:xfrm>
            <a:off x="6815336" y="2060476"/>
            <a:ext cx="4616687" cy="3854648"/>
          </a:xfrm>
          <a:prstGeom prst="rect">
            <a:avLst/>
          </a:prstGeom>
        </p:spPr>
      </p:pic>
    </p:spTree>
    <p:extLst>
      <p:ext uri="{BB962C8B-B14F-4D97-AF65-F5344CB8AC3E}">
        <p14:creationId xmlns:p14="http://schemas.microsoft.com/office/powerpoint/2010/main" val="4513789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For Loop</a:t>
            </a:r>
            <a:endParaRPr lang="en-IN" dirty="0"/>
          </a:p>
        </p:txBody>
      </p:sp>
      <p:sp>
        <p:nvSpPr>
          <p:cNvPr id="3" name="Subtitle 2"/>
          <p:cNvSpPr>
            <a:spLocks noGrp="1"/>
          </p:cNvSpPr>
          <p:nvPr>
            <p:ph type="subTitle" idx="1"/>
          </p:nvPr>
        </p:nvSpPr>
        <p:spPr>
          <a:xfrm>
            <a:off x="433633" y="1197207"/>
            <a:ext cx="11274457" cy="5031556"/>
          </a:xfrm>
        </p:spPr>
        <p:txBody>
          <a:bodyPr>
            <a:normAutofit fontScale="92500" lnSpcReduction="10000"/>
          </a:bodyPr>
          <a:lstStyle/>
          <a:p>
            <a:pPr algn="just"/>
            <a:r>
              <a:rPr lang="en-GB" cap="none" dirty="0" smtClean="0">
                <a:solidFill>
                  <a:schemeClr val="tx1"/>
                </a:solidFill>
              </a:rPr>
              <a:t>Simple for loop</a:t>
            </a:r>
          </a:p>
          <a:p>
            <a:pPr algn="just"/>
            <a:r>
              <a:rPr lang="en-GB" cap="none" dirty="0" smtClean="0">
                <a:solidFill>
                  <a:schemeClr val="tx1"/>
                </a:solidFill>
                <a:hlinkClick r:id="rId2"/>
              </a:rPr>
              <a:t>For-each</a:t>
            </a:r>
            <a:r>
              <a:rPr lang="en-GB" cap="none" dirty="0" smtClean="0">
                <a:solidFill>
                  <a:schemeClr val="tx1"/>
                </a:solidFill>
              </a:rPr>
              <a:t> or enhanced for loop</a:t>
            </a:r>
          </a:p>
          <a:p>
            <a:pPr algn="just"/>
            <a:r>
              <a:rPr lang="en-GB" cap="none" dirty="0" err="1" smtClean="0">
                <a:solidFill>
                  <a:schemeClr val="tx1"/>
                </a:solidFill>
              </a:rPr>
              <a:t>Labeled</a:t>
            </a:r>
            <a:r>
              <a:rPr lang="en-GB" cap="none" dirty="0" smtClean="0">
                <a:solidFill>
                  <a:schemeClr val="tx1"/>
                </a:solidFill>
              </a:rPr>
              <a:t> for loop</a:t>
            </a:r>
          </a:p>
          <a:p>
            <a:pPr algn="just"/>
            <a:r>
              <a:rPr lang="en-GB" cap="none" dirty="0" smtClean="0">
                <a:solidFill>
                  <a:schemeClr val="tx1"/>
                </a:solidFill>
              </a:rPr>
              <a:t>Java simple for loop</a:t>
            </a:r>
          </a:p>
          <a:p>
            <a:pPr algn="just"/>
            <a:r>
              <a:rPr lang="en-GB" cap="none" dirty="0" smtClean="0">
                <a:solidFill>
                  <a:schemeClr val="tx1"/>
                </a:solidFill>
              </a:rPr>
              <a:t>A simple for loop is the same as </a:t>
            </a:r>
            <a:r>
              <a:rPr lang="en-GB" cap="none" dirty="0" smtClean="0">
                <a:solidFill>
                  <a:schemeClr val="tx1"/>
                </a:solidFill>
                <a:hlinkClick r:id="rId3"/>
              </a:rPr>
              <a:t>C</a:t>
            </a:r>
            <a:r>
              <a:rPr lang="en-GB" cap="none" dirty="0" smtClean="0">
                <a:solidFill>
                  <a:schemeClr val="tx1"/>
                </a:solidFill>
              </a:rPr>
              <a:t>/</a:t>
            </a:r>
            <a:r>
              <a:rPr lang="en-GB" cap="none" dirty="0" smtClean="0">
                <a:solidFill>
                  <a:schemeClr val="tx1"/>
                </a:solidFill>
                <a:hlinkClick r:id="rId4"/>
              </a:rPr>
              <a:t>C++</a:t>
            </a:r>
            <a:r>
              <a:rPr lang="en-GB" cap="none" dirty="0" smtClean="0">
                <a:solidFill>
                  <a:schemeClr val="tx1"/>
                </a:solidFill>
              </a:rPr>
              <a:t>. We can initialize the </a:t>
            </a:r>
            <a:r>
              <a:rPr lang="en-GB" cap="none" dirty="0" smtClean="0">
                <a:solidFill>
                  <a:schemeClr val="tx1"/>
                </a:solidFill>
                <a:hlinkClick r:id="rId5"/>
              </a:rPr>
              <a:t>variable</a:t>
            </a:r>
            <a:r>
              <a:rPr lang="en-GB" cap="none" dirty="0" smtClean="0">
                <a:solidFill>
                  <a:schemeClr val="tx1"/>
                </a:solidFill>
              </a:rPr>
              <a:t>, check condition and increment/decrement value. It consists of four parts:</a:t>
            </a:r>
          </a:p>
          <a:p>
            <a:pPr algn="just"/>
            <a:r>
              <a:rPr lang="en-GB" b="1" cap="none" dirty="0" smtClean="0">
                <a:solidFill>
                  <a:schemeClr val="tx1"/>
                </a:solidFill>
              </a:rPr>
              <a:t>Initialization</a:t>
            </a:r>
            <a:r>
              <a:rPr lang="en-GB" cap="none" dirty="0" smtClean="0">
                <a:solidFill>
                  <a:schemeClr val="tx1"/>
                </a:solidFill>
              </a:rPr>
              <a:t>: it is the initial condition which is executed once when the loop starts. Here, we can initialize the variable, or we can use an already initialized variable. It is an optional condition.</a:t>
            </a:r>
          </a:p>
          <a:p>
            <a:pPr algn="just"/>
            <a:r>
              <a:rPr lang="en-GB" b="1" cap="none" dirty="0" smtClean="0">
                <a:solidFill>
                  <a:schemeClr val="tx1"/>
                </a:solidFill>
              </a:rPr>
              <a:t>Condition</a:t>
            </a:r>
            <a:r>
              <a:rPr lang="en-GB" cap="none" dirty="0" smtClean="0">
                <a:solidFill>
                  <a:schemeClr val="tx1"/>
                </a:solidFill>
              </a:rPr>
              <a:t>: it is the second condition which is executed each time to test the condition of the loop. It continues execution until the condition is false. It must return </a:t>
            </a:r>
            <a:r>
              <a:rPr lang="en-GB" cap="none" dirty="0" err="1" smtClean="0">
                <a:solidFill>
                  <a:schemeClr val="tx1"/>
                </a:solidFill>
              </a:rPr>
              <a:t>boolean</a:t>
            </a:r>
            <a:r>
              <a:rPr lang="en-GB" cap="none" dirty="0" smtClean="0">
                <a:solidFill>
                  <a:schemeClr val="tx1"/>
                </a:solidFill>
              </a:rPr>
              <a:t> value either true or false. It is an optional condition.</a:t>
            </a:r>
          </a:p>
          <a:p>
            <a:pPr algn="just"/>
            <a:r>
              <a:rPr lang="en-GB" b="1" cap="none" dirty="0" smtClean="0">
                <a:solidFill>
                  <a:schemeClr val="tx1"/>
                </a:solidFill>
              </a:rPr>
              <a:t>Increment/decrement</a:t>
            </a:r>
            <a:r>
              <a:rPr lang="en-GB" cap="none" dirty="0" smtClean="0">
                <a:solidFill>
                  <a:schemeClr val="tx1"/>
                </a:solidFill>
              </a:rPr>
              <a:t>: it increments or decrements the variable value. It is an optional condition.</a:t>
            </a:r>
          </a:p>
          <a:p>
            <a:pPr algn="just"/>
            <a:r>
              <a:rPr lang="en-GB" b="1" cap="none" dirty="0" smtClean="0">
                <a:solidFill>
                  <a:schemeClr val="tx1"/>
                </a:solidFill>
              </a:rPr>
              <a:t>Statement</a:t>
            </a:r>
            <a:r>
              <a:rPr lang="en-GB" cap="none" dirty="0" smtClean="0">
                <a:solidFill>
                  <a:schemeClr val="tx1"/>
                </a:solidFill>
              </a:rPr>
              <a:t>: the statement of the loop is executed each time until the second condition is false.</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5" name="Picture 4"/>
          <p:cNvPicPr>
            <a:picLocks noChangeAspect="1"/>
          </p:cNvPicPr>
          <p:nvPr/>
        </p:nvPicPr>
        <p:blipFill>
          <a:blip r:embed="rId6"/>
          <a:stretch>
            <a:fillRect/>
          </a:stretch>
        </p:blipFill>
        <p:spPr>
          <a:xfrm>
            <a:off x="6042475" y="1302364"/>
            <a:ext cx="4307184" cy="1115716"/>
          </a:xfrm>
          <a:prstGeom prst="rect">
            <a:avLst/>
          </a:prstGeom>
        </p:spPr>
      </p:pic>
    </p:spTree>
    <p:extLst>
      <p:ext uri="{BB962C8B-B14F-4D97-AF65-F5344CB8AC3E}">
        <p14:creationId xmlns:p14="http://schemas.microsoft.com/office/powerpoint/2010/main" val="816069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For-each Loop</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Java for-each loop</a:t>
            </a:r>
          </a:p>
          <a:p>
            <a:pPr algn="just"/>
            <a:r>
              <a:rPr lang="en-GB" cap="none" dirty="0" smtClean="0">
                <a:solidFill>
                  <a:schemeClr val="tx1"/>
                </a:solidFill>
              </a:rPr>
              <a:t>The for-each loop is used to traverse array or collection in java. It is easier to use than simple for loop because we don't need to increment value and use subscript notation.</a:t>
            </a:r>
          </a:p>
          <a:p>
            <a:pPr algn="just"/>
            <a:r>
              <a:rPr lang="en-GB" cap="none" dirty="0" smtClean="0">
                <a:solidFill>
                  <a:schemeClr val="tx1"/>
                </a:solidFill>
              </a:rPr>
              <a:t>It works on the basis of elements and not the index. It returns element one by one in the defined variable.</a:t>
            </a:r>
            <a:endParaRPr lang="en-GB"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pic>
        <p:nvPicPr>
          <p:cNvPr id="6" name="Picture 5"/>
          <p:cNvPicPr>
            <a:picLocks noChangeAspect="1"/>
          </p:cNvPicPr>
          <p:nvPr/>
        </p:nvPicPr>
        <p:blipFill>
          <a:blip r:embed="rId2"/>
          <a:stretch>
            <a:fillRect/>
          </a:stretch>
        </p:blipFill>
        <p:spPr>
          <a:xfrm>
            <a:off x="1079432" y="3365462"/>
            <a:ext cx="3667337" cy="2029497"/>
          </a:xfrm>
          <a:prstGeom prst="rect">
            <a:avLst/>
          </a:prstGeom>
        </p:spPr>
      </p:pic>
      <p:pic>
        <p:nvPicPr>
          <p:cNvPr id="7" name="Picture 6"/>
          <p:cNvPicPr>
            <a:picLocks noChangeAspect="1"/>
          </p:cNvPicPr>
          <p:nvPr/>
        </p:nvPicPr>
        <p:blipFill>
          <a:blip r:embed="rId3"/>
          <a:stretch>
            <a:fillRect/>
          </a:stretch>
        </p:blipFill>
        <p:spPr>
          <a:xfrm>
            <a:off x="6995709" y="2926080"/>
            <a:ext cx="3804633" cy="3302683"/>
          </a:xfrm>
          <a:prstGeom prst="rect">
            <a:avLst/>
          </a:prstGeom>
        </p:spPr>
      </p:pic>
    </p:spTree>
    <p:extLst>
      <p:ext uri="{BB962C8B-B14F-4D97-AF65-F5344CB8AC3E}">
        <p14:creationId xmlns:p14="http://schemas.microsoft.com/office/powerpoint/2010/main" val="1418591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pic>
        <p:nvPicPr>
          <p:cNvPr id="5" name="Picture 4"/>
          <p:cNvPicPr>
            <a:picLocks noChangeAspect="1"/>
          </p:cNvPicPr>
          <p:nvPr/>
        </p:nvPicPr>
        <p:blipFill>
          <a:blip r:embed="rId2"/>
          <a:stretch>
            <a:fillRect/>
          </a:stretch>
        </p:blipFill>
        <p:spPr>
          <a:xfrm>
            <a:off x="3830320" y="1310640"/>
            <a:ext cx="4216400" cy="4653280"/>
          </a:xfrm>
          <a:prstGeom prst="rect">
            <a:avLst/>
          </a:prstGeom>
        </p:spPr>
      </p:pic>
      <p:sp>
        <p:nvSpPr>
          <p:cNvPr id="3" name="Subtitle 2"/>
          <p:cNvSpPr>
            <a:spLocks noGrp="1"/>
          </p:cNvSpPr>
          <p:nvPr>
            <p:ph type="subTitle" idx="1"/>
          </p:nvPr>
        </p:nvSpPr>
        <p:spPr>
          <a:xfrm>
            <a:off x="433633" y="1197207"/>
            <a:ext cx="11274457" cy="5031556"/>
          </a:xfrm>
        </p:spPr>
        <p:txBody>
          <a:bodyPr>
            <a:normAutofit/>
          </a:bodyPr>
          <a:lstStyle/>
          <a:p>
            <a:pPr marL="342900" indent="-342900" algn="just">
              <a:buFont typeface="Arial" panose="020B0604020202020204" pitchFamily="34" charset="0"/>
              <a:buChar char="•"/>
            </a:pP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43620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pPr algn="just"/>
            <a:r>
              <a:rPr lang="en-GB" cap="none" dirty="0" smtClean="0">
                <a:solidFill>
                  <a:schemeClr val="tx1"/>
                </a:solidFill>
              </a:rPr>
              <a:t>Structure of a </a:t>
            </a:r>
            <a:r>
              <a:rPr lang="en-GB" cap="none" dirty="0" smtClean="0">
                <a:solidFill>
                  <a:schemeClr val="tx1"/>
                </a:solidFill>
                <a:hlinkClick r:id="rId2"/>
              </a:rPr>
              <a:t>java</a:t>
            </a:r>
            <a:r>
              <a:rPr lang="en-GB" cap="none" dirty="0" smtClean="0">
                <a:solidFill>
                  <a:schemeClr val="tx1"/>
                </a:solidFill>
              </a:rPr>
              <a:t> program contains the following elements:</a:t>
            </a:r>
          </a:p>
          <a:p>
            <a:r>
              <a:rPr lang="en-GB" cap="none" dirty="0" smtClean="0">
                <a:solidFill>
                  <a:schemeClr val="tx1"/>
                </a:solidFill>
              </a:rPr>
              <a:t>Documentation section</a:t>
            </a:r>
          </a:p>
          <a:p>
            <a:r>
              <a:rPr lang="en-GB" cap="none" dirty="0" smtClean="0">
                <a:solidFill>
                  <a:schemeClr val="tx1"/>
                </a:solidFill>
              </a:rPr>
              <a:t>Package declaration</a:t>
            </a:r>
          </a:p>
          <a:p>
            <a:r>
              <a:rPr lang="en-GB" cap="none" dirty="0" smtClean="0">
                <a:solidFill>
                  <a:schemeClr val="tx1"/>
                </a:solidFill>
              </a:rPr>
              <a:t>Import statements</a:t>
            </a:r>
          </a:p>
          <a:p>
            <a:r>
              <a:rPr lang="en-GB" cap="none" dirty="0" smtClean="0">
                <a:solidFill>
                  <a:schemeClr val="tx1"/>
                </a:solidFill>
              </a:rPr>
              <a:t>Interface section</a:t>
            </a:r>
          </a:p>
          <a:p>
            <a:r>
              <a:rPr lang="en-GB" cap="none" dirty="0" smtClean="0">
                <a:solidFill>
                  <a:schemeClr val="tx1"/>
                </a:solidFill>
              </a:rPr>
              <a:t>Class definition</a:t>
            </a:r>
          </a:p>
          <a:p>
            <a:r>
              <a:rPr lang="en-GB" cap="none" dirty="0" smtClean="0">
                <a:solidFill>
                  <a:schemeClr val="tx1"/>
                </a:solidFill>
              </a:rPr>
              <a:t>Class variables and variables</a:t>
            </a:r>
          </a:p>
          <a:p>
            <a:r>
              <a:rPr lang="en-GB" cap="none" dirty="0" smtClean="0">
                <a:solidFill>
                  <a:schemeClr val="tx1"/>
                </a:solidFill>
              </a:rPr>
              <a:t>Main method class</a:t>
            </a:r>
          </a:p>
          <a:p>
            <a:r>
              <a:rPr lang="en-GB" cap="none" dirty="0" smtClean="0">
                <a:solidFill>
                  <a:schemeClr val="tx1"/>
                </a:solidFill>
              </a:rPr>
              <a:t>Methods and </a:t>
            </a:r>
            <a:r>
              <a:rPr lang="en-GB" cap="none" dirty="0" err="1" smtClean="0">
                <a:solidFill>
                  <a:schemeClr val="tx1"/>
                </a:solidFill>
              </a:rPr>
              <a:t>behaviors</a:t>
            </a:r>
            <a:endParaRPr lang="en-GB" cap="none" dirty="0" smtClean="0">
              <a:solidFill>
                <a:schemeClr val="tx1"/>
              </a:solidFill>
            </a:endParaRPr>
          </a:p>
          <a:p>
            <a:pPr marL="342900" indent="-342900" algn="just">
              <a:buFont typeface="Arial" panose="020B0604020202020204" pitchFamily="34" charset="0"/>
              <a:buChar char="•"/>
            </a:pP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9271362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256"/>
            <a:ext cx="8825658" cy="857840"/>
          </a:xfrm>
        </p:spPr>
        <p:txBody>
          <a:bodyPr/>
          <a:lstStyle/>
          <a:p>
            <a:pPr algn="ctr"/>
            <a:r>
              <a:rPr lang="en-IN" sz="4800" dirty="0" smtClean="0"/>
              <a:t>Structure of Java Program</a:t>
            </a:r>
            <a:endParaRPr lang="en-IN" dirty="0"/>
          </a:p>
        </p:txBody>
      </p:sp>
      <p:sp>
        <p:nvSpPr>
          <p:cNvPr id="3" name="Subtitle 2"/>
          <p:cNvSpPr>
            <a:spLocks noGrp="1"/>
          </p:cNvSpPr>
          <p:nvPr>
            <p:ph type="subTitle" idx="1"/>
          </p:nvPr>
        </p:nvSpPr>
        <p:spPr>
          <a:xfrm>
            <a:off x="433633" y="1197207"/>
            <a:ext cx="11274457" cy="5031556"/>
          </a:xfrm>
        </p:spPr>
        <p:txBody>
          <a:bodyPr>
            <a:normAutofit/>
          </a:bodyPr>
          <a:lstStyle/>
          <a:p>
            <a:r>
              <a:rPr lang="en-GB" cap="none" dirty="0" smtClean="0">
                <a:solidFill>
                  <a:schemeClr val="tx1"/>
                </a:solidFill>
              </a:rPr>
              <a:t>Documentation section</a:t>
            </a:r>
          </a:p>
          <a:p>
            <a:pPr algn="just"/>
            <a:r>
              <a:rPr lang="en-GB" cap="none" dirty="0" smtClean="0">
                <a:solidFill>
                  <a:schemeClr val="tx1"/>
                </a:solidFill>
              </a:rPr>
              <a:t>The documentation section is an important section but optional for a java program. It includes </a:t>
            </a:r>
            <a:r>
              <a:rPr lang="en-GB" b="1" cap="none" dirty="0" smtClean="0">
                <a:solidFill>
                  <a:schemeClr val="tx1"/>
                </a:solidFill>
              </a:rPr>
              <a:t>basic information</a:t>
            </a:r>
            <a:r>
              <a:rPr lang="en-GB" cap="none" dirty="0" smtClean="0">
                <a:solidFill>
                  <a:schemeClr val="tx1"/>
                </a:solidFill>
              </a:rPr>
              <a:t> about a java program. The information includes the </a:t>
            </a:r>
            <a:r>
              <a:rPr lang="en-GB" b="1" cap="none" dirty="0" smtClean="0">
                <a:solidFill>
                  <a:schemeClr val="tx1"/>
                </a:solidFill>
              </a:rPr>
              <a:t>author's name, date of creation, version, program name, company name,</a:t>
            </a:r>
            <a:r>
              <a:rPr lang="en-GB" cap="none" dirty="0" smtClean="0">
                <a:solidFill>
                  <a:schemeClr val="tx1"/>
                </a:solidFill>
              </a:rPr>
              <a:t> and </a:t>
            </a:r>
            <a:r>
              <a:rPr lang="en-GB" b="1" cap="none" dirty="0" smtClean="0">
                <a:solidFill>
                  <a:schemeClr val="tx1"/>
                </a:solidFill>
              </a:rPr>
              <a:t>description</a:t>
            </a:r>
            <a:r>
              <a:rPr lang="en-GB" cap="none" dirty="0" smtClean="0">
                <a:solidFill>
                  <a:schemeClr val="tx1"/>
                </a:solidFill>
              </a:rPr>
              <a:t> of the program. It improves the readability of the program. Whatever we write in the documentation section, the java compiler ignores the statements during the execution of the program. To write the statements in the documentation section, we use </a:t>
            </a:r>
            <a:r>
              <a:rPr lang="en-GB" b="1" cap="none" dirty="0" smtClean="0">
                <a:solidFill>
                  <a:schemeClr val="tx1"/>
                </a:solidFill>
              </a:rPr>
              <a:t>comments</a:t>
            </a:r>
            <a:r>
              <a:rPr lang="en-GB" cap="none" dirty="0" smtClean="0">
                <a:solidFill>
                  <a:schemeClr val="tx1"/>
                </a:solidFill>
              </a:rPr>
              <a:t>. The comments may be </a:t>
            </a:r>
            <a:r>
              <a:rPr lang="en-GB" b="1" cap="none" dirty="0" smtClean="0">
                <a:solidFill>
                  <a:schemeClr val="tx1"/>
                </a:solidFill>
              </a:rPr>
              <a:t>single-line, multi-line,</a:t>
            </a:r>
            <a:r>
              <a:rPr lang="en-GB" cap="none" dirty="0" smtClean="0">
                <a:solidFill>
                  <a:schemeClr val="tx1"/>
                </a:solidFill>
              </a:rPr>
              <a:t> and </a:t>
            </a:r>
            <a:r>
              <a:rPr lang="en-GB" b="1" cap="none" dirty="0" smtClean="0">
                <a:solidFill>
                  <a:schemeClr val="tx1"/>
                </a:solidFill>
              </a:rPr>
              <a:t>documentation</a:t>
            </a:r>
            <a:r>
              <a:rPr lang="en-GB" cap="none" dirty="0" smtClean="0">
                <a:solidFill>
                  <a:schemeClr val="tx1"/>
                </a:solidFill>
              </a:rPr>
              <a:t> comments.</a:t>
            </a:r>
            <a:endParaRPr lang="en-IN" b="1" cap="none" dirty="0">
              <a:solidFill>
                <a:schemeClr val="tx1"/>
              </a:solidFill>
            </a:endParaRPr>
          </a:p>
        </p:txBody>
      </p:sp>
      <p:sp>
        <p:nvSpPr>
          <p:cNvPr id="4" name="Rectangle 3"/>
          <p:cNvSpPr/>
          <p:nvPr/>
        </p:nvSpPr>
        <p:spPr>
          <a:xfrm>
            <a:off x="10508829" y="160256"/>
            <a:ext cx="48282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LAD</a:t>
            </a:r>
            <a:endParaRPr lang="en-IN" sz="1200" dirty="0"/>
          </a:p>
        </p:txBody>
      </p:sp>
    </p:spTree>
    <p:extLst>
      <p:ext uri="{BB962C8B-B14F-4D97-AF65-F5344CB8AC3E}">
        <p14:creationId xmlns:p14="http://schemas.microsoft.com/office/powerpoint/2010/main" val="35389423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382</TotalTime>
  <Words>2656</Words>
  <Application>Microsoft Office PowerPoint</Application>
  <PresentationFormat>Widescreen</PresentationFormat>
  <Paragraphs>427</Paragraphs>
  <Slides>65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Century Gothic</vt:lpstr>
      <vt:lpstr>Wingdings 3</vt:lpstr>
      <vt:lpstr>Ion</vt:lpstr>
      <vt:lpstr>Object Oriented Programming Through Java </vt:lpstr>
      <vt:lpstr>Course Outcomes</vt:lpstr>
      <vt:lpstr>Introduction </vt:lpstr>
      <vt:lpstr>Introduction </vt:lpstr>
      <vt:lpstr>Introduction </vt:lpstr>
      <vt:lpstr>Introduction </vt:lpstr>
      <vt:lpstr>Structure of Java Program</vt:lpstr>
      <vt:lpstr>Structure of Java Program</vt:lpstr>
      <vt:lpstr>Structure of Java Program</vt:lpstr>
      <vt:lpstr>Structure of Java Program</vt:lpstr>
      <vt:lpstr>Structure of Java Program</vt:lpstr>
      <vt:lpstr>Structure of Java Program</vt:lpstr>
      <vt:lpstr>Structure of Java Program</vt:lpstr>
      <vt:lpstr>Structure of Java Program</vt:lpstr>
      <vt:lpstr>Structure of Java Program</vt:lpstr>
      <vt:lpstr>Structure of Java Program</vt:lpstr>
      <vt:lpstr>Structure of Java Program</vt:lpstr>
      <vt:lpstr>Features of Java</vt:lpstr>
      <vt:lpstr>Features of Java</vt:lpstr>
      <vt:lpstr>Features of Java</vt:lpstr>
      <vt:lpstr>Features of Java</vt:lpstr>
      <vt:lpstr>Features of Java</vt:lpstr>
      <vt:lpstr>Features of Java</vt:lpstr>
      <vt:lpstr>Features of Java</vt:lpstr>
      <vt:lpstr>Java Identifiers</vt:lpstr>
      <vt:lpstr>Java Identifiers</vt:lpstr>
      <vt:lpstr>Java Identifiers</vt:lpstr>
      <vt:lpstr>Java Identifiers</vt:lpstr>
      <vt:lpstr>Java Identifiers</vt:lpstr>
      <vt:lpstr>Java Comments</vt:lpstr>
      <vt:lpstr>Java Comments</vt:lpstr>
      <vt:lpstr>Variables</vt:lpstr>
      <vt:lpstr>Variables</vt:lpstr>
      <vt:lpstr>Type Casting</vt:lpstr>
      <vt:lpstr>Ex of Widening Casting</vt:lpstr>
      <vt:lpstr>Ex of Narrowing Casting</vt:lpstr>
      <vt:lpstr>Data Types</vt:lpstr>
      <vt:lpstr>Operators</vt:lpstr>
      <vt:lpstr>Arithmetic Operators</vt:lpstr>
      <vt:lpstr>Arithmetic Operators</vt:lpstr>
      <vt:lpstr>Relational Operators</vt:lpstr>
      <vt:lpstr>Assignment Operators</vt:lpstr>
      <vt:lpstr>Logical Operators</vt:lpstr>
      <vt:lpstr>Inc/Dec Operators</vt:lpstr>
      <vt:lpstr>Bitwise Operators</vt:lpstr>
      <vt:lpstr>Special Operators</vt:lpstr>
      <vt:lpstr>Ternary Operators</vt:lpstr>
      <vt:lpstr>Operator Precedence</vt:lpstr>
      <vt:lpstr>Operator Precedence</vt:lpstr>
      <vt:lpstr>Control  Statements</vt:lpstr>
      <vt:lpstr>Control  Statements</vt:lpstr>
      <vt:lpstr>If-Else  Statements</vt:lpstr>
      <vt:lpstr>Nested-If  Statement</vt:lpstr>
      <vt:lpstr>Nested-If  Statement</vt:lpstr>
      <vt:lpstr>If-Else-If Ladder  Statement</vt:lpstr>
      <vt:lpstr>Switch Case</vt:lpstr>
      <vt:lpstr>Switch Case</vt:lpstr>
      <vt:lpstr>Decision Making &amp; Looping</vt:lpstr>
      <vt:lpstr>While Loop</vt:lpstr>
      <vt:lpstr>While Loop</vt:lpstr>
      <vt:lpstr>Do-While Loop</vt:lpstr>
      <vt:lpstr>Do-While Loop</vt:lpstr>
      <vt:lpstr>For Loop</vt:lpstr>
      <vt:lpstr>For Loop</vt:lpstr>
      <vt:lpstr>For-each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Through Java </dc:title>
  <dc:creator>Sripad</dc:creator>
  <cp:lastModifiedBy>Sripad</cp:lastModifiedBy>
  <cp:revision>92</cp:revision>
  <dcterms:created xsi:type="dcterms:W3CDTF">2024-07-04T05:04:09Z</dcterms:created>
  <dcterms:modified xsi:type="dcterms:W3CDTF">2024-07-30T08:07:03Z</dcterms:modified>
</cp:coreProperties>
</file>