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45376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60C706-27DA-462D-91BC-4F8D60FC1C06}" type="datetimeFigureOut">
              <a:rPr lang="en-IN" smtClean="0"/>
              <a:t>21-07-2025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4510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06459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09362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1980487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0C706-27DA-462D-91BC-4F8D60FC1C06}" type="datetimeFigureOut">
              <a:rPr lang="en-IN" smtClean="0"/>
              <a:t>21-07-2025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409637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0C706-27DA-462D-91BC-4F8D60FC1C06}" type="datetimeFigureOut">
              <a:rPr lang="en-IN" smtClean="0"/>
              <a:t>21-07-2025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3779894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1609069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378198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5397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51198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60C706-27DA-462D-91BC-4F8D60FC1C06}" type="datetimeFigureOut">
              <a:rPr lang="en-IN" smtClean="0"/>
              <a:t>21-07-2025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54807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60C706-27DA-462D-91BC-4F8D60FC1C06}" type="datetimeFigureOut">
              <a:rPr lang="en-IN" smtClean="0"/>
              <a:t>21-07-2025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89044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152319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162117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A60C706-27DA-462D-91BC-4F8D60FC1C06}" type="datetimeFigureOut">
              <a:rPr lang="en-IN" smtClean="0"/>
              <a:t>21-07-2025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54496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60C706-27DA-462D-91BC-4F8D60FC1C06}" type="datetimeFigureOut">
              <a:rPr lang="en-IN" smtClean="0"/>
              <a:t>21-07-2025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52269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60C706-27DA-462D-91BC-4F8D60FC1C06}" type="datetimeFigureOut">
              <a:rPr lang="en-IN" smtClean="0"/>
              <a:t>21-07-2025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64D21DA-2AC4-4C9B-B676-C401D175BAB3}" type="slidenum">
              <a:rPr lang="en-IN" smtClean="0"/>
              <a:t>‹#›</a:t>
            </a:fld>
            <a:endParaRPr lang="en-IN"/>
          </a:p>
        </p:txBody>
      </p:sp>
    </p:spTree>
    <p:extLst>
      <p:ext uri="{BB962C8B-B14F-4D97-AF65-F5344CB8AC3E}">
        <p14:creationId xmlns:p14="http://schemas.microsoft.com/office/powerpoint/2010/main" val="2711100288"/>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923826"/>
            <a:ext cx="8825658" cy="1611985"/>
          </a:xfrm>
        </p:spPr>
        <p:txBody>
          <a:bodyPr/>
          <a:lstStyle/>
          <a:p>
            <a:pPr algn="ctr"/>
            <a:r>
              <a:rPr lang="en-IN" sz="4800" dirty="0" smtClean="0"/>
              <a:t>Classes and Objects</a:t>
            </a:r>
            <a:endParaRPr lang="en-IN" dirty="0"/>
          </a:p>
        </p:txBody>
      </p:sp>
      <p:sp>
        <p:nvSpPr>
          <p:cNvPr id="3" name="Subtitle 2"/>
          <p:cNvSpPr>
            <a:spLocks noGrp="1"/>
          </p:cNvSpPr>
          <p:nvPr>
            <p:ph type="subTitle" idx="1"/>
          </p:nvPr>
        </p:nvSpPr>
        <p:spPr>
          <a:xfrm>
            <a:off x="1524000" y="4393890"/>
            <a:ext cx="9144000" cy="1655762"/>
          </a:xfrm>
        </p:spPr>
        <p:txBody>
          <a:bodyPr>
            <a:normAutofit lnSpcReduction="10000"/>
          </a:bodyPr>
          <a:lstStyle/>
          <a:p>
            <a:pPr algn="ctr"/>
            <a:r>
              <a:rPr lang="en-IN" b="1" dirty="0" smtClean="0">
                <a:solidFill>
                  <a:schemeClr val="tx1"/>
                </a:solidFill>
              </a:rPr>
              <a:t>Presented By</a:t>
            </a:r>
          </a:p>
          <a:p>
            <a:pPr algn="ctr"/>
            <a:r>
              <a:rPr lang="en-IN" b="1" dirty="0" smtClean="0">
                <a:solidFill>
                  <a:schemeClr val="tx1"/>
                </a:solidFill>
              </a:rPr>
              <a:t>      Mr. L. </a:t>
            </a:r>
            <a:r>
              <a:rPr lang="en-IN" b="1" dirty="0" err="1" smtClean="0">
                <a:solidFill>
                  <a:schemeClr val="tx1"/>
                </a:solidFill>
              </a:rPr>
              <a:t>Atri</a:t>
            </a:r>
            <a:r>
              <a:rPr lang="en-IN" b="1" dirty="0" smtClean="0">
                <a:solidFill>
                  <a:schemeClr val="tx1"/>
                </a:solidFill>
              </a:rPr>
              <a:t> </a:t>
            </a:r>
            <a:r>
              <a:rPr lang="en-IN" b="1" dirty="0" err="1" smtClean="0">
                <a:solidFill>
                  <a:schemeClr val="tx1"/>
                </a:solidFill>
              </a:rPr>
              <a:t>Datta</a:t>
            </a:r>
            <a:r>
              <a:rPr lang="en-IN" b="1" dirty="0" smtClean="0">
                <a:solidFill>
                  <a:schemeClr val="tx1"/>
                </a:solidFill>
              </a:rPr>
              <a:t> Ravi </a:t>
            </a:r>
            <a:r>
              <a:rPr lang="en-IN" b="1" dirty="0" err="1" smtClean="0">
                <a:solidFill>
                  <a:schemeClr val="tx1"/>
                </a:solidFill>
              </a:rPr>
              <a:t>Tez</a:t>
            </a:r>
            <a:r>
              <a:rPr lang="en-IN" b="1" dirty="0" smtClean="0">
                <a:solidFill>
                  <a:schemeClr val="tx1"/>
                </a:solidFill>
              </a:rPr>
              <a:t>	</a:t>
            </a:r>
          </a:p>
          <a:p>
            <a:pPr algn="ctr"/>
            <a:r>
              <a:rPr lang="en-IN" b="1" dirty="0" smtClean="0">
                <a:solidFill>
                  <a:schemeClr val="tx1"/>
                </a:solidFill>
              </a:rPr>
              <a:t>Assistant Professor</a:t>
            </a:r>
          </a:p>
          <a:p>
            <a:pPr algn="ctr"/>
            <a:r>
              <a:rPr lang="en-IN" b="1" dirty="0" err="1" smtClean="0">
                <a:solidFill>
                  <a:schemeClr val="tx1"/>
                </a:solidFill>
              </a:rPr>
              <a:t>Dept</a:t>
            </a:r>
            <a:r>
              <a:rPr lang="en-IN" b="1" dirty="0" smtClean="0">
                <a:solidFill>
                  <a:schemeClr val="tx1"/>
                </a:solidFill>
              </a:rPr>
              <a:t> of CSE</a:t>
            </a:r>
            <a:endParaRPr lang="en-IN" b="1"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791404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r>
              <a:rPr lang="en-GB" sz="2800" dirty="0"/>
              <a:t>Object and Class Example: main outside the class</a:t>
            </a:r>
            <a:endParaRPr lang="en-GB" sz="4800" b="1" dirty="0">
              <a:solidFill>
                <a:schemeClr val="tx1"/>
              </a:solidFill>
            </a:endParaRPr>
          </a:p>
        </p:txBody>
      </p:sp>
      <p:sp>
        <p:nvSpPr>
          <p:cNvPr id="3" name="Subtitle 2"/>
          <p:cNvSpPr>
            <a:spLocks noGrp="1"/>
          </p:cNvSpPr>
          <p:nvPr>
            <p:ph type="subTitle" idx="1"/>
          </p:nvPr>
        </p:nvSpPr>
        <p:spPr>
          <a:xfrm>
            <a:off x="433633" y="1197207"/>
            <a:ext cx="11274457" cy="5031556"/>
          </a:xfrm>
        </p:spPr>
        <p:txBody>
          <a:bodyPr>
            <a:normAutofit lnSpcReduction="10000"/>
          </a:bodyPr>
          <a:lstStyle/>
          <a:p>
            <a:r>
              <a:rPr lang="en-IN" b="1" cap="none" dirty="0" smtClean="0">
                <a:solidFill>
                  <a:schemeClr val="tx1"/>
                </a:solidFill>
              </a:rPr>
              <a:t>class</a:t>
            </a:r>
            <a:r>
              <a:rPr lang="en-IN" cap="none" dirty="0" smtClean="0">
                <a:solidFill>
                  <a:schemeClr val="tx1"/>
                </a:solidFill>
              </a:rPr>
              <a:t> student{  </a:t>
            </a:r>
          </a:p>
          <a:p>
            <a:r>
              <a:rPr lang="en-IN" cap="none" dirty="0" smtClean="0">
                <a:solidFill>
                  <a:schemeClr val="tx1"/>
                </a:solidFill>
              </a:rPr>
              <a:t> </a:t>
            </a:r>
            <a:r>
              <a:rPr lang="en-IN" b="1" cap="none" dirty="0" err="1" smtClean="0">
                <a:solidFill>
                  <a:schemeClr val="tx1"/>
                </a:solidFill>
              </a:rPr>
              <a:t>int</a:t>
            </a:r>
            <a:r>
              <a:rPr lang="en-IN" cap="none" dirty="0" smtClean="0">
                <a:solidFill>
                  <a:schemeClr val="tx1"/>
                </a:solidFill>
              </a:rPr>
              <a:t> id;  </a:t>
            </a:r>
          </a:p>
          <a:p>
            <a:r>
              <a:rPr lang="en-IN" cap="none" dirty="0" smtClean="0">
                <a:solidFill>
                  <a:schemeClr val="tx1"/>
                </a:solidFill>
              </a:rPr>
              <a:t> string name;  </a:t>
            </a:r>
          </a:p>
          <a:p>
            <a:r>
              <a:rPr lang="en-IN" cap="none" dirty="0" smtClean="0">
                <a:solidFill>
                  <a:schemeClr val="tx1"/>
                </a:solidFill>
              </a:rPr>
              <a:t>}  </a:t>
            </a:r>
          </a:p>
          <a:p>
            <a:r>
              <a:rPr lang="en-IN" cap="none" dirty="0" smtClean="0">
                <a:solidFill>
                  <a:schemeClr val="tx1"/>
                </a:solidFill>
              </a:rPr>
              <a:t>//creating another class teststudent1 which contains the main method  </a:t>
            </a:r>
          </a:p>
          <a:p>
            <a:r>
              <a:rPr lang="en-IN" b="1" cap="none" dirty="0" smtClean="0">
                <a:solidFill>
                  <a:schemeClr val="tx1"/>
                </a:solidFill>
              </a:rPr>
              <a:t>class</a:t>
            </a:r>
            <a:r>
              <a:rPr lang="en-IN" cap="none" dirty="0" smtClean="0">
                <a:solidFill>
                  <a:schemeClr val="tx1"/>
                </a:solidFill>
              </a:rPr>
              <a:t> teststudent1{  </a:t>
            </a:r>
          </a:p>
          <a:p>
            <a:r>
              <a:rPr lang="en-IN" cap="none" dirty="0" smtClean="0">
                <a:solidFill>
                  <a:schemeClr val="tx1"/>
                </a:solidFill>
              </a:rPr>
              <a:t> </a:t>
            </a:r>
            <a:r>
              <a:rPr lang="en-IN" b="1" cap="none" dirty="0" smtClean="0">
                <a:solidFill>
                  <a:schemeClr val="tx1"/>
                </a:solidFill>
              </a:rPr>
              <a:t>public</a:t>
            </a:r>
            <a:r>
              <a:rPr lang="en-IN" cap="none" dirty="0" smtClean="0">
                <a:solidFill>
                  <a:schemeClr val="tx1"/>
                </a:solidFill>
              </a:rPr>
              <a:t> </a:t>
            </a:r>
            <a:r>
              <a:rPr lang="en-IN" b="1" cap="none" dirty="0" smtClean="0">
                <a:solidFill>
                  <a:schemeClr val="tx1"/>
                </a:solidFill>
              </a:rPr>
              <a:t>static</a:t>
            </a:r>
            <a:r>
              <a:rPr lang="en-IN" cap="none" dirty="0" smtClean="0">
                <a:solidFill>
                  <a:schemeClr val="tx1"/>
                </a:solidFill>
              </a:rPr>
              <a:t> </a:t>
            </a:r>
            <a:r>
              <a:rPr lang="en-IN" b="1" cap="none" dirty="0" smtClean="0">
                <a:solidFill>
                  <a:schemeClr val="tx1"/>
                </a:solidFill>
              </a:rPr>
              <a:t>void</a:t>
            </a:r>
            <a:r>
              <a:rPr lang="en-IN" cap="none" dirty="0" smtClean="0">
                <a:solidFill>
                  <a:schemeClr val="tx1"/>
                </a:solidFill>
              </a:rPr>
              <a:t> main(string </a:t>
            </a:r>
            <a:r>
              <a:rPr lang="en-IN" cap="none" dirty="0" err="1" smtClean="0">
                <a:solidFill>
                  <a:schemeClr val="tx1"/>
                </a:solidFill>
              </a:rPr>
              <a:t>args</a:t>
            </a:r>
            <a:r>
              <a:rPr lang="en-IN" cap="none" dirty="0" smtClean="0">
                <a:solidFill>
                  <a:schemeClr val="tx1"/>
                </a:solidFill>
              </a:rPr>
              <a:t>[]){  </a:t>
            </a:r>
          </a:p>
          <a:p>
            <a:r>
              <a:rPr lang="en-IN" cap="none" dirty="0" smtClean="0">
                <a:solidFill>
                  <a:schemeClr val="tx1"/>
                </a:solidFill>
              </a:rPr>
              <a:t>  student s1=</a:t>
            </a:r>
            <a:r>
              <a:rPr lang="en-IN" b="1" cap="none" dirty="0" smtClean="0">
                <a:solidFill>
                  <a:schemeClr val="tx1"/>
                </a:solidFill>
              </a:rPr>
              <a:t>new</a:t>
            </a:r>
            <a:r>
              <a:rPr lang="en-IN" cap="none" dirty="0" smtClean="0">
                <a:solidFill>
                  <a:schemeClr val="tx1"/>
                </a:solidFill>
              </a:rPr>
              <a:t> student();  </a:t>
            </a:r>
          </a:p>
          <a:p>
            <a:r>
              <a:rPr lang="en-IN" cap="none" dirty="0" smtClean="0">
                <a:solidFill>
                  <a:schemeClr val="tx1"/>
                </a:solidFill>
              </a:rPr>
              <a:t>  </a:t>
            </a:r>
            <a:r>
              <a:rPr lang="en-IN" cap="none" dirty="0" err="1" smtClean="0">
                <a:solidFill>
                  <a:schemeClr val="tx1"/>
                </a:solidFill>
              </a:rPr>
              <a:t>System.out.println</a:t>
            </a:r>
            <a:r>
              <a:rPr lang="en-IN" cap="none" dirty="0" smtClean="0">
                <a:solidFill>
                  <a:schemeClr val="tx1"/>
                </a:solidFill>
              </a:rPr>
              <a:t>(s1.id);  </a:t>
            </a:r>
          </a:p>
          <a:p>
            <a:r>
              <a:rPr lang="en-IN" cap="none" dirty="0" smtClean="0">
                <a:solidFill>
                  <a:schemeClr val="tx1"/>
                </a:solidFill>
              </a:rPr>
              <a:t>  </a:t>
            </a:r>
            <a:r>
              <a:rPr lang="en-IN" cap="none" dirty="0" err="1" smtClean="0">
                <a:solidFill>
                  <a:schemeClr val="tx1"/>
                </a:solidFill>
              </a:rPr>
              <a:t>System.out.println</a:t>
            </a:r>
            <a:r>
              <a:rPr lang="en-IN" cap="none" dirty="0" smtClean="0">
                <a:solidFill>
                  <a:schemeClr val="tx1"/>
                </a:solidFill>
              </a:rPr>
              <a:t>(s1.name);  </a:t>
            </a:r>
          </a:p>
          <a:p>
            <a:r>
              <a:rPr lang="en-IN" cap="none" dirty="0" smtClean="0">
                <a:solidFill>
                  <a:schemeClr val="tx1"/>
                </a:solidFill>
              </a:rPr>
              <a:t> }  </a:t>
            </a:r>
          </a:p>
          <a:p>
            <a:r>
              <a:rPr lang="en-IN" cap="none" dirty="0" smtClean="0">
                <a:solidFill>
                  <a:schemeClr val="tx1"/>
                </a:solidFill>
              </a:rPr>
              <a:t>}  </a:t>
            </a:r>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652956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GB" sz="2800" dirty="0" smtClean="0"/>
              <a:t>Objects </a:t>
            </a:r>
            <a:r>
              <a:rPr lang="en-GB" sz="2800" dirty="0"/>
              <a:t>and </a:t>
            </a:r>
            <a:r>
              <a:rPr lang="en-GB" sz="2800" dirty="0" smtClean="0"/>
              <a:t>Classes</a:t>
            </a:r>
            <a:endParaRPr lang="en-GB" sz="4800" b="1" dirty="0">
              <a:solidFill>
                <a:schemeClr val="tx1"/>
              </a:solidFill>
            </a:endParaRPr>
          </a:p>
        </p:txBody>
      </p:sp>
      <p:sp>
        <p:nvSpPr>
          <p:cNvPr id="3" name="Subtitle 2"/>
          <p:cNvSpPr>
            <a:spLocks noGrp="1"/>
          </p:cNvSpPr>
          <p:nvPr>
            <p:ph type="subTitle" idx="1"/>
          </p:nvPr>
        </p:nvSpPr>
        <p:spPr>
          <a:xfrm>
            <a:off x="433633" y="1197207"/>
            <a:ext cx="11274457" cy="5031556"/>
          </a:xfrm>
        </p:spPr>
        <p:txBody>
          <a:bodyPr>
            <a:normAutofit/>
          </a:bodyPr>
          <a:lstStyle/>
          <a:p>
            <a:r>
              <a:rPr lang="en-GB" cap="none" dirty="0" smtClean="0">
                <a:solidFill>
                  <a:schemeClr val="tx1"/>
                </a:solidFill>
              </a:rPr>
              <a:t>3 ways to initialize object</a:t>
            </a:r>
          </a:p>
          <a:p>
            <a:r>
              <a:rPr lang="en-GB" cap="none" dirty="0" smtClean="0">
                <a:solidFill>
                  <a:schemeClr val="tx1"/>
                </a:solidFill>
              </a:rPr>
              <a:t>There are 3 ways to initialize object in java.</a:t>
            </a:r>
          </a:p>
          <a:p>
            <a:pPr marL="342900" indent="-342900">
              <a:buFont typeface="Arial" panose="020B0604020202020204" pitchFamily="34" charset="0"/>
              <a:buChar char="•"/>
            </a:pPr>
            <a:r>
              <a:rPr lang="en-GB" cap="none" dirty="0" smtClean="0">
                <a:solidFill>
                  <a:schemeClr val="tx1"/>
                </a:solidFill>
              </a:rPr>
              <a:t>By reference variable</a:t>
            </a:r>
          </a:p>
          <a:p>
            <a:pPr marL="342900" indent="-342900">
              <a:buFont typeface="Arial" panose="020B0604020202020204" pitchFamily="34" charset="0"/>
              <a:buChar char="•"/>
            </a:pPr>
            <a:r>
              <a:rPr lang="en-GB" cap="none" dirty="0" smtClean="0">
                <a:solidFill>
                  <a:schemeClr val="tx1"/>
                </a:solidFill>
              </a:rPr>
              <a:t>By method</a:t>
            </a:r>
          </a:p>
          <a:p>
            <a:pPr marL="342900" indent="-342900">
              <a:buFont typeface="Arial" panose="020B0604020202020204" pitchFamily="34" charset="0"/>
              <a:buChar char="•"/>
            </a:pPr>
            <a:r>
              <a:rPr lang="en-GB" cap="none" dirty="0" smtClean="0">
                <a:solidFill>
                  <a:schemeClr val="tx1"/>
                </a:solidFill>
              </a:rPr>
              <a:t>By constructor</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570228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r>
              <a:rPr lang="en-GB" sz="2400" dirty="0"/>
              <a:t>Object and Class Example: Initialization through reference</a:t>
            </a:r>
          </a:p>
        </p:txBody>
      </p:sp>
      <p:sp>
        <p:nvSpPr>
          <p:cNvPr id="3" name="Subtitle 2"/>
          <p:cNvSpPr>
            <a:spLocks noGrp="1"/>
          </p:cNvSpPr>
          <p:nvPr>
            <p:ph type="subTitle" idx="1"/>
          </p:nvPr>
        </p:nvSpPr>
        <p:spPr>
          <a:xfrm>
            <a:off x="433633" y="1197207"/>
            <a:ext cx="11274457" cy="5031556"/>
          </a:xfrm>
        </p:spPr>
        <p:txBody>
          <a:bodyPr>
            <a:normAutofit lnSpcReduction="10000"/>
          </a:bodyPr>
          <a:lstStyle/>
          <a:p>
            <a:r>
              <a:rPr lang="en-IN" b="1" cap="none" dirty="0" smtClean="0">
                <a:solidFill>
                  <a:schemeClr val="tx1"/>
                </a:solidFill>
              </a:rPr>
              <a:t>class</a:t>
            </a:r>
            <a:r>
              <a:rPr lang="en-IN" cap="none" dirty="0" smtClean="0">
                <a:solidFill>
                  <a:schemeClr val="tx1"/>
                </a:solidFill>
              </a:rPr>
              <a:t> student{  </a:t>
            </a:r>
          </a:p>
          <a:p>
            <a:r>
              <a:rPr lang="en-IN" cap="none" dirty="0" smtClean="0">
                <a:solidFill>
                  <a:schemeClr val="tx1"/>
                </a:solidFill>
              </a:rPr>
              <a:t> </a:t>
            </a:r>
            <a:r>
              <a:rPr lang="en-IN" b="1" cap="none" dirty="0" err="1" smtClean="0">
                <a:solidFill>
                  <a:schemeClr val="tx1"/>
                </a:solidFill>
              </a:rPr>
              <a:t>int</a:t>
            </a:r>
            <a:r>
              <a:rPr lang="en-IN" cap="none" dirty="0" smtClean="0">
                <a:solidFill>
                  <a:schemeClr val="tx1"/>
                </a:solidFill>
              </a:rPr>
              <a:t> id;  </a:t>
            </a:r>
          </a:p>
          <a:p>
            <a:r>
              <a:rPr lang="en-IN" cap="none" dirty="0" smtClean="0">
                <a:solidFill>
                  <a:schemeClr val="tx1"/>
                </a:solidFill>
              </a:rPr>
              <a:t> string name;  </a:t>
            </a:r>
          </a:p>
          <a:p>
            <a:r>
              <a:rPr lang="en-IN" cap="none" dirty="0" smtClean="0">
                <a:solidFill>
                  <a:schemeClr val="tx1"/>
                </a:solidFill>
              </a:rPr>
              <a:t>}  </a:t>
            </a:r>
          </a:p>
          <a:p>
            <a:r>
              <a:rPr lang="en-IN" b="1" cap="none" dirty="0" smtClean="0">
                <a:solidFill>
                  <a:schemeClr val="tx1"/>
                </a:solidFill>
              </a:rPr>
              <a:t>class</a:t>
            </a:r>
            <a:r>
              <a:rPr lang="en-IN" cap="none" dirty="0" smtClean="0">
                <a:solidFill>
                  <a:schemeClr val="tx1"/>
                </a:solidFill>
              </a:rPr>
              <a:t> teststudent2{  </a:t>
            </a:r>
          </a:p>
          <a:p>
            <a:r>
              <a:rPr lang="en-IN" cap="none" dirty="0" smtClean="0">
                <a:solidFill>
                  <a:schemeClr val="tx1"/>
                </a:solidFill>
              </a:rPr>
              <a:t> </a:t>
            </a:r>
            <a:r>
              <a:rPr lang="en-IN" b="1" cap="none" dirty="0" smtClean="0">
                <a:solidFill>
                  <a:schemeClr val="tx1"/>
                </a:solidFill>
              </a:rPr>
              <a:t>public</a:t>
            </a:r>
            <a:r>
              <a:rPr lang="en-IN" cap="none" dirty="0" smtClean="0">
                <a:solidFill>
                  <a:schemeClr val="tx1"/>
                </a:solidFill>
              </a:rPr>
              <a:t> </a:t>
            </a:r>
            <a:r>
              <a:rPr lang="en-IN" b="1" cap="none" dirty="0" smtClean="0">
                <a:solidFill>
                  <a:schemeClr val="tx1"/>
                </a:solidFill>
              </a:rPr>
              <a:t>static</a:t>
            </a:r>
            <a:r>
              <a:rPr lang="en-IN" cap="none" dirty="0" smtClean="0">
                <a:solidFill>
                  <a:schemeClr val="tx1"/>
                </a:solidFill>
              </a:rPr>
              <a:t> </a:t>
            </a:r>
            <a:r>
              <a:rPr lang="en-IN" b="1" cap="none" dirty="0" smtClean="0">
                <a:solidFill>
                  <a:schemeClr val="tx1"/>
                </a:solidFill>
              </a:rPr>
              <a:t>void</a:t>
            </a:r>
            <a:r>
              <a:rPr lang="en-IN" cap="none" dirty="0" smtClean="0">
                <a:solidFill>
                  <a:schemeClr val="tx1"/>
                </a:solidFill>
              </a:rPr>
              <a:t> main(string </a:t>
            </a:r>
            <a:r>
              <a:rPr lang="en-IN" cap="none" dirty="0" err="1" smtClean="0">
                <a:solidFill>
                  <a:schemeClr val="tx1"/>
                </a:solidFill>
              </a:rPr>
              <a:t>args</a:t>
            </a:r>
            <a:r>
              <a:rPr lang="en-IN" cap="none" dirty="0" smtClean="0">
                <a:solidFill>
                  <a:schemeClr val="tx1"/>
                </a:solidFill>
              </a:rPr>
              <a:t>[]){  </a:t>
            </a:r>
          </a:p>
          <a:p>
            <a:r>
              <a:rPr lang="en-IN" cap="none" dirty="0" smtClean="0">
                <a:solidFill>
                  <a:schemeClr val="tx1"/>
                </a:solidFill>
              </a:rPr>
              <a:t>  student s1=</a:t>
            </a:r>
            <a:r>
              <a:rPr lang="en-IN" b="1" cap="none" dirty="0" smtClean="0">
                <a:solidFill>
                  <a:schemeClr val="tx1"/>
                </a:solidFill>
              </a:rPr>
              <a:t>new</a:t>
            </a:r>
            <a:r>
              <a:rPr lang="en-IN" cap="none" dirty="0" smtClean="0">
                <a:solidFill>
                  <a:schemeClr val="tx1"/>
                </a:solidFill>
              </a:rPr>
              <a:t> student();  </a:t>
            </a:r>
          </a:p>
          <a:p>
            <a:r>
              <a:rPr lang="en-IN" cap="none" dirty="0" smtClean="0">
                <a:solidFill>
                  <a:schemeClr val="tx1"/>
                </a:solidFill>
              </a:rPr>
              <a:t>  s1.id=101;  </a:t>
            </a:r>
          </a:p>
          <a:p>
            <a:r>
              <a:rPr lang="en-IN" cap="none" dirty="0" smtClean="0">
                <a:solidFill>
                  <a:schemeClr val="tx1"/>
                </a:solidFill>
              </a:rPr>
              <a:t>  s1.name="</a:t>
            </a:r>
            <a:r>
              <a:rPr lang="en-IN" cap="none" dirty="0" err="1" smtClean="0">
                <a:solidFill>
                  <a:schemeClr val="tx1"/>
                </a:solidFill>
              </a:rPr>
              <a:t>sonoo</a:t>
            </a:r>
            <a:r>
              <a:rPr lang="en-IN" cap="none" dirty="0" smtClean="0">
                <a:solidFill>
                  <a:schemeClr val="tx1"/>
                </a:solidFill>
              </a:rPr>
              <a:t>";  </a:t>
            </a:r>
          </a:p>
          <a:p>
            <a:r>
              <a:rPr lang="en-IN" cap="none" dirty="0" smtClean="0">
                <a:solidFill>
                  <a:schemeClr val="tx1"/>
                </a:solidFill>
              </a:rPr>
              <a:t>  </a:t>
            </a:r>
            <a:r>
              <a:rPr lang="en-IN" cap="none" dirty="0" err="1" smtClean="0">
                <a:solidFill>
                  <a:schemeClr val="tx1"/>
                </a:solidFill>
              </a:rPr>
              <a:t>system.out.println</a:t>
            </a:r>
            <a:r>
              <a:rPr lang="en-IN" cap="none" dirty="0" smtClean="0">
                <a:solidFill>
                  <a:schemeClr val="tx1"/>
                </a:solidFill>
              </a:rPr>
              <a:t>(s1.id+" "+s1.name);//printing members with a white space  </a:t>
            </a:r>
          </a:p>
          <a:p>
            <a:r>
              <a:rPr lang="en-IN" cap="none" dirty="0" smtClean="0">
                <a:solidFill>
                  <a:schemeClr val="tx1"/>
                </a:solidFill>
              </a:rPr>
              <a:t> }  </a:t>
            </a:r>
          </a:p>
          <a:p>
            <a:r>
              <a:rPr lang="en-IN" cap="none" dirty="0" smtClean="0">
                <a:solidFill>
                  <a:schemeClr val="tx1"/>
                </a:solidFill>
              </a:rPr>
              <a:t>}  </a:t>
            </a:r>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80860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r>
              <a:rPr lang="en-GB" sz="2400" dirty="0"/>
              <a:t>Object and Class Example: Initialization through reference</a:t>
            </a:r>
          </a:p>
        </p:txBody>
      </p:sp>
      <p:sp>
        <p:nvSpPr>
          <p:cNvPr id="3" name="Subtitle 2"/>
          <p:cNvSpPr>
            <a:spLocks noGrp="1"/>
          </p:cNvSpPr>
          <p:nvPr>
            <p:ph type="subTitle" idx="1"/>
          </p:nvPr>
        </p:nvSpPr>
        <p:spPr>
          <a:xfrm>
            <a:off x="433633" y="1197207"/>
            <a:ext cx="11274457" cy="5031556"/>
          </a:xfrm>
        </p:spPr>
        <p:txBody>
          <a:bodyPr>
            <a:normAutofit fontScale="85000" lnSpcReduction="20000"/>
          </a:bodyPr>
          <a:lstStyle/>
          <a:p>
            <a:r>
              <a:rPr lang="en-IN" b="1" cap="none" dirty="0" smtClean="0">
                <a:solidFill>
                  <a:schemeClr val="tx1"/>
                </a:solidFill>
              </a:rPr>
              <a:t>class</a:t>
            </a:r>
            <a:r>
              <a:rPr lang="en-IN" cap="none" dirty="0" smtClean="0">
                <a:solidFill>
                  <a:schemeClr val="tx1"/>
                </a:solidFill>
              </a:rPr>
              <a:t> student{  </a:t>
            </a:r>
          </a:p>
          <a:p>
            <a:r>
              <a:rPr lang="en-IN" cap="none" dirty="0" smtClean="0">
                <a:solidFill>
                  <a:schemeClr val="tx1"/>
                </a:solidFill>
              </a:rPr>
              <a:t> </a:t>
            </a:r>
            <a:r>
              <a:rPr lang="en-IN" b="1" cap="none" dirty="0" err="1" smtClean="0">
                <a:solidFill>
                  <a:schemeClr val="tx1"/>
                </a:solidFill>
              </a:rPr>
              <a:t>int</a:t>
            </a:r>
            <a:r>
              <a:rPr lang="en-IN" cap="none" dirty="0" smtClean="0">
                <a:solidFill>
                  <a:schemeClr val="tx1"/>
                </a:solidFill>
              </a:rPr>
              <a:t> id;  </a:t>
            </a:r>
          </a:p>
          <a:p>
            <a:r>
              <a:rPr lang="en-IN" cap="none" dirty="0" smtClean="0">
                <a:solidFill>
                  <a:schemeClr val="tx1"/>
                </a:solidFill>
              </a:rPr>
              <a:t> string name;  </a:t>
            </a:r>
          </a:p>
          <a:p>
            <a:r>
              <a:rPr lang="en-IN" cap="none" dirty="0" smtClean="0">
                <a:solidFill>
                  <a:schemeClr val="tx1"/>
                </a:solidFill>
              </a:rPr>
              <a:t>}  </a:t>
            </a:r>
          </a:p>
          <a:p>
            <a:r>
              <a:rPr lang="en-IN" b="1" cap="none" dirty="0" smtClean="0">
                <a:solidFill>
                  <a:schemeClr val="tx1"/>
                </a:solidFill>
              </a:rPr>
              <a:t>class</a:t>
            </a:r>
            <a:r>
              <a:rPr lang="en-IN" cap="none" dirty="0" smtClean="0">
                <a:solidFill>
                  <a:schemeClr val="tx1"/>
                </a:solidFill>
              </a:rPr>
              <a:t> teststudent3{  </a:t>
            </a:r>
          </a:p>
          <a:p>
            <a:r>
              <a:rPr lang="en-IN" cap="none" dirty="0" smtClean="0">
                <a:solidFill>
                  <a:schemeClr val="tx1"/>
                </a:solidFill>
              </a:rPr>
              <a:t> </a:t>
            </a:r>
            <a:r>
              <a:rPr lang="en-IN" b="1" cap="none" dirty="0" smtClean="0">
                <a:solidFill>
                  <a:schemeClr val="tx1"/>
                </a:solidFill>
              </a:rPr>
              <a:t>public</a:t>
            </a:r>
            <a:r>
              <a:rPr lang="en-IN" cap="none" dirty="0" smtClean="0">
                <a:solidFill>
                  <a:schemeClr val="tx1"/>
                </a:solidFill>
              </a:rPr>
              <a:t> </a:t>
            </a:r>
            <a:r>
              <a:rPr lang="en-IN" b="1" cap="none" dirty="0" smtClean="0">
                <a:solidFill>
                  <a:schemeClr val="tx1"/>
                </a:solidFill>
              </a:rPr>
              <a:t>static</a:t>
            </a:r>
            <a:r>
              <a:rPr lang="en-IN" cap="none" dirty="0" smtClean="0">
                <a:solidFill>
                  <a:schemeClr val="tx1"/>
                </a:solidFill>
              </a:rPr>
              <a:t> </a:t>
            </a:r>
            <a:r>
              <a:rPr lang="en-IN" b="1" cap="none" dirty="0" smtClean="0">
                <a:solidFill>
                  <a:schemeClr val="tx1"/>
                </a:solidFill>
              </a:rPr>
              <a:t>void</a:t>
            </a:r>
            <a:r>
              <a:rPr lang="en-IN" cap="none" dirty="0" smtClean="0">
                <a:solidFill>
                  <a:schemeClr val="tx1"/>
                </a:solidFill>
              </a:rPr>
              <a:t> main(string </a:t>
            </a:r>
            <a:r>
              <a:rPr lang="en-IN" cap="none" dirty="0" err="1" smtClean="0">
                <a:solidFill>
                  <a:schemeClr val="tx1"/>
                </a:solidFill>
              </a:rPr>
              <a:t>args</a:t>
            </a:r>
            <a:r>
              <a:rPr lang="en-IN" cap="none" dirty="0" smtClean="0">
                <a:solidFill>
                  <a:schemeClr val="tx1"/>
                </a:solidFill>
              </a:rPr>
              <a:t>[]){  </a:t>
            </a:r>
          </a:p>
          <a:p>
            <a:r>
              <a:rPr lang="en-IN" cap="none" dirty="0" smtClean="0">
                <a:solidFill>
                  <a:schemeClr val="tx1"/>
                </a:solidFill>
              </a:rPr>
              <a:t>  student s1=</a:t>
            </a:r>
            <a:r>
              <a:rPr lang="en-IN" b="1" cap="none" dirty="0" smtClean="0">
                <a:solidFill>
                  <a:schemeClr val="tx1"/>
                </a:solidFill>
              </a:rPr>
              <a:t>new</a:t>
            </a:r>
            <a:r>
              <a:rPr lang="en-IN" cap="none" dirty="0" smtClean="0">
                <a:solidFill>
                  <a:schemeClr val="tx1"/>
                </a:solidFill>
              </a:rPr>
              <a:t> student();  </a:t>
            </a:r>
          </a:p>
          <a:p>
            <a:r>
              <a:rPr lang="en-IN" cap="none" dirty="0" smtClean="0">
                <a:solidFill>
                  <a:schemeClr val="tx1"/>
                </a:solidFill>
              </a:rPr>
              <a:t>  student s2=</a:t>
            </a:r>
            <a:r>
              <a:rPr lang="en-IN" b="1" cap="none" dirty="0" smtClean="0">
                <a:solidFill>
                  <a:schemeClr val="tx1"/>
                </a:solidFill>
              </a:rPr>
              <a:t>new</a:t>
            </a:r>
            <a:r>
              <a:rPr lang="en-IN" cap="none" dirty="0" smtClean="0">
                <a:solidFill>
                  <a:schemeClr val="tx1"/>
                </a:solidFill>
              </a:rPr>
              <a:t> student();  </a:t>
            </a:r>
          </a:p>
          <a:p>
            <a:r>
              <a:rPr lang="en-IN" cap="none" dirty="0" smtClean="0">
                <a:solidFill>
                  <a:schemeClr val="tx1"/>
                </a:solidFill>
              </a:rPr>
              <a:t>  s1.id=101;  </a:t>
            </a:r>
          </a:p>
          <a:p>
            <a:r>
              <a:rPr lang="en-IN" cap="none" dirty="0" smtClean="0">
                <a:solidFill>
                  <a:schemeClr val="tx1"/>
                </a:solidFill>
              </a:rPr>
              <a:t>  s1.name="</a:t>
            </a:r>
            <a:r>
              <a:rPr lang="en-IN" cap="none" dirty="0" err="1" smtClean="0">
                <a:solidFill>
                  <a:schemeClr val="tx1"/>
                </a:solidFill>
              </a:rPr>
              <a:t>sonoo</a:t>
            </a:r>
            <a:r>
              <a:rPr lang="en-IN" cap="none" dirty="0" smtClean="0">
                <a:solidFill>
                  <a:schemeClr val="tx1"/>
                </a:solidFill>
              </a:rPr>
              <a:t>";  </a:t>
            </a:r>
          </a:p>
          <a:p>
            <a:r>
              <a:rPr lang="en-IN" cap="none" dirty="0" smtClean="0">
                <a:solidFill>
                  <a:schemeClr val="tx1"/>
                </a:solidFill>
              </a:rPr>
              <a:t>  s2.id=102;  </a:t>
            </a:r>
          </a:p>
          <a:p>
            <a:r>
              <a:rPr lang="en-IN" cap="none" dirty="0" smtClean="0">
                <a:solidFill>
                  <a:schemeClr val="tx1"/>
                </a:solidFill>
              </a:rPr>
              <a:t>  s2.name="</a:t>
            </a:r>
            <a:r>
              <a:rPr lang="en-IN" cap="none" dirty="0" err="1" smtClean="0">
                <a:solidFill>
                  <a:schemeClr val="tx1"/>
                </a:solidFill>
              </a:rPr>
              <a:t>amit</a:t>
            </a:r>
            <a:r>
              <a:rPr lang="en-IN" cap="none" dirty="0" smtClean="0">
                <a:solidFill>
                  <a:schemeClr val="tx1"/>
                </a:solidFill>
              </a:rPr>
              <a:t>";  </a:t>
            </a:r>
          </a:p>
          <a:p>
            <a:r>
              <a:rPr lang="en-IN" cap="none" dirty="0" smtClean="0">
                <a:solidFill>
                  <a:schemeClr val="tx1"/>
                </a:solidFill>
              </a:rPr>
              <a:t>  </a:t>
            </a:r>
            <a:r>
              <a:rPr lang="en-IN" cap="none" dirty="0" err="1" smtClean="0">
                <a:solidFill>
                  <a:schemeClr val="tx1"/>
                </a:solidFill>
              </a:rPr>
              <a:t>system.out.println</a:t>
            </a:r>
            <a:r>
              <a:rPr lang="en-IN" cap="none" dirty="0" smtClean="0">
                <a:solidFill>
                  <a:schemeClr val="tx1"/>
                </a:solidFill>
              </a:rPr>
              <a:t>(s1.id+" "+s1.name);  </a:t>
            </a:r>
          </a:p>
          <a:p>
            <a:r>
              <a:rPr lang="en-IN" cap="none" dirty="0" smtClean="0">
                <a:solidFill>
                  <a:schemeClr val="tx1"/>
                </a:solidFill>
              </a:rPr>
              <a:t>  </a:t>
            </a:r>
            <a:r>
              <a:rPr lang="en-IN" cap="none" dirty="0" err="1" smtClean="0">
                <a:solidFill>
                  <a:schemeClr val="tx1"/>
                </a:solidFill>
              </a:rPr>
              <a:t>system.out.println</a:t>
            </a:r>
            <a:r>
              <a:rPr lang="en-IN" cap="none" dirty="0" smtClean="0">
                <a:solidFill>
                  <a:schemeClr val="tx1"/>
                </a:solidFill>
              </a:rPr>
              <a:t>(s2.id+" "+s2.name);  </a:t>
            </a:r>
          </a:p>
          <a:p>
            <a:r>
              <a:rPr lang="en-IN" cap="none" dirty="0" smtClean="0">
                <a:solidFill>
                  <a:schemeClr val="tx1"/>
                </a:solidFill>
              </a:rPr>
              <a:t> }  }  </a:t>
            </a:r>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646149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r>
              <a:rPr lang="en-GB" sz="2400" dirty="0"/>
              <a:t>Object and Class Example: Initialization through method</a:t>
            </a:r>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buFont typeface="Arial" panose="020B0604020202020204" pitchFamily="34" charset="0"/>
              <a:buChar char="•"/>
            </a:pPr>
            <a:r>
              <a:rPr lang="en-GB" cap="none" dirty="0" smtClean="0">
                <a:solidFill>
                  <a:schemeClr val="tx1"/>
                </a:solidFill>
              </a:rPr>
              <a:t>We are creating the two objects of student class and initializing the value to these objects by invoking the </a:t>
            </a:r>
            <a:r>
              <a:rPr lang="en-GB" cap="none" smtClean="0">
                <a:solidFill>
                  <a:schemeClr val="tx1"/>
                </a:solidFill>
              </a:rPr>
              <a:t>insertrecord</a:t>
            </a:r>
            <a:r>
              <a:rPr lang="en-GB" cap="none" dirty="0" smtClean="0">
                <a:solidFill>
                  <a:schemeClr val="tx1"/>
                </a:solidFill>
              </a:rPr>
              <a:t> </a:t>
            </a:r>
            <a:r>
              <a:rPr lang="en-GB" cap="none" dirty="0" smtClean="0">
                <a:solidFill>
                  <a:schemeClr val="tx1"/>
                </a:solidFill>
              </a:rPr>
              <a:t>method. </a:t>
            </a:r>
          </a:p>
          <a:p>
            <a:pPr marL="342900" indent="-342900">
              <a:buFont typeface="Arial" panose="020B0604020202020204" pitchFamily="34" charset="0"/>
              <a:buChar char="•"/>
            </a:pPr>
            <a:r>
              <a:rPr lang="en-GB" cap="none" dirty="0" smtClean="0">
                <a:solidFill>
                  <a:schemeClr val="tx1"/>
                </a:solidFill>
              </a:rPr>
              <a:t>Here, we are displaying the state (data) of the objects by invoking the </a:t>
            </a:r>
            <a:r>
              <a:rPr lang="en-GB" cap="none" dirty="0" err="1" smtClean="0">
                <a:solidFill>
                  <a:schemeClr val="tx1"/>
                </a:solidFill>
              </a:rPr>
              <a:t>displayinformation</a:t>
            </a:r>
            <a:r>
              <a:rPr lang="en-GB" cap="none" dirty="0" smtClean="0">
                <a:solidFill>
                  <a:schemeClr val="tx1"/>
                </a:solidFill>
              </a:rPr>
              <a:t>() method.</a:t>
            </a:r>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725479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r>
              <a:rPr lang="en-GB" sz="2400" dirty="0"/>
              <a:t>Object and Class Example: Initialization through method</a:t>
            </a:r>
          </a:p>
        </p:txBody>
      </p:sp>
      <p:sp>
        <p:nvSpPr>
          <p:cNvPr id="3" name="Subtitle 2"/>
          <p:cNvSpPr>
            <a:spLocks noGrp="1"/>
          </p:cNvSpPr>
          <p:nvPr>
            <p:ph type="subTitle" idx="1"/>
          </p:nvPr>
        </p:nvSpPr>
        <p:spPr>
          <a:xfrm>
            <a:off x="433633" y="1197207"/>
            <a:ext cx="11274457" cy="5031556"/>
          </a:xfrm>
        </p:spPr>
        <p:txBody>
          <a:bodyPr>
            <a:noAutofit/>
          </a:bodyPr>
          <a:lstStyle/>
          <a:p>
            <a:r>
              <a:rPr lang="en-IN" sz="1200" b="1" cap="none" dirty="0" smtClean="0">
                <a:solidFill>
                  <a:schemeClr val="tx1"/>
                </a:solidFill>
              </a:rPr>
              <a:t>Class</a:t>
            </a:r>
            <a:r>
              <a:rPr lang="en-IN" sz="1200" cap="none" dirty="0" smtClean="0">
                <a:solidFill>
                  <a:schemeClr val="tx1"/>
                </a:solidFill>
              </a:rPr>
              <a:t> student{  </a:t>
            </a:r>
          </a:p>
          <a:p>
            <a:r>
              <a:rPr lang="en-IN" sz="1200" cap="none" dirty="0" smtClean="0">
                <a:solidFill>
                  <a:schemeClr val="tx1"/>
                </a:solidFill>
              </a:rPr>
              <a:t> </a:t>
            </a:r>
            <a:r>
              <a:rPr lang="en-IN" sz="1200" b="1" cap="none" dirty="0" err="1" smtClean="0">
                <a:solidFill>
                  <a:schemeClr val="tx1"/>
                </a:solidFill>
              </a:rPr>
              <a:t>int</a:t>
            </a:r>
            <a:r>
              <a:rPr lang="en-IN" sz="1200" cap="none" dirty="0" smtClean="0">
                <a:solidFill>
                  <a:schemeClr val="tx1"/>
                </a:solidFill>
              </a:rPr>
              <a:t> </a:t>
            </a:r>
            <a:r>
              <a:rPr lang="en-IN" sz="1200" cap="none" dirty="0" err="1" smtClean="0">
                <a:solidFill>
                  <a:schemeClr val="tx1"/>
                </a:solidFill>
              </a:rPr>
              <a:t>rollno</a:t>
            </a:r>
            <a:r>
              <a:rPr lang="en-IN" sz="1200" cap="none" dirty="0" smtClean="0">
                <a:solidFill>
                  <a:schemeClr val="tx1"/>
                </a:solidFill>
              </a:rPr>
              <a:t>;  </a:t>
            </a:r>
          </a:p>
          <a:p>
            <a:r>
              <a:rPr lang="en-IN" sz="1200" cap="none" dirty="0" smtClean="0">
                <a:solidFill>
                  <a:schemeClr val="tx1"/>
                </a:solidFill>
              </a:rPr>
              <a:t> string name;  </a:t>
            </a:r>
          </a:p>
          <a:p>
            <a:r>
              <a:rPr lang="en-IN" sz="1200" cap="none" dirty="0" smtClean="0">
                <a:solidFill>
                  <a:schemeClr val="tx1"/>
                </a:solidFill>
              </a:rPr>
              <a:t> </a:t>
            </a:r>
            <a:r>
              <a:rPr lang="en-IN" sz="1200" b="1" cap="none" dirty="0" smtClean="0">
                <a:solidFill>
                  <a:schemeClr val="tx1"/>
                </a:solidFill>
              </a:rPr>
              <a:t>void</a:t>
            </a:r>
            <a:r>
              <a:rPr lang="en-IN" sz="1200" cap="none" dirty="0" smtClean="0">
                <a:solidFill>
                  <a:schemeClr val="tx1"/>
                </a:solidFill>
              </a:rPr>
              <a:t> </a:t>
            </a:r>
            <a:r>
              <a:rPr lang="en-IN" sz="1200" cap="none" dirty="0" err="1" smtClean="0">
                <a:solidFill>
                  <a:schemeClr val="tx1"/>
                </a:solidFill>
              </a:rPr>
              <a:t>insertrecord</a:t>
            </a:r>
            <a:r>
              <a:rPr lang="en-IN" sz="1200" cap="none" dirty="0" smtClean="0">
                <a:solidFill>
                  <a:schemeClr val="tx1"/>
                </a:solidFill>
              </a:rPr>
              <a:t>(</a:t>
            </a:r>
            <a:r>
              <a:rPr lang="en-IN" sz="1200" b="1" cap="none" dirty="0" err="1" smtClean="0">
                <a:solidFill>
                  <a:schemeClr val="tx1"/>
                </a:solidFill>
              </a:rPr>
              <a:t>int</a:t>
            </a:r>
            <a:r>
              <a:rPr lang="en-IN" sz="1200" cap="none" dirty="0" smtClean="0">
                <a:solidFill>
                  <a:schemeClr val="tx1"/>
                </a:solidFill>
              </a:rPr>
              <a:t> r, string n){  </a:t>
            </a:r>
          </a:p>
          <a:p>
            <a:r>
              <a:rPr lang="en-IN" sz="1200" cap="none" dirty="0" smtClean="0">
                <a:solidFill>
                  <a:schemeClr val="tx1"/>
                </a:solidFill>
              </a:rPr>
              <a:t>  </a:t>
            </a:r>
            <a:r>
              <a:rPr lang="en-IN" sz="1200" cap="none" dirty="0" err="1" smtClean="0">
                <a:solidFill>
                  <a:schemeClr val="tx1"/>
                </a:solidFill>
              </a:rPr>
              <a:t>rollno</a:t>
            </a:r>
            <a:r>
              <a:rPr lang="en-IN" sz="1200" cap="none" dirty="0" smtClean="0">
                <a:solidFill>
                  <a:schemeClr val="tx1"/>
                </a:solidFill>
              </a:rPr>
              <a:t>=r;  </a:t>
            </a:r>
          </a:p>
          <a:p>
            <a:r>
              <a:rPr lang="en-IN" sz="1200" cap="none" dirty="0" smtClean="0">
                <a:solidFill>
                  <a:schemeClr val="tx1"/>
                </a:solidFill>
              </a:rPr>
              <a:t>  name=n;  </a:t>
            </a:r>
          </a:p>
          <a:p>
            <a:r>
              <a:rPr lang="en-IN" sz="1200" cap="none" dirty="0" smtClean="0">
                <a:solidFill>
                  <a:schemeClr val="tx1"/>
                </a:solidFill>
              </a:rPr>
              <a:t> }  </a:t>
            </a:r>
          </a:p>
          <a:p>
            <a:r>
              <a:rPr lang="en-IN" sz="1200" cap="none" dirty="0" smtClean="0">
                <a:solidFill>
                  <a:schemeClr val="tx1"/>
                </a:solidFill>
              </a:rPr>
              <a:t> </a:t>
            </a:r>
            <a:r>
              <a:rPr lang="en-IN" sz="1200" b="1" cap="none" dirty="0" smtClean="0">
                <a:solidFill>
                  <a:schemeClr val="tx1"/>
                </a:solidFill>
              </a:rPr>
              <a:t>void</a:t>
            </a:r>
            <a:r>
              <a:rPr lang="en-IN" sz="1200" cap="none" dirty="0" smtClean="0">
                <a:solidFill>
                  <a:schemeClr val="tx1"/>
                </a:solidFill>
              </a:rPr>
              <a:t> </a:t>
            </a:r>
            <a:r>
              <a:rPr lang="en-IN" sz="1200" cap="none" dirty="0" err="1" smtClean="0">
                <a:solidFill>
                  <a:schemeClr val="tx1"/>
                </a:solidFill>
              </a:rPr>
              <a:t>displayinformation</a:t>
            </a:r>
            <a:r>
              <a:rPr lang="en-IN" sz="1200" cap="none" dirty="0" smtClean="0">
                <a:solidFill>
                  <a:schemeClr val="tx1"/>
                </a:solidFill>
              </a:rPr>
              <a:t>(){</a:t>
            </a:r>
            <a:r>
              <a:rPr lang="en-IN" sz="1200" cap="none" dirty="0" err="1" smtClean="0">
                <a:solidFill>
                  <a:schemeClr val="tx1"/>
                </a:solidFill>
              </a:rPr>
              <a:t>system.Out.Println</a:t>
            </a:r>
            <a:r>
              <a:rPr lang="en-IN" sz="1200" cap="none" dirty="0" smtClean="0">
                <a:solidFill>
                  <a:schemeClr val="tx1"/>
                </a:solidFill>
              </a:rPr>
              <a:t>(</a:t>
            </a:r>
            <a:r>
              <a:rPr lang="en-IN" sz="1200" cap="none" dirty="0" err="1" smtClean="0">
                <a:solidFill>
                  <a:schemeClr val="tx1"/>
                </a:solidFill>
              </a:rPr>
              <a:t>rollno</a:t>
            </a:r>
            <a:r>
              <a:rPr lang="en-IN" sz="1200" cap="none" dirty="0" smtClean="0">
                <a:solidFill>
                  <a:schemeClr val="tx1"/>
                </a:solidFill>
              </a:rPr>
              <a:t>+" "+name);}  </a:t>
            </a:r>
          </a:p>
          <a:p>
            <a:r>
              <a:rPr lang="en-IN" sz="1200" cap="none" dirty="0" smtClean="0">
                <a:solidFill>
                  <a:schemeClr val="tx1"/>
                </a:solidFill>
              </a:rPr>
              <a:t>}  </a:t>
            </a:r>
          </a:p>
          <a:p>
            <a:r>
              <a:rPr lang="en-IN" sz="1200" b="1" cap="none" dirty="0" smtClean="0">
                <a:solidFill>
                  <a:schemeClr val="tx1"/>
                </a:solidFill>
              </a:rPr>
              <a:t>Class</a:t>
            </a:r>
            <a:r>
              <a:rPr lang="en-IN" sz="1200" cap="none" dirty="0" smtClean="0">
                <a:solidFill>
                  <a:schemeClr val="tx1"/>
                </a:solidFill>
              </a:rPr>
              <a:t> teststudent4{  </a:t>
            </a:r>
          </a:p>
          <a:p>
            <a:r>
              <a:rPr lang="en-IN" sz="1200" cap="none" dirty="0" smtClean="0">
                <a:solidFill>
                  <a:schemeClr val="tx1"/>
                </a:solidFill>
              </a:rPr>
              <a:t> </a:t>
            </a:r>
            <a:r>
              <a:rPr lang="en-IN" sz="1200" b="1" cap="none" dirty="0" smtClean="0">
                <a:solidFill>
                  <a:schemeClr val="tx1"/>
                </a:solidFill>
              </a:rPr>
              <a:t>public</a:t>
            </a:r>
            <a:r>
              <a:rPr lang="en-IN" sz="1200" cap="none" dirty="0" smtClean="0">
                <a:solidFill>
                  <a:schemeClr val="tx1"/>
                </a:solidFill>
              </a:rPr>
              <a:t> </a:t>
            </a:r>
            <a:r>
              <a:rPr lang="en-IN" sz="1200" b="1" cap="none" dirty="0" smtClean="0">
                <a:solidFill>
                  <a:schemeClr val="tx1"/>
                </a:solidFill>
              </a:rPr>
              <a:t>static</a:t>
            </a:r>
            <a:r>
              <a:rPr lang="en-IN" sz="1200" cap="none" dirty="0" smtClean="0">
                <a:solidFill>
                  <a:schemeClr val="tx1"/>
                </a:solidFill>
              </a:rPr>
              <a:t> </a:t>
            </a:r>
            <a:r>
              <a:rPr lang="en-IN" sz="1200" b="1" cap="none" dirty="0" smtClean="0">
                <a:solidFill>
                  <a:schemeClr val="tx1"/>
                </a:solidFill>
              </a:rPr>
              <a:t>void</a:t>
            </a:r>
            <a:r>
              <a:rPr lang="en-IN" sz="1200" cap="none" dirty="0" smtClean="0">
                <a:solidFill>
                  <a:schemeClr val="tx1"/>
                </a:solidFill>
              </a:rPr>
              <a:t> main(string </a:t>
            </a:r>
            <a:r>
              <a:rPr lang="en-IN" sz="1200" cap="none" dirty="0" err="1" smtClean="0">
                <a:solidFill>
                  <a:schemeClr val="tx1"/>
                </a:solidFill>
              </a:rPr>
              <a:t>args</a:t>
            </a:r>
            <a:r>
              <a:rPr lang="en-IN" sz="1200" cap="none" dirty="0" smtClean="0">
                <a:solidFill>
                  <a:schemeClr val="tx1"/>
                </a:solidFill>
              </a:rPr>
              <a:t>[]){  </a:t>
            </a:r>
          </a:p>
          <a:p>
            <a:r>
              <a:rPr lang="en-IN" sz="1200" cap="none" dirty="0" smtClean="0">
                <a:solidFill>
                  <a:schemeClr val="tx1"/>
                </a:solidFill>
              </a:rPr>
              <a:t>  student s1=</a:t>
            </a:r>
            <a:r>
              <a:rPr lang="en-IN" sz="1200" b="1" cap="none" dirty="0" smtClean="0">
                <a:solidFill>
                  <a:schemeClr val="tx1"/>
                </a:solidFill>
              </a:rPr>
              <a:t>new</a:t>
            </a:r>
            <a:r>
              <a:rPr lang="en-IN" sz="1200" cap="none" dirty="0" smtClean="0">
                <a:solidFill>
                  <a:schemeClr val="tx1"/>
                </a:solidFill>
              </a:rPr>
              <a:t> student();  </a:t>
            </a:r>
          </a:p>
          <a:p>
            <a:r>
              <a:rPr lang="en-IN" sz="1200" cap="none" dirty="0" smtClean="0">
                <a:solidFill>
                  <a:schemeClr val="tx1"/>
                </a:solidFill>
              </a:rPr>
              <a:t>  student s2=</a:t>
            </a:r>
            <a:r>
              <a:rPr lang="en-IN" sz="1200" b="1" cap="none" dirty="0" smtClean="0">
                <a:solidFill>
                  <a:schemeClr val="tx1"/>
                </a:solidFill>
              </a:rPr>
              <a:t>new</a:t>
            </a:r>
            <a:r>
              <a:rPr lang="en-IN" sz="1200" cap="none" dirty="0" smtClean="0">
                <a:solidFill>
                  <a:schemeClr val="tx1"/>
                </a:solidFill>
              </a:rPr>
              <a:t> student();  </a:t>
            </a:r>
          </a:p>
          <a:p>
            <a:r>
              <a:rPr lang="en-IN" sz="1200" cap="none" dirty="0" smtClean="0">
                <a:solidFill>
                  <a:schemeClr val="tx1"/>
                </a:solidFill>
              </a:rPr>
              <a:t>  s1.Insertrecord(111,"karan");  </a:t>
            </a:r>
          </a:p>
          <a:p>
            <a:r>
              <a:rPr lang="en-IN" sz="1200" cap="none" dirty="0" smtClean="0">
                <a:solidFill>
                  <a:schemeClr val="tx1"/>
                </a:solidFill>
              </a:rPr>
              <a:t>  s2.Insertrecord(222,"aryan");  </a:t>
            </a:r>
          </a:p>
          <a:p>
            <a:r>
              <a:rPr lang="en-IN" sz="1200" cap="none" dirty="0" smtClean="0">
                <a:solidFill>
                  <a:schemeClr val="tx1"/>
                </a:solidFill>
              </a:rPr>
              <a:t>  s1.Displayinformation();  </a:t>
            </a:r>
          </a:p>
          <a:p>
            <a:r>
              <a:rPr lang="en-IN" sz="1200" cap="none" dirty="0" smtClean="0">
                <a:solidFill>
                  <a:schemeClr val="tx1"/>
                </a:solidFill>
              </a:rPr>
              <a:t>  s2.Displayinformation();  </a:t>
            </a:r>
          </a:p>
          <a:p>
            <a:r>
              <a:rPr lang="en-IN" sz="1200" cap="none" dirty="0" smtClean="0">
                <a:solidFill>
                  <a:schemeClr val="tx1"/>
                </a:solidFill>
              </a:rPr>
              <a:t> }  }  </a:t>
            </a:r>
            <a:endParaRPr lang="en-IN" sz="1200"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904657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endParaRPr lang="en-GB" sz="2400" dirty="0"/>
          </a:p>
        </p:txBody>
      </p:sp>
      <p:pic>
        <p:nvPicPr>
          <p:cNvPr id="5" name="Picture 4"/>
          <p:cNvPicPr>
            <a:picLocks noChangeAspect="1"/>
          </p:cNvPicPr>
          <p:nvPr/>
        </p:nvPicPr>
        <p:blipFill>
          <a:blip r:embed="rId2"/>
          <a:stretch>
            <a:fillRect/>
          </a:stretch>
        </p:blipFill>
        <p:spPr>
          <a:xfrm>
            <a:off x="2395608" y="1906338"/>
            <a:ext cx="6801200" cy="3264068"/>
          </a:xfrm>
          <a:prstGeom prst="rect">
            <a:avLst/>
          </a:prstGeom>
        </p:spPr>
      </p:pic>
      <p:sp>
        <p:nvSpPr>
          <p:cNvPr id="3" name="Subtitle 2"/>
          <p:cNvSpPr>
            <a:spLocks noGrp="1"/>
          </p:cNvSpPr>
          <p:nvPr>
            <p:ph type="subTitle" idx="1"/>
          </p:nvPr>
        </p:nvSpPr>
        <p:spPr>
          <a:xfrm>
            <a:off x="433633" y="1197207"/>
            <a:ext cx="11274457" cy="5031556"/>
          </a:xfrm>
        </p:spPr>
        <p:txBody>
          <a:bodyPr>
            <a:noAutofit/>
          </a:bodyPr>
          <a:lstStyle/>
          <a:p>
            <a:endParaRPr lang="en-IN" sz="1200"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535739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GB" sz="2400" dirty="0" smtClean="0"/>
              <a:t>Create an Object</a:t>
            </a:r>
            <a:endParaRPr lang="en-GB" sz="2400" dirty="0"/>
          </a:p>
        </p:txBody>
      </p:sp>
      <p:pic>
        <p:nvPicPr>
          <p:cNvPr id="5" name="Picture 4"/>
          <p:cNvPicPr>
            <a:picLocks noChangeAspect="1"/>
          </p:cNvPicPr>
          <p:nvPr/>
        </p:nvPicPr>
        <p:blipFill>
          <a:blip r:embed="rId2"/>
          <a:stretch>
            <a:fillRect/>
          </a:stretch>
        </p:blipFill>
        <p:spPr>
          <a:xfrm>
            <a:off x="2395608" y="1906338"/>
            <a:ext cx="6801200" cy="3264068"/>
          </a:xfrm>
          <a:prstGeom prst="rect">
            <a:avLst/>
          </a:prstGeom>
        </p:spPr>
      </p:pic>
      <p:pic>
        <p:nvPicPr>
          <p:cNvPr id="6" name="Picture 5"/>
          <p:cNvPicPr>
            <a:picLocks noChangeAspect="1"/>
          </p:cNvPicPr>
          <p:nvPr/>
        </p:nvPicPr>
        <p:blipFill>
          <a:blip r:embed="rId3"/>
          <a:stretch>
            <a:fillRect/>
          </a:stretch>
        </p:blipFill>
        <p:spPr>
          <a:xfrm>
            <a:off x="2373154" y="1610354"/>
            <a:ext cx="6959381" cy="4845299"/>
          </a:xfrm>
          <a:prstGeom prst="rect">
            <a:avLst/>
          </a:prstGeom>
        </p:spPr>
      </p:pic>
      <p:sp>
        <p:nvSpPr>
          <p:cNvPr id="3" name="Subtitle 2"/>
          <p:cNvSpPr>
            <a:spLocks noGrp="1"/>
          </p:cNvSpPr>
          <p:nvPr>
            <p:ph type="subTitle" idx="1"/>
          </p:nvPr>
        </p:nvSpPr>
        <p:spPr>
          <a:xfrm>
            <a:off x="433633" y="1197207"/>
            <a:ext cx="11274457" cy="5031556"/>
          </a:xfrm>
        </p:spPr>
        <p:txBody>
          <a:bodyPr>
            <a:noAutofit/>
          </a:bodyPr>
          <a:lstStyle/>
          <a:p>
            <a:endParaRPr lang="en-IN" sz="1200"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431918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GB" sz="4400" dirty="0" smtClean="0"/>
              <a:t>Anonymous</a:t>
            </a:r>
            <a:r>
              <a:rPr lang="en-GB" sz="2400" dirty="0" smtClean="0"/>
              <a:t> </a:t>
            </a:r>
            <a:r>
              <a:rPr lang="en-GB" sz="4000" dirty="0" smtClean="0"/>
              <a:t>Object</a:t>
            </a:r>
            <a:endParaRPr lang="en-GB" sz="2400" dirty="0"/>
          </a:p>
        </p:txBody>
      </p:sp>
      <p:sp>
        <p:nvSpPr>
          <p:cNvPr id="3" name="Subtitle 2"/>
          <p:cNvSpPr>
            <a:spLocks noGrp="1"/>
          </p:cNvSpPr>
          <p:nvPr>
            <p:ph type="subTitle" idx="1"/>
          </p:nvPr>
        </p:nvSpPr>
        <p:spPr>
          <a:xfrm>
            <a:off x="433633" y="1197207"/>
            <a:ext cx="11274457" cy="5031556"/>
          </a:xfrm>
        </p:spPr>
        <p:txBody>
          <a:bodyPr>
            <a:noAutofit/>
          </a:bodyPr>
          <a:lstStyle/>
          <a:p>
            <a:pPr marL="342900" indent="-342900">
              <a:buFont typeface="Arial" panose="020B0604020202020204" pitchFamily="34" charset="0"/>
              <a:buChar char="•"/>
            </a:pPr>
            <a:r>
              <a:rPr lang="en-GB" cap="none" dirty="0" smtClean="0">
                <a:solidFill>
                  <a:schemeClr val="tx1"/>
                </a:solidFill>
              </a:rPr>
              <a:t>Anonymous simply means nameless. An object which has no reference is known as an anonymous object.</a:t>
            </a:r>
          </a:p>
          <a:p>
            <a:pPr marL="342900" indent="-342900">
              <a:buFont typeface="Arial" panose="020B0604020202020204" pitchFamily="34" charset="0"/>
              <a:buChar char="•"/>
            </a:pPr>
            <a:r>
              <a:rPr lang="en-GB" cap="none" dirty="0" smtClean="0">
                <a:solidFill>
                  <a:schemeClr val="tx1"/>
                </a:solidFill>
              </a:rPr>
              <a:t>It can be used at the time of object creation only.</a:t>
            </a:r>
          </a:p>
          <a:p>
            <a:pPr marL="342900" indent="-342900">
              <a:buFont typeface="Arial" panose="020B0604020202020204" pitchFamily="34" charset="0"/>
              <a:buChar char="•"/>
            </a:pPr>
            <a:r>
              <a:rPr lang="en-GB" cap="none" dirty="0" smtClean="0">
                <a:solidFill>
                  <a:schemeClr val="tx1"/>
                </a:solidFill>
              </a:rPr>
              <a:t>If you have to use an object only once, an anonymous object is a good approach. For example:</a:t>
            </a:r>
          </a:p>
          <a:p>
            <a:pPr marL="342900" indent="-342900">
              <a:buFont typeface="Arial" panose="020B0604020202020204" pitchFamily="34" charset="0"/>
              <a:buChar char="•"/>
            </a:pPr>
            <a:r>
              <a:rPr lang="en-GB" b="1" cap="none" dirty="0" smtClean="0">
                <a:solidFill>
                  <a:schemeClr val="tx1"/>
                </a:solidFill>
              </a:rPr>
              <a:t>New</a:t>
            </a:r>
            <a:r>
              <a:rPr lang="en-GB" cap="none" dirty="0" smtClean="0">
                <a:solidFill>
                  <a:schemeClr val="tx1"/>
                </a:solidFill>
              </a:rPr>
              <a:t> calculation();//anonymous object  </a:t>
            </a:r>
          </a:p>
          <a:p>
            <a:pPr marL="342900" indent="-342900">
              <a:buFont typeface="Arial" panose="020B0604020202020204" pitchFamily="34" charset="0"/>
              <a:buChar char="•"/>
            </a:pPr>
            <a:r>
              <a:rPr lang="en-GB" cap="none" dirty="0" smtClean="0">
                <a:solidFill>
                  <a:schemeClr val="tx1"/>
                </a:solidFill>
              </a:rPr>
              <a:t>Calling method through a reference:</a:t>
            </a:r>
          </a:p>
          <a:p>
            <a:pPr marL="342900" indent="-342900">
              <a:buFont typeface="Arial" panose="020B0604020202020204" pitchFamily="34" charset="0"/>
              <a:buChar char="•"/>
            </a:pPr>
            <a:r>
              <a:rPr lang="en-GB" cap="none" dirty="0" smtClean="0">
                <a:solidFill>
                  <a:schemeClr val="tx1"/>
                </a:solidFill>
              </a:rPr>
              <a:t>Calculation c=</a:t>
            </a:r>
            <a:r>
              <a:rPr lang="en-GB" b="1" cap="none" dirty="0" smtClean="0">
                <a:solidFill>
                  <a:schemeClr val="tx1"/>
                </a:solidFill>
              </a:rPr>
              <a:t>new</a:t>
            </a:r>
            <a:r>
              <a:rPr lang="en-GB" cap="none" dirty="0" smtClean="0">
                <a:solidFill>
                  <a:schemeClr val="tx1"/>
                </a:solidFill>
              </a:rPr>
              <a:t> calculation();  </a:t>
            </a:r>
          </a:p>
          <a:p>
            <a:pPr marL="342900" indent="-342900">
              <a:buFont typeface="Arial" panose="020B0604020202020204" pitchFamily="34" charset="0"/>
              <a:buChar char="•"/>
            </a:pPr>
            <a:r>
              <a:rPr lang="en-GB" cap="none" dirty="0" err="1" smtClean="0">
                <a:solidFill>
                  <a:schemeClr val="tx1"/>
                </a:solidFill>
              </a:rPr>
              <a:t>C.Fact</a:t>
            </a:r>
            <a:r>
              <a:rPr lang="en-GB" cap="none" dirty="0" smtClean="0">
                <a:solidFill>
                  <a:schemeClr val="tx1"/>
                </a:solidFill>
              </a:rPr>
              <a:t>(5);  </a:t>
            </a:r>
          </a:p>
          <a:p>
            <a:pPr marL="342900" indent="-342900">
              <a:buFont typeface="Arial" panose="020B0604020202020204" pitchFamily="34" charset="0"/>
              <a:buChar char="•"/>
            </a:pPr>
            <a:r>
              <a:rPr lang="en-GB" cap="none" dirty="0" smtClean="0">
                <a:solidFill>
                  <a:schemeClr val="tx1"/>
                </a:solidFill>
              </a:rPr>
              <a:t>Calling method through an anonymous object</a:t>
            </a:r>
          </a:p>
          <a:p>
            <a:pPr marL="342900" indent="-342900">
              <a:buFont typeface="Arial" panose="020B0604020202020204" pitchFamily="34" charset="0"/>
              <a:buChar char="•"/>
            </a:pPr>
            <a:r>
              <a:rPr lang="en-GB" b="1" cap="none" dirty="0" smtClean="0">
                <a:solidFill>
                  <a:schemeClr val="tx1"/>
                </a:solidFill>
              </a:rPr>
              <a:t>New</a:t>
            </a:r>
            <a:r>
              <a:rPr lang="en-GB" cap="none" dirty="0" smtClean="0">
                <a:solidFill>
                  <a:schemeClr val="tx1"/>
                </a:solidFill>
              </a:rPr>
              <a:t> calculation().Fact(5);  </a:t>
            </a:r>
          </a:p>
          <a:p>
            <a:pPr marL="342900" indent="-342900">
              <a:buFont typeface="Arial" panose="020B0604020202020204" pitchFamily="34" charset="0"/>
              <a:buChar char="•"/>
            </a:pPr>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123336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GB" sz="4400" dirty="0" smtClean="0"/>
              <a:t>Anonymous</a:t>
            </a:r>
            <a:r>
              <a:rPr lang="en-GB" sz="2400" dirty="0" smtClean="0"/>
              <a:t> </a:t>
            </a:r>
            <a:r>
              <a:rPr lang="en-GB" sz="4000" dirty="0" smtClean="0"/>
              <a:t>Object</a:t>
            </a:r>
            <a:endParaRPr lang="en-GB" sz="2400" dirty="0"/>
          </a:p>
        </p:txBody>
      </p:sp>
      <p:sp>
        <p:nvSpPr>
          <p:cNvPr id="3" name="Subtitle 2"/>
          <p:cNvSpPr>
            <a:spLocks noGrp="1"/>
          </p:cNvSpPr>
          <p:nvPr>
            <p:ph type="subTitle" idx="1"/>
          </p:nvPr>
        </p:nvSpPr>
        <p:spPr>
          <a:xfrm>
            <a:off x="433633" y="1197207"/>
            <a:ext cx="11274457" cy="5031556"/>
          </a:xfrm>
        </p:spPr>
        <p:txBody>
          <a:bodyPr>
            <a:noAutofit/>
          </a:bodyPr>
          <a:lstStyle/>
          <a:p>
            <a:r>
              <a:rPr lang="en-IN" b="1" cap="none" dirty="0" smtClean="0">
                <a:solidFill>
                  <a:schemeClr val="tx1"/>
                </a:solidFill>
              </a:rPr>
              <a:t>Class</a:t>
            </a:r>
            <a:r>
              <a:rPr lang="en-IN" cap="none" dirty="0" smtClean="0">
                <a:solidFill>
                  <a:schemeClr val="tx1"/>
                </a:solidFill>
              </a:rPr>
              <a:t> calculation{  </a:t>
            </a:r>
          </a:p>
          <a:p>
            <a:r>
              <a:rPr lang="en-IN" cap="none" dirty="0" smtClean="0">
                <a:solidFill>
                  <a:schemeClr val="tx1"/>
                </a:solidFill>
              </a:rPr>
              <a:t> </a:t>
            </a:r>
            <a:r>
              <a:rPr lang="en-IN" b="1" cap="none" dirty="0" smtClean="0">
                <a:solidFill>
                  <a:schemeClr val="tx1"/>
                </a:solidFill>
              </a:rPr>
              <a:t>void</a:t>
            </a:r>
            <a:r>
              <a:rPr lang="en-IN" cap="none" dirty="0" smtClean="0">
                <a:solidFill>
                  <a:schemeClr val="tx1"/>
                </a:solidFill>
              </a:rPr>
              <a:t> fact(</a:t>
            </a:r>
            <a:r>
              <a:rPr lang="en-IN" b="1" cap="none" dirty="0" err="1" smtClean="0">
                <a:solidFill>
                  <a:schemeClr val="tx1"/>
                </a:solidFill>
              </a:rPr>
              <a:t>int</a:t>
            </a:r>
            <a:r>
              <a:rPr lang="en-IN" cap="none" dirty="0" smtClean="0">
                <a:solidFill>
                  <a:schemeClr val="tx1"/>
                </a:solidFill>
              </a:rPr>
              <a:t>  n){  </a:t>
            </a:r>
          </a:p>
          <a:p>
            <a:r>
              <a:rPr lang="en-IN" cap="none" dirty="0" smtClean="0">
                <a:solidFill>
                  <a:schemeClr val="tx1"/>
                </a:solidFill>
              </a:rPr>
              <a:t>  </a:t>
            </a:r>
            <a:r>
              <a:rPr lang="en-IN" b="1" cap="none" dirty="0" err="1" smtClean="0">
                <a:solidFill>
                  <a:schemeClr val="tx1"/>
                </a:solidFill>
              </a:rPr>
              <a:t>int</a:t>
            </a:r>
            <a:r>
              <a:rPr lang="en-IN" cap="none" dirty="0" smtClean="0">
                <a:solidFill>
                  <a:schemeClr val="tx1"/>
                </a:solidFill>
              </a:rPr>
              <a:t> fact=1;  </a:t>
            </a:r>
          </a:p>
          <a:p>
            <a:r>
              <a:rPr lang="en-IN" cap="none" dirty="0" smtClean="0">
                <a:solidFill>
                  <a:schemeClr val="tx1"/>
                </a:solidFill>
              </a:rPr>
              <a:t>  </a:t>
            </a:r>
            <a:r>
              <a:rPr lang="en-IN" b="1" cap="none" dirty="0" smtClean="0">
                <a:solidFill>
                  <a:schemeClr val="tx1"/>
                </a:solidFill>
              </a:rPr>
              <a:t>for</a:t>
            </a:r>
            <a:r>
              <a:rPr lang="en-IN" cap="none" dirty="0" smtClean="0">
                <a:solidFill>
                  <a:schemeClr val="tx1"/>
                </a:solidFill>
              </a:rPr>
              <a:t>(</a:t>
            </a:r>
            <a:r>
              <a:rPr lang="en-IN" b="1" cap="none" dirty="0" err="1" smtClean="0">
                <a:solidFill>
                  <a:schemeClr val="tx1"/>
                </a:solidFill>
              </a:rPr>
              <a:t>int</a:t>
            </a:r>
            <a:r>
              <a:rPr lang="en-IN" cap="none" dirty="0" smtClean="0">
                <a:solidFill>
                  <a:schemeClr val="tx1"/>
                </a:solidFill>
              </a:rPr>
              <a:t> </a:t>
            </a:r>
            <a:r>
              <a:rPr lang="en-IN" cap="none" dirty="0" err="1" smtClean="0">
                <a:solidFill>
                  <a:schemeClr val="tx1"/>
                </a:solidFill>
              </a:rPr>
              <a:t>i</a:t>
            </a:r>
            <a:r>
              <a:rPr lang="en-IN" cap="none" dirty="0" smtClean="0">
                <a:solidFill>
                  <a:schemeClr val="tx1"/>
                </a:solidFill>
              </a:rPr>
              <a:t>=1;i&lt;=</a:t>
            </a:r>
            <a:r>
              <a:rPr lang="en-IN" cap="none" dirty="0" err="1" smtClean="0">
                <a:solidFill>
                  <a:schemeClr val="tx1"/>
                </a:solidFill>
              </a:rPr>
              <a:t>n;i</a:t>
            </a:r>
            <a:r>
              <a:rPr lang="en-IN" cap="none" dirty="0" smtClean="0">
                <a:solidFill>
                  <a:schemeClr val="tx1"/>
                </a:solidFill>
              </a:rPr>
              <a:t>++){  </a:t>
            </a:r>
          </a:p>
          <a:p>
            <a:r>
              <a:rPr lang="en-IN" cap="none" dirty="0" smtClean="0">
                <a:solidFill>
                  <a:schemeClr val="tx1"/>
                </a:solidFill>
              </a:rPr>
              <a:t>   fact=fact*</a:t>
            </a:r>
            <a:r>
              <a:rPr lang="en-IN" cap="none" dirty="0" err="1" smtClean="0">
                <a:solidFill>
                  <a:schemeClr val="tx1"/>
                </a:solidFill>
              </a:rPr>
              <a:t>i</a:t>
            </a:r>
            <a:r>
              <a:rPr lang="en-IN" cap="none" dirty="0" smtClean="0">
                <a:solidFill>
                  <a:schemeClr val="tx1"/>
                </a:solidFill>
              </a:rPr>
              <a:t>;  </a:t>
            </a:r>
          </a:p>
          <a:p>
            <a:r>
              <a:rPr lang="en-IN" cap="none" dirty="0" smtClean="0">
                <a:solidFill>
                  <a:schemeClr val="tx1"/>
                </a:solidFill>
              </a:rPr>
              <a:t>  }  </a:t>
            </a:r>
          </a:p>
          <a:p>
            <a:r>
              <a:rPr lang="en-IN" cap="none" dirty="0" smtClean="0">
                <a:solidFill>
                  <a:schemeClr val="tx1"/>
                </a:solidFill>
              </a:rPr>
              <a:t> </a:t>
            </a:r>
            <a:r>
              <a:rPr lang="en-IN" cap="none" dirty="0" err="1" smtClean="0">
                <a:solidFill>
                  <a:schemeClr val="tx1"/>
                </a:solidFill>
              </a:rPr>
              <a:t>system.Out.Println</a:t>
            </a:r>
            <a:r>
              <a:rPr lang="en-IN" cap="none" dirty="0" smtClean="0">
                <a:solidFill>
                  <a:schemeClr val="tx1"/>
                </a:solidFill>
              </a:rPr>
              <a:t>("factorial is "+fact);  </a:t>
            </a:r>
          </a:p>
          <a:p>
            <a:r>
              <a:rPr lang="en-IN" cap="none" dirty="0" smtClean="0">
                <a:solidFill>
                  <a:schemeClr val="tx1"/>
                </a:solidFill>
              </a:rPr>
              <a:t>}  </a:t>
            </a:r>
          </a:p>
          <a:p>
            <a:r>
              <a:rPr lang="en-IN" b="1" cap="none" dirty="0" smtClean="0">
                <a:solidFill>
                  <a:schemeClr val="tx1"/>
                </a:solidFill>
              </a:rPr>
              <a:t>Public</a:t>
            </a:r>
            <a:r>
              <a:rPr lang="en-IN" cap="none" dirty="0" smtClean="0">
                <a:solidFill>
                  <a:schemeClr val="tx1"/>
                </a:solidFill>
              </a:rPr>
              <a:t> </a:t>
            </a:r>
            <a:r>
              <a:rPr lang="en-IN" b="1" cap="none" dirty="0" smtClean="0">
                <a:solidFill>
                  <a:schemeClr val="tx1"/>
                </a:solidFill>
              </a:rPr>
              <a:t>static</a:t>
            </a:r>
            <a:r>
              <a:rPr lang="en-IN" cap="none" dirty="0" smtClean="0">
                <a:solidFill>
                  <a:schemeClr val="tx1"/>
                </a:solidFill>
              </a:rPr>
              <a:t> </a:t>
            </a:r>
            <a:r>
              <a:rPr lang="en-IN" b="1" cap="none" dirty="0" smtClean="0">
                <a:solidFill>
                  <a:schemeClr val="tx1"/>
                </a:solidFill>
              </a:rPr>
              <a:t>void</a:t>
            </a:r>
            <a:r>
              <a:rPr lang="en-IN" cap="none" dirty="0" smtClean="0">
                <a:solidFill>
                  <a:schemeClr val="tx1"/>
                </a:solidFill>
              </a:rPr>
              <a:t> main(string </a:t>
            </a:r>
            <a:r>
              <a:rPr lang="en-IN" cap="none" dirty="0" err="1" smtClean="0">
                <a:solidFill>
                  <a:schemeClr val="tx1"/>
                </a:solidFill>
              </a:rPr>
              <a:t>args</a:t>
            </a:r>
            <a:r>
              <a:rPr lang="en-IN" cap="none" dirty="0" smtClean="0">
                <a:solidFill>
                  <a:schemeClr val="tx1"/>
                </a:solidFill>
              </a:rPr>
              <a:t>[]){  </a:t>
            </a:r>
          </a:p>
          <a:p>
            <a:r>
              <a:rPr lang="en-IN" cap="none" dirty="0" smtClean="0">
                <a:solidFill>
                  <a:schemeClr val="tx1"/>
                </a:solidFill>
              </a:rPr>
              <a:t> </a:t>
            </a:r>
            <a:r>
              <a:rPr lang="en-IN" b="1" cap="none" dirty="0" smtClean="0">
                <a:solidFill>
                  <a:schemeClr val="tx1"/>
                </a:solidFill>
              </a:rPr>
              <a:t>new</a:t>
            </a:r>
            <a:r>
              <a:rPr lang="en-IN" cap="none" dirty="0" smtClean="0">
                <a:solidFill>
                  <a:schemeClr val="tx1"/>
                </a:solidFill>
              </a:rPr>
              <a:t> calculation().Fact(5);//calling method with anonymous object  </a:t>
            </a:r>
          </a:p>
          <a:p>
            <a:r>
              <a:rPr lang="en-IN" cap="none" dirty="0" smtClean="0">
                <a:solidFill>
                  <a:schemeClr val="tx1"/>
                </a:solidFill>
              </a:rPr>
              <a:t>}  </a:t>
            </a:r>
          </a:p>
          <a:p>
            <a:r>
              <a:rPr lang="en-IN" cap="none" dirty="0" smtClean="0">
                <a:solidFill>
                  <a:schemeClr val="tx1"/>
                </a:solidFill>
              </a:rPr>
              <a:t>}  </a:t>
            </a:r>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09655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Introduction </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IN" cap="none" dirty="0" smtClean="0">
                <a:solidFill>
                  <a:schemeClr val="tx1"/>
                </a:solidFill>
              </a:rPr>
              <a:t>What is an Object?</a:t>
            </a:r>
          </a:p>
          <a:p>
            <a:pPr marL="342900" indent="-342900" algn="just">
              <a:buFont typeface="Arial" panose="020B0604020202020204" pitchFamily="34" charset="0"/>
              <a:buChar char="•"/>
            </a:pPr>
            <a:r>
              <a:rPr lang="en-GB" cap="none" dirty="0">
                <a:solidFill>
                  <a:schemeClr val="tx1"/>
                </a:solidFill>
              </a:rPr>
              <a:t>An object in Java is the physical </a:t>
            </a:r>
            <a:r>
              <a:rPr lang="en-GB" cap="none" dirty="0" smtClean="0">
                <a:solidFill>
                  <a:schemeClr val="tx1"/>
                </a:solidFill>
              </a:rPr>
              <a:t>entity</a:t>
            </a:r>
            <a:r>
              <a:rPr lang="en-GB" cap="none" dirty="0">
                <a:solidFill>
                  <a:schemeClr val="tx1"/>
                </a:solidFill>
              </a:rPr>
              <a:t>, whereas, a class in Java is a logical entity only</a:t>
            </a:r>
            <a:r>
              <a:rPr lang="en-GB" dirty="0" smtClean="0"/>
              <a:t>.</a:t>
            </a:r>
          </a:p>
          <a:p>
            <a:pPr marL="342900" indent="-342900" algn="just">
              <a:buFont typeface="Arial" panose="020B0604020202020204" pitchFamily="34" charset="0"/>
              <a:buChar char="•"/>
            </a:pPr>
            <a:r>
              <a:rPr lang="en-GB" cap="none" dirty="0">
                <a:solidFill>
                  <a:schemeClr val="tx1"/>
                </a:solidFill>
              </a:rPr>
              <a:t>An entity that has state and </a:t>
            </a:r>
            <a:r>
              <a:rPr lang="en-GB" cap="none" dirty="0" err="1">
                <a:solidFill>
                  <a:schemeClr val="tx1"/>
                </a:solidFill>
              </a:rPr>
              <a:t>behavior</a:t>
            </a:r>
            <a:r>
              <a:rPr lang="en-GB" cap="none" dirty="0">
                <a:solidFill>
                  <a:schemeClr val="tx1"/>
                </a:solidFill>
              </a:rPr>
              <a:t> is known as an object e.g., chair, bike, marker, pen, table, car, etc. It can be physical or logical (tangible and intangible). The example of an intangible object is the banking system</a:t>
            </a:r>
            <a:r>
              <a:rPr lang="en-GB" cap="none" dirty="0" smtClean="0">
                <a:solidFill>
                  <a:schemeClr val="tx1"/>
                </a:solidFill>
              </a:rPr>
              <a:t>.</a:t>
            </a:r>
          </a:p>
          <a:p>
            <a:pPr marL="342900" indent="-342900" algn="just">
              <a:buFont typeface="Arial" panose="020B0604020202020204" pitchFamily="34" charset="0"/>
              <a:buChar char="•"/>
            </a:pPr>
            <a:r>
              <a:rPr lang="en-GB" cap="none" dirty="0" smtClean="0">
                <a:solidFill>
                  <a:schemeClr val="tx1"/>
                </a:solidFill>
              </a:rPr>
              <a:t>An object has three </a:t>
            </a:r>
            <a:r>
              <a:rPr lang="en-GB" cap="none" dirty="0" err="1" smtClean="0">
                <a:solidFill>
                  <a:schemeClr val="tx1"/>
                </a:solidFill>
              </a:rPr>
              <a:t>characterstics</a:t>
            </a:r>
            <a:endParaRPr lang="en-GB" cap="none" dirty="0" smtClean="0">
              <a:solidFill>
                <a:schemeClr val="tx1"/>
              </a:solidFill>
            </a:endParaRPr>
          </a:p>
          <a:p>
            <a:pPr marL="342900" indent="-342900" algn="just">
              <a:buFont typeface="Arial" panose="020B0604020202020204" pitchFamily="34" charset="0"/>
              <a:buChar char="•"/>
            </a:pPr>
            <a:r>
              <a:rPr lang="en-GB" cap="none" dirty="0" smtClean="0">
                <a:solidFill>
                  <a:schemeClr val="tx1"/>
                </a:solidFill>
              </a:rPr>
              <a:t>1. State</a:t>
            </a:r>
          </a:p>
          <a:p>
            <a:pPr marL="342900" indent="-342900" algn="just">
              <a:buFont typeface="Arial" panose="020B0604020202020204" pitchFamily="34" charset="0"/>
              <a:buChar char="•"/>
            </a:pPr>
            <a:r>
              <a:rPr lang="en-GB" cap="none" dirty="0" smtClean="0">
                <a:solidFill>
                  <a:schemeClr val="tx1"/>
                </a:solidFill>
              </a:rPr>
              <a:t>2. Behaviour</a:t>
            </a:r>
          </a:p>
          <a:p>
            <a:pPr marL="342900" indent="-342900" algn="just">
              <a:buFont typeface="Arial" panose="020B0604020202020204" pitchFamily="34" charset="0"/>
              <a:buChar char="•"/>
            </a:pPr>
            <a:r>
              <a:rPr lang="en-GB" cap="none" dirty="0" smtClean="0">
                <a:solidFill>
                  <a:schemeClr val="tx1"/>
                </a:solidFill>
              </a:rPr>
              <a:t>3. Identity</a:t>
            </a:r>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9054199" y="3163507"/>
            <a:ext cx="2590917" cy="2864403"/>
          </a:xfrm>
          <a:prstGeom prst="rect">
            <a:avLst/>
          </a:prstGeom>
        </p:spPr>
      </p:pic>
    </p:spTree>
    <p:extLst>
      <p:ext uri="{BB962C8B-B14F-4D97-AF65-F5344CB8AC3E}">
        <p14:creationId xmlns:p14="http://schemas.microsoft.com/office/powerpoint/2010/main" val="2620077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r>
              <a:rPr lang="en-GB" sz="3200" dirty="0"/>
              <a:t>Creating multiple objects by one type only</a:t>
            </a:r>
          </a:p>
        </p:txBody>
      </p:sp>
      <p:sp>
        <p:nvSpPr>
          <p:cNvPr id="3" name="Subtitle 2"/>
          <p:cNvSpPr>
            <a:spLocks noGrp="1"/>
          </p:cNvSpPr>
          <p:nvPr>
            <p:ph type="subTitle" idx="1"/>
          </p:nvPr>
        </p:nvSpPr>
        <p:spPr>
          <a:xfrm>
            <a:off x="433633" y="1197207"/>
            <a:ext cx="11274457" cy="5031556"/>
          </a:xfrm>
        </p:spPr>
        <p:txBody>
          <a:bodyPr>
            <a:noAutofit/>
          </a:bodyPr>
          <a:lstStyle/>
          <a:p>
            <a:pPr marL="342900" indent="-342900">
              <a:buFont typeface="Arial" panose="020B0604020202020204" pitchFamily="34" charset="0"/>
              <a:buChar char="•"/>
            </a:pPr>
            <a:r>
              <a:rPr lang="en-GB" cap="none" dirty="0" smtClean="0">
                <a:solidFill>
                  <a:schemeClr val="tx1"/>
                </a:solidFill>
              </a:rPr>
              <a:t>We can create multiple objects by one type only as we do in case of primitives.</a:t>
            </a:r>
          </a:p>
          <a:p>
            <a:pPr marL="342900" indent="-342900">
              <a:buFont typeface="Arial" panose="020B0604020202020204" pitchFamily="34" charset="0"/>
              <a:buChar char="•"/>
            </a:pPr>
            <a:r>
              <a:rPr lang="en-GB" cap="none" dirty="0" smtClean="0">
                <a:solidFill>
                  <a:schemeClr val="tx1"/>
                </a:solidFill>
              </a:rPr>
              <a:t>Initialization of primitive variables:</a:t>
            </a:r>
          </a:p>
          <a:p>
            <a:r>
              <a:rPr lang="en-GB" b="1" cap="none" dirty="0" smtClean="0">
                <a:solidFill>
                  <a:schemeClr val="tx1"/>
                </a:solidFill>
              </a:rPr>
              <a:t>		</a:t>
            </a:r>
            <a:r>
              <a:rPr lang="en-GB" b="1" cap="none" dirty="0" err="1" smtClean="0">
                <a:solidFill>
                  <a:schemeClr val="tx1"/>
                </a:solidFill>
              </a:rPr>
              <a:t>Int</a:t>
            </a:r>
            <a:r>
              <a:rPr lang="en-GB" cap="none" dirty="0" smtClean="0">
                <a:solidFill>
                  <a:schemeClr val="tx1"/>
                </a:solidFill>
              </a:rPr>
              <a:t> a=10, b=20;  </a:t>
            </a:r>
          </a:p>
          <a:p>
            <a:pPr marL="342900" indent="-342900">
              <a:buFont typeface="Arial" panose="020B0604020202020204" pitchFamily="34" charset="0"/>
              <a:buChar char="•"/>
            </a:pPr>
            <a:r>
              <a:rPr lang="en-GB" cap="none" dirty="0" smtClean="0">
                <a:solidFill>
                  <a:schemeClr val="tx1"/>
                </a:solidFill>
              </a:rPr>
              <a:t>Initialization of </a:t>
            </a:r>
            <a:r>
              <a:rPr lang="en-GB" cap="none" dirty="0" err="1" smtClean="0">
                <a:solidFill>
                  <a:schemeClr val="tx1"/>
                </a:solidFill>
              </a:rPr>
              <a:t>refernce</a:t>
            </a:r>
            <a:r>
              <a:rPr lang="en-GB" cap="none" dirty="0" smtClean="0">
                <a:solidFill>
                  <a:schemeClr val="tx1"/>
                </a:solidFill>
              </a:rPr>
              <a:t> variables:</a:t>
            </a:r>
          </a:p>
          <a:p>
            <a:r>
              <a:rPr lang="en-GB" cap="none" dirty="0" smtClean="0">
                <a:solidFill>
                  <a:schemeClr val="tx1"/>
                </a:solidFill>
              </a:rPr>
              <a:t>		Rectangle r1=</a:t>
            </a:r>
            <a:r>
              <a:rPr lang="en-GB" b="1" cap="none" dirty="0" smtClean="0">
                <a:solidFill>
                  <a:schemeClr val="tx1"/>
                </a:solidFill>
              </a:rPr>
              <a:t>new</a:t>
            </a:r>
            <a:r>
              <a:rPr lang="en-GB" cap="none" dirty="0" smtClean="0">
                <a:solidFill>
                  <a:schemeClr val="tx1"/>
                </a:solidFill>
              </a:rPr>
              <a:t> rectangle(), r2=</a:t>
            </a:r>
            <a:r>
              <a:rPr lang="en-GB" b="1" cap="none" dirty="0" smtClean="0">
                <a:solidFill>
                  <a:schemeClr val="tx1"/>
                </a:solidFill>
              </a:rPr>
              <a:t>new</a:t>
            </a:r>
            <a:r>
              <a:rPr lang="en-GB" cap="none" dirty="0" smtClean="0">
                <a:solidFill>
                  <a:schemeClr val="tx1"/>
                </a:solidFill>
              </a:rPr>
              <a:t> rectangle();//creating two objects  </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033834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r>
              <a:rPr lang="en-GB" sz="3200" dirty="0"/>
              <a:t>Creating multiple objects by one type only</a:t>
            </a:r>
          </a:p>
        </p:txBody>
      </p:sp>
      <p:sp>
        <p:nvSpPr>
          <p:cNvPr id="3" name="Subtitle 2"/>
          <p:cNvSpPr>
            <a:spLocks noGrp="1"/>
          </p:cNvSpPr>
          <p:nvPr>
            <p:ph type="subTitle" idx="1"/>
          </p:nvPr>
        </p:nvSpPr>
        <p:spPr>
          <a:xfrm>
            <a:off x="433633" y="1197207"/>
            <a:ext cx="11274457" cy="5031556"/>
          </a:xfrm>
        </p:spPr>
        <p:txBody>
          <a:bodyPr>
            <a:noAutofit/>
          </a:bodyPr>
          <a:lstStyle/>
          <a:p>
            <a:r>
              <a:rPr lang="en-IN" sz="1200" b="1" cap="none" dirty="0" smtClean="0">
                <a:solidFill>
                  <a:schemeClr val="tx1"/>
                </a:solidFill>
              </a:rPr>
              <a:t>Class</a:t>
            </a:r>
            <a:r>
              <a:rPr lang="en-IN" sz="1200" cap="none" dirty="0" smtClean="0">
                <a:solidFill>
                  <a:schemeClr val="tx1"/>
                </a:solidFill>
              </a:rPr>
              <a:t> rectangle{  </a:t>
            </a:r>
          </a:p>
          <a:p>
            <a:r>
              <a:rPr lang="en-IN" sz="1200" cap="none" dirty="0" smtClean="0">
                <a:solidFill>
                  <a:schemeClr val="tx1"/>
                </a:solidFill>
              </a:rPr>
              <a:t> </a:t>
            </a:r>
            <a:r>
              <a:rPr lang="en-IN" sz="1200" b="1" cap="none" dirty="0" err="1" smtClean="0">
                <a:solidFill>
                  <a:schemeClr val="tx1"/>
                </a:solidFill>
              </a:rPr>
              <a:t>int</a:t>
            </a:r>
            <a:r>
              <a:rPr lang="en-IN" sz="1200" cap="none" dirty="0" smtClean="0">
                <a:solidFill>
                  <a:schemeClr val="tx1"/>
                </a:solidFill>
              </a:rPr>
              <a:t> length;  </a:t>
            </a:r>
          </a:p>
          <a:p>
            <a:r>
              <a:rPr lang="en-IN" sz="1200" cap="none" dirty="0" smtClean="0">
                <a:solidFill>
                  <a:schemeClr val="tx1"/>
                </a:solidFill>
              </a:rPr>
              <a:t> </a:t>
            </a:r>
            <a:r>
              <a:rPr lang="en-IN" sz="1200" b="1" cap="none" dirty="0" err="1" smtClean="0">
                <a:solidFill>
                  <a:schemeClr val="tx1"/>
                </a:solidFill>
              </a:rPr>
              <a:t>int</a:t>
            </a:r>
            <a:r>
              <a:rPr lang="en-IN" sz="1200" cap="none" dirty="0" smtClean="0">
                <a:solidFill>
                  <a:schemeClr val="tx1"/>
                </a:solidFill>
              </a:rPr>
              <a:t> width;  </a:t>
            </a:r>
          </a:p>
          <a:p>
            <a:r>
              <a:rPr lang="en-IN" sz="1200" cap="none" dirty="0" smtClean="0">
                <a:solidFill>
                  <a:schemeClr val="tx1"/>
                </a:solidFill>
              </a:rPr>
              <a:t> </a:t>
            </a:r>
            <a:r>
              <a:rPr lang="en-IN" sz="1200" b="1" cap="none" dirty="0" smtClean="0">
                <a:solidFill>
                  <a:schemeClr val="tx1"/>
                </a:solidFill>
              </a:rPr>
              <a:t>void</a:t>
            </a:r>
            <a:r>
              <a:rPr lang="en-IN" sz="1200" cap="none" dirty="0" smtClean="0">
                <a:solidFill>
                  <a:schemeClr val="tx1"/>
                </a:solidFill>
              </a:rPr>
              <a:t> insert(</a:t>
            </a:r>
            <a:r>
              <a:rPr lang="en-IN" sz="1200" b="1" cap="none" dirty="0" err="1" smtClean="0">
                <a:solidFill>
                  <a:schemeClr val="tx1"/>
                </a:solidFill>
              </a:rPr>
              <a:t>int</a:t>
            </a:r>
            <a:r>
              <a:rPr lang="en-IN" sz="1200" cap="none" dirty="0" smtClean="0">
                <a:solidFill>
                  <a:schemeClr val="tx1"/>
                </a:solidFill>
              </a:rPr>
              <a:t> </a:t>
            </a:r>
            <a:r>
              <a:rPr lang="en-IN" sz="1200" cap="none" dirty="0" err="1" smtClean="0">
                <a:solidFill>
                  <a:schemeClr val="tx1"/>
                </a:solidFill>
              </a:rPr>
              <a:t>l,</a:t>
            </a:r>
            <a:r>
              <a:rPr lang="en-IN" sz="1200" b="1" cap="none" dirty="0" err="1" smtClean="0">
                <a:solidFill>
                  <a:schemeClr val="tx1"/>
                </a:solidFill>
              </a:rPr>
              <a:t>int</a:t>
            </a:r>
            <a:r>
              <a:rPr lang="en-IN" sz="1200" cap="none" dirty="0" smtClean="0">
                <a:solidFill>
                  <a:schemeClr val="tx1"/>
                </a:solidFill>
              </a:rPr>
              <a:t> w){  </a:t>
            </a:r>
          </a:p>
          <a:p>
            <a:r>
              <a:rPr lang="en-IN" sz="1200" cap="none" dirty="0" smtClean="0">
                <a:solidFill>
                  <a:schemeClr val="tx1"/>
                </a:solidFill>
              </a:rPr>
              <a:t>  length=l;  </a:t>
            </a:r>
          </a:p>
          <a:p>
            <a:r>
              <a:rPr lang="en-IN" sz="1200" cap="none" dirty="0" smtClean="0">
                <a:solidFill>
                  <a:schemeClr val="tx1"/>
                </a:solidFill>
              </a:rPr>
              <a:t>  width=w;  </a:t>
            </a:r>
          </a:p>
          <a:p>
            <a:r>
              <a:rPr lang="en-IN" sz="1200" cap="none" dirty="0" smtClean="0">
                <a:solidFill>
                  <a:schemeClr val="tx1"/>
                </a:solidFill>
              </a:rPr>
              <a:t> }  </a:t>
            </a:r>
          </a:p>
          <a:p>
            <a:r>
              <a:rPr lang="en-IN" sz="1200" cap="none" dirty="0" smtClean="0">
                <a:solidFill>
                  <a:schemeClr val="tx1"/>
                </a:solidFill>
              </a:rPr>
              <a:t> </a:t>
            </a:r>
            <a:r>
              <a:rPr lang="en-IN" sz="1200" b="1" cap="none" dirty="0" smtClean="0">
                <a:solidFill>
                  <a:schemeClr val="tx1"/>
                </a:solidFill>
              </a:rPr>
              <a:t>void</a:t>
            </a:r>
            <a:r>
              <a:rPr lang="en-IN" sz="1200" cap="none" dirty="0" smtClean="0">
                <a:solidFill>
                  <a:schemeClr val="tx1"/>
                </a:solidFill>
              </a:rPr>
              <a:t> </a:t>
            </a:r>
            <a:r>
              <a:rPr lang="en-IN" sz="1200" cap="none" dirty="0" err="1" smtClean="0">
                <a:solidFill>
                  <a:schemeClr val="tx1"/>
                </a:solidFill>
              </a:rPr>
              <a:t>calculatearea</a:t>
            </a:r>
            <a:r>
              <a:rPr lang="en-IN" sz="1200" cap="none" dirty="0" smtClean="0">
                <a:solidFill>
                  <a:schemeClr val="tx1"/>
                </a:solidFill>
              </a:rPr>
              <a:t>(){</a:t>
            </a:r>
            <a:r>
              <a:rPr lang="en-IN" sz="1200" cap="none" dirty="0" err="1" smtClean="0">
                <a:solidFill>
                  <a:schemeClr val="tx1"/>
                </a:solidFill>
              </a:rPr>
              <a:t>system.Out.Println</a:t>
            </a:r>
            <a:r>
              <a:rPr lang="en-IN" sz="1200" cap="none" dirty="0" smtClean="0">
                <a:solidFill>
                  <a:schemeClr val="tx1"/>
                </a:solidFill>
              </a:rPr>
              <a:t>(length*width);}  </a:t>
            </a:r>
          </a:p>
          <a:p>
            <a:r>
              <a:rPr lang="en-IN" sz="1200" cap="none" dirty="0" smtClean="0">
                <a:solidFill>
                  <a:schemeClr val="tx1"/>
                </a:solidFill>
              </a:rPr>
              <a:t>}  </a:t>
            </a:r>
          </a:p>
          <a:p>
            <a:r>
              <a:rPr lang="en-IN" sz="1200" b="1" cap="none" dirty="0" smtClean="0">
                <a:solidFill>
                  <a:schemeClr val="tx1"/>
                </a:solidFill>
              </a:rPr>
              <a:t>Class</a:t>
            </a:r>
            <a:r>
              <a:rPr lang="en-IN" sz="1200" cap="none" dirty="0" smtClean="0">
                <a:solidFill>
                  <a:schemeClr val="tx1"/>
                </a:solidFill>
              </a:rPr>
              <a:t> testrectangle2{  </a:t>
            </a:r>
          </a:p>
          <a:p>
            <a:r>
              <a:rPr lang="en-IN" sz="1200" cap="none" dirty="0" smtClean="0">
                <a:solidFill>
                  <a:schemeClr val="tx1"/>
                </a:solidFill>
              </a:rPr>
              <a:t> </a:t>
            </a:r>
            <a:r>
              <a:rPr lang="en-IN" sz="1200" b="1" cap="none" dirty="0" smtClean="0">
                <a:solidFill>
                  <a:schemeClr val="tx1"/>
                </a:solidFill>
              </a:rPr>
              <a:t>public</a:t>
            </a:r>
            <a:r>
              <a:rPr lang="en-IN" sz="1200" cap="none" dirty="0" smtClean="0">
                <a:solidFill>
                  <a:schemeClr val="tx1"/>
                </a:solidFill>
              </a:rPr>
              <a:t> </a:t>
            </a:r>
            <a:r>
              <a:rPr lang="en-IN" sz="1200" b="1" cap="none" dirty="0" smtClean="0">
                <a:solidFill>
                  <a:schemeClr val="tx1"/>
                </a:solidFill>
              </a:rPr>
              <a:t>static</a:t>
            </a:r>
            <a:r>
              <a:rPr lang="en-IN" sz="1200" cap="none" dirty="0" smtClean="0">
                <a:solidFill>
                  <a:schemeClr val="tx1"/>
                </a:solidFill>
              </a:rPr>
              <a:t> </a:t>
            </a:r>
            <a:r>
              <a:rPr lang="en-IN" sz="1200" b="1" cap="none" dirty="0" smtClean="0">
                <a:solidFill>
                  <a:schemeClr val="tx1"/>
                </a:solidFill>
              </a:rPr>
              <a:t>void</a:t>
            </a:r>
            <a:r>
              <a:rPr lang="en-IN" sz="1200" cap="none" dirty="0" smtClean="0">
                <a:solidFill>
                  <a:schemeClr val="tx1"/>
                </a:solidFill>
              </a:rPr>
              <a:t> main(string </a:t>
            </a:r>
            <a:r>
              <a:rPr lang="en-IN" sz="1200" cap="none" dirty="0" err="1" smtClean="0">
                <a:solidFill>
                  <a:schemeClr val="tx1"/>
                </a:solidFill>
              </a:rPr>
              <a:t>args</a:t>
            </a:r>
            <a:r>
              <a:rPr lang="en-IN" sz="1200" cap="none" dirty="0" smtClean="0">
                <a:solidFill>
                  <a:schemeClr val="tx1"/>
                </a:solidFill>
              </a:rPr>
              <a:t>[]){  </a:t>
            </a:r>
          </a:p>
          <a:p>
            <a:r>
              <a:rPr lang="en-IN" sz="1200" cap="none" dirty="0" smtClean="0">
                <a:solidFill>
                  <a:schemeClr val="tx1"/>
                </a:solidFill>
              </a:rPr>
              <a:t>  rectangle r1=</a:t>
            </a:r>
            <a:r>
              <a:rPr lang="en-IN" sz="1200" b="1" cap="none" dirty="0" smtClean="0">
                <a:solidFill>
                  <a:schemeClr val="tx1"/>
                </a:solidFill>
              </a:rPr>
              <a:t>new</a:t>
            </a:r>
            <a:r>
              <a:rPr lang="en-IN" sz="1200" cap="none" dirty="0" smtClean="0">
                <a:solidFill>
                  <a:schemeClr val="tx1"/>
                </a:solidFill>
              </a:rPr>
              <a:t> rectangle(),r2=</a:t>
            </a:r>
            <a:r>
              <a:rPr lang="en-IN" sz="1200" b="1" cap="none" dirty="0" smtClean="0">
                <a:solidFill>
                  <a:schemeClr val="tx1"/>
                </a:solidFill>
              </a:rPr>
              <a:t>new</a:t>
            </a:r>
            <a:r>
              <a:rPr lang="en-IN" sz="1200" cap="none" dirty="0" smtClean="0">
                <a:solidFill>
                  <a:schemeClr val="tx1"/>
                </a:solidFill>
              </a:rPr>
              <a:t> rectangle();//creating two objects  </a:t>
            </a:r>
          </a:p>
          <a:p>
            <a:r>
              <a:rPr lang="en-IN" sz="1200" cap="none" dirty="0" smtClean="0">
                <a:solidFill>
                  <a:schemeClr val="tx1"/>
                </a:solidFill>
              </a:rPr>
              <a:t>  r1.Insert(11,5);  </a:t>
            </a:r>
          </a:p>
          <a:p>
            <a:r>
              <a:rPr lang="en-IN" sz="1200" cap="none" dirty="0" smtClean="0">
                <a:solidFill>
                  <a:schemeClr val="tx1"/>
                </a:solidFill>
              </a:rPr>
              <a:t>  r2.Insert(3,15);  </a:t>
            </a:r>
          </a:p>
          <a:p>
            <a:r>
              <a:rPr lang="en-IN" sz="1200" cap="none" dirty="0" smtClean="0">
                <a:solidFill>
                  <a:schemeClr val="tx1"/>
                </a:solidFill>
              </a:rPr>
              <a:t>  r1.Calculatearea();  </a:t>
            </a:r>
          </a:p>
          <a:p>
            <a:r>
              <a:rPr lang="en-IN" sz="1200" cap="none" dirty="0" smtClean="0">
                <a:solidFill>
                  <a:schemeClr val="tx1"/>
                </a:solidFill>
              </a:rPr>
              <a:t>  r2.Calculatearea();  </a:t>
            </a:r>
          </a:p>
          <a:p>
            <a:r>
              <a:rPr lang="en-IN" sz="1200" cap="none" dirty="0" smtClean="0">
                <a:solidFill>
                  <a:schemeClr val="tx1"/>
                </a:solidFill>
              </a:rPr>
              <a:t>}  </a:t>
            </a:r>
          </a:p>
          <a:p>
            <a:r>
              <a:rPr lang="en-IN" sz="1200" cap="none" dirty="0" smtClean="0">
                <a:solidFill>
                  <a:schemeClr val="tx1"/>
                </a:solidFill>
              </a:rPr>
              <a:t>}  </a:t>
            </a:r>
            <a:endParaRPr lang="en-IN" sz="1200"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277171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GB" sz="3200" dirty="0" smtClean="0"/>
              <a:t>Constructors in Java</a:t>
            </a:r>
            <a:endParaRPr lang="en-GB" sz="3200" dirty="0"/>
          </a:p>
        </p:txBody>
      </p:sp>
      <p:sp>
        <p:nvSpPr>
          <p:cNvPr id="3" name="Subtitle 2"/>
          <p:cNvSpPr>
            <a:spLocks noGrp="1"/>
          </p:cNvSpPr>
          <p:nvPr>
            <p:ph type="subTitle" idx="1"/>
          </p:nvPr>
        </p:nvSpPr>
        <p:spPr>
          <a:xfrm>
            <a:off x="433633" y="1197207"/>
            <a:ext cx="11274457" cy="5031556"/>
          </a:xfrm>
        </p:spPr>
        <p:txBody>
          <a:bodyPr>
            <a:noAutofit/>
          </a:bodyPr>
          <a:lstStyle/>
          <a:p>
            <a:pPr marL="342900" indent="-342900" algn="just">
              <a:buFont typeface="Arial" panose="020B0604020202020204" pitchFamily="34" charset="0"/>
              <a:buChar char="•"/>
            </a:pPr>
            <a:r>
              <a:rPr lang="en-GB" cap="none" dirty="0" smtClean="0">
                <a:solidFill>
                  <a:schemeClr val="tx1"/>
                </a:solidFill>
              </a:rPr>
              <a:t>In </a:t>
            </a:r>
            <a:r>
              <a:rPr lang="en-GB" cap="none" dirty="0" smtClean="0">
                <a:solidFill>
                  <a:schemeClr val="tx1"/>
                </a:solidFill>
                <a:hlinkClick r:id="rId2"/>
              </a:rPr>
              <a:t>java</a:t>
            </a:r>
            <a:r>
              <a:rPr lang="en-GB" cap="none" dirty="0" smtClean="0">
                <a:solidFill>
                  <a:schemeClr val="tx1"/>
                </a:solidFill>
              </a:rPr>
              <a:t>, a constructor is a block of codes similar to the method.</a:t>
            </a:r>
          </a:p>
          <a:p>
            <a:pPr marL="342900" indent="-342900" algn="just">
              <a:buFont typeface="Arial" panose="020B0604020202020204" pitchFamily="34" charset="0"/>
              <a:buChar char="•"/>
            </a:pPr>
            <a:r>
              <a:rPr lang="en-GB" cap="none" dirty="0" smtClean="0">
                <a:solidFill>
                  <a:schemeClr val="tx1"/>
                </a:solidFill>
              </a:rPr>
              <a:t> It is called when an instance of the </a:t>
            </a:r>
            <a:r>
              <a:rPr lang="en-GB" cap="none" dirty="0" smtClean="0">
                <a:solidFill>
                  <a:schemeClr val="tx1"/>
                </a:solidFill>
                <a:hlinkClick r:id="rId3"/>
              </a:rPr>
              <a:t>class</a:t>
            </a:r>
            <a:r>
              <a:rPr lang="en-GB" cap="none" dirty="0" smtClean="0">
                <a:solidFill>
                  <a:schemeClr val="tx1"/>
                </a:solidFill>
              </a:rPr>
              <a:t> is created. </a:t>
            </a:r>
          </a:p>
          <a:p>
            <a:pPr marL="342900" indent="-342900" algn="just">
              <a:buFont typeface="Arial" panose="020B0604020202020204" pitchFamily="34" charset="0"/>
              <a:buChar char="•"/>
            </a:pPr>
            <a:r>
              <a:rPr lang="en-GB" cap="none" dirty="0" smtClean="0">
                <a:solidFill>
                  <a:schemeClr val="tx1"/>
                </a:solidFill>
              </a:rPr>
              <a:t>At the time of calling constructor, memory for the object is allocated in the memory.</a:t>
            </a:r>
          </a:p>
          <a:p>
            <a:pPr marL="342900" indent="-342900" algn="just">
              <a:buFont typeface="Arial" panose="020B0604020202020204" pitchFamily="34" charset="0"/>
              <a:buChar char="•"/>
            </a:pPr>
            <a:r>
              <a:rPr lang="en-GB" cap="none" dirty="0" smtClean="0">
                <a:solidFill>
                  <a:schemeClr val="tx1"/>
                </a:solidFill>
              </a:rPr>
              <a:t>It is a special type of method which is used to initialize the object.</a:t>
            </a:r>
          </a:p>
          <a:p>
            <a:pPr marL="342900" indent="-342900" algn="just">
              <a:buFont typeface="Arial" panose="020B0604020202020204" pitchFamily="34" charset="0"/>
              <a:buChar char="•"/>
            </a:pPr>
            <a:r>
              <a:rPr lang="en-GB" cap="none" dirty="0" smtClean="0">
                <a:solidFill>
                  <a:schemeClr val="tx1"/>
                </a:solidFill>
              </a:rPr>
              <a:t>Every time an object is created using the new() keyword, at least one constructor is called.</a:t>
            </a:r>
          </a:p>
          <a:p>
            <a:pPr marL="342900" indent="-342900" algn="just">
              <a:buFont typeface="Arial" panose="020B0604020202020204" pitchFamily="34" charset="0"/>
              <a:buChar char="•"/>
            </a:pPr>
            <a:r>
              <a:rPr lang="en-GB" cap="none" dirty="0" smtClean="0">
                <a:solidFill>
                  <a:schemeClr val="tx1"/>
                </a:solidFill>
              </a:rPr>
              <a:t>It calls a default constructor if there is no constructor available in the class. In such case, java compiler provides a default constructor by default.</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674798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GB" sz="3200" dirty="0" smtClean="0"/>
              <a:t>Constructors in Java</a:t>
            </a:r>
            <a:endParaRPr lang="en-GB" sz="3200" dirty="0"/>
          </a:p>
        </p:txBody>
      </p:sp>
      <p:sp>
        <p:nvSpPr>
          <p:cNvPr id="3" name="Subtitle 2"/>
          <p:cNvSpPr>
            <a:spLocks noGrp="1"/>
          </p:cNvSpPr>
          <p:nvPr>
            <p:ph type="subTitle" idx="1"/>
          </p:nvPr>
        </p:nvSpPr>
        <p:spPr>
          <a:xfrm>
            <a:off x="433633" y="1197207"/>
            <a:ext cx="11274457" cy="5031556"/>
          </a:xfrm>
        </p:spPr>
        <p:txBody>
          <a:bodyPr>
            <a:noAutofit/>
          </a:bodyPr>
          <a:lstStyle/>
          <a:p>
            <a:r>
              <a:rPr lang="en-GB" cap="none" dirty="0" smtClean="0">
                <a:solidFill>
                  <a:schemeClr val="tx1"/>
                </a:solidFill>
              </a:rPr>
              <a:t>Rules for creating java constructor</a:t>
            </a:r>
          </a:p>
          <a:p>
            <a:r>
              <a:rPr lang="en-GB" cap="none" dirty="0" smtClean="0">
                <a:solidFill>
                  <a:schemeClr val="tx1"/>
                </a:solidFill>
              </a:rPr>
              <a:t>There are two rules defined for the constructor.</a:t>
            </a:r>
          </a:p>
          <a:p>
            <a:pPr marL="342900" indent="-342900">
              <a:buFont typeface="Arial" panose="020B0604020202020204" pitchFamily="34" charset="0"/>
              <a:buChar char="•"/>
            </a:pPr>
            <a:r>
              <a:rPr lang="en-GB" cap="none" dirty="0" smtClean="0">
                <a:solidFill>
                  <a:schemeClr val="tx1"/>
                </a:solidFill>
              </a:rPr>
              <a:t>Constructor name must be the same as its class name</a:t>
            </a:r>
          </a:p>
          <a:p>
            <a:pPr marL="342900" indent="-342900">
              <a:buFont typeface="Arial" panose="020B0604020202020204" pitchFamily="34" charset="0"/>
              <a:buChar char="•"/>
            </a:pPr>
            <a:r>
              <a:rPr lang="en-GB" cap="none" dirty="0" smtClean="0">
                <a:solidFill>
                  <a:schemeClr val="tx1"/>
                </a:solidFill>
              </a:rPr>
              <a:t>A constructor must have no explicit return type</a:t>
            </a:r>
          </a:p>
          <a:p>
            <a:pPr marL="342900" indent="-342900">
              <a:buFont typeface="Arial" panose="020B0604020202020204" pitchFamily="34" charset="0"/>
              <a:buChar char="•"/>
            </a:pPr>
            <a:r>
              <a:rPr lang="en-GB" cap="none" dirty="0" smtClean="0">
                <a:solidFill>
                  <a:schemeClr val="tx1"/>
                </a:solidFill>
              </a:rPr>
              <a:t>A java constructor cannot be abstract, static, final, and synchronized</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6964396" y="3366382"/>
            <a:ext cx="4743694" cy="3314870"/>
          </a:xfrm>
          <a:prstGeom prst="rect">
            <a:avLst/>
          </a:prstGeom>
        </p:spPr>
      </p:pic>
    </p:spTree>
    <p:extLst>
      <p:ext uri="{BB962C8B-B14F-4D97-AF65-F5344CB8AC3E}">
        <p14:creationId xmlns:p14="http://schemas.microsoft.com/office/powerpoint/2010/main" val="3976073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GB" sz="3200" dirty="0" smtClean="0"/>
              <a:t>Constructors in Java</a:t>
            </a:r>
            <a:endParaRPr lang="en-GB" sz="3200" dirty="0"/>
          </a:p>
        </p:txBody>
      </p:sp>
      <p:sp>
        <p:nvSpPr>
          <p:cNvPr id="3" name="Subtitle 2"/>
          <p:cNvSpPr>
            <a:spLocks noGrp="1"/>
          </p:cNvSpPr>
          <p:nvPr>
            <p:ph type="subTitle" idx="1"/>
          </p:nvPr>
        </p:nvSpPr>
        <p:spPr>
          <a:xfrm>
            <a:off x="433633" y="1197207"/>
            <a:ext cx="11274457" cy="5031556"/>
          </a:xfrm>
        </p:spPr>
        <p:txBody>
          <a:bodyPr>
            <a:noAutofit/>
          </a:bodyPr>
          <a:lstStyle/>
          <a:p>
            <a:r>
              <a:rPr lang="en-GB" cap="none" dirty="0" smtClean="0">
                <a:solidFill>
                  <a:schemeClr val="tx1"/>
                </a:solidFill>
              </a:rPr>
              <a:t>Default Constructor</a:t>
            </a:r>
          </a:p>
          <a:p>
            <a:pPr marL="342900" indent="-342900">
              <a:buFont typeface="Arial" panose="020B0604020202020204" pitchFamily="34" charset="0"/>
              <a:buChar char="•"/>
            </a:pPr>
            <a:r>
              <a:rPr lang="en-GB" cap="none" dirty="0" smtClean="0">
                <a:solidFill>
                  <a:schemeClr val="tx1"/>
                </a:solidFill>
              </a:rPr>
              <a:t>A constructor is called "default constructor" when it doesn't have any parameter.</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6" name="Picture 5"/>
          <p:cNvPicPr>
            <a:picLocks noChangeAspect="1"/>
          </p:cNvPicPr>
          <p:nvPr/>
        </p:nvPicPr>
        <p:blipFill>
          <a:blip r:embed="rId2"/>
          <a:stretch>
            <a:fillRect/>
          </a:stretch>
        </p:blipFill>
        <p:spPr>
          <a:xfrm>
            <a:off x="2244769" y="2100814"/>
            <a:ext cx="5013855" cy="2198469"/>
          </a:xfrm>
          <a:prstGeom prst="rect">
            <a:avLst/>
          </a:prstGeom>
        </p:spPr>
      </p:pic>
      <p:pic>
        <p:nvPicPr>
          <p:cNvPr id="7" name="Picture 6"/>
          <p:cNvPicPr>
            <a:picLocks noChangeAspect="1"/>
          </p:cNvPicPr>
          <p:nvPr/>
        </p:nvPicPr>
        <p:blipFill>
          <a:blip r:embed="rId3"/>
          <a:stretch>
            <a:fillRect/>
          </a:stretch>
        </p:blipFill>
        <p:spPr>
          <a:xfrm>
            <a:off x="6653230" y="4526366"/>
            <a:ext cx="5054860" cy="1778091"/>
          </a:xfrm>
          <a:prstGeom prst="rect">
            <a:avLst/>
          </a:prstGeom>
        </p:spPr>
      </p:pic>
    </p:spTree>
    <p:extLst>
      <p:ext uri="{BB962C8B-B14F-4D97-AF65-F5344CB8AC3E}">
        <p14:creationId xmlns:p14="http://schemas.microsoft.com/office/powerpoint/2010/main" val="3139706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GB" sz="3200" dirty="0" smtClean="0"/>
              <a:t>Constructors in Java</a:t>
            </a:r>
            <a:endParaRPr lang="en-GB" sz="3200" dirty="0"/>
          </a:p>
        </p:txBody>
      </p:sp>
      <p:sp>
        <p:nvSpPr>
          <p:cNvPr id="3" name="Subtitle 2"/>
          <p:cNvSpPr>
            <a:spLocks noGrp="1"/>
          </p:cNvSpPr>
          <p:nvPr>
            <p:ph type="subTitle" idx="1"/>
          </p:nvPr>
        </p:nvSpPr>
        <p:spPr>
          <a:xfrm>
            <a:off x="433633" y="1197207"/>
            <a:ext cx="11274457" cy="5031556"/>
          </a:xfrm>
        </p:spPr>
        <p:txBody>
          <a:bodyPr>
            <a:noAutofit/>
          </a:bodyPr>
          <a:lstStyle/>
          <a:p>
            <a:pPr algn="just"/>
            <a:r>
              <a:rPr lang="en-GB" cap="none" dirty="0" smtClean="0">
                <a:solidFill>
                  <a:schemeClr val="tx1"/>
                </a:solidFill>
              </a:rPr>
              <a:t>Parameterized constructor</a:t>
            </a:r>
          </a:p>
          <a:p>
            <a:pPr marL="342900" indent="-342900" algn="just">
              <a:buFont typeface="Arial" panose="020B0604020202020204" pitchFamily="34" charset="0"/>
              <a:buChar char="•"/>
            </a:pPr>
            <a:r>
              <a:rPr lang="en-GB" cap="none" dirty="0" smtClean="0">
                <a:solidFill>
                  <a:schemeClr val="tx1"/>
                </a:solidFill>
              </a:rPr>
              <a:t>A constructor which has a specific number of parameters is called a parameterized constructor.</a:t>
            </a:r>
          </a:p>
          <a:p>
            <a:pPr marL="342900" indent="-342900" algn="just">
              <a:buFont typeface="Arial" panose="020B0604020202020204" pitchFamily="34" charset="0"/>
              <a:buChar char="•"/>
            </a:pPr>
            <a:r>
              <a:rPr lang="en-GB" cap="none" dirty="0" smtClean="0">
                <a:solidFill>
                  <a:schemeClr val="tx1"/>
                </a:solidFill>
              </a:rPr>
              <a:t>The parameterized constructor is used to provide different values to distinct objects. However, you can provide the same values also.</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851535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Classes and Objects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GB" cap="none" dirty="0" smtClean="0">
                <a:solidFill>
                  <a:schemeClr val="tx1"/>
                </a:solidFill>
                <a:latin typeface="Times New Roman" panose="02020603050405020304" pitchFamily="18" charset="0"/>
                <a:cs typeface="Times New Roman" panose="02020603050405020304" pitchFamily="18" charset="0"/>
              </a:rPr>
              <a:t>State: represents the data (value) of an object.</a:t>
            </a:r>
          </a:p>
          <a:p>
            <a:pPr marL="342900" indent="-342900" algn="just">
              <a:buFont typeface="Arial" panose="020B0604020202020204" pitchFamily="34" charset="0"/>
              <a:buChar char="•"/>
            </a:pPr>
            <a:r>
              <a:rPr lang="en-GB" cap="none" dirty="0" err="1" smtClean="0">
                <a:solidFill>
                  <a:schemeClr val="tx1"/>
                </a:solidFill>
                <a:latin typeface="Times New Roman" panose="02020603050405020304" pitchFamily="18" charset="0"/>
                <a:cs typeface="Times New Roman" panose="02020603050405020304" pitchFamily="18" charset="0"/>
              </a:rPr>
              <a:t>Behavior</a:t>
            </a:r>
            <a:r>
              <a:rPr lang="en-GB" cap="none" dirty="0" smtClean="0">
                <a:solidFill>
                  <a:schemeClr val="tx1"/>
                </a:solidFill>
                <a:latin typeface="Times New Roman" panose="02020603050405020304" pitchFamily="18" charset="0"/>
                <a:cs typeface="Times New Roman" panose="02020603050405020304" pitchFamily="18" charset="0"/>
              </a:rPr>
              <a:t>: represents the </a:t>
            </a:r>
            <a:r>
              <a:rPr lang="en-GB" cap="none" dirty="0" err="1" smtClean="0">
                <a:solidFill>
                  <a:schemeClr val="tx1"/>
                </a:solidFill>
                <a:latin typeface="Times New Roman" panose="02020603050405020304" pitchFamily="18" charset="0"/>
                <a:cs typeface="Times New Roman" panose="02020603050405020304" pitchFamily="18" charset="0"/>
              </a:rPr>
              <a:t>behavior</a:t>
            </a:r>
            <a:r>
              <a:rPr lang="en-GB" cap="none" dirty="0" smtClean="0">
                <a:solidFill>
                  <a:schemeClr val="tx1"/>
                </a:solidFill>
                <a:latin typeface="Times New Roman" panose="02020603050405020304" pitchFamily="18" charset="0"/>
                <a:cs typeface="Times New Roman" panose="02020603050405020304" pitchFamily="18" charset="0"/>
              </a:rPr>
              <a:t> (functionality) of an object such as deposit, withdraw, etc.</a:t>
            </a:r>
          </a:p>
          <a:p>
            <a:pPr marL="342900" indent="-342900" algn="just">
              <a:buFont typeface="Arial" panose="020B0604020202020204" pitchFamily="34" charset="0"/>
              <a:buChar char="•"/>
            </a:pPr>
            <a:r>
              <a:rPr lang="en-GB" cap="none" dirty="0" smtClean="0">
                <a:solidFill>
                  <a:schemeClr val="tx1"/>
                </a:solidFill>
                <a:latin typeface="Times New Roman" panose="02020603050405020304" pitchFamily="18" charset="0"/>
                <a:cs typeface="Times New Roman" panose="02020603050405020304" pitchFamily="18" charset="0"/>
              </a:rPr>
              <a:t>Identity: an object identity is typically implemented via a unique id. The value of the ID is not visible to the external user. However, it is used internally by the JVM to identify each object uniquely.</a:t>
            </a:r>
          </a:p>
          <a:p>
            <a:pPr marL="342900" indent="-342900" algn="just">
              <a:buFont typeface="Arial" panose="020B0604020202020204" pitchFamily="34" charset="0"/>
              <a:buChar char="•"/>
            </a:pPr>
            <a:r>
              <a:rPr lang="en-GB" cap="none" dirty="0">
                <a:solidFill>
                  <a:schemeClr val="tx1"/>
                </a:solidFill>
                <a:latin typeface="Times New Roman" panose="02020603050405020304" pitchFamily="18" charset="0"/>
                <a:cs typeface="Times New Roman" panose="02020603050405020304" pitchFamily="18" charset="0"/>
              </a:rPr>
              <a:t>For Example, Pen is an object. Its name is </a:t>
            </a:r>
            <a:r>
              <a:rPr lang="en-GB" cap="none" dirty="0" smtClean="0">
                <a:solidFill>
                  <a:schemeClr val="tx1"/>
                </a:solidFill>
                <a:latin typeface="Times New Roman" panose="02020603050405020304" pitchFamily="18" charset="0"/>
                <a:cs typeface="Times New Roman" panose="02020603050405020304" pitchFamily="18" charset="0"/>
              </a:rPr>
              <a:t>Parker; </a:t>
            </a:r>
            <a:r>
              <a:rPr lang="en-GB" cap="none" dirty="0" err="1">
                <a:solidFill>
                  <a:schemeClr val="tx1"/>
                </a:solidFill>
                <a:latin typeface="Times New Roman" panose="02020603050405020304" pitchFamily="18" charset="0"/>
                <a:cs typeface="Times New Roman" panose="02020603050405020304" pitchFamily="18" charset="0"/>
              </a:rPr>
              <a:t>color</a:t>
            </a:r>
            <a:r>
              <a:rPr lang="en-GB" cap="none" dirty="0">
                <a:solidFill>
                  <a:schemeClr val="tx1"/>
                </a:solidFill>
                <a:latin typeface="Times New Roman" panose="02020603050405020304" pitchFamily="18" charset="0"/>
                <a:cs typeface="Times New Roman" panose="02020603050405020304" pitchFamily="18" charset="0"/>
              </a:rPr>
              <a:t> is </a:t>
            </a:r>
            <a:r>
              <a:rPr lang="en-GB" cap="none" dirty="0" smtClean="0">
                <a:solidFill>
                  <a:schemeClr val="tx1"/>
                </a:solidFill>
                <a:latin typeface="Times New Roman" panose="02020603050405020304" pitchFamily="18" charset="0"/>
                <a:cs typeface="Times New Roman" panose="02020603050405020304" pitchFamily="18" charset="0"/>
              </a:rPr>
              <a:t>black, </a:t>
            </a:r>
            <a:r>
              <a:rPr lang="en-GB" cap="none" dirty="0">
                <a:solidFill>
                  <a:schemeClr val="tx1"/>
                </a:solidFill>
                <a:latin typeface="Times New Roman" panose="02020603050405020304" pitchFamily="18" charset="0"/>
                <a:cs typeface="Times New Roman" panose="02020603050405020304" pitchFamily="18" charset="0"/>
              </a:rPr>
              <a:t>known as its state. It is used to write, so writing is its </a:t>
            </a:r>
            <a:r>
              <a:rPr lang="en-GB" cap="none" dirty="0" err="1">
                <a:solidFill>
                  <a:schemeClr val="tx1"/>
                </a:solidFill>
                <a:latin typeface="Times New Roman" panose="02020603050405020304" pitchFamily="18" charset="0"/>
                <a:cs typeface="Times New Roman" panose="02020603050405020304" pitchFamily="18" charset="0"/>
              </a:rPr>
              <a:t>behavior</a:t>
            </a:r>
            <a:r>
              <a:rPr lang="en-GB" cap="none" dirty="0" smtClean="0">
                <a:solidFill>
                  <a:schemeClr val="tx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GB" cap="none" dirty="0">
                <a:solidFill>
                  <a:schemeClr val="tx1"/>
                </a:solidFill>
                <a:latin typeface="Times New Roman" panose="02020603050405020304" pitchFamily="18" charset="0"/>
                <a:cs typeface="Times New Roman" panose="02020603050405020304" pitchFamily="18" charset="0"/>
              </a:rPr>
              <a:t>An object is an instance of a class. A class is a template or blueprint from which objects are created. So, an object is the instance(result) of a class</a:t>
            </a:r>
            <a:r>
              <a:rPr lang="en-GB" cap="none" dirty="0" smtClean="0">
                <a:solidFill>
                  <a:schemeClr val="tx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GB" cap="none"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5525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Definition of a Object</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GB" cap="none" dirty="0" smtClean="0">
                <a:solidFill>
                  <a:schemeClr val="tx1"/>
                </a:solidFill>
              </a:rPr>
              <a:t>An object is a real world entity</a:t>
            </a:r>
          </a:p>
          <a:p>
            <a:pPr marL="342900" indent="-342900" algn="just">
              <a:buFont typeface="Arial" panose="020B0604020202020204" pitchFamily="34" charset="0"/>
              <a:buChar char="•"/>
            </a:pPr>
            <a:r>
              <a:rPr lang="en-GB" cap="none" dirty="0" smtClean="0">
                <a:solidFill>
                  <a:schemeClr val="tx1"/>
                </a:solidFill>
              </a:rPr>
              <a:t>An object is a runtime entity</a:t>
            </a:r>
          </a:p>
          <a:p>
            <a:pPr marL="342900" indent="-342900">
              <a:buFont typeface="Arial" panose="020B0604020202020204" pitchFamily="34" charset="0"/>
              <a:buChar char="•"/>
            </a:pPr>
            <a:r>
              <a:rPr lang="en-GB" cap="none" dirty="0" smtClean="0">
                <a:solidFill>
                  <a:schemeClr val="tx1"/>
                </a:solidFill>
              </a:rPr>
              <a:t>The object is </a:t>
            </a:r>
            <a:r>
              <a:rPr lang="en-GB" i="1" cap="none" dirty="0" smtClean="0">
                <a:solidFill>
                  <a:schemeClr val="tx1"/>
                </a:solidFill>
              </a:rPr>
              <a:t>an entity which has state and </a:t>
            </a:r>
            <a:r>
              <a:rPr lang="en-GB" i="1" cap="none" dirty="0" err="1" smtClean="0">
                <a:solidFill>
                  <a:schemeClr val="tx1"/>
                </a:solidFill>
              </a:rPr>
              <a:t>behavior</a:t>
            </a:r>
            <a:r>
              <a:rPr lang="en-GB" cap="none" dirty="0" smtClean="0">
                <a:solidFill>
                  <a:schemeClr val="tx1"/>
                </a:solidFill>
              </a:rPr>
              <a:t>.</a:t>
            </a:r>
          </a:p>
          <a:p>
            <a:pPr marL="342900" indent="-342900">
              <a:buFont typeface="Arial" panose="020B0604020202020204" pitchFamily="34" charset="0"/>
              <a:buChar char="•"/>
            </a:pPr>
            <a:r>
              <a:rPr lang="en-GB" cap="none" dirty="0" smtClean="0">
                <a:solidFill>
                  <a:schemeClr val="tx1"/>
                </a:solidFill>
              </a:rPr>
              <a:t>The object is </a:t>
            </a:r>
            <a:r>
              <a:rPr lang="en-GB" i="1" cap="none" dirty="0" smtClean="0">
                <a:solidFill>
                  <a:schemeClr val="tx1"/>
                </a:solidFill>
              </a:rPr>
              <a:t>an instance of a class</a:t>
            </a:r>
            <a:r>
              <a:rPr lang="en-GB" cap="none" dirty="0" smtClean="0">
                <a:solidFill>
                  <a:schemeClr val="tx1"/>
                </a:solidFill>
              </a:rPr>
              <a:t>.</a:t>
            </a:r>
          </a:p>
          <a:p>
            <a:pPr marL="342900" indent="-342900" algn="just">
              <a:buFont typeface="Arial" panose="020B0604020202020204" pitchFamily="34" charset="0"/>
              <a:buChar char="•"/>
            </a:pPr>
            <a:endParaRPr lang="en-GB" cap="none" dirty="0" smtClean="0">
              <a:solidFill>
                <a:schemeClr val="tx1"/>
              </a:solidFill>
            </a:endParaRPr>
          </a:p>
          <a:p>
            <a:pPr marL="342900" indent="-342900" algn="just">
              <a:buFont typeface="Arial" panose="020B0604020202020204" pitchFamily="34" charset="0"/>
              <a:buChar char="•"/>
            </a:pPr>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910523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Classes and Objects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r>
              <a:rPr lang="en-GB" cap="none" dirty="0" smtClean="0">
                <a:solidFill>
                  <a:schemeClr val="tx1"/>
                </a:solidFill>
              </a:rPr>
              <a:t>What is a class in java?</a:t>
            </a:r>
          </a:p>
          <a:p>
            <a:pPr marL="342900" indent="-342900">
              <a:buFont typeface="Arial" panose="020B0604020202020204" pitchFamily="34" charset="0"/>
              <a:buChar char="•"/>
            </a:pPr>
            <a:r>
              <a:rPr lang="en-GB" cap="none" dirty="0" smtClean="0">
                <a:solidFill>
                  <a:schemeClr val="tx1"/>
                </a:solidFill>
              </a:rPr>
              <a:t>A class is a group of objects which have common properties. It is a template or blueprint from which objects are created. It is a logical entity. It can't be physical.</a:t>
            </a:r>
          </a:p>
          <a:p>
            <a:pPr marL="342900" indent="-342900">
              <a:buFont typeface="Arial" panose="020B0604020202020204" pitchFamily="34" charset="0"/>
              <a:buChar char="•"/>
            </a:pPr>
            <a:r>
              <a:rPr lang="en-GB" cap="none" dirty="0" smtClean="0">
                <a:solidFill>
                  <a:schemeClr val="tx1"/>
                </a:solidFill>
              </a:rPr>
              <a:t>A class in java can contain:</a:t>
            </a:r>
          </a:p>
          <a:p>
            <a:pPr marL="342900" indent="-342900">
              <a:buFont typeface="Arial" panose="020B0604020202020204" pitchFamily="34" charset="0"/>
              <a:buChar char="•"/>
            </a:pPr>
            <a:r>
              <a:rPr lang="en-GB" b="1" cap="none" dirty="0" smtClean="0">
                <a:solidFill>
                  <a:schemeClr val="tx1"/>
                </a:solidFill>
              </a:rPr>
              <a:t>Fields</a:t>
            </a:r>
            <a:endParaRPr lang="en-GB" cap="none" dirty="0" smtClean="0">
              <a:solidFill>
                <a:schemeClr val="tx1"/>
              </a:solidFill>
            </a:endParaRPr>
          </a:p>
          <a:p>
            <a:pPr marL="342900" indent="-342900">
              <a:buFont typeface="Arial" panose="020B0604020202020204" pitchFamily="34" charset="0"/>
              <a:buChar char="•"/>
            </a:pPr>
            <a:r>
              <a:rPr lang="en-GB" b="1" cap="none" dirty="0" smtClean="0">
                <a:solidFill>
                  <a:schemeClr val="tx1"/>
                </a:solidFill>
              </a:rPr>
              <a:t>Methods</a:t>
            </a:r>
            <a:endParaRPr lang="en-GB" cap="none" dirty="0" smtClean="0">
              <a:solidFill>
                <a:schemeClr val="tx1"/>
              </a:solidFill>
            </a:endParaRPr>
          </a:p>
          <a:p>
            <a:pPr marL="342900" indent="-342900">
              <a:buFont typeface="Arial" panose="020B0604020202020204" pitchFamily="34" charset="0"/>
              <a:buChar char="•"/>
            </a:pPr>
            <a:r>
              <a:rPr lang="en-GB" b="1" cap="none" dirty="0" smtClean="0">
                <a:solidFill>
                  <a:schemeClr val="tx1"/>
                </a:solidFill>
              </a:rPr>
              <a:t>Constructors</a:t>
            </a:r>
            <a:endParaRPr lang="en-GB" cap="none" dirty="0" smtClean="0">
              <a:solidFill>
                <a:schemeClr val="tx1"/>
              </a:solidFill>
            </a:endParaRPr>
          </a:p>
          <a:p>
            <a:pPr marL="342900" indent="-342900">
              <a:buFont typeface="Arial" panose="020B0604020202020204" pitchFamily="34" charset="0"/>
              <a:buChar char="•"/>
            </a:pPr>
            <a:r>
              <a:rPr lang="en-GB" b="1" cap="none" dirty="0" smtClean="0">
                <a:solidFill>
                  <a:schemeClr val="tx1"/>
                </a:solidFill>
              </a:rPr>
              <a:t>Blocks</a:t>
            </a:r>
            <a:endParaRPr lang="en-GB" cap="none" dirty="0" smtClean="0">
              <a:solidFill>
                <a:schemeClr val="tx1"/>
              </a:solidFill>
            </a:endParaRPr>
          </a:p>
          <a:p>
            <a:pPr marL="342900" indent="-342900">
              <a:buFont typeface="Arial" panose="020B0604020202020204" pitchFamily="34" charset="0"/>
              <a:buChar char="•"/>
            </a:pPr>
            <a:r>
              <a:rPr lang="en-GB" b="1" cap="none" dirty="0" smtClean="0">
                <a:solidFill>
                  <a:schemeClr val="tx1"/>
                </a:solidFill>
              </a:rPr>
              <a:t>Nested class and interface</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742415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Classes and Objects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r>
              <a:rPr lang="en-GB" dirty="0"/>
              <a:t>Syntax to declare a class:</a:t>
            </a: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3593431" y="1928508"/>
            <a:ext cx="3648138" cy="3073629"/>
          </a:xfrm>
          <a:prstGeom prst="rect">
            <a:avLst/>
          </a:prstGeom>
        </p:spPr>
      </p:pic>
    </p:spTree>
    <p:extLst>
      <p:ext uri="{BB962C8B-B14F-4D97-AF65-F5344CB8AC3E}">
        <p14:creationId xmlns:p14="http://schemas.microsoft.com/office/powerpoint/2010/main" val="2070145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Classes and Objects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r>
              <a:rPr lang="en-IN" cap="none" dirty="0" smtClean="0">
                <a:solidFill>
                  <a:schemeClr val="tx1"/>
                </a:solidFill>
              </a:rPr>
              <a:t>New keyword in java</a:t>
            </a:r>
          </a:p>
          <a:p>
            <a:pPr marL="342900" indent="-342900">
              <a:buFont typeface="Arial" panose="020B0604020202020204" pitchFamily="34" charset="0"/>
              <a:buChar char="•"/>
            </a:pPr>
            <a:r>
              <a:rPr lang="en-GB" cap="none" dirty="0" smtClean="0">
                <a:solidFill>
                  <a:schemeClr val="tx1"/>
                </a:solidFill>
              </a:rPr>
              <a:t>The new keyword is used to allocate memory at runtime. </a:t>
            </a:r>
          </a:p>
          <a:p>
            <a:r>
              <a:rPr lang="en-GB" cap="none" dirty="0" smtClean="0">
                <a:solidFill>
                  <a:schemeClr val="tx1"/>
                </a:solidFill>
              </a:rPr>
              <a:t/>
            </a:r>
            <a:br>
              <a:rPr lang="en-GB" cap="none" dirty="0" smtClean="0">
                <a:solidFill>
                  <a:schemeClr val="tx1"/>
                </a:solidFill>
              </a:rPr>
            </a:br>
            <a:r>
              <a:rPr lang="en-GB" b="1" cap="none" dirty="0" smtClean="0">
                <a:solidFill>
                  <a:schemeClr val="tx1"/>
                </a:solidFill>
              </a:rPr>
              <a:t>Object and class example: main within the class</a:t>
            </a:r>
          </a:p>
          <a:p>
            <a:r>
              <a:rPr lang="en-GB" cap="none" dirty="0" smtClean="0">
                <a:solidFill>
                  <a:schemeClr val="tx1"/>
                </a:solidFill>
              </a:rPr>
              <a:t>In this example, we have created a student class which has two data members id and name. We are creating the object of the student class by new keyword and printing the object's value.</a:t>
            </a:r>
          </a:p>
          <a:p>
            <a:r>
              <a:rPr lang="en-GB" cap="none" dirty="0" smtClean="0">
                <a:solidFill>
                  <a:schemeClr val="tx1"/>
                </a:solidFill>
              </a:rPr>
              <a:t>Here, we are creating a main() method inside the class.</a:t>
            </a:r>
          </a:p>
          <a:p>
            <a:endParaRPr lang="en-GB" dirty="0"/>
          </a:p>
          <a:p>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508031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r>
              <a:rPr lang="en-GB" sz="2800" b="1" dirty="0">
                <a:solidFill>
                  <a:schemeClr val="tx1"/>
                </a:solidFill>
              </a:rPr>
              <a:t>Object and class example: main within the class</a:t>
            </a:r>
            <a:endParaRPr lang="en-GB" sz="4800" b="1" dirty="0">
              <a:solidFill>
                <a:schemeClr val="tx1"/>
              </a:solidFill>
            </a:endParaRPr>
          </a:p>
        </p:txBody>
      </p:sp>
      <p:sp>
        <p:nvSpPr>
          <p:cNvPr id="3" name="Subtitle 2"/>
          <p:cNvSpPr>
            <a:spLocks noGrp="1"/>
          </p:cNvSpPr>
          <p:nvPr>
            <p:ph type="subTitle" idx="1"/>
          </p:nvPr>
        </p:nvSpPr>
        <p:spPr>
          <a:xfrm>
            <a:off x="433633" y="1197207"/>
            <a:ext cx="11274457" cy="5031556"/>
          </a:xfrm>
        </p:spPr>
        <p:txBody>
          <a:bodyPr>
            <a:normAutofit/>
          </a:bodyPr>
          <a:lstStyle/>
          <a:p>
            <a:r>
              <a:rPr lang="en-GB" b="1" cap="none" dirty="0" smtClean="0">
                <a:solidFill>
                  <a:schemeClr val="tx1"/>
                </a:solidFill>
              </a:rPr>
              <a:t>class</a:t>
            </a:r>
            <a:r>
              <a:rPr lang="en-GB" cap="none" dirty="0" smtClean="0">
                <a:solidFill>
                  <a:schemeClr val="tx1"/>
                </a:solidFill>
              </a:rPr>
              <a:t> student{  </a:t>
            </a:r>
          </a:p>
          <a:p>
            <a:r>
              <a:rPr lang="en-GB" cap="none" dirty="0" smtClean="0">
                <a:solidFill>
                  <a:schemeClr val="tx1"/>
                </a:solidFill>
              </a:rPr>
              <a:t> </a:t>
            </a:r>
            <a:r>
              <a:rPr lang="en-GB" b="1" cap="none" dirty="0" err="1" smtClean="0">
                <a:solidFill>
                  <a:schemeClr val="tx1"/>
                </a:solidFill>
              </a:rPr>
              <a:t>int</a:t>
            </a:r>
            <a:r>
              <a:rPr lang="en-GB" cap="none" dirty="0" smtClean="0">
                <a:solidFill>
                  <a:schemeClr val="tx1"/>
                </a:solidFill>
              </a:rPr>
              <a:t> id;</a:t>
            </a:r>
          </a:p>
          <a:p>
            <a:r>
              <a:rPr lang="en-GB" cap="none" dirty="0" smtClean="0">
                <a:solidFill>
                  <a:schemeClr val="tx1"/>
                </a:solidFill>
              </a:rPr>
              <a:t>  string name;  </a:t>
            </a:r>
          </a:p>
          <a:p>
            <a:r>
              <a:rPr lang="en-GB" cap="none" dirty="0" smtClean="0">
                <a:solidFill>
                  <a:schemeClr val="tx1"/>
                </a:solidFill>
              </a:rPr>
              <a:t> </a:t>
            </a:r>
            <a:r>
              <a:rPr lang="en-GB" b="1" cap="none" dirty="0" smtClean="0">
                <a:solidFill>
                  <a:schemeClr val="tx1"/>
                </a:solidFill>
              </a:rPr>
              <a:t>public</a:t>
            </a:r>
            <a:r>
              <a:rPr lang="en-GB" cap="none" dirty="0" smtClean="0">
                <a:solidFill>
                  <a:schemeClr val="tx1"/>
                </a:solidFill>
              </a:rPr>
              <a:t> </a:t>
            </a:r>
            <a:r>
              <a:rPr lang="en-GB" b="1" cap="none" dirty="0" smtClean="0">
                <a:solidFill>
                  <a:schemeClr val="tx1"/>
                </a:solidFill>
              </a:rPr>
              <a:t>static</a:t>
            </a:r>
            <a:r>
              <a:rPr lang="en-GB" cap="none" dirty="0" smtClean="0">
                <a:solidFill>
                  <a:schemeClr val="tx1"/>
                </a:solidFill>
              </a:rPr>
              <a:t> </a:t>
            </a:r>
            <a:r>
              <a:rPr lang="en-GB" b="1" cap="none" dirty="0" smtClean="0">
                <a:solidFill>
                  <a:schemeClr val="tx1"/>
                </a:solidFill>
              </a:rPr>
              <a:t>void</a:t>
            </a:r>
            <a:r>
              <a:rPr lang="en-GB" cap="none" dirty="0" smtClean="0">
                <a:solidFill>
                  <a:schemeClr val="tx1"/>
                </a:solidFill>
              </a:rPr>
              <a:t> main(string </a:t>
            </a:r>
            <a:r>
              <a:rPr lang="en-GB" cap="none" dirty="0" err="1" smtClean="0">
                <a:solidFill>
                  <a:schemeClr val="tx1"/>
                </a:solidFill>
              </a:rPr>
              <a:t>args</a:t>
            </a:r>
            <a:r>
              <a:rPr lang="en-GB" cap="none" dirty="0" smtClean="0">
                <a:solidFill>
                  <a:schemeClr val="tx1"/>
                </a:solidFill>
              </a:rPr>
              <a:t>[]){  </a:t>
            </a:r>
          </a:p>
          <a:p>
            <a:r>
              <a:rPr lang="en-GB" cap="none" dirty="0" smtClean="0">
                <a:solidFill>
                  <a:schemeClr val="tx1"/>
                </a:solidFill>
              </a:rPr>
              <a:t>  //creating an object or instance  </a:t>
            </a:r>
          </a:p>
          <a:p>
            <a:r>
              <a:rPr lang="en-GB" cap="none" dirty="0" smtClean="0">
                <a:solidFill>
                  <a:schemeClr val="tx1"/>
                </a:solidFill>
              </a:rPr>
              <a:t>  student s1=</a:t>
            </a:r>
            <a:r>
              <a:rPr lang="en-GB" b="1" cap="none" dirty="0" smtClean="0">
                <a:solidFill>
                  <a:schemeClr val="tx1"/>
                </a:solidFill>
              </a:rPr>
              <a:t>new</a:t>
            </a:r>
            <a:r>
              <a:rPr lang="en-GB" cap="none" dirty="0" smtClean="0">
                <a:solidFill>
                  <a:schemeClr val="tx1"/>
                </a:solidFill>
              </a:rPr>
              <a:t> student();//creating an object of student  </a:t>
            </a:r>
          </a:p>
          <a:p>
            <a:r>
              <a:rPr lang="en-GB" cap="none" dirty="0" smtClean="0">
                <a:solidFill>
                  <a:schemeClr val="tx1"/>
                </a:solidFill>
              </a:rPr>
              <a:t>  //printing values of the object  </a:t>
            </a:r>
          </a:p>
          <a:p>
            <a:r>
              <a:rPr lang="en-GB" cap="none" dirty="0" smtClean="0">
                <a:solidFill>
                  <a:schemeClr val="tx1"/>
                </a:solidFill>
              </a:rPr>
              <a:t>  </a:t>
            </a:r>
            <a:r>
              <a:rPr lang="en-GB" cap="none" dirty="0" err="1" smtClean="0">
                <a:solidFill>
                  <a:schemeClr val="tx1"/>
                </a:solidFill>
              </a:rPr>
              <a:t>System.out.println</a:t>
            </a:r>
            <a:r>
              <a:rPr lang="en-GB" cap="none" dirty="0" smtClean="0">
                <a:solidFill>
                  <a:schemeClr val="tx1"/>
                </a:solidFill>
              </a:rPr>
              <a:t>(s1.id);//accessing member through reference variable  </a:t>
            </a:r>
          </a:p>
          <a:p>
            <a:r>
              <a:rPr lang="en-GB" cap="none" dirty="0" smtClean="0">
                <a:solidFill>
                  <a:schemeClr val="tx1"/>
                </a:solidFill>
              </a:rPr>
              <a:t>  </a:t>
            </a:r>
            <a:r>
              <a:rPr lang="en-GB" cap="none" dirty="0" err="1" smtClean="0">
                <a:solidFill>
                  <a:schemeClr val="tx1"/>
                </a:solidFill>
              </a:rPr>
              <a:t>System.out.println</a:t>
            </a:r>
            <a:r>
              <a:rPr lang="en-GB" cap="none" dirty="0" smtClean="0">
                <a:solidFill>
                  <a:schemeClr val="tx1"/>
                </a:solidFill>
              </a:rPr>
              <a:t>(s1.name);  </a:t>
            </a:r>
          </a:p>
          <a:p>
            <a:r>
              <a:rPr lang="en-GB" cap="none" dirty="0" smtClean="0">
                <a:solidFill>
                  <a:schemeClr val="tx1"/>
                </a:solidFill>
              </a:rPr>
              <a:t> }  </a:t>
            </a:r>
          </a:p>
          <a:p>
            <a:r>
              <a:rPr lang="en-GB" cap="none" dirty="0" smtClean="0">
                <a:solidFill>
                  <a:schemeClr val="tx1"/>
                </a:solidFill>
              </a:rPr>
              <a:t>}  </a:t>
            </a:r>
          </a:p>
          <a:p>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093708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r>
              <a:rPr lang="en-GB" sz="2800" dirty="0"/>
              <a:t>Object and Class Example: main outside the class</a:t>
            </a:r>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buFont typeface="Arial" panose="020B0604020202020204" pitchFamily="34" charset="0"/>
              <a:buChar char="•"/>
            </a:pPr>
            <a:r>
              <a:rPr lang="en-GB" cap="none" dirty="0" smtClean="0">
                <a:solidFill>
                  <a:schemeClr val="tx1"/>
                </a:solidFill>
              </a:rPr>
              <a:t>In real time development, we create classes and use it from another class. It is a better approach than previous one. Let's see a simple example, where we are having main() method in another class.</a:t>
            </a:r>
          </a:p>
          <a:p>
            <a:pPr marL="342900" indent="-342900">
              <a:buFont typeface="Arial" panose="020B0604020202020204" pitchFamily="34" charset="0"/>
              <a:buChar char="•"/>
            </a:pPr>
            <a:r>
              <a:rPr lang="en-GB" cap="none" dirty="0" smtClean="0">
                <a:solidFill>
                  <a:schemeClr val="tx1"/>
                </a:solidFill>
              </a:rPr>
              <a:t>We can have multiple classes in different java files or single java file. If you define multiple classes in a single java source file, it is a good idea to save the file name with the class name which has main() method.</a:t>
            </a:r>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717532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178</TotalTime>
  <Words>672</Words>
  <Application>Microsoft Office PowerPoint</Application>
  <PresentationFormat>Widescreen</PresentationFormat>
  <Paragraphs>220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Times New Roman</vt:lpstr>
      <vt:lpstr>Wingdings 3</vt:lpstr>
      <vt:lpstr>Ion</vt:lpstr>
      <vt:lpstr>Classes and Objects</vt:lpstr>
      <vt:lpstr>Introduction </vt:lpstr>
      <vt:lpstr>Classes and Objects</vt:lpstr>
      <vt:lpstr>Definition of a Object</vt:lpstr>
      <vt:lpstr>Classes and Objects</vt:lpstr>
      <vt:lpstr>Classes and Objects</vt:lpstr>
      <vt:lpstr>Classes and Objects</vt:lpstr>
      <vt:lpstr>Object and class example: main within the class</vt:lpstr>
      <vt:lpstr>Object and Class Example: main outside the class</vt:lpstr>
      <vt:lpstr>Object and Class Example: main outside the class</vt:lpstr>
      <vt:lpstr>Objects and Classes</vt:lpstr>
      <vt:lpstr>Object and Class Example: Initialization through reference</vt:lpstr>
      <vt:lpstr>Object and Class Example: Initialization through reference</vt:lpstr>
      <vt:lpstr>Object and Class Example: Initialization through method</vt:lpstr>
      <vt:lpstr>Object and Class Example: Initialization through method</vt:lpstr>
      <vt:lpstr>PowerPoint Presentation</vt:lpstr>
      <vt:lpstr>Create an Object</vt:lpstr>
      <vt:lpstr>Anonymous Object</vt:lpstr>
      <vt:lpstr>Anonymous Object</vt:lpstr>
      <vt:lpstr>Creating multiple objects by one type only</vt:lpstr>
      <vt:lpstr>Creating multiple objects by one type only</vt:lpstr>
      <vt:lpstr>Constructors in Java</vt:lpstr>
      <vt:lpstr>Constructors in Java</vt:lpstr>
      <vt:lpstr>Constructors in Java</vt:lpstr>
      <vt:lpstr>Constructors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Through Java</dc:title>
  <dc:creator>Sripad</dc:creator>
  <cp:lastModifiedBy>atridatta atridatta</cp:lastModifiedBy>
  <cp:revision>87</cp:revision>
  <dcterms:created xsi:type="dcterms:W3CDTF">2024-07-04T05:04:09Z</dcterms:created>
  <dcterms:modified xsi:type="dcterms:W3CDTF">2025-07-21T12:54:46Z</dcterms:modified>
</cp:coreProperties>
</file>