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7" r:id="rId2"/>
    <p:sldId id="258" r:id="rId3"/>
    <p:sldId id="320" r:id="rId4"/>
    <p:sldId id="321" r:id="rId5"/>
    <p:sldId id="322" r:id="rId6"/>
    <p:sldId id="323" r:id="rId7"/>
    <p:sldId id="324" r:id="rId8"/>
    <p:sldId id="325" r:id="rId9"/>
    <p:sldId id="326" r:id="rId10"/>
    <p:sldId id="327" r:id="rId11"/>
    <p:sldId id="328" r:id="rId12"/>
    <p:sldId id="329" r:id="rId13"/>
    <p:sldId id="330" r:id="rId14"/>
    <p:sldId id="331" r:id="rId15"/>
    <p:sldId id="319"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317" r:id="rId74"/>
    <p:sldId id="318"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61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8ABE3C1-DBE1-495D-B57B-2849774B866A}" type="datetimeFigureOut">
              <a:rPr lang="en-US" smtClean="0"/>
              <a:pPr/>
              <a:t>10/7/2024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53899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64083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4EB90BD-B6CE-46B7-997F-7313B992CCDC}" type="datetimeFigureOut">
              <a:rPr lang="en-US" smtClean="0"/>
              <a:pPr/>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0827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DB9D11F-B188-461D-B23F-39381795C052}" type="datetimeFigureOut">
              <a:rPr lang="en-US" smtClean="0"/>
              <a:pPr/>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7766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E6D8D9-55A2-4063-B0F3-121F44549695}" type="datetimeFigureOut">
              <a:rPr lang="en-US" smtClean="0"/>
              <a:pPr/>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4224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B24536-994D-4021-A283-9F449C0DB509}" type="datetimeFigureOut">
              <a:rPr lang="en-US" smtClean="0"/>
              <a:pPr/>
              <a:t>10/7/2024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0337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BBBB78-C96F-47B7-AB17-D852CA960AC9}" type="datetimeFigureOut">
              <a:rPr lang="en-US" smtClean="0"/>
              <a:pPr/>
              <a:t>10/7/2024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7184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FA3F48C-C7C6-4055-9F49-3777875E72AE}" type="datetimeFigureOut">
              <a:rPr lang="en-US" smtClean="0"/>
              <a:pPr/>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05395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178E61D-D431-422C-9764-11DAFE33AB63}" type="datetimeFigureOut">
              <a:rPr lang="en-US" smtClean="0"/>
              <a:pPr/>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1687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9995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69911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08489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10/7/2024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03197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10/7/2024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759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pPr/>
              <a:t>10/7/2024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3378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21321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20708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D6E9DEC-419B-4CC5-A080-3B06BD5A8291}" type="datetimeFigureOut">
              <a:rPr lang="en-US" smtClean="0"/>
              <a:pPr/>
              <a:t>10/7/2024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0164549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javatpoint.com/runtime-polymorphism-in-java" TargetMode="External"/><Relationship Id="rId2" Type="http://schemas.openxmlformats.org/officeDocument/2006/relationships/hyperlink" Target="https://www.javatpoint.com/method-overriding-in-java"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hyperlink" Target="https://www.javatpoint.com/inheritance-in-java" TargetMode="External"/><Relationship Id="rId2" Type="http://schemas.openxmlformats.org/officeDocument/2006/relationships/hyperlink" Target="https://www.javatpoint.com/abstract-class-in-java" TargetMode="Externa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dirty="0" smtClean="0"/>
              <a:t>Inheritance</a:t>
            </a:r>
            <a:endParaRPr lang="en-IN" dirty="0"/>
          </a:p>
        </p:txBody>
      </p:sp>
      <p:sp>
        <p:nvSpPr>
          <p:cNvPr id="3" name="Subtitle 2"/>
          <p:cNvSpPr>
            <a:spLocks noGrp="1"/>
          </p:cNvSpPr>
          <p:nvPr>
            <p:ph type="subTitle" idx="1"/>
          </p:nvPr>
        </p:nvSpPr>
        <p:spPr>
          <a:xfrm>
            <a:off x="1820008" y="2353204"/>
            <a:ext cx="8144134" cy="1715213"/>
          </a:xfrm>
        </p:spPr>
        <p:txBody>
          <a:bodyPr>
            <a:normAutofit fontScale="92500" lnSpcReduction="20000"/>
          </a:bodyPr>
          <a:lstStyle/>
          <a:p>
            <a:pPr algn="ctr"/>
            <a:r>
              <a:rPr lang="en-GB" b="1" cap="none" dirty="0" smtClean="0">
                <a:solidFill>
                  <a:schemeClr val="bg1"/>
                </a:solidFill>
              </a:rPr>
              <a:t>Presented </a:t>
            </a:r>
          </a:p>
          <a:p>
            <a:pPr algn="ctr"/>
            <a:r>
              <a:rPr lang="en-GB" b="1" cap="none" dirty="0" smtClean="0">
                <a:solidFill>
                  <a:schemeClr val="bg1"/>
                </a:solidFill>
              </a:rPr>
              <a:t>By </a:t>
            </a:r>
          </a:p>
          <a:p>
            <a:pPr algn="ctr"/>
            <a:r>
              <a:rPr lang="en-GB" b="1" cap="none" dirty="0" err="1" smtClean="0">
                <a:solidFill>
                  <a:schemeClr val="bg1"/>
                </a:solidFill>
              </a:rPr>
              <a:t>L.Atri</a:t>
            </a:r>
            <a:r>
              <a:rPr lang="en-GB" b="1" cap="none" dirty="0" smtClean="0">
                <a:solidFill>
                  <a:schemeClr val="bg1"/>
                </a:solidFill>
              </a:rPr>
              <a:t> </a:t>
            </a:r>
            <a:r>
              <a:rPr lang="en-GB" b="1" cap="none" dirty="0" err="1" smtClean="0">
                <a:solidFill>
                  <a:schemeClr val="bg1"/>
                </a:solidFill>
              </a:rPr>
              <a:t>Datta</a:t>
            </a:r>
            <a:r>
              <a:rPr lang="en-GB" b="1" cap="none" dirty="0" smtClean="0">
                <a:solidFill>
                  <a:schemeClr val="bg1"/>
                </a:solidFill>
              </a:rPr>
              <a:t> Ravi </a:t>
            </a:r>
            <a:r>
              <a:rPr lang="en-GB" b="1" cap="none" dirty="0" err="1" smtClean="0">
                <a:solidFill>
                  <a:schemeClr val="bg1"/>
                </a:solidFill>
              </a:rPr>
              <a:t>Tez</a:t>
            </a:r>
            <a:endParaRPr lang="en-GB" b="1" cap="none" dirty="0" smtClean="0">
              <a:solidFill>
                <a:schemeClr val="bg1"/>
              </a:solidFill>
            </a:endParaRPr>
          </a:p>
          <a:p>
            <a:pPr algn="ctr"/>
            <a:r>
              <a:rPr lang="en-GB" b="1" cap="none" dirty="0" smtClean="0">
                <a:solidFill>
                  <a:schemeClr val="bg1"/>
                </a:solidFill>
              </a:rPr>
              <a:t>Assistant Professor</a:t>
            </a:r>
          </a:p>
          <a:p>
            <a:pPr algn="ctr"/>
            <a:r>
              <a:rPr lang="en-GB" b="1" cap="none" dirty="0" smtClean="0">
                <a:solidFill>
                  <a:schemeClr val="bg1"/>
                </a:solidFill>
              </a:rPr>
              <a:t>Department of CSE</a:t>
            </a:r>
          </a:p>
          <a:p>
            <a:endParaRPr lang="en-IN" b="1"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13408889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800" dirty="0" smtClean="0"/>
              <a:t>Arrays</a:t>
            </a:r>
            <a:endParaRPr lang="en-IN" sz="4800" dirty="0"/>
          </a:p>
        </p:txBody>
      </p:sp>
      <p:sp>
        <p:nvSpPr>
          <p:cNvPr id="3" name="Subtitle 2"/>
          <p:cNvSpPr>
            <a:spLocks noGrp="1"/>
          </p:cNvSpPr>
          <p:nvPr>
            <p:ph type="subTitle" idx="1"/>
          </p:nvPr>
        </p:nvSpPr>
        <p:spPr>
          <a:xfrm>
            <a:off x="1046922" y="1800901"/>
            <a:ext cx="9925878" cy="3871029"/>
          </a:xfrm>
        </p:spPr>
        <p:txBody>
          <a:bodyPr>
            <a:normAutofit/>
          </a:bodyPr>
          <a:lstStyle/>
          <a:p>
            <a:pPr>
              <a:buFont typeface="Arial" pitchFamily="34" charset="0"/>
              <a:buChar char="•"/>
            </a:pPr>
            <a:r>
              <a:rPr lang="en-GB" b="1" cap="none" dirty="0" smtClean="0">
                <a:solidFill>
                  <a:schemeClr val="bg1"/>
                </a:solidFill>
              </a:rPr>
              <a:t>Search for values in arrays</a:t>
            </a:r>
          </a:p>
          <a:p>
            <a:pPr>
              <a:buFont typeface="Arial" pitchFamily="34" charset="0"/>
              <a:buChar char="•"/>
            </a:pPr>
            <a:r>
              <a:rPr lang="en-GB" cap="none" dirty="0" smtClean="0">
                <a:solidFill>
                  <a:schemeClr val="bg1"/>
                </a:solidFill>
              </a:rPr>
              <a:t>Java's arrays class includes search methods:</a:t>
            </a:r>
          </a:p>
          <a:p>
            <a:pPr>
              <a:buFont typeface="Arial" pitchFamily="34" charset="0"/>
              <a:buChar char="•"/>
            </a:pPr>
            <a:r>
              <a:rPr lang="en-GB" b="1" cap="none" dirty="0" smtClean="0">
                <a:solidFill>
                  <a:schemeClr val="bg1"/>
                </a:solidFill>
              </a:rPr>
              <a:t>Linear search</a:t>
            </a:r>
            <a:r>
              <a:rPr lang="en-GB" cap="none" dirty="0" smtClean="0">
                <a:solidFill>
                  <a:schemeClr val="bg1"/>
                </a:solidFill>
              </a:rPr>
              <a:t>: use </a:t>
            </a:r>
            <a:r>
              <a:rPr lang="en-GB" cap="none" dirty="0" err="1" smtClean="0">
                <a:solidFill>
                  <a:schemeClr val="bg1"/>
                </a:solidFill>
              </a:rPr>
              <a:t>arrays.Binarysearch</a:t>
            </a:r>
            <a:r>
              <a:rPr lang="en-GB" cap="none" dirty="0" smtClean="0">
                <a:solidFill>
                  <a:schemeClr val="bg1"/>
                </a:solidFill>
              </a:rPr>
              <a:t> for sorted arrays</a:t>
            </a:r>
          </a:p>
          <a:p>
            <a:pPr>
              <a:buFont typeface="Arial" pitchFamily="34" charset="0"/>
              <a:buChar char="•"/>
            </a:pPr>
            <a:r>
              <a:rPr lang="en-GB" cap="none" dirty="0" err="1" smtClean="0">
                <a:solidFill>
                  <a:schemeClr val="bg1"/>
                </a:solidFill>
              </a:rPr>
              <a:t>Int</a:t>
            </a:r>
            <a:r>
              <a:rPr lang="en-GB" cap="none" dirty="0" smtClean="0">
                <a:solidFill>
                  <a:schemeClr val="bg1"/>
                </a:solidFill>
              </a:rPr>
              <a:t> index = </a:t>
            </a:r>
            <a:r>
              <a:rPr lang="en-GB" cap="none" dirty="0" err="1" smtClean="0">
                <a:solidFill>
                  <a:schemeClr val="bg1"/>
                </a:solidFill>
              </a:rPr>
              <a:t>arrays.Binarysearch</a:t>
            </a:r>
            <a:r>
              <a:rPr lang="en-GB" cap="none" dirty="0" smtClean="0">
                <a:solidFill>
                  <a:schemeClr val="bg1"/>
                </a:solidFill>
              </a:rPr>
              <a:t>(</a:t>
            </a:r>
            <a:r>
              <a:rPr lang="en-GB" cap="none" dirty="0" err="1" smtClean="0">
                <a:solidFill>
                  <a:schemeClr val="bg1"/>
                </a:solidFill>
              </a:rPr>
              <a:t>arr</a:t>
            </a:r>
            <a:r>
              <a:rPr lang="en-GB" cap="none" dirty="0" smtClean="0">
                <a:solidFill>
                  <a:schemeClr val="bg1"/>
                </a:solidFill>
              </a:rPr>
              <a:t>, 3); // finds the index of value 3</a:t>
            </a:r>
          </a:p>
          <a:p>
            <a:pPr>
              <a:buFont typeface="Arial" pitchFamily="34" charset="0"/>
              <a:buChar char="•"/>
            </a:pPr>
            <a:endParaRPr lang="en-GB" cap="none" dirty="0" smtClean="0">
              <a:solidFill>
                <a:schemeClr val="bg1"/>
              </a:solidFill>
            </a:endParaRPr>
          </a:p>
          <a:p>
            <a:pPr>
              <a:buFont typeface="Arial" pitchFamily="34" charset="0"/>
              <a:buChar char="•"/>
            </a:pPr>
            <a:r>
              <a:rPr lang="en-GB" b="1" cap="none" dirty="0" smtClean="0">
                <a:solidFill>
                  <a:schemeClr val="bg1"/>
                </a:solidFill>
              </a:rPr>
              <a:t>Class arrays</a:t>
            </a:r>
          </a:p>
          <a:p>
            <a:pPr>
              <a:buFont typeface="Arial" pitchFamily="34" charset="0"/>
              <a:buChar char="•"/>
            </a:pPr>
            <a:r>
              <a:rPr lang="en-GB" cap="none" dirty="0" smtClean="0">
                <a:solidFill>
                  <a:schemeClr val="bg1"/>
                </a:solidFill>
              </a:rPr>
              <a:t>Arrays can be used within classes to store collections of objects:</a:t>
            </a:r>
          </a:p>
          <a:p>
            <a:pPr>
              <a:buFont typeface="Arial" pitchFamily="34" charset="0"/>
              <a:buChar char="•"/>
            </a:pP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4133529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800" dirty="0" smtClean="0"/>
              <a:t>Arrays</a:t>
            </a:r>
            <a:endParaRPr lang="en-IN" sz="4800" dirty="0"/>
          </a:p>
        </p:txBody>
      </p:sp>
      <p:sp>
        <p:nvSpPr>
          <p:cNvPr id="3" name="Subtitle 2"/>
          <p:cNvSpPr>
            <a:spLocks noGrp="1"/>
          </p:cNvSpPr>
          <p:nvPr>
            <p:ph type="subTitle" idx="1"/>
          </p:nvPr>
        </p:nvSpPr>
        <p:spPr>
          <a:xfrm>
            <a:off x="1046922" y="1800901"/>
            <a:ext cx="9925878" cy="3871029"/>
          </a:xfrm>
        </p:spPr>
        <p:txBody>
          <a:bodyPr>
            <a:normAutofit/>
          </a:bodyPr>
          <a:lstStyle/>
          <a:p>
            <a:pPr>
              <a:buFont typeface="Arial" pitchFamily="34" charset="0"/>
              <a:buChar char="•"/>
            </a:pP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pic>
        <p:nvPicPr>
          <p:cNvPr id="1026" name="Picture 2"/>
          <p:cNvPicPr>
            <a:picLocks noChangeAspect="1" noChangeArrowheads="1"/>
          </p:cNvPicPr>
          <p:nvPr/>
        </p:nvPicPr>
        <p:blipFill>
          <a:blip r:embed="rId2"/>
          <a:srcRect/>
          <a:stretch>
            <a:fillRect/>
          </a:stretch>
        </p:blipFill>
        <p:spPr bwMode="auto">
          <a:xfrm>
            <a:off x="4135964" y="2302859"/>
            <a:ext cx="4011575" cy="3042871"/>
          </a:xfrm>
          <a:prstGeom prst="rect">
            <a:avLst/>
          </a:prstGeom>
          <a:noFill/>
          <a:ln w="9525">
            <a:noFill/>
            <a:miter lim="800000"/>
            <a:headEnd/>
            <a:tailEnd/>
          </a:ln>
          <a:effectLst/>
        </p:spPr>
      </p:pic>
    </p:spTree>
    <p:extLst>
      <p:ext uri="{BB962C8B-B14F-4D97-AF65-F5344CB8AC3E}">
        <p14:creationId xmlns:p14="http://schemas.microsoft.com/office/powerpoint/2010/main" val="4133529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800" dirty="0" smtClean="0"/>
              <a:t>Arrays</a:t>
            </a:r>
            <a:endParaRPr lang="en-IN" sz="4800" dirty="0"/>
          </a:p>
        </p:txBody>
      </p:sp>
      <p:sp>
        <p:nvSpPr>
          <p:cNvPr id="3" name="Subtitle 2"/>
          <p:cNvSpPr>
            <a:spLocks noGrp="1"/>
          </p:cNvSpPr>
          <p:nvPr>
            <p:ph type="subTitle" idx="1"/>
          </p:nvPr>
        </p:nvSpPr>
        <p:spPr>
          <a:xfrm>
            <a:off x="1046922" y="1800901"/>
            <a:ext cx="9925878" cy="3871029"/>
          </a:xfrm>
        </p:spPr>
        <p:txBody>
          <a:bodyPr>
            <a:normAutofit/>
          </a:bodyPr>
          <a:lstStyle/>
          <a:p>
            <a:pPr>
              <a:lnSpc>
                <a:spcPct val="150000"/>
              </a:lnSpc>
            </a:pPr>
            <a:r>
              <a:rPr lang="en-GB" b="1" cap="none" dirty="0" smtClean="0">
                <a:solidFill>
                  <a:schemeClr val="bg1"/>
                </a:solidFill>
              </a:rPr>
              <a:t>Two-dimensional arrays</a:t>
            </a:r>
          </a:p>
          <a:p>
            <a:pPr>
              <a:lnSpc>
                <a:spcPct val="150000"/>
              </a:lnSpc>
            </a:pPr>
            <a:r>
              <a:rPr lang="en-GB" cap="none" dirty="0" smtClean="0">
                <a:solidFill>
                  <a:schemeClr val="bg1"/>
                </a:solidFill>
              </a:rPr>
              <a:t>A two-dimensional array is an array of arrays, useful for representing matrices:</a:t>
            </a:r>
          </a:p>
          <a:p>
            <a:pPr>
              <a:lnSpc>
                <a:spcPct val="150000"/>
              </a:lnSpc>
            </a:pPr>
            <a:r>
              <a:rPr lang="en-GB" cap="none" dirty="0" err="1" smtClean="0">
                <a:solidFill>
                  <a:schemeClr val="bg1"/>
                </a:solidFill>
              </a:rPr>
              <a:t>Int</a:t>
            </a:r>
            <a:r>
              <a:rPr lang="en-GB" cap="none" dirty="0" smtClean="0">
                <a:solidFill>
                  <a:schemeClr val="bg1"/>
                </a:solidFill>
              </a:rPr>
              <a:t>[][] matrix = new </a:t>
            </a:r>
            <a:r>
              <a:rPr lang="en-GB" cap="none" dirty="0" err="1" smtClean="0">
                <a:solidFill>
                  <a:schemeClr val="bg1"/>
                </a:solidFill>
              </a:rPr>
              <a:t>int</a:t>
            </a:r>
            <a:r>
              <a:rPr lang="en-GB" cap="none" dirty="0" smtClean="0">
                <a:solidFill>
                  <a:schemeClr val="bg1"/>
                </a:solidFill>
              </a:rPr>
              <a:t>[3][4]; // A 3x4 matrix </a:t>
            </a:r>
          </a:p>
          <a:p>
            <a:pPr>
              <a:lnSpc>
                <a:spcPct val="150000"/>
              </a:lnSpc>
            </a:pPr>
            <a:r>
              <a:rPr lang="en-GB" cap="none" dirty="0" smtClean="0">
                <a:solidFill>
                  <a:schemeClr val="bg1"/>
                </a:solidFill>
              </a:rPr>
              <a:t>matrix[1][2] = 7; // sets the value at row 1, column 2 to 7</a:t>
            </a: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41335299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800" dirty="0" smtClean="0"/>
              <a:t>Arrays</a:t>
            </a:r>
            <a:endParaRPr lang="en-IN" sz="4800" dirty="0"/>
          </a:p>
        </p:txBody>
      </p:sp>
      <p:sp>
        <p:nvSpPr>
          <p:cNvPr id="3" name="Subtitle 2"/>
          <p:cNvSpPr>
            <a:spLocks noGrp="1"/>
          </p:cNvSpPr>
          <p:nvPr>
            <p:ph type="subTitle" idx="1"/>
          </p:nvPr>
        </p:nvSpPr>
        <p:spPr>
          <a:xfrm>
            <a:off x="1046922" y="1800901"/>
            <a:ext cx="9925878" cy="3871029"/>
          </a:xfrm>
        </p:spPr>
        <p:txBody>
          <a:bodyPr>
            <a:normAutofit/>
          </a:bodyPr>
          <a:lstStyle/>
          <a:p>
            <a:pPr algn="just"/>
            <a:r>
              <a:rPr lang="en-GB" b="1" cap="none" dirty="0" smtClean="0">
                <a:solidFill>
                  <a:schemeClr val="bg1"/>
                </a:solidFill>
              </a:rPr>
              <a:t>Arrays of varying lengths</a:t>
            </a:r>
          </a:p>
          <a:p>
            <a:pPr algn="just"/>
            <a:r>
              <a:rPr lang="en-GB" cap="none" dirty="0" smtClean="0">
                <a:solidFill>
                  <a:schemeClr val="bg1"/>
                </a:solidFill>
              </a:rPr>
              <a:t>In java, arrays of varying lengths are called "jagged arrays" or "ragged arrays." They are arrays of arrays where each sub-array can have a different length:</a:t>
            </a:r>
          </a:p>
          <a:p>
            <a:pPr algn="just"/>
            <a:r>
              <a:rPr lang="en-GB" cap="none" dirty="0" err="1" smtClean="0">
                <a:solidFill>
                  <a:schemeClr val="bg1"/>
                </a:solidFill>
              </a:rPr>
              <a:t>Int</a:t>
            </a:r>
            <a:r>
              <a:rPr lang="en-GB" cap="none" dirty="0" smtClean="0">
                <a:solidFill>
                  <a:schemeClr val="bg1"/>
                </a:solidFill>
              </a:rPr>
              <a:t>[][] </a:t>
            </a:r>
            <a:r>
              <a:rPr lang="en-GB" cap="none" dirty="0" err="1" smtClean="0">
                <a:solidFill>
                  <a:schemeClr val="bg1"/>
                </a:solidFill>
              </a:rPr>
              <a:t>jaggedarray</a:t>
            </a:r>
            <a:r>
              <a:rPr lang="en-GB" cap="none" dirty="0" smtClean="0">
                <a:solidFill>
                  <a:schemeClr val="bg1"/>
                </a:solidFill>
              </a:rPr>
              <a:t> = new </a:t>
            </a:r>
            <a:r>
              <a:rPr lang="en-GB" cap="none" dirty="0" err="1" smtClean="0">
                <a:solidFill>
                  <a:schemeClr val="bg1"/>
                </a:solidFill>
              </a:rPr>
              <a:t>int</a:t>
            </a:r>
            <a:r>
              <a:rPr lang="en-GB" cap="none" dirty="0" smtClean="0">
                <a:solidFill>
                  <a:schemeClr val="bg1"/>
                </a:solidFill>
              </a:rPr>
              <a:t>[3][]; </a:t>
            </a:r>
          </a:p>
          <a:p>
            <a:pPr algn="just"/>
            <a:r>
              <a:rPr lang="en-GB" cap="none" dirty="0" err="1" smtClean="0">
                <a:solidFill>
                  <a:schemeClr val="bg1"/>
                </a:solidFill>
              </a:rPr>
              <a:t>jaggedarray</a:t>
            </a:r>
            <a:r>
              <a:rPr lang="en-GB" cap="none" dirty="0" smtClean="0">
                <a:solidFill>
                  <a:schemeClr val="bg1"/>
                </a:solidFill>
              </a:rPr>
              <a:t>[0] = new </a:t>
            </a:r>
            <a:r>
              <a:rPr lang="en-GB" cap="none" dirty="0" err="1" smtClean="0">
                <a:solidFill>
                  <a:schemeClr val="bg1"/>
                </a:solidFill>
              </a:rPr>
              <a:t>int</a:t>
            </a:r>
            <a:r>
              <a:rPr lang="en-GB" cap="none" dirty="0" smtClean="0">
                <a:solidFill>
                  <a:schemeClr val="bg1"/>
                </a:solidFill>
              </a:rPr>
              <a:t>[2]; </a:t>
            </a:r>
          </a:p>
          <a:p>
            <a:pPr algn="just"/>
            <a:r>
              <a:rPr lang="en-GB" cap="none" dirty="0" err="1" smtClean="0">
                <a:solidFill>
                  <a:schemeClr val="bg1"/>
                </a:solidFill>
              </a:rPr>
              <a:t>jaggedarray</a:t>
            </a:r>
            <a:r>
              <a:rPr lang="en-GB" cap="none" dirty="0" smtClean="0">
                <a:solidFill>
                  <a:schemeClr val="bg1"/>
                </a:solidFill>
              </a:rPr>
              <a:t>[1] = new </a:t>
            </a:r>
            <a:r>
              <a:rPr lang="en-GB" cap="none" dirty="0" err="1" smtClean="0">
                <a:solidFill>
                  <a:schemeClr val="bg1"/>
                </a:solidFill>
              </a:rPr>
              <a:t>int</a:t>
            </a:r>
            <a:r>
              <a:rPr lang="en-GB" cap="none" dirty="0" smtClean="0">
                <a:solidFill>
                  <a:schemeClr val="bg1"/>
                </a:solidFill>
              </a:rPr>
              <a:t>[3];</a:t>
            </a:r>
          </a:p>
          <a:p>
            <a:pPr algn="just"/>
            <a:r>
              <a:rPr lang="en-GB" cap="none" dirty="0" smtClean="0">
                <a:solidFill>
                  <a:schemeClr val="bg1"/>
                </a:solidFill>
              </a:rPr>
              <a:t> </a:t>
            </a:r>
            <a:r>
              <a:rPr lang="en-GB" cap="none" dirty="0" err="1" smtClean="0">
                <a:solidFill>
                  <a:schemeClr val="bg1"/>
                </a:solidFill>
              </a:rPr>
              <a:t>jaggedarray</a:t>
            </a:r>
            <a:r>
              <a:rPr lang="en-GB" cap="none" dirty="0" smtClean="0">
                <a:solidFill>
                  <a:schemeClr val="bg1"/>
                </a:solidFill>
              </a:rPr>
              <a:t>[2] = new </a:t>
            </a:r>
            <a:r>
              <a:rPr lang="en-GB" cap="none" dirty="0" err="1" smtClean="0">
                <a:solidFill>
                  <a:schemeClr val="bg1"/>
                </a:solidFill>
              </a:rPr>
              <a:t>int</a:t>
            </a:r>
            <a:r>
              <a:rPr lang="en-GB" cap="none" dirty="0" smtClean="0">
                <a:solidFill>
                  <a:schemeClr val="bg1"/>
                </a:solidFill>
              </a:rPr>
              <a:t>[4];</a:t>
            </a: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4133529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800" dirty="0" smtClean="0"/>
              <a:t>Arrays</a:t>
            </a:r>
            <a:endParaRPr lang="en-IN" sz="4800" dirty="0"/>
          </a:p>
        </p:txBody>
      </p:sp>
      <p:sp>
        <p:nvSpPr>
          <p:cNvPr id="3" name="Subtitle 2"/>
          <p:cNvSpPr>
            <a:spLocks noGrp="1"/>
          </p:cNvSpPr>
          <p:nvPr>
            <p:ph type="subTitle" idx="1"/>
          </p:nvPr>
        </p:nvSpPr>
        <p:spPr>
          <a:xfrm>
            <a:off x="1046922" y="1800901"/>
            <a:ext cx="9925878" cy="3871029"/>
          </a:xfrm>
        </p:spPr>
        <p:txBody>
          <a:bodyPr>
            <a:normAutofit/>
          </a:bodyPr>
          <a:lstStyle/>
          <a:p>
            <a:r>
              <a:rPr lang="en-GB" b="1" cap="none" dirty="0" smtClean="0">
                <a:solidFill>
                  <a:schemeClr val="bg1"/>
                </a:solidFill>
              </a:rPr>
              <a:t>Three-dimensional arrays</a:t>
            </a:r>
          </a:p>
          <a:p>
            <a:r>
              <a:rPr lang="en-GB" cap="none" dirty="0" smtClean="0">
                <a:solidFill>
                  <a:schemeClr val="bg1"/>
                </a:solidFill>
              </a:rPr>
              <a:t>A three-dimensional array is an array of arrays of arrays, often used for complex data structures like 3D matrices:</a:t>
            </a:r>
          </a:p>
          <a:p>
            <a:r>
              <a:rPr lang="en-GB" cap="none" dirty="0" err="1" smtClean="0">
                <a:solidFill>
                  <a:schemeClr val="bg1"/>
                </a:solidFill>
              </a:rPr>
              <a:t>Int</a:t>
            </a:r>
            <a:r>
              <a:rPr lang="en-GB" cap="none" dirty="0" smtClean="0">
                <a:solidFill>
                  <a:schemeClr val="bg1"/>
                </a:solidFill>
              </a:rPr>
              <a:t>[][][] </a:t>
            </a:r>
            <a:r>
              <a:rPr lang="en-GB" cap="none" dirty="0" err="1" smtClean="0">
                <a:solidFill>
                  <a:schemeClr val="bg1"/>
                </a:solidFill>
              </a:rPr>
              <a:t>threedarray</a:t>
            </a:r>
            <a:r>
              <a:rPr lang="en-GB" cap="none" dirty="0" smtClean="0">
                <a:solidFill>
                  <a:schemeClr val="bg1"/>
                </a:solidFill>
              </a:rPr>
              <a:t> = new </a:t>
            </a:r>
            <a:r>
              <a:rPr lang="en-GB" cap="none" dirty="0" err="1" smtClean="0">
                <a:solidFill>
                  <a:schemeClr val="bg1"/>
                </a:solidFill>
              </a:rPr>
              <a:t>int</a:t>
            </a:r>
            <a:r>
              <a:rPr lang="en-GB" cap="none" dirty="0" smtClean="0">
                <a:solidFill>
                  <a:schemeClr val="bg1"/>
                </a:solidFill>
              </a:rPr>
              <a:t>[3][4][5]; // A 3x4x5 3D array </a:t>
            </a:r>
          </a:p>
          <a:p>
            <a:r>
              <a:rPr lang="en-GB" cap="none" dirty="0" err="1" smtClean="0">
                <a:solidFill>
                  <a:schemeClr val="bg1"/>
                </a:solidFill>
              </a:rPr>
              <a:t>Threedarray</a:t>
            </a:r>
            <a:r>
              <a:rPr lang="en-GB" cap="none" dirty="0" smtClean="0">
                <a:solidFill>
                  <a:schemeClr val="bg1"/>
                </a:solidFill>
              </a:rPr>
              <a:t>[0][1][2] = 10; // sets a value at a specific position</a:t>
            </a:r>
          </a:p>
          <a:p>
            <a:endParaRPr lang="en-GB" cap="none" dirty="0" smtClean="0">
              <a:solidFill>
                <a:schemeClr val="bg1"/>
              </a:solidFill>
            </a:endParaRPr>
          </a:p>
          <a:p>
            <a:r>
              <a:rPr lang="en-GB" b="1" cap="none" dirty="0" smtClean="0">
                <a:solidFill>
                  <a:schemeClr val="bg1"/>
                </a:solidFill>
              </a:rPr>
              <a:t>Arrays as vectors</a:t>
            </a:r>
          </a:p>
          <a:p>
            <a:r>
              <a:rPr lang="en-GB" cap="none" dirty="0" smtClean="0">
                <a:solidFill>
                  <a:schemeClr val="bg1"/>
                </a:solidFill>
              </a:rPr>
              <a:t>In java, the vector class is a dynamic array implementation:</a:t>
            </a:r>
          </a:p>
          <a:p>
            <a:r>
              <a:rPr lang="en-US" cap="none" dirty="0" smtClean="0">
                <a:solidFill>
                  <a:schemeClr val="bg1"/>
                </a:solidFill>
              </a:rPr>
              <a:t>Import </a:t>
            </a:r>
            <a:r>
              <a:rPr lang="en-US" cap="none" dirty="0" err="1" smtClean="0">
                <a:solidFill>
                  <a:schemeClr val="bg1"/>
                </a:solidFill>
              </a:rPr>
              <a:t>java.Util.Vector</a:t>
            </a:r>
            <a:r>
              <a:rPr lang="en-US" cap="none" dirty="0" smtClean="0">
                <a:solidFill>
                  <a:schemeClr val="bg1"/>
                </a:solidFill>
              </a:rPr>
              <a:t>; vector&lt;integer&gt; vector = new vector&lt;&gt;(); </a:t>
            </a:r>
            <a:r>
              <a:rPr lang="en-US" cap="none" dirty="0" err="1" smtClean="0">
                <a:solidFill>
                  <a:schemeClr val="bg1"/>
                </a:solidFill>
              </a:rPr>
              <a:t>vector.Add</a:t>
            </a:r>
            <a:r>
              <a:rPr lang="en-US" cap="none" dirty="0" smtClean="0">
                <a:solidFill>
                  <a:schemeClr val="bg1"/>
                </a:solidFill>
              </a:rPr>
              <a:t>(10); </a:t>
            </a:r>
            <a:r>
              <a:rPr lang="en-US" cap="none" dirty="0" err="1" smtClean="0">
                <a:solidFill>
                  <a:schemeClr val="bg1"/>
                </a:solidFill>
              </a:rPr>
              <a:t>vector.Add</a:t>
            </a:r>
            <a:r>
              <a:rPr lang="en-US" cap="none" dirty="0" smtClean="0">
                <a:solidFill>
                  <a:schemeClr val="bg1"/>
                </a:solidFill>
              </a:rPr>
              <a:t>(20);</a:t>
            </a: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4133529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dirty="0" smtClean="0"/>
              <a:t>Inheritance</a:t>
            </a:r>
            <a:endParaRPr lang="en-IN" dirty="0"/>
          </a:p>
        </p:txBody>
      </p:sp>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r>
              <a:rPr lang="en-GB" b="1" cap="none" dirty="0" smtClean="0">
                <a:solidFill>
                  <a:schemeClr val="bg1"/>
                </a:solidFill>
              </a:rPr>
              <a:t>Inheritance in java</a:t>
            </a:r>
            <a:r>
              <a:rPr lang="en-GB" cap="none" dirty="0" smtClean="0">
                <a:solidFill>
                  <a:schemeClr val="bg1"/>
                </a:solidFill>
              </a:rPr>
              <a:t> is a mechanism in which one object acquires all the properties and </a:t>
            </a:r>
            <a:r>
              <a:rPr lang="en-GB" cap="none" dirty="0" err="1" smtClean="0">
                <a:solidFill>
                  <a:schemeClr val="bg1"/>
                </a:solidFill>
              </a:rPr>
              <a:t>behaviors</a:t>
            </a:r>
            <a:r>
              <a:rPr lang="en-GB" cap="none" dirty="0" smtClean="0">
                <a:solidFill>
                  <a:schemeClr val="bg1"/>
                </a:solidFill>
              </a:rPr>
              <a:t> of a parent object. </a:t>
            </a:r>
          </a:p>
          <a:p>
            <a:pPr marL="285750" indent="-285750" algn="just">
              <a:lnSpc>
                <a:spcPct val="150000"/>
              </a:lnSpc>
              <a:buFont typeface="Arial" panose="020B0604020202020204" pitchFamily="34" charset="0"/>
              <a:buChar char="•"/>
            </a:pPr>
            <a:r>
              <a:rPr lang="en-GB" cap="none" dirty="0" smtClean="0">
                <a:solidFill>
                  <a:schemeClr val="bg1"/>
                </a:solidFill>
              </a:rPr>
              <a:t>The idea behind inheritance in java is that you can create new </a:t>
            </a:r>
            <a:r>
              <a:rPr lang="en-GB" cap="none" dirty="0" smtClean="0">
                <a:solidFill>
                  <a:schemeClr val="bg1"/>
                </a:solidFill>
                <a:hlinkClick r:id="rId2"/>
              </a:rPr>
              <a:t>classes</a:t>
            </a:r>
            <a:r>
              <a:rPr lang="en-GB" cap="none" dirty="0" smtClean="0">
                <a:solidFill>
                  <a:schemeClr val="bg1"/>
                </a:solidFill>
              </a:rPr>
              <a:t> that are built upon existing classes. When you inherit from an existing class, you can reuse methods and fields of the parent class. Moreover, you can add new methods and fields in your current class also.</a:t>
            </a:r>
          </a:p>
          <a:p>
            <a:pPr marL="285750" indent="-285750" algn="just">
              <a:lnSpc>
                <a:spcPct val="150000"/>
              </a:lnSpc>
              <a:buFont typeface="Arial" panose="020B0604020202020204" pitchFamily="34" charset="0"/>
              <a:buChar char="•"/>
            </a:pPr>
            <a:r>
              <a:rPr lang="en-GB" cap="none" dirty="0" smtClean="0">
                <a:solidFill>
                  <a:schemeClr val="bg1"/>
                </a:solidFill>
              </a:rPr>
              <a:t>Inheritance represents the </a:t>
            </a:r>
            <a:r>
              <a:rPr lang="en-GB" b="1" cap="none" dirty="0" smtClean="0">
                <a:solidFill>
                  <a:schemeClr val="bg1"/>
                </a:solidFill>
              </a:rPr>
              <a:t>is-a relationship</a:t>
            </a:r>
            <a:r>
              <a:rPr lang="en-GB" cap="none" dirty="0" smtClean="0">
                <a:solidFill>
                  <a:schemeClr val="bg1"/>
                </a:solidFill>
              </a:rPr>
              <a:t> which is also known as a </a:t>
            </a:r>
            <a:r>
              <a:rPr lang="en-GB" i="1" cap="none" dirty="0" smtClean="0">
                <a:solidFill>
                  <a:schemeClr val="bg1"/>
                </a:solidFill>
              </a:rPr>
              <a:t>parent-child</a:t>
            </a:r>
            <a:r>
              <a:rPr lang="en-GB" cap="none" dirty="0" smtClean="0">
                <a:solidFill>
                  <a:schemeClr val="bg1"/>
                </a:solidFill>
              </a:rPr>
              <a:t> relationship.</a:t>
            </a:r>
          </a:p>
          <a:p>
            <a:pPr marL="285750" indent="-285750" algn="just">
              <a:lnSpc>
                <a:spcPct val="150000"/>
              </a:lnSpc>
              <a:buFont typeface="Arial" panose="020B0604020202020204" pitchFamily="34" charset="0"/>
              <a:buChar char="•"/>
            </a:pPr>
            <a:endParaRPr lang="en-IN"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4133529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dirty="0" smtClean="0"/>
              <a:t>Inheritance</a:t>
            </a:r>
            <a:endParaRPr lang="en-IN" dirty="0"/>
          </a:p>
        </p:txBody>
      </p:sp>
      <p:sp>
        <p:nvSpPr>
          <p:cNvPr id="3" name="Subtitle 2"/>
          <p:cNvSpPr>
            <a:spLocks noGrp="1"/>
          </p:cNvSpPr>
          <p:nvPr>
            <p:ph type="subTitle" idx="1"/>
          </p:nvPr>
        </p:nvSpPr>
        <p:spPr>
          <a:xfrm>
            <a:off x="1046922" y="1800901"/>
            <a:ext cx="9925878" cy="3871029"/>
          </a:xfrm>
        </p:spPr>
        <p:txBody>
          <a:bodyPr>
            <a:normAutofit lnSpcReduction="10000"/>
          </a:bodyPr>
          <a:lstStyle/>
          <a:p>
            <a:pPr marL="285750" indent="-285750" algn="just">
              <a:lnSpc>
                <a:spcPct val="150000"/>
              </a:lnSpc>
              <a:buFont typeface="Arial" panose="020B0604020202020204" pitchFamily="34" charset="0"/>
              <a:buChar char="•"/>
            </a:pPr>
            <a:r>
              <a:rPr lang="en-GB" cap="none" dirty="0" smtClean="0">
                <a:solidFill>
                  <a:schemeClr val="bg1"/>
                </a:solidFill>
              </a:rPr>
              <a:t>For </a:t>
            </a:r>
            <a:r>
              <a:rPr lang="en-GB" cap="none" dirty="0" smtClean="0">
                <a:solidFill>
                  <a:schemeClr val="bg1"/>
                </a:solidFill>
                <a:hlinkClick r:id="rId2"/>
              </a:rPr>
              <a:t>method overriding</a:t>
            </a:r>
            <a:r>
              <a:rPr lang="en-GB" cap="none" dirty="0" smtClean="0">
                <a:solidFill>
                  <a:schemeClr val="bg1"/>
                </a:solidFill>
              </a:rPr>
              <a:t> (so </a:t>
            </a:r>
            <a:r>
              <a:rPr lang="en-GB" cap="none" dirty="0" smtClean="0">
                <a:solidFill>
                  <a:schemeClr val="bg1"/>
                </a:solidFill>
                <a:hlinkClick r:id="rId3"/>
              </a:rPr>
              <a:t>runtime polymorphism</a:t>
            </a:r>
            <a:r>
              <a:rPr lang="en-GB" cap="none" dirty="0" smtClean="0">
                <a:solidFill>
                  <a:schemeClr val="bg1"/>
                </a:solidFill>
              </a:rPr>
              <a:t> can be achieved).</a:t>
            </a:r>
          </a:p>
          <a:p>
            <a:pPr marL="285750" indent="-285750" algn="just">
              <a:lnSpc>
                <a:spcPct val="150000"/>
              </a:lnSpc>
              <a:buFont typeface="Arial" panose="020B0604020202020204" pitchFamily="34" charset="0"/>
              <a:buChar char="•"/>
            </a:pPr>
            <a:r>
              <a:rPr lang="en-GB" cap="none" dirty="0" smtClean="0">
                <a:solidFill>
                  <a:schemeClr val="bg1"/>
                </a:solidFill>
              </a:rPr>
              <a:t>For code reusability.</a:t>
            </a:r>
          </a:p>
          <a:p>
            <a:pPr marL="285750" indent="-285750" algn="just">
              <a:lnSpc>
                <a:spcPct val="150000"/>
              </a:lnSpc>
              <a:buFont typeface="Arial" panose="020B0604020202020204" pitchFamily="34" charset="0"/>
              <a:buChar char="•"/>
            </a:pPr>
            <a:r>
              <a:rPr lang="en-GB" b="1" cap="none" dirty="0" smtClean="0">
                <a:solidFill>
                  <a:schemeClr val="bg1"/>
                </a:solidFill>
              </a:rPr>
              <a:t>Class:</a:t>
            </a:r>
            <a:r>
              <a:rPr lang="en-GB" cap="none" dirty="0" smtClean="0">
                <a:solidFill>
                  <a:schemeClr val="bg1"/>
                </a:solidFill>
              </a:rPr>
              <a:t> a class is a group of objects which have common properties. It is a template or blueprint from which objects are created.</a:t>
            </a:r>
          </a:p>
          <a:p>
            <a:pPr marL="285750" indent="-285750" algn="just">
              <a:lnSpc>
                <a:spcPct val="150000"/>
              </a:lnSpc>
              <a:buFont typeface="Arial" panose="020B0604020202020204" pitchFamily="34" charset="0"/>
              <a:buChar char="•"/>
            </a:pPr>
            <a:r>
              <a:rPr lang="en-GB" b="1" cap="none" dirty="0" smtClean="0">
                <a:solidFill>
                  <a:schemeClr val="bg1"/>
                </a:solidFill>
              </a:rPr>
              <a:t>Sub class/child class:</a:t>
            </a:r>
            <a:r>
              <a:rPr lang="en-GB" cap="none" dirty="0" smtClean="0">
                <a:solidFill>
                  <a:schemeClr val="bg1"/>
                </a:solidFill>
              </a:rPr>
              <a:t> subclass is a class which inherits the other class. It is also called a derived class, extended class, or child class.</a:t>
            </a:r>
          </a:p>
          <a:p>
            <a:pPr marL="285750" indent="-285750" algn="just">
              <a:lnSpc>
                <a:spcPct val="150000"/>
              </a:lnSpc>
              <a:buFont typeface="Arial" panose="020B0604020202020204" pitchFamily="34" charset="0"/>
              <a:buChar char="•"/>
            </a:pPr>
            <a:r>
              <a:rPr lang="en-GB" b="1" cap="none" dirty="0" smtClean="0">
                <a:solidFill>
                  <a:schemeClr val="bg1"/>
                </a:solidFill>
              </a:rPr>
              <a:t>Super class/parent class:</a:t>
            </a:r>
            <a:r>
              <a:rPr lang="en-GB" cap="none" dirty="0" smtClean="0">
                <a:solidFill>
                  <a:schemeClr val="bg1"/>
                </a:solidFill>
              </a:rPr>
              <a:t> superclass is the class from where a subclass inherits the features. It is also called a base class or a parent class.</a:t>
            </a:r>
          </a:p>
          <a:p>
            <a:pPr marL="285750" indent="-285750" algn="just">
              <a:lnSpc>
                <a:spcPct val="150000"/>
              </a:lnSpc>
              <a:buFont typeface="Arial" panose="020B0604020202020204" pitchFamily="34" charset="0"/>
              <a:buChar char="•"/>
            </a:pP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921764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dirty="0" smtClean="0"/>
              <a:t>Inheritance</a:t>
            </a:r>
            <a:endParaRPr lang="en-IN" dirty="0"/>
          </a:p>
        </p:txBody>
      </p:sp>
      <p:pic>
        <p:nvPicPr>
          <p:cNvPr id="5" name="Picture 4"/>
          <p:cNvPicPr>
            <a:picLocks noChangeAspect="1"/>
          </p:cNvPicPr>
          <p:nvPr/>
        </p:nvPicPr>
        <p:blipFill>
          <a:blip r:embed="rId2"/>
          <a:stretch>
            <a:fillRect/>
          </a:stretch>
        </p:blipFill>
        <p:spPr>
          <a:xfrm>
            <a:off x="2317254" y="2859681"/>
            <a:ext cx="5418166" cy="1918059"/>
          </a:xfrm>
          <a:prstGeom prst="rect">
            <a:avLst/>
          </a:prstGeom>
        </p:spPr>
      </p:pic>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28692089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dirty="0" smtClean="0"/>
              <a:t>Extend Keyword	</a:t>
            </a:r>
            <a:endParaRPr lang="en-IN" dirty="0"/>
          </a:p>
        </p:txBody>
      </p:sp>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r>
              <a:rPr lang="en-GB" cap="none" dirty="0" smtClean="0">
                <a:solidFill>
                  <a:schemeClr val="bg1"/>
                </a:solidFill>
              </a:rPr>
              <a:t>The </a:t>
            </a:r>
            <a:r>
              <a:rPr lang="en-GB" b="1" cap="none" dirty="0" smtClean="0">
                <a:solidFill>
                  <a:schemeClr val="bg1"/>
                </a:solidFill>
              </a:rPr>
              <a:t>extends keyword</a:t>
            </a:r>
            <a:r>
              <a:rPr lang="en-GB" cap="none" dirty="0" smtClean="0">
                <a:solidFill>
                  <a:schemeClr val="bg1"/>
                </a:solidFill>
              </a:rPr>
              <a:t> indicates that you are making a new class that derives from an existing class. </a:t>
            </a:r>
          </a:p>
          <a:p>
            <a:pPr marL="285750" indent="-285750" algn="just">
              <a:lnSpc>
                <a:spcPct val="150000"/>
              </a:lnSpc>
              <a:buFont typeface="Arial" panose="020B0604020202020204" pitchFamily="34" charset="0"/>
              <a:buChar char="•"/>
            </a:pPr>
            <a:r>
              <a:rPr lang="en-GB" cap="none" dirty="0" smtClean="0">
                <a:solidFill>
                  <a:schemeClr val="bg1"/>
                </a:solidFill>
              </a:rPr>
              <a:t>The meaning of "extends" is to increase the functionality.</a:t>
            </a: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pic>
        <p:nvPicPr>
          <p:cNvPr id="5" name="Picture 4"/>
          <p:cNvPicPr>
            <a:picLocks noChangeAspect="1"/>
          </p:cNvPicPr>
          <p:nvPr/>
        </p:nvPicPr>
        <p:blipFill>
          <a:blip r:embed="rId2"/>
          <a:stretch>
            <a:fillRect/>
          </a:stretch>
        </p:blipFill>
        <p:spPr>
          <a:xfrm>
            <a:off x="8437166" y="2528376"/>
            <a:ext cx="2343477" cy="3581900"/>
          </a:xfrm>
          <a:prstGeom prst="rect">
            <a:avLst/>
          </a:prstGeom>
        </p:spPr>
      </p:pic>
    </p:spTree>
    <p:extLst>
      <p:ext uri="{BB962C8B-B14F-4D97-AF65-F5344CB8AC3E}">
        <p14:creationId xmlns:p14="http://schemas.microsoft.com/office/powerpoint/2010/main" val="36462513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dirty="0" smtClean="0"/>
              <a:t>Types of Inheritance</a:t>
            </a:r>
            <a:endParaRPr lang="en-IN" dirty="0"/>
          </a:p>
        </p:txBody>
      </p:sp>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r>
              <a:rPr lang="en-GB" cap="none" dirty="0" smtClean="0">
                <a:solidFill>
                  <a:schemeClr val="bg1"/>
                </a:solidFill>
              </a:rPr>
              <a:t>Single Inheritance:-When a class inherits another class, it is known as a </a:t>
            </a:r>
            <a:r>
              <a:rPr lang="en-GB" i="1" cap="none" dirty="0" smtClean="0">
                <a:solidFill>
                  <a:schemeClr val="bg1"/>
                </a:solidFill>
              </a:rPr>
              <a:t>single inheritance</a:t>
            </a:r>
            <a:r>
              <a:rPr lang="en-GB" cap="none" dirty="0" smtClean="0">
                <a:solidFill>
                  <a:schemeClr val="bg1"/>
                </a:solidFill>
              </a:rPr>
              <a:t>.</a:t>
            </a:r>
          </a:p>
          <a:p>
            <a:pPr marL="285750" indent="-285750" algn="just">
              <a:lnSpc>
                <a:spcPct val="150000"/>
              </a:lnSpc>
              <a:buFont typeface="Arial" panose="020B0604020202020204" pitchFamily="34" charset="0"/>
              <a:buChar char="•"/>
            </a:pP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pic>
        <p:nvPicPr>
          <p:cNvPr id="6" name="Picture 5"/>
          <p:cNvPicPr>
            <a:picLocks noChangeAspect="1"/>
          </p:cNvPicPr>
          <p:nvPr/>
        </p:nvPicPr>
        <p:blipFill>
          <a:blip r:embed="rId2"/>
          <a:stretch>
            <a:fillRect/>
          </a:stretch>
        </p:blipFill>
        <p:spPr>
          <a:xfrm>
            <a:off x="6638681" y="2528376"/>
            <a:ext cx="3486637" cy="3400900"/>
          </a:xfrm>
          <a:prstGeom prst="rect">
            <a:avLst/>
          </a:prstGeom>
        </p:spPr>
      </p:pic>
      <p:pic>
        <p:nvPicPr>
          <p:cNvPr id="7" name="Picture 6"/>
          <p:cNvPicPr>
            <a:picLocks noChangeAspect="1"/>
          </p:cNvPicPr>
          <p:nvPr/>
        </p:nvPicPr>
        <p:blipFill>
          <a:blip r:embed="rId3"/>
          <a:stretch>
            <a:fillRect/>
          </a:stretch>
        </p:blipFill>
        <p:spPr>
          <a:xfrm>
            <a:off x="2971801" y="3108848"/>
            <a:ext cx="1997496" cy="2437178"/>
          </a:xfrm>
          <a:prstGeom prst="rect">
            <a:avLst/>
          </a:prstGeom>
        </p:spPr>
      </p:pic>
    </p:spTree>
    <p:extLst>
      <p:ext uri="{BB962C8B-B14F-4D97-AF65-F5344CB8AC3E}">
        <p14:creationId xmlns:p14="http://schemas.microsoft.com/office/powerpoint/2010/main" val="360186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800" dirty="0" smtClean="0"/>
              <a:t>Declaration of an Arrays</a:t>
            </a:r>
            <a:endParaRPr lang="en-IN" sz="4800" dirty="0"/>
          </a:p>
        </p:txBody>
      </p:sp>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pPr>
            <a:r>
              <a:rPr lang="en-GB" b="1" cap="none" dirty="0" smtClean="0">
                <a:solidFill>
                  <a:schemeClr val="bg1"/>
                </a:solidFill>
              </a:rPr>
              <a:t>Declaration of an array without initialization:</a:t>
            </a:r>
          </a:p>
          <a:p>
            <a:pPr marL="285750" indent="-285750" algn="just">
              <a:lnSpc>
                <a:spcPct val="150000"/>
              </a:lnSpc>
              <a:buFont typeface="Arial" panose="020B0604020202020204" pitchFamily="34" charset="0"/>
              <a:buChar char="•"/>
            </a:pPr>
            <a:r>
              <a:rPr lang="en-GB" cap="none" dirty="0" smtClean="0">
                <a:solidFill>
                  <a:schemeClr val="bg1"/>
                </a:solidFill>
              </a:rPr>
              <a:t>You can declare an array without initializing it with values, but you need to specify the type and size later:</a:t>
            </a:r>
          </a:p>
          <a:p>
            <a:pPr marL="285750" indent="-285750" algn="just">
              <a:lnSpc>
                <a:spcPct val="150000"/>
              </a:lnSpc>
              <a:buFont typeface="Arial" panose="020B0604020202020204" pitchFamily="34" charset="0"/>
              <a:buChar char="•"/>
            </a:pPr>
            <a:r>
              <a:rPr lang="en-GB" cap="none" dirty="0" smtClean="0">
                <a:solidFill>
                  <a:schemeClr val="bg1"/>
                </a:solidFill>
              </a:rPr>
              <a:t>// Declare an array of integers </a:t>
            </a:r>
          </a:p>
          <a:p>
            <a:pPr marL="285750" indent="-285750" algn="just">
              <a:lnSpc>
                <a:spcPct val="150000"/>
              </a:lnSpc>
            </a:pPr>
            <a:r>
              <a:rPr lang="en-GB" cap="none" dirty="0" smtClean="0">
                <a:solidFill>
                  <a:schemeClr val="bg1"/>
                </a:solidFill>
              </a:rPr>
              <a:t>	</a:t>
            </a:r>
            <a:r>
              <a:rPr lang="en-GB" cap="none" dirty="0" err="1" smtClean="0">
                <a:solidFill>
                  <a:schemeClr val="bg1"/>
                </a:solidFill>
              </a:rPr>
              <a:t>int</a:t>
            </a:r>
            <a:r>
              <a:rPr lang="en-GB" cap="none" dirty="0" smtClean="0">
                <a:solidFill>
                  <a:schemeClr val="bg1"/>
                </a:solidFill>
              </a:rPr>
              <a:t>[] </a:t>
            </a:r>
            <a:r>
              <a:rPr lang="en-GB" cap="none" dirty="0" err="1" smtClean="0">
                <a:solidFill>
                  <a:schemeClr val="bg1"/>
                </a:solidFill>
              </a:rPr>
              <a:t>myarray</a:t>
            </a:r>
            <a:r>
              <a:rPr lang="en-GB" cap="none" dirty="0" smtClean="0">
                <a:solidFill>
                  <a:schemeClr val="bg1"/>
                </a:solidFill>
              </a:rPr>
              <a:t>; </a:t>
            </a:r>
          </a:p>
          <a:p>
            <a:pPr marL="285750" indent="-285750" algn="just">
              <a:lnSpc>
                <a:spcPct val="150000"/>
              </a:lnSpc>
            </a:pPr>
            <a:r>
              <a:rPr lang="en-GB" cap="none" dirty="0" smtClean="0">
                <a:solidFill>
                  <a:schemeClr val="bg1"/>
                </a:solidFill>
              </a:rPr>
              <a:t>	// initialize the array with a size of 5 </a:t>
            </a:r>
          </a:p>
          <a:p>
            <a:pPr marL="285750" indent="-285750" algn="just">
              <a:lnSpc>
                <a:spcPct val="150000"/>
              </a:lnSpc>
            </a:pPr>
            <a:r>
              <a:rPr lang="en-GB" cap="none" dirty="0" smtClean="0">
                <a:solidFill>
                  <a:schemeClr val="bg1"/>
                </a:solidFill>
              </a:rPr>
              <a:t>	</a:t>
            </a:r>
            <a:r>
              <a:rPr lang="en-GB" cap="none" dirty="0" err="1" smtClean="0">
                <a:solidFill>
                  <a:schemeClr val="bg1"/>
                </a:solidFill>
              </a:rPr>
              <a:t>myarray</a:t>
            </a:r>
            <a:r>
              <a:rPr lang="en-GB" cap="none" dirty="0" smtClean="0">
                <a:solidFill>
                  <a:schemeClr val="bg1"/>
                </a:solidFill>
              </a:rPr>
              <a:t> = new </a:t>
            </a:r>
            <a:r>
              <a:rPr lang="en-GB" cap="none" dirty="0" err="1" smtClean="0">
                <a:solidFill>
                  <a:schemeClr val="bg1"/>
                </a:solidFill>
              </a:rPr>
              <a:t>int</a:t>
            </a:r>
            <a:r>
              <a:rPr lang="en-GB" cap="none" dirty="0" smtClean="0">
                <a:solidFill>
                  <a:schemeClr val="bg1"/>
                </a:solidFill>
              </a:rPr>
              <a:t>[5];</a:t>
            </a:r>
            <a:endParaRPr lang="en-IN"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41335299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dirty="0" smtClean="0"/>
              <a:t>Types of Inheritance</a:t>
            </a:r>
            <a:endParaRPr lang="en-IN" dirty="0"/>
          </a:p>
        </p:txBody>
      </p:sp>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r>
              <a:rPr lang="en-GB" cap="none" dirty="0" smtClean="0">
                <a:solidFill>
                  <a:schemeClr val="bg1"/>
                </a:solidFill>
              </a:rPr>
              <a:t>Multilevel Inheritance:-When There Is A Chain Of Inheritance, It Is Known As </a:t>
            </a:r>
            <a:r>
              <a:rPr lang="en-GB" i="1" cap="none" dirty="0" smtClean="0">
                <a:solidFill>
                  <a:schemeClr val="bg1"/>
                </a:solidFill>
              </a:rPr>
              <a:t>Multilevel Inheritance</a:t>
            </a:r>
            <a:r>
              <a:rPr lang="en-GB" cap="none" dirty="0" smtClean="0">
                <a:solidFill>
                  <a:schemeClr val="bg1"/>
                </a:solidFill>
              </a:rPr>
              <a:t>. </a:t>
            </a:r>
          </a:p>
          <a:p>
            <a:pPr marL="285750" indent="-285750" algn="just">
              <a:lnSpc>
                <a:spcPct val="150000"/>
              </a:lnSpc>
              <a:buFont typeface="Arial" panose="020B0604020202020204" pitchFamily="34" charset="0"/>
              <a:buChar char="•"/>
            </a:pP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pic>
        <p:nvPicPr>
          <p:cNvPr id="5" name="Picture 4"/>
          <p:cNvPicPr>
            <a:picLocks noChangeAspect="1"/>
          </p:cNvPicPr>
          <p:nvPr/>
        </p:nvPicPr>
        <p:blipFill>
          <a:blip r:embed="rId2"/>
          <a:stretch>
            <a:fillRect/>
          </a:stretch>
        </p:blipFill>
        <p:spPr>
          <a:xfrm>
            <a:off x="7332112" y="2308860"/>
            <a:ext cx="3448531" cy="4090545"/>
          </a:xfrm>
          <a:prstGeom prst="rect">
            <a:avLst/>
          </a:prstGeom>
        </p:spPr>
      </p:pic>
      <p:pic>
        <p:nvPicPr>
          <p:cNvPr id="7" name="Picture 6"/>
          <p:cNvPicPr>
            <a:picLocks noChangeAspect="1"/>
          </p:cNvPicPr>
          <p:nvPr/>
        </p:nvPicPr>
        <p:blipFill>
          <a:blip r:embed="rId3"/>
          <a:stretch>
            <a:fillRect/>
          </a:stretch>
        </p:blipFill>
        <p:spPr>
          <a:xfrm>
            <a:off x="3017520" y="2859680"/>
            <a:ext cx="3154680" cy="3221079"/>
          </a:xfrm>
          <a:prstGeom prst="rect">
            <a:avLst/>
          </a:prstGeom>
        </p:spPr>
      </p:pic>
    </p:spTree>
    <p:extLst>
      <p:ext uri="{BB962C8B-B14F-4D97-AF65-F5344CB8AC3E}">
        <p14:creationId xmlns:p14="http://schemas.microsoft.com/office/powerpoint/2010/main" val="36146295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dirty="0" smtClean="0"/>
              <a:t>Types of Inheritance</a:t>
            </a:r>
            <a:endParaRPr lang="en-IN" dirty="0"/>
          </a:p>
        </p:txBody>
      </p:sp>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r>
              <a:rPr lang="en-GB" cap="none" dirty="0" smtClean="0">
                <a:solidFill>
                  <a:schemeClr val="bg1"/>
                </a:solidFill>
              </a:rPr>
              <a:t>Hierarchical </a:t>
            </a:r>
            <a:r>
              <a:rPr lang="en-GB" cap="none" dirty="0">
                <a:solidFill>
                  <a:schemeClr val="bg1"/>
                </a:solidFill>
              </a:rPr>
              <a:t>I</a:t>
            </a:r>
            <a:r>
              <a:rPr lang="en-GB" cap="none" dirty="0" smtClean="0">
                <a:solidFill>
                  <a:schemeClr val="bg1"/>
                </a:solidFill>
              </a:rPr>
              <a:t>nheritance:-When two or more classes inherits a single class, it is known as </a:t>
            </a:r>
            <a:r>
              <a:rPr lang="en-GB" i="1" cap="none" dirty="0" smtClean="0">
                <a:solidFill>
                  <a:schemeClr val="bg1"/>
                </a:solidFill>
              </a:rPr>
              <a:t>hierarchical inheritance</a:t>
            </a:r>
            <a:r>
              <a:rPr lang="en-GB" cap="none" dirty="0" smtClean="0">
                <a:solidFill>
                  <a:schemeClr val="bg1"/>
                </a:solidFill>
              </a:rPr>
              <a:t>. </a:t>
            </a:r>
          </a:p>
          <a:p>
            <a:pPr marL="285750" indent="-285750" algn="just">
              <a:lnSpc>
                <a:spcPct val="150000"/>
              </a:lnSpc>
              <a:buFont typeface="Arial" panose="020B0604020202020204" pitchFamily="34" charset="0"/>
              <a:buChar char="•"/>
            </a:pPr>
            <a:r>
              <a:rPr lang="en-GB" cap="none" dirty="0" smtClean="0">
                <a:solidFill>
                  <a:schemeClr val="bg1"/>
                </a:solidFill>
              </a:rPr>
              <a:t>In the example given below, dog and cat classes inherits the animal class, so there is hierarchical inheritance.</a:t>
            </a:r>
          </a:p>
          <a:p>
            <a:pPr marL="285750" indent="-285750" algn="just">
              <a:lnSpc>
                <a:spcPct val="150000"/>
              </a:lnSpc>
              <a:buFont typeface="Arial" panose="020B0604020202020204" pitchFamily="34" charset="0"/>
              <a:buChar char="•"/>
            </a:pP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1919367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dirty="0" smtClean="0"/>
              <a:t>Types of Inheritance</a:t>
            </a:r>
            <a:endParaRPr lang="en-IN" dirty="0"/>
          </a:p>
        </p:txBody>
      </p:sp>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pic>
        <p:nvPicPr>
          <p:cNvPr id="5" name="Picture 4"/>
          <p:cNvPicPr>
            <a:picLocks noChangeAspect="1"/>
          </p:cNvPicPr>
          <p:nvPr/>
        </p:nvPicPr>
        <p:blipFill>
          <a:blip r:embed="rId2"/>
          <a:stretch>
            <a:fillRect/>
          </a:stretch>
        </p:blipFill>
        <p:spPr>
          <a:xfrm>
            <a:off x="6951059" y="1788662"/>
            <a:ext cx="3829584" cy="3883268"/>
          </a:xfrm>
          <a:prstGeom prst="rect">
            <a:avLst/>
          </a:prstGeom>
        </p:spPr>
      </p:pic>
      <p:pic>
        <p:nvPicPr>
          <p:cNvPr id="6" name="Picture 5"/>
          <p:cNvPicPr>
            <a:picLocks noChangeAspect="1"/>
          </p:cNvPicPr>
          <p:nvPr/>
        </p:nvPicPr>
        <p:blipFill>
          <a:blip r:embed="rId3"/>
          <a:stretch>
            <a:fillRect/>
          </a:stretch>
        </p:blipFill>
        <p:spPr>
          <a:xfrm>
            <a:off x="2438500" y="2859681"/>
            <a:ext cx="3827646" cy="2249364"/>
          </a:xfrm>
          <a:prstGeom prst="rect">
            <a:avLst/>
          </a:prstGeom>
        </p:spPr>
      </p:pic>
    </p:spTree>
    <p:extLst>
      <p:ext uri="{BB962C8B-B14F-4D97-AF65-F5344CB8AC3E}">
        <p14:creationId xmlns:p14="http://schemas.microsoft.com/office/powerpoint/2010/main" val="27549599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dirty="0" smtClean="0"/>
              <a:t>Types of Inheritance</a:t>
            </a:r>
            <a:endParaRPr lang="en-IN" dirty="0"/>
          </a:p>
        </p:txBody>
      </p:sp>
      <p:sp>
        <p:nvSpPr>
          <p:cNvPr id="3" name="Subtitle 2"/>
          <p:cNvSpPr>
            <a:spLocks noGrp="1"/>
          </p:cNvSpPr>
          <p:nvPr>
            <p:ph type="subTitle" idx="1"/>
          </p:nvPr>
        </p:nvSpPr>
        <p:spPr>
          <a:xfrm>
            <a:off x="1046922" y="1800901"/>
            <a:ext cx="9925878" cy="3871029"/>
          </a:xfrm>
        </p:spPr>
        <p:txBody>
          <a:bodyPr>
            <a:normAutofit/>
          </a:bodyPr>
          <a:lstStyle/>
          <a:p>
            <a:r>
              <a:rPr lang="en-GB" b="1" cap="none" dirty="0" smtClean="0">
                <a:solidFill>
                  <a:schemeClr val="bg1"/>
                </a:solidFill>
              </a:rPr>
              <a:t>Why multiple inheritance is not supported in java</a:t>
            </a:r>
          </a:p>
          <a:p>
            <a:pPr algn="just"/>
            <a:r>
              <a:rPr lang="en-GB" cap="none" dirty="0" smtClean="0">
                <a:solidFill>
                  <a:schemeClr val="bg1"/>
                </a:solidFill>
              </a:rPr>
              <a:t>Consider A scenario where A, B, and C are three classes. The C class inherits A and B classes. If A and B classes have the same method and you call it from child class object, there will be ambiguity to call the method of A or B class.</a:t>
            </a:r>
          </a:p>
          <a:p>
            <a:pPr algn="just"/>
            <a:r>
              <a:rPr lang="en-GB" cap="none" dirty="0" smtClean="0">
                <a:solidFill>
                  <a:schemeClr val="bg1"/>
                </a:solidFill>
              </a:rPr>
              <a:t>Since compile-time errors are better than runtime errors, java renders compile-time error if you inherit 2 classes. So whether you have same method or different, there will be compile time error.</a:t>
            </a:r>
          </a:p>
          <a:p>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pic>
        <p:nvPicPr>
          <p:cNvPr id="5" name="Picture 4"/>
          <p:cNvPicPr>
            <a:picLocks noChangeAspect="1"/>
          </p:cNvPicPr>
          <p:nvPr/>
        </p:nvPicPr>
        <p:blipFill>
          <a:blip r:embed="rId2"/>
          <a:stretch>
            <a:fillRect/>
          </a:stretch>
        </p:blipFill>
        <p:spPr>
          <a:xfrm>
            <a:off x="7209182" y="3738287"/>
            <a:ext cx="2913985" cy="2568149"/>
          </a:xfrm>
          <a:prstGeom prst="rect">
            <a:avLst/>
          </a:prstGeom>
        </p:spPr>
      </p:pic>
    </p:spTree>
    <p:extLst>
      <p:ext uri="{BB962C8B-B14F-4D97-AF65-F5344CB8AC3E}">
        <p14:creationId xmlns:p14="http://schemas.microsoft.com/office/powerpoint/2010/main" val="23939815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000" dirty="0"/>
              <a:t>Inhibiting Inheritance of Class Using Final</a:t>
            </a:r>
            <a:endParaRPr lang="en-GB" sz="4000" dirty="0">
              <a:solidFill>
                <a:schemeClr val="bg1"/>
              </a:solidFill>
            </a:endParaRPr>
          </a:p>
        </p:txBody>
      </p:sp>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r>
              <a:rPr lang="en-GB" cap="none" dirty="0" smtClean="0">
                <a:solidFill>
                  <a:schemeClr val="bg1"/>
                </a:solidFill>
              </a:rPr>
              <a:t>The </a:t>
            </a:r>
            <a:r>
              <a:rPr lang="en-GB" b="1" cap="none" dirty="0" smtClean="0">
                <a:solidFill>
                  <a:schemeClr val="bg1"/>
                </a:solidFill>
              </a:rPr>
              <a:t>final keyword</a:t>
            </a:r>
            <a:r>
              <a:rPr lang="en-GB" cap="none" dirty="0" smtClean="0">
                <a:solidFill>
                  <a:schemeClr val="bg1"/>
                </a:solidFill>
              </a:rPr>
              <a:t> is final that is we cannot change.</a:t>
            </a:r>
          </a:p>
          <a:p>
            <a:pPr marL="285750" indent="-285750" algn="just">
              <a:lnSpc>
                <a:spcPct val="150000"/>
              </a:lnSpc>
              <a:buFont typeface="Arial" panose="020B0604020202020204" pitchFamily="34" charset="0"/>
              <a:buChar char="•"/>
            </a:pPr>
            <a:r>
              <a:rPr lang="en-GB" cap="none" dirty="0" smtClean="0">
                <a:solidFill>
                  <a:schemeClr val="bg1"/>
                </a:solidFill>
              </a:rPr>
              <a:t>We can use </a:t>
            </a:r>
            <a:r>
              <a:rPr lang="en-GB" b="1" cap="none" dirty="0" smtClean="0">
                <a:solidFill>
                  <a:schemeClr val="bg1"/>
                </a:solidFill>
              </a:rPr>
              <a:t>final keywords</a:t>
            </a:r>
            <a:r>
              <a:rPr lang="en-GB" cap="none" dirty="0" smtClean="0">
                <a:solidFill>
                  <a:schemeClr val="bg1"/>
                </a:solidFill>
              </a:rPr>
              <a:t> for variables, methods, and class.</a:t>
            </a:r>
          </a:p>
          <a:p>
            <a:pPr marL="285750" indent="-285750" algn="just">
              <a:lnSpc>
                <a:spcPct val="150000"/>
              </a:lnSpc>
              <a:buFont typeface="Arial" panose="020B0604020202020204" pitchFamily="34" charset="0"/>
              <a:buChar char="•"/>
            </a:pPr>
            <a:r>
              <a:rPr lang="en-GB" cap="none" dirty="0" smtClean="0">
                <a:solidFill>
                  <a:schemeClr val="bg1"/>
                </a:solidFill>
              </a:rPr>
              <a:t>If we use the </a:t>
            </a:r>
            <a:r>
              <a:rPr lang="en-GB" b="1" cap="none" dirty="0" smtClean="0">
                <a:solidFill>
                  <a:schemeClr val="bg1"/>
                </a:solidFill>
              </a:rPr>
              <a:t>final keyword for the inheritance</a:t>
            </a:r>
            <a:r>
              <a:rPr lang="en-GB" cap="none" dirty="0" smtClean="0">
                <a:solidFill>
                  <a:schemeClr val="bg1"/>
                </a:solidFill>
              </a:rPr>
              <a:t> that is if we declare any method with the </a:t>
            </a:r>
            <a:r>
              <a:rPr lang="en-GB" b="1" cap="none" dirty="0" smtClean="0">
                <a:solidFill>
                  <a:schemeClr val="bg1"/>
                </a:solidFill>
              </a:rPr>
              <a:t>final keyword</a:t>
            </a:r>
            <a:r>
              <a:rPr lang="en-GB" cap="none" dirty="0" smtClean="0">
                <a:solidFill>
                  <a:schemeClr val="bg1"/>
                </a:solidFill>
              </a:rPr>
              <a:t> in the base class so the implementation of the </a:t>
            </a:r>
            <a:r>
              <a:rPr lang="en-GB" b="1" cap="none" dirty="0" smtClean="0">
                <a:solidFill>
                  <a:schemeClr val="bg1"/>
                </a:solidFill>
              </a:rPr>
              <a:t>final method</a:t>
            </a:r>
            <a:r>
              <a:rPr lang="en-GB" cap="none" dirty="0" smtClean="0">
                <a:solidFill>
                  <a:schemeClr val="bg1"/>
                </a:solidFill>
              </a:rPr>
              <a:t> will be the same as in derived class.</a:t>
            </a:r>
          </a:p>
          <a:p>
            <a:pPr marL="285750" indent="-285750" algn="just">
              <a:lnSpc>
                <a:spcPct val="150000"/>
              </a:lnSpc>
              <a:buFont typeface="Arial" panose="020B0604020202020204" pitchFamily="34" charset="0"/>
              <a:buChar char="•"/>
            </a:pPr>
            <a:r>
              <a:rPr lang="en-GB" cap="none" dirty="0" smtClean="0">
                <a:solidFill>
                  <a:schemeClr val="bg1"/>
                </a:solidFill>
              </a:rPr>
              <a:t>We can declare the </a:t>
            </a:r>
            <a:r>
              <a:rPr lang="en-GB" b="1" cap="none" dirty="0" smtClean="0">
                <a:solidFill>
                  <a:schemeClr val="bg1"/>
                </a:solidFill>
              </a:rPr>
              <a:t>final method</a:t>
            </a:r>
            <a:r>
              <a:rPr lang="en-GB" cap="none" dirty="0" smtClean="0">
                <a:solidFill>
                  <a:schemeClr val="bg1"/>
                </a:solidFill>
              </a:rPr>
              <a:t> in any subclass for which we want that if any other class extends this subclass.</a:t>
            </a:r>
          </a:p>
          <a:p>
            <a:pPr marL="285750" indent="-285750" algn="just">
              <a:lnSpc>
                <a:spcPct val="150000"/>
              </a:lnSpc>
              <a:buFont typeface="Arial" panose="020B0604020202020204" pitchFamily="34" charset="0"/>
              <a:buChar char="•"/>
            </a:pP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1298617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000" dirty="0"/>
              <a:t>Inhibiting Inheritance of Class Using Final</a:t>
            </a:r>
            <a:endParaRPr lang="en-GB" sz="4000" dirty="0">
              <a:solidFill>
                <a:schemeClr val="bg1"/>
              </a:solidFill>
            </a:endParaRPr>
          </a:p>
        </p:txBody>
      </p:sp>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r>
              <a:rPr lang="en-GB" cap="none" dirty="0" smtClean="0">
                <a:solidFill>
                  <a:schemeClr val="bg1"/>
                </a:solidFill>
              </a:rPr>
              <a:t>The </a:t>
            </a:r>
            <a:r>
              <a:rPr lang="en-GB" b="1" cap="none" dirty="0" smtClean="0">
                <a:solidFill>
                  <a:schemeClr val="bg1"/>
                </a:solidFill>
              </a:rPr>
              <a:t>final keyword</a:t>
            </a:r>
            <a:r>
              <a:rPr lang="en-GB" cap="none" dirty="0" smtClean="0">
                <a:solidFill>
                  <a:schemeClr val="bg1"/>
                </a:solidFill>
              </a:rPr>
              <a:t> is final that is we cannot change.</a:t>
            </a:r>
          </a:p>
          <a:p>
            <a:pPr marL="285750" indent="-285750" algn="just">
              <a:lnSpc>
                <a:spcPct val="150000"/>
              </a:lnSpc>
              <a:buFont typeface="Arial" panose="020B0604020202020204" pitchFamily="34" charset="0"/>
              <a:buChar char="•"/>
            </a:pPr>
            <a:r>
              <a:rPr lang="en-GB" cap="none" dirty="0" smtClean="0">
                <a:solidFill>
                  <a:schemeClr val="bg1"/>
                </a:solidFill>
              </a:rPr>
              <a:t>We can use </a:t>
            </a:r>
            <a:r>
              <a:rPr lang="en-GB" b="1" cap="none" dirty="0" smtClean="0">
                <a:solidFill>
                  <a:schemeClr val="bg1"/>
                </a:solidFill>
              </a:rPr>
              <a:t>final keywords</a:t>
            </a:r>
            <a:r>
              <a:rPr lang="en-GB" cap="none" dirty="0" smtClean="0">
                <a:solidFill>
                  <a:schemeClr val="bg1"/>
                </a:solidFill>
              </a:rPr>
              <a:t> for variables, methods, and class.</a:t>
            </a:r>
          </a:p>
          <a:p>
            <a:pPr marL="285750" indent="-285750" algn="just">
              <a:lnSpc>
                <a:spcPct val="150000"/>
              </a:lnSpc>
              <a:buFont typeface="Arial" panose="020B0604020202020204" pitchFamily="34" charset="0"/>
              <a:buChar char="•"/>
            </a:pPr>
            <a:r>
              <a:rPr lang="en-GB" cap="none" dirty="0" smtClean="0">
                <a:solidFill>
                  <a:schemeClr val="bg1"/>
                </a:solidFill>
              </a:rPr>
              <a:t>If we use the </a:t>
            </a:r>
            <a:r>
              <a:rPr lang="en-GB" b="1" cap="none" dirty="0" smtClean="0">
                <a:solidFill>
                  <a:schemeClr val="bg1"/>
                </a:solidFill>
              </a:rPr>
              <a:t>final keyword for the inheritance</a:t>
            </a:r>
            <a:r>
              <a:rPr lang="en-GB" cap="none" dirty="0" smtClean="0">
                <a:solidFill>
                  <a:schemeClr val="bg1"/>
                </a:solidFill>
              </a:rPr>
              <a:t> that is if we declare any method with the </a:t>
            </a:r>
            <a:r>
              <a:rPr lang="en-GB" b="1" cap="none" dirty="0" smtClean="0">
                <a:solidFill>
                  <a:schemeClr val="bg1"/>
                </a:solidFill>
              </a:rPr>
              <a:t>final keyword</a:t>
            </a:r>
            <a:r>
              <a:rPr lang="en-GB" cap="none" dirty="0" smtClean="0">
                <a:solidFill>
                  <a:schemeClr val="bg1"/>
                </a:solidFill>
              </a:rPr>
              <a:t> in the base class so the implementation of the </a:t>
            </a:r>
            <a:r>
              <a:rPr lang="en-GB" b="1" cap="none" dirty="0" smtClean="0">
                <a:solidFill>
                  <a:schemeClr val="bg1"/>
                </a:solidFill>
              </a:rPr>
              <a:t>final method</a:t>
            </a:r>
            <a:r>
              <a:rPr lang="en-GB" cap="none" dirty="0" smtClean="0">
                <a:solidFill>
                  <a:schemeClr val="bg1"/>
                </a:solidFill>
              </a:rPr>
              <a:t> will be the same as in derived class.</a:t>
            </a:r>
          </a:p>
          <a:p>
            <a:pPr marL="285750" indent="-285750" algn="just">
              <a:lnSpc>
                <a:spcPct val="150000"/>
              </a:lnSpc>
              <a:buFont typeface="Arial" panose="020B0604020202020204" pitchFamily="34" charset="0"/>
              <a:buChar char="•"/>
            </a:pPr>
            <a:r>
              <a:rPr lang="en-GB" cap="none" dirty="0" smtClean="0">
                <a:solidFill>
                  <a:schemeClr val="bg1"/>
                </a:solidFill>
              </a:rPr>
              <a:t>We can declare the </a:t>
            </a:r>
            <a:r>
              <a:rPr lang="en-GB" b="1" cap="none" dirty="0" smtClean="0">
                <a:solidFill>
                  <a:schemeClr val="bg1"/>
                </a:solidFill>
              </a:rPr>
              <a:t>final method</a:t>
            </a:r>
            <a:r>
              <a:rPr lang="en-GB" cap="none" dirty="0" smtClean="0">
                <a:solidFill>
                  <a:schemeClr val="bg1"/>
                </a:solidFill>
              </a:rPr>
              <a:t> in any subclass for which we want that if any other class extends this subclass.</a:t>
            </a:r>
          </a:p>
          <a:p>
            <a:pPr marL="285750" indent="-285750" algn="just">
              <a:lnSpc>
                <a:spcPct val="150000"/>
              </a:lnSpc>
              <a:buFont typeface="Arial" panose="020B0604020202020204" pitchFamily="34" charset="0"/>
              <a:buChar char="•"/>
            </a:pP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10155514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000" dirty="0"/>
              <a:t>Inhibiting Inheritance of Class Using Final</a:t>
            </a:r>
            <a:endParaRPr lang="en-GB" sz="4000" dirty="0">
              <a:solidFill>
                <a:schemeClr val="bg1"/>
              </a:solidFill>
            </a:endParaRPr>
          </a:p>
        </p:txBody>
      </p:sp>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pic>
        <p:nvPicPr>
          <p:cNvPr id="5" name="Picture 4"/>
          <p:cNvPicPr>
            <a:picLocks noChangeAspect="1"/>
          </p:cNvPicPr>
          <p:nvPr/>
        </p:nvPicPr>
        <p:blipFill>
          <a:blip r:embed="rId2"/>
          <a:stretch>
            <a:fillRect/>
          </a:stretch>
        </p:blipFill>
        <p:spPr>
          <a:xfrm>
            <a:off x="3477246" y="1800901"/>
            <a:ext cx="5269189" cy="4427542"/>
          </a:xfrm>
          <a:prstGeom prst="rect">
            <a:avLst/>
          </a:prstGeom>
        </p:spPr>
      </p:pic>
    </p:spTree>
    <p:extLst>
      <p:ext uri="{BB962C8B-B14F-4D97-AF65-F5344CB8AC3E}">
        <p14:creationId xmlns:p14="http://schemas.microsoft.com/office/powerpoint/2010/main" val="32585467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000" dirty="0"/>
              <a:t>Inhibiting Inheritance of Class </a:t>
            </a:r>
            <a:r>
              <a:rPr lang="en-GB" sz="4000" smtClean="0"/>
              <a:t>Using Variable </a:t>
            </a:r>
            <a:r>
              <a:rPr lang="en-GB" sz="4000" dirty="0"/>
              <a:t>Final</a:t>
            </a:r>
            <a:endParaRPr lang="en-GB" sz="4000" dirty="0">
              <a:solidFill>
                <a:schemeClr val="bg1"/>
              </a:solidFill>
            </a:endParaRPr>
          </a:p>
        </p:txBody>
      </p:sp>
      <p:pic>
        <p:nvPicPr>
          <p:cNvPr id="6" name="Picture 5"/>
          <p:cNvPicPr>
            <a:picLocks noChangeAspect="1"/>
          </p:cNvPicPr>
          <p:nvPr/>
        </p:nvPicPr>
        <p:blipFill>
          <a:blip r:embed="rId2"/>
          <a:stretch>
            <a:fillRect/>
          </a:stretch>
        </p:blipFill>
        <p:spPr>
          <a:xfrm>
            <a:off x="3781993" y="1616765"/>
            <a:ext cx="4220164" cy="4610743"/>
          </a:xfrm>
          <a:prstGeom prst="rect">
            <a:avLst/>
          </a:prstGeom>
        </p:spPr>
      </p:pic>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16752809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000" dirty="0" smtClean="0"/>
              <a:t>Access Control of  </a:t>
            </a:r>
            <a:r>
              <a:rPr lang="en-GB" sz="4000" dirty="0"/>
              <a:t>Inheritance </a:t>
            </a:r>
            <a:endParaRPr lang="en-GB" sz="4000" dirty="0">
              <a:solidFill>
                <a:schemeClr val="bg1"/>
              </a:solidFill>
            </a:endParaRPr>
          </a:p>
        </p:txBody>
      </p:sp>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r>
              <a:rPr lang="en-GB" b="1" cap="none" dirty="0" smtClean="0">
                <a:solidFill>
                  <a:schemeClr val="bg1"/>
                </a:solidFill>
              </a:rPr>
              <a:t>Public access</a:t>
            </a:r>
            <a:r>
              <a:rPr lang="en-GB" cap="none" dirty="0" smtClean="0">
                <a:solidFill>
                  <a:schemeClr val="bg1"/>
                </a:solidFill>
              </a:rPr>
              <a:t>: members (methods and properties) declared as public are accessible from anywhere. </a:t>
            </a:r>
          </a:p>
          <a:p>
            <a:pPr marL="285750" indent="-285750" algn="just">
              <a:lnSpc>
                <a:spcPct val="150000"/>
              </a:lnSpc>
              <a:buFont typeface="Arial" panose="020B0604020202020204" pitchFamily="34" charset="0"/>
              <a:buChar char="•"/>
            </a:pPr>
            <a:r>
              <a:rPr lang="en-GB" cap="none" dirty="0" smtClean="0">
                <a:solidFill>
                  <a:schemeClr val="bg1"/>
                </a:solidFill>
              </a:rPr>
              <a:t>In the context of inheritance, public members of a parent class can be accessed by any subclass and also by any other class that has an instance of the subclass.</a:t>
            </a: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14493208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000" dirty="0" smtClean="0"/>
              <a:t>Access Control of  </a:t>
            </a:r>
            <a:r>
              <a:rPr lang="en-GB" sz="4000" dirty="0"/>
              <a:t>Inheritance </a:t>
            </a:r>
            <a:endParaRPr lang="en-GB" sz="4000" dirty="0">
              <a:solidFill>
                <a:schemeClr val="bg1"/>
              </a:solidFill>
            </a:endParaRPr>
          </a:p>
        </p:txBody>
      </p:sp>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r>
              <a:rPr lang="en-GB" b="1" cap="none" dirty="0" smtClean="0">
                <a:solidFill>
                  <a:schemeClr val="bg1"/>
                </a:solidFill>
              </a:rPr>
              <a:t>Protected access</a:t>
            </a:r>
            <a:r>
              <a:rPr lang="en-GB" cap="none" dirty="0" smtClean="0">
                <a:solidFill>
                  <a:schemeClr val="bg1"/>
                </a:solidFill>
              </a:rPr>
              <a:t>: members declared as protected are accessible within the class in which they are declared and by any subclass derived from that class. </a:t>
            </a:r>
          </a:p>
          <a:p>
            <a:pPr marL="285750" indent="-285750" algn="just">
              <a:lnSpc>
                <a:spcPct val="150000"/>
              </a:lnSpc>
              <a:buFont typeface="Arial" panose="020B0604020202020204" pitchFamily="34" charset="0"/>
              <a:buChar char="•"/>
            </a:pPr>
            <a:r>
              <a:rPr lang="en-GB" cap="none" dirty="0" smtClean="0">
                <a:solidFill>
                  <a:schemeClr val="bg1"/>
                </a:solidFill>
              </a:rPr>
              <a:t>Protected members are not accessible from outside these classes, making them suitable for scenarios where a class needs to expose some functionality to its subclasses but keep it hidden from other parts of the program.</a:t>
            </a: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356967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800" dirty="0" smtClean="0"/>
              <a:t>Declaration of an Arrays</a:t>
            </a:r>
            <a:endParaRPr lang="en-IN" sz="4800" dirty="0"/>
          </a:p>
        </p:txBody>
      </p:sp>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pPr>
            <a:r>
              <a:rPr lang="en-GB" b="1" cap="none" dirty="0" smtClean="0">
                <a:solidFill>
                  <a:schemeClr val="bg1"/>
                </a:solidFill>
              </a:rPr>
              <a:t>Declaring and initializing an array</a:t>
            </a:r>
          </a:p>
          <a:p>
            <a:pPr marL="285750" indent="-285750" algn="just">
              <a:lnSpc>
                <a:spcPct val="150000"/>
              </a:lnSpc>
              <a:buFont typeface="Arial" pitchFamily="34" charset="0"/>
              <a:buChar char="•"/>
            </a:pPr>
            <a:r>
              <a:rPr lang="en-GB" cap="none" dirty="0" smtClean="0">
                <a:solidFill>
                  <a:schemeClr val="bg1"/>
                </a:solidFill>
              </a:rPr>
              <a:t>You can declare and initialize an array in a single line by specifying the elements:</a:t>
            </a:r>
          </a:p>
          <a:p>
            <a:pPr marL="285750" indent="-285750" algn="just">
              <a:lnSpc>
                <a:spcPct val="150000"/>
              </a:lnSpc>
              <a:buFont typeface="Arial" pitchFamily="34" charset="0"/>
              <a:buChar char="•"/>
            </a:pPr>
            <a:r>
              <a:rPr lang="en-GB" cap="none" dirty="0" smtClean="0">
                <a:solidFill>
                  <a:schemeClr val="bg1"/>
                </a:solidFill>
              </a:rPr>
              <a:t>// Declare and initialize an array of integers </a:t>
            </a:r>
          </a:p>
          <a:p>
            <a:pPr marL="285750" indent="-285750" algn="just">
              <a:lnSpc>
                <a:spcPct val="150000"/>
              </a:lnSpc>
              <a:buFont typeface="Arial" pitchFamily="34" charset="0"/>
              <a:buChar char="•"/>
            </a:pPr>
            <a:r>
              <a:rPr lang="en-GB" cap="none" dirty="0" err="1" smtClean="0">
                <a:solidFill>
                  <a:schemeClr val="bg1"/>
                </a:solidFill>
              </a:rPr>
              <a:t>Int</a:t>
            </a:r>
            <a:r>
              <a:rPr lang="en-GB" cap="none" dirty="0" smtClean="0">
                <a:solidFill>
                  <a:schemeClr val="bg1"/>
                </a:solidFill>
              </a:rPr>
              <a:t>[] </a:t>
            </a:r>
            <a:r>
              <a:rPr lang="en-GB" cap="none" dirty="0" err="1" smtClean="0">
                <a:solidFill>
                  <a:schemeClr val="bg1"/>
                </a:solidFill>
              </a:rPr>
              <a:t>myarray</a:t>
            </a:r>
            <a:r>
              <a:rPr lang="en-GB" cap="none" dirty="0" smtClean="0">
                <a:solidFill>
                  <a:schemeClr val="bg1"/>
                </a:solidFill>
              </a:rPr>
              <a:t> = {1, 2, 3, 4, 5};</a:t>
            </a:r>
          </a:p>
          <a:p>
            <a:pPr marL="285750" indent="-285750" algn="just">
              <a:lnSpc>
                <a:spcPct val="150000"/>
              </a:lnSpc>
            </a:pPr>
            <a:r>
              <a:rPr lang="en-GB" b="1" cap="none" dirty="0" smtClean="0">
                <a:solidFill>
                  <a:schemeClr val="bg1"/>
                </a:solidFill>
              </a:rPr>
              <a:t>Specifying the Array Size</a:t>
            </a:r>
          </a:p>
          <a:p>
            <a:pPr marL="285750" indent="-285750" algn="just">
              <a:lnSpc>
                <a:spcPct val="150000"/>
              </a:lnSpc>
            </a:pPr>
            <a:r>
              <a:rPr lang="en-GB" cap="none" dirty="0" smtClean="0">
                <a:solidFill>
                  <a:schemeClr val="bg1"/>
                </a:solidFill>
              </a:rPr>
              <a:t>You can declare an array and initialize it later by specifying its size:</a:t>
            </a:r>
          </a:p>
          <a:p>
            <a:pPr marL="285750" indent="-285750" algn="just">
              <a:lnSpc>
                <a:spcPct val="150000"/>
              </a:lnSpc>
            </a:pPr>
            <a:r>
              <a:rPr lang="en-GB" cap="none" dirty="0" smtClean="0">
                <a:solidFill>
                  <a:schemeClr val="bg1"/>
                </a:solidFill>
              </a:rPr>
              <a:t>// Declare an array of integers with a size of 5 </a:t>
            </a:r>
            <a:r>
              <a:rPr lang="en-GB" cap="none" dirty="0" err="1" smtClean="0">
                <a:solidFill>
                  <a:schemeClr val="bg1"/>
                </a:solidFill>
              </a:rPr>
              <a:t>int</a:t>
            </a:r>
            <a:r>
              <a:rPr lang="en-GB" cap="none" dirty="0" smtClean="0">
                <a:solidFill>
                  <a:schemeClr val="bg1"/>
                </a:solidFill>
              </a:rPr>
              <a:t>[] </a:t>
            </a:r>
            <a:r>
              <a:rPr lang="en-GB" cap="none" dirty="0" err="1" smtClean="0">
                <a:solidFill>
                  <a:schemeClr val="bg1"/>
                </a:solidFill>
              </a:rPr>
              <a:t>myarray</a:t>
            </a:r>
            <a:r>
              <a:rPr lang="en-GB" cap="none" dirty="0" smtClean="0">
                <a:solidFill>
                  <a:schemeClr val="bg1"/>
                </a:solidFill>
              </a:rPr>
              <a:t> = new </a:t>
            </a:r>
            <a:r>
              <a:rPr lang="en-GB" cap="none" dirty="0" err="1" smtClean="0">
                <a:solidFill>
                  <a:schemeClr val="bg1"/>
                </a:solidFill>
              </a:rPr>
              <a:t>int</a:t>
            </a:r>
            <a:r>
              <a:rPr lang="en-GB" cap="none" dirty="0" smtClean="0">
                <a:solidFill>
                  <a:schemeClr val="bg1"/>
                </a:solidFill>
              </a:rPr>
              <a:t>[5];</a:t>
            </a:r>
            <a:endParaRPr lang="en-IN" b="1"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41335299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000" dirty="0" smtClean="0"/>
              <a:t>Access Control of  </a:t>
            </a:r>
            <a:r>
              <a:rPr lang="en-GB" sz="4000" dirty="0"/>
              <a:t>Inheritance </a:t>
            </a:r>
            <a:endParaRPr lang="en-GB" sz="4000" dirty="0">
              <a:solidFill>
                <a:schemeClr val="bg1"/>
              </a:solidFill>
            </a:endParaRPr>
          </a:p>
        </p:txBody>
      </p:sp>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r>
              <a:rPr lang="en-GB" b="1" cap="none" dirty="0" smtClean="0">
                <a:solidFill>
                  <a:schemeClr val="bg1"/>
                </a:solidFill>
              </a:rPr>
              <a:t>Private access</a:t>
            </a:r>
            <a:r>
              <a:rPr lang="en-GB" cap="none" dirty="0" smtClean="0">
                <a:solidFill>
                  <a:schemeClr val="bg1"/>
                </a:solidFill>
              </a:rPr>
              <a:t>: members declared as private are only accessible within the class that declares them. </a:t>
            </a:r>
          </a:p>
          <a:p>
            <a:pPr marL="285750" indent="-285750" algn="just">
              <a:lnSpc>
                <a:spcPct val="150000"/>
              </a:lnSpc>
              <a:buFont typeface="Arial" panose="020B0604020202020204" pitchFamily="34" charset="0"/>
              <a:buChar char="•"/>
            </a:pPr>
            <a:r>
              <a:rPr lang="en-GB" cap="none" dirty="0" smtClean="0">
                <a:solidFill>
                  <a:schemeClr val="bg1"/>
                </a:solidFill>
              </a:rPr>
              <a:t>Private members cannot be accessed directly by subclasses. </a:t>
            </a:r>
          </a:p>
          <a:p>
            <a:pPr marL="285750" indent="-285750" algn="just">
              <a:lnSpc>
                <a:spcPct val="150000"/>
              </a:lnSpc>
              <a:buFont typeface="Arial" panose="020B0604020202020204" pitchFamily="34" charset="0"/>
              <a:buChar char="•"/>
            </a:pPr>
            <a:r>
              <a:rPr lang="en-GB" cap="none" dirty="0" smtClean="0">
                <a:solidFill>
                  <a:schemeClr val="bg1"/>
                </a:solidFill>
              </a:rPr>
              <a:t>However, subclasses can access private members through public or protected methods of the parent class if such methods are provided.</a:t>
            </a: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897579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000" dirty="0" smtClean="0"/>
              <a:t>Access Control of  </a:t>
            </a:r>
            <a:r>
              <a:rPr lang="en-GB" sz="4000" dirty="0"/>
              <a:t>Inheritance </a:t>
            </a:r>
            <a:endParaRPr lang="en-GB" sz="4000" dirty="0">
              <a:solidFill>
                <a:schemeClr val="bg1"/>
              </a:solidFill>
            </a:endParaRPr>
          </a:p>
        </p:txBody>
      </p:sp>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r>
              <a:rPr lang="en-GB" b="1" cap="none" dirty="0" smtClean="0">
                <a:solidFill>
                  <a:schemeClr val="bg1"/>
                </a:solidFill>
              </a:rPr>
              <a:t>Package-private or default access</a:t>
            </a:r>
            <a:r>
              <a:rPr lang="en-GB" cap="none" dirty="0" smtClean="0">
                <a:solidFill>
                  <a:schemeClr val="bg1"/>
                </a:solidFill>
              </a:rPr>
              <a:t>: in some languages like java, if no access modifier is specified, members have package-private access by default. </a:t>
            </a:r>
          </a:p>
          <a:p>
            <a:pPr marL="285750" indent="-285750" algn="just">
              <a:lnSpc>
                <a:spcPct val="150000"/>
              </a:lnSpc>
              <a:buFont typeface="Arial" panose="020B0604020202020204" pitchFamily="34" charset="0"/>
              <a:buChar char="•"/>
            </a:pPr>
            <a:r>
              <a:rPr lang="en-GB" cap="none" dirty="0" smtClean="0">
                <a:solidFill>
                  <a:schemeClr val="bg1"/>
                </a:solidFill>
              </a:rPr>
              <a:t>This means they are accessible to other classes in the same package but not to classes in different packages.</a:t>
            </a: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5948652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000" dirty="0" smtClean="0"/>
              <a:t>Access Control of  </a:t>
            </a:r>
            <a:r>
              <a:rPr lang="en-GB" sz="4000" dirty="0"/>
              <a:t>Inheritance </a:t>
            </a:r>
            <a:endParaRPr lang="en-GB" sz="4000" dirty="0">
              <a:solidFill>
                <a:schemeClr val="bg1"/>
              </a:solidFill>
            </a:endParaRPr>
          </a:p>
        </p:txBody>
      </p:sp>
      <p:pic>
        <p:nvPicPr>
          <p:cNvPr id="5" name="Picture 4"/>
          <p:cNvPicPr>
            <a:picLocks noChangeAspect="1"/>
          </p:cNvPicPr>
          <p:nvPr/>
        </p:nvPicPr>
        <p:blipFill>
          <a:blip r:embed="rId2"/>
          <a:stretch>
            <a:fillRect/>
          </a:stretch>
        </p:blipFill>
        <p:spPr>
          <a:xfrm>
            <a:off x="2968487" y="1800902"/>
            <a:ext cx="6697010" cy="4598504"/>
          </a:xfrm>
          <a:prstGeom prst="rect">
            <a:avLst/>
          </a:prstGeom>
        </p:spPr>
      </p:pic>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42194182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000" dirty="0" smtClean="0"/>
              <a:t>Super Class</a:t>
            </a:r>
            <a:endParaRPr lang="en-GB" sz="4000" dirty="0">
              <a:solidFill>
                <a:schemeClr val="bg1"/>
              </a:solidFill>
            </a:endParaRPr>
          </a:p>
        </p:txBody>
      </p:sp>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r>
              <a:rPr lang="en-GB" cap="none" dirty="0" smtClean="0">
                <a:solidFill>
                  <a:schemeClr val="bg1"/>
                </a:solidFill>
              </a:rPr>
              <a:t>The </a:t>
            </a:r>
            <a:r>
              <a:rPr lang="en-GB" b="1" cap="none" dirty="0" smtClean="0">
                <a:solidFill>
                  <a:schemeClr val="bg1"/>
                </a:solidFill>
              </a:rPr>
              <a:t>super</a:t>
            </a:r>
            <a:r>
              <a:rPr lang="en-GB" cap="none" dirty="0" smtClean="0">
                <a:solidFill>
                  <a:schemeClr val="bg1"/>
                </a:solidFill>
              </a:rPr>
              <a:t> keyword in java is a reference variable which is used to refer immediate parent class object.</a:t>
            </a:r>
          </a:p>
          <a:p>
            <a:pPr marL="285750" indent="-285750" algn="just">
              <a:lnSpc>
                <a:spcPct val="150000"/>
              </a:lnSpc>
              <a:buFont typeface="Arial" panose="020B0604020202020204" pitchFamily="34" charset="0"/>
              <a:buChar char="•"/>
            </a:pPr>
            <a:r>
              <a:rPr lang="en-GB" cap="none" dirty="0" smtClean="0">
                <a:solidFill>
                  <a:schemeClr val="bg1"/>
                </a:solidFill>
              </a:rPr>
              <a:t>Whenever you create the instance of subclass, an instance of parent class is created implicitly which is referred by super reference variable.</a:t>
            </a: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pic>
        <p:nvPicPr>
          <p:cNvPr id="5" name="Picture 4"/>
          <p:cNvPicPr>
            <a:picLocks noChangeAspect="1"/>
          </p:cNvPicPr>
          <p:nvPr/>
        </p:nvPicPr>
        <p:blipFill>
          <a:blip r:embed="rId2"/>
          <a:stretch>
            <a:fillRect/>
          </a:stretch>
        </p:blipFill>
        <p:spPr>
          <a:xfrm>
            <a:off x="7845287" y="3220278"/>
            <a:ext cx="3569472" cy="3008409"/>
          </a:xfrm>
          <a:prstGeom prst="rect">
            <a:avLst/>
          </a:prstGeom>
        </p:spPr>
      </p:pic>
    </p:spTree>
    <p:extLst>
      <p:ext uri="{BB962C8B-B14F-4D97-AF65-F5344CB8AC3E}">
        <p14:creationId xmlns:p14="http://schemas.microsoft.com/office/powerpoint/2010/main" val="17940046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000" dirty="0" smtClean="0"/>
              <a:t>Super Class</a:t>
            </a:r>
            <a:endParaRPr lang="en-GB" sz="4000" dirty="0">
              <a:solidFill>
                <a:schemeClr val="bg1"/>
              </a:solidFill>
            </a:endParaRPr>
          </a:p>
        </p:txBody>
      </p:sp>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r>
              <a:rPr lang="en-GB" cap="none" dirty="0" smtClean="0">
                <a:solidFill>
                  <a:schemeClr val="bg1"/>
                </a:solidFill>
              </a:rPr>
              <a:t>We can use super keyword to access the data member or field of parent class. It is used if parent class and child class have same fields.</a:t>
            </a: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pic>
        <p:nvPicPr>
          <p:cNvPr id="6" name="Picture 5"/>
          <p:cNvPicPr>
            <a:picLocks noChangeAspect="1"/>
          </p:cNvPicPr>
          <p:nvPr/>
        </p:nvPicPr>
        <p:blipFill>
          <a:blip r:embed="rId2"/>
          <a:stretch>
            <a:fillRect/>
          </a:stretch>
        </p:blipFill>
        <p:spPr>
          <a:xfrm>
            <a:off x="7353620" y="2255452"/>
            <a:ext cx="4296375" cy="4143953"/>
          </a:xfrm>
          <a:prstGeom prst="rect">
            <a:avLst/>
          </a:prstGeom>
        </p:spPr>
      </p:pic>
    </p:spTree>
    <p:extLst>
      <p:ext uri="{BB962C8B-B14F-4D97-AF65-F5344CB8AC3E}">
        <p14:creationId xmlns:p14="http://schemas.microsoft.com/office/powerpoint/2010/main" val="34325438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000" dirty="0" smtClean="0"/>
              <a:t>Super Class-Variable</a:t>
            </a:r>
            <a:endParaRPr lang="en-GB" sz="4000" dirty="0">
              <a:solidFill>
                <a:schemeClr val="bg1"/>
              </a:solidFill>
            </a:endParaRPr>
          </a:p>
        </p:txBody>
      </p:sp>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r>
              <a:rPr lang="en-GB" cap="none" dirty="0" smtClean="0">
                <a:solidFill>
                  <a:schemeClr val="bg1"/>
                </a:solidFill>
              </a:rPr>
              <a:t>We can use super keyword to access the data member or field of parent class. It is used if parent class and child class have same fields.</a:t>
            </a:r>
          </a:p>
          <a:p>
            <a:pPr marL="285750" indent="-285750" algn="just">
              <a:lnSpc>
                <a:spcPct val="150000"/>
              </a:lnSpc>
              <a:buFont typeface="Arial" panose="020B0604020202020204" pitchFamily="34" charset="0"/>
              <a:buChar char="•"/>
            </a:pPr>
            <a:r>
              <a:rPr lang="en-GB" cap="none" dirty="0">
                <a:solidFill>
                  <a:schemeClr val="bg1"/>
                </a:solidFill>
              </a:rPr>
              <a:t>Animal and Dog both classes have a </a:t>
            </a:r>
            <a:r>
              <a:rPr lang="en-GB" cap="none" dirty="0" smtClean="0">
                <a:solidFill>
                  <a:schemeClr val="bg1"/>
                </a:solidFill>
              </a:rPr>
              <a:t>common </a:t>
            </a:r>
            <a:r>
              <a:rPr lang="en-GB" cap="none" dirty="0">
                <a:solidFill>
                  <a:schemeClr val="bg1"/>
                </a:solidFill>
              </a:rPr>
              <a:t>property </a:t>
            </a:r>
            <a:r>
              <a:rPr lang="en-GB" cap="none" dirty="0" err="1">
                <a:solidFill>
                  <a:schemeClr val="bg1"/>
                </a:solidFill>
              </a:rPr>
              <a:t>color</a:t>
            </a:r>
            <a:r>
              <a:rPr lang="en-GB" cap="none" dirty="0">
                <a:solidFill>
                  <a:schemeClr val="bg1"/>
                </a:solidFill>
              </a:rPr>
              <a:t>. If we print </a:t>
            </a:r>
            <a:r>
              <a:rPr lang="en-GB" cap="none" dirty="0" err="1" smtClean="0">
                <a:solidFill>
                  <a:schemeClr val="bg1"/>
                </a:solidFill>
              </a:rPr>
              <a:t>color</a:t>
            </a:r>
            <a:endParaRPr lang="en-GB" cap="none" dirty="0">
              <a:solidFill>
                <a:schemeClr val="bg1"/>
              </a:solidFill>
            </a:endParaRPr>
          </a:p>
          <a:p>
            <a:pPr marL="285750" indent="-285750" algn="just">
              <a:lnSpc>
                <a:spcPct val="150000"/>
              </a:lnSpc>
              <a:buFont typeface="Arial" panose="020B0604020202020204" pitchFamily="34" charset="0"/>
              <a:buChar char="•"/>
            </a:pP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pic>
        <p:nvPicPr>
          <p:cNvPr id="6" name="Picture 5"/>
          <p:cNvPicPr>
            <a:picLocks noChangeAspect="1"/>
          </p:cNvPicPr>
          <p:nvPr/>
        </p:nvPicPr>
        <p:blipFill>
          <a:blip r:embed="rId2"/>
          <a:stretch>
            <a:fillRect/>
          </a:stretch>
        </p:blipFill>
        <p:spPr>
          <a:xfrm>
            <a:off x="7353620" y="2255452"/>
            <a:ext cx="4296375" cy="4143953"/>
          </a:xfrm>
          <a:prstGeom prst="rect">
            <a:avLst/>
          </a:prstGeom>
        </p:spPr>
      </p:pic>
      <p:sp>
        <p:nvSpPr>
          <p:cNvPr id="8" name="Rectangle 7"/>
          <p:cNvSpPr/>
          <p:nvPr/>
        </p:nvSpPr>
        <p:spPr>
          <a:xfrm>
            <a:off x="1375555" y="3379305"/>
            <a:ext cx="5300870" cy="2292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GB" dirty="0">
                <a:solidFill>
                  <a:schemeClr val="bg1"/>
                </a:solidFill>
              </a:rPr>
              <a:t>Animal and Dog both classes have a common property </a:t>
            </a:r>
            <a:r>
              <a:rPr lang="en-GB" dirty="0" err="1">
                <a:solidFill>
                  <a:schemeClr val="bg1"/>
                </a:solidFill>
              </a:rPr>
              <a:t>color</a:t>
            </a:r>
            <a:r>
              <a:rPr lang="en-GB" dirty="0">
                <a:solidFill>
                  <a:schemeClr val="bg1"/>
                </a:solidFill>
              </a:rPr>
              <a:t>. If we print </a:t>
            </a:r>
            <a:r>
              <a:rPr lang="en-GB" dirty="0" err="1">
                <a:solidFill>
                  <a:schemeClr val="bg1"/>
                </a:solidFill>
              </a:rPr>
              <a:t>color</a:t>
            </a:r>
            <a:r>
              <a:rPr lang="en-GB" dirty="0">
                <a:solidFill>
                  <a:schemeClr val="bg1"/>
                </a:solidFill>
              </a:rPr>
              <a:t> property, it will print the </a:t>
            </a:r>
            <a:r>
              <a:rPr lang="en-GB" dirty="0" err="1">
                <a:solidFill>
                  <a:schemeClr val="bg1"/>
                </a:solidFill>
              </a:rPr>
              <a:t>color</a:t>
            </a:r>
            <a:r>
              <a:rPr lang="en-GB" dirty="0">
                <a:solidFill>
                  <a:schemeClr val="bg1"/>
                </a:solidFill>
              </a:rPr>
              <a:t> of current class by default. To access the parent property, we need to use super keyword.</a:t>
            </a:r>
          </a:p>
          <a:p>
            <a:pPr algn="ctr">
              <a:lnSpc>
                <a:spcPct val="150000"/>
              </a:lnSpc>
            </a:pPr>
            <a:endParaRPr lang="en-GB" dirty="0">
              <a:solidFill>
                <a:schemeClr val="bg1"/>
              </a:solidFill>
            </a:endParaRPr>
          </a:p>
        </p:txBody>
      </p:sp>
    </p:spTree>
    <p:extLst>
      <p:ext uri="{BB962C8B-B14F-4D97-AF65-F5344CB8AC3E}">
        <p14:creationId xmlns:p14="http://schemas.microsoft.com/office/powerpoint/2010/main" val="31480194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000" dirty="0" smtClean="0"/>
              <a:t>Super Class-Method</a:t>
            </a:r>
            <a:endParaRPr lang="en-GB" sz="4000" dirty="0">
              <a:solidFill>
                <a:schemeClr val="bg1"/>
              </a:solidFill>
            </a:endParaRPr>
          </a:p>
        </p:txBody>
      </p:sp>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r>
              <a:rPr lang="en-GB" cap="none" dirty="0" smtClean="0">
                <a:solidFill>
                  <a:schemeClr val="bg1"/>
                </a:solidFill>
              </a:rPr>
              <a:t>The super keyword can also be used to invoke parent class method. It should be used if subclass contains the same method as parent class. In other words, it is used if method is overridden</a:t>
            </a: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
        <p:nvSpPr>
          <p:cNvPr id="8" name="Rectangle 7"/>
          <p:cNvSpPr/>
          <p:nvPr/>
        </p:nvSpPr>
        <p:spPr>
          <a:xfrm>
            <a:off x="1375555" y="3631095"/>
            <a:ext cx="5300870" cy="2040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GB" dirty="0"/>
              <a:t>Animal and Dog both classes have eat() method if we call eat() method from Dog class, it will call the eat() method of Dog class by default because priority is given to local.</a:t>
            </a:r>
            <a:endParaRPr lang="en-GB" dirty="0">
              <a:solidFill>
                <a:schemeClr val="bg1"/>
              </a:solidFill>
            </a:endParaRPr>
          </a:p>
        </p:txBody>
      </p:sp>
      <p:pic>
        <p:nvPicPr>
          <p:cNvPr id="5" name="Picture 4"/>
          <p:cNvPicPr>
            <a:picLocks noChangeAspect="1"/>
          </p:cNvPicPr>
          <p:nvPr/>
        </p:nvPicPr>
        <p:blipFill>
          <a:blip r:embed="rId2"/>
          <a:stretch>
            <a:fillRect/>
          </a:stretch>
        </p:blipFill>
        <p:spPr>
          <a:xfrm>
            <a:off x="8409307" y="2676939"/>
            <a:ext cx="3324689" cy="3722466"/>
          </a:xfrm>
          <a:prstGeom prst="rect">
            <a:avLst/>
          </a:prstGeom>
        </p:spPr>
      </p:pic>
    </p:spTree>
    <p:extLst>
      <p:ext uri="{BB962C8B-B14F-4D97-AF65-F5344CB8AC3E}">
        <p14:creationId xmlns:p14="http://schemas.microsoft.com/office/powerpoint/2010/main" val="37165617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000" dirty="0" smtClean="0"/>
              <a:t>Super Class-Constructor</a:t>
            </a:r>
            <a:endParaRPr lang="en-GB" sz="4000" dirty="0">
              <a:solidFill>
                <a:schemeClr val="bg1"/>
              </a:solidFill>
            </a:endParaRPr>
          </a:p>
        </p:txBody>
      </p:sp>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r>
              <a:rPr lang="en-GB" cap="none" dirty="0" smtClean="0">
                <a:solidFill>
                  <a:schemeClr val="bg1"/>
                </a:solidFill>
              </a:rPr>
              <a:t>The super keyword can also be used to invoke the parent class constructor. Let's see a simple</a:t>
            </a: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pic>
        <p:nvPicPr>
          <p:cNvPr id="6" name="Picture 5"/>
          <p:cNvPicPr>
            <a:picLocks noChangeAspect="1"/>
          </p:cNvPicPr>
          <p:nvPr/>
        </p:nvPicPr>
        <p:blipFill>
          <a:blip r:embed="rId2"/>
          <a:stretch>
            <a:fillRect/>
          </a:stretch>
        </p:blipFill>
        <p:spPr>
          <a:xfrm>
            <a:off x="7676690" y="2351784"/>
            <a:ext cx="3296110" cy="3877216"/>
          </a:xfrm>
          <a:prstGeom prst="rect">
            <a:avLst/>
          </a:prstGeom>
        </p:spPr>
      </p:pic>
      <p:pic>
        <p:nvPicPr>
          <p:cNvPr id="7" name="Picture 6"/>
          <p:cNvPicPr>
            <a:picLocks noChangeAspect="1"/>
          </p:cNvPicPr>
          <p:nvPr/>
        </p:nvPicPr>
        <p:blipFill>
          <a:blip r:embed="rId3"/>
          <a:stretch>
            <a:fillRect/>
          </a:stretch>
        </p:blipFill>
        <p:spPr>
          <a:xfrm>
            <a:off x="1308618" y="2609508"/>
            <a:ext cx="6106377" cy="3361767"/>
          </a:xfrm>
          <a:prstGeom prst="rect">
            <a:avLst/>
          </a:prstGeom>
        </p:spPr>
      </p:pic>
    </p:spTree>
    <p:extLst>
      <p:ext uri="{BB962C8B-B14F-4D97-AF65-F5344CB8AC3E}">
        <p14:creationId xmlns:p14="http://schemas.microsoft.com/office/powerpoint/2010/main" val="17892964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000" dirty="0" smtClean="0"/>
              <a:t>Super Class-Constructor</a:t>
            </a:r>
            <a:endParaRPr lang="en-GB" sz="4000" dirty="0">
              <a:solidFill>
                <a:schemeClr val="bg1"/>
              </a:solidFill>
            </a:endParaRPr>
          </a:p>
        </p:txBody>
      </p:sp>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r>
              <a:rPr lang="en-GB" cap="none" dirty="0" smtClean="0">
                <a:solidFill>
                  <a:schemeClr val="bg1"/>
                </a:solidFill>
              </a:rPr>
              <a:t>The super keyword can also be used to invoke the parent class constructor. Let's see a simple</a:t>
            </a: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pic>
        <p:nvPicPr>
          <p:cNvPr id="5" name="Picture 4"/>
          <p:cNvPicPr>
            <a:picLocks noChangeAspect="1"/>
          </p:cNvPicPr>
          <p:nvPr/>
        </p:nvPicPr>
        <p:blipFill>
          <a:blip r:embed="rId2"/>
          <a:stretch>
            <a:fillRect/>
          </a:stretch>
        </p:blipFill>
        <p:spPr>
          <a:xfrm>
            <a:off x="4613668" y="2528376"/>
            <a:ext cx="3467584" cy="3496163"/>
          </a:xfrm>
          <a:prstGeom prst="rect">
            <a:avLst/>
          </a:prstGeom>
        </p:spPr>
      </p:pic>
    </p:spTree>
    <p:extLst>
      <p:ext uri="{BB962C8B-B14F-4D97-AF65-F5344CB8AC3E}">
        <p14:creationId xmlns:p14="http://schemas.microsoft.com/office/powerpoint/2010/main" val="4189141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000" dirty="0" smtClean="0"/>
              <a:t>Method Overriding</a:t>
            </a:r>
            <a:endParaRPr lang="en-GB" sz="4000" dirty="0">
              <a:solidFill>
                <a:schemeClr val="bg1"/>
              </a:solidFill>
            </a:endParaRPr>
          </a:p>
        </p:txBody>
      </p:sp>
      <p:sp>
        <p:nvSpPr>
          <p:cNvPr id="3" name="Subtitle 2"/>
          <p:cNvSpPr>
            <a:spLocks noGrp="1"/>
          </p:cNvSpPr>
          <p:nvPr>
            <p:ph type="subTitle" idx="1"/>
          </p:nvPr>
        </p:nvSpPr>
        <p:spPr>
          <a:xfrm>
            <a:off x="1046922" y="1800901"/>
            <a:ext cx="9925878" cy="3871029"/>
          </a:xfrm>
        </p:spPr>
        <p:txBody>
          <a:bodyPr>
            <a:normAutofit lnSpcReduction="10000"/>
          </a:bodyPr>
          <a:lstStyle/>
          <a:p>
            <a:pPr marL="285750" indent="-285750" algn="just">
              <a:lnSpc>
                <a:spcPct val="150000"/>
              </a:lnSpc>
              <a:buFont typeface="Arial" panose="020B0604020202020204" pitchFamily="34" charset="0"/>
              <a:buChar char="•"/>
            </a:pPr>
            <a:r>
              <a:rPr lang="en-GB" cap="none" dirty="0" smtClean="0">
                <a:solidFill>
                  <a:schemeClr val="bg1"/>
                </a:solidFill>
              </a:rPr>
              <a:t>If subclass (child class) has the same method as declared in the parent class, it is known as </a:t>
            </a:r>
            <a:r>
              <a:rPr lang="en-GB" b="1" cap="none" dirty="0" smtClean="0">
                <a:solidFill>
                  <a:schemeClr val="bg1"/>
                </a:solidFill>
              </a:rPr>
              <a:t>method overriding in java</a:t>
            </a:r>
            <a:r>
              <a:rPr lang="en-GB" cap="none" dirty="0" smtClean="0">
                <a:solidFill>
                  <a:schemeClr val="bg1"/>
                </a:solidFill>
              </a:rPr>
              <a:t>.</a:t>
            </a:r>
          </a:p>
          <a:p>
            <a:pPr marL="285750" indent="-285750" algn="just">
              <a:lnSpc>
                <a:spcPct val="150000"/>
              </a:lnSpc>
              <a:buFont typeface="Arial" panose="020B0604020202020204" pitchFamily="34" charset="0"/>
              <a:buChar char="•"/>
            </a:pPr>
            <a:r>
              <a:rPr lang="en-GB" cap="none" dirty="0" smtClean="0">
                <a:solidFill>
                  <a:schemeClr val="bg1"/>
                </a:solidFill>
              </a:rPr>
              <a:t>In other words, if a subclass provides the specific implementation of the method that has been declared by one of its parent class, it is known as method overriding.</a:t>
            </a:r>
          </a:p>
          <a:p>
            <a:pPr marL="285750" indent="-285750" algn="just">
              <a:lnSpc>
                <a:spcPct val="150000"/>
              </a:lnSpc>
              <a:buFont typeface="Arial" panose="020B0604020202020204" pitchFamily="34" charset="0"/>
              <a:buChar char="•"/>
            </a:pPr>
            <a:r>
              <a:rPr lang="en-IN" b="1" dirty="0">
                <a:solidFill>
                  <a:schemeClr val="bg1"/>
                </a:solidFill>
              </a:rPr>
              <a:t>Usage of Java Method </a:t>
            </a:r>
            <a:r>
              <a:rPr lang="en-IN" b="1" dirty="0" smtClean="0">
                <a:solidFill>
                  <a:schemeClr val="bg1"/>
                </a:solidFill>
              </a:rPr>
              <a:t>Overriding</a:t>
            </a:r>
          </a:p>
          <a:p>
            <a:pPr marL="285750" indent="-285750" algn="just">
              <a:lnSpc>
                <a:spcPct val="150000"/>
              </a:lnSpc>
              <a:buFont typeface="Arial" panose="020B0604020202020204" pitchFamily="34" charset="0"/>
              <a:buChar char="•"/>
            </a:pPr>
            <a:r>
              <a:rPr lang="en-GB" cap="none" dirty="0" smtClean="0">
                <a:solidFill>
                  <a:schemeClr val="bg1"/>
                </a:solidFill>
              </a:rPr>
              <a:t>Method overriding is used to provide the specific implementation of a method which is already provided by its superclass.</a:t>
            </a:r>
          </a:p>
          <a:p>
            <a:pPr marL="285750" indent="-285750" algn="just">
              <a:lnSpc>
                <a:spcPct val="150000"/>
              </a:lnSpc>
              <a:buFont typeface="Arial" panose="020B0604020202020204" pitchFamily="34" charset="0"/>
              <a:buChar char="•"/>
            </a:pPr>
            <a:r>
              <a:rPr lang="en-GB" cap="none" dirty="0" smtClean="0">
                <a:solidFill>
                  <a:schemeClr val="bg1"/>
                </a:solidFill>
              </a:rPr>
              <a:t>Method overriding is used for runtime polymorphism</a:t>
            </a:r>
          </a:p>
          <a:p>
            <a:pPr marL="285750" indent="-285750" algn="just">
              <a:lnSpc>
                <a:spcPct val="150000"/>
              </a:lnSpc>
              <a:buFont typeface="Arial" panose="020B0604020202020204" pitchFamily="34" charset="0"/>
              <a:buChar char="•"/>
            </a:pPr>
            <a:endParaRPr lang="en-IN" dirty="0">
              <a:solidFill>
                <a:schemeClr val="bg1"/>
              </a:solidFill>
            </a:endParaRPr>
          </a:p>
          <a:p>
            <a:pPr marL="285750" indent="-285750" algn="just">
              <a:lnSpc>
                <a:spcPct val="150000"/>
              </a:lnSpc>
              <a:buFont typeface="Arial" panose="020B0604020202020204" pitchFamily="34" charset="0"/>
              <a:buChar char="•"/>
            </a:pP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2132361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800" dirty="0" smtClean="0"/>
              <a:t>Declaration of an Arrays</a:t>
            </a:r>
            <a:endParaRPr lang="en-IN" sz="4800" dirty="0"/>
          </a:p>
        </p:txBody>
      </p:sp>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pPr>
            <a:r>
              <a:rPr lang="en-GB" b="1" cap="none" dirty="0" smtClean="0">
                <a:solidFill>
                  <a:schemeClr val="bg1"/>
                </a:solidFill>
              </a:rPr>
              <a:t>Multi-Dimensional Arrays</a:t>
            </a:r>
          </a:p>
          <a:p>
            <a:pPr marL="285750" indent="-285750" algn="just">
              <a:lnSpc>
                <a:spcPct val="150000"/>
              </a:lnSpc>
              <a:buFont typeface="Arial" pitchFamily="34" charset="0"/>
              <a:buChar char="•"/>
            </a:pPr>
            <a:r>
              <a:rPr lang="en-GB" cap="none" dirty="0" smtClean="0">
                <a:solidFill>
                  <a:schemeClr val="bg1"/>
                </a:solidFill>
              </a:rPr>
              <a:t>Java also supports multi-dimensional arrays. Here’s an example of a two-dimensional array:</a:t>
            </a:r>
          </a:p>
          <a:p>
            <a:pPr marL="285750" indent="-285750" algn="just">
              <a:lnSpc>
                <a:spcPct val="150000"/>
              </a:lnSpc>
              <a:buFont typeface="Arial" pitchFamily="34" charset="0"/>
              <a:buChar char="•"/>
            </a:pPr>
            <a:r>
              <a:rPr lang="en-GB" cap="none" dirty="0" smtClean="0">
                <a:solidFill>
                  <a:schemeClr val="bg1"/>
                </a:solidFill>
              </a:rPr>
              <a:t>// Declare and initialize a 2D array</a:t>
            </a:r>
          </a:p>
          <a:p>
            <a:pPr marL="285750" indent="-285750" algn="just">
              <a:lnSpc>
                <a:spcPct val="150000"/>
              </a:lnSpc>
              <a:buFont typeface="Arial" pitchFamily="34" charset="0"/>
              <a:buChar char="•"/>
            </a:pPr>
            <a:r>
              <a:rPr lang="en-GB" cap="none" dirty="0" smtClean="0">
                <a:solidFill>
                  <a:schemeClr val="bg1"/>
                </a:solidFill>
              </a:rPr>
              <a:t> </a:t>
            </a:r>
            <a:r>
              <a:rPr lang="en-GB" cap="none" dirty="0" err="1" smtClean="0">
                <a:solidFill>
                  <a:schemeClr val="bg1"/>
                </a:solidFill>
              </a:rPr>
              <a:t>Int</a:t>
            </a:r>
            <a:r>
              <a:rPr lang="en-GB" cap="none" dirty="0" smtClean="0">
                <a:solidFill>
                  <a:schemeClr val="bg1"/>
                </a:solidFill>
              </a:rPr>
              <a:t>[][] matrix = { {1, 2, 3}, {4, 5, 6}, {7, 8, 9} };</a:t>
            </a:r>
            <a:endParaRPr lang="en-IN" b="1"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41335299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000" dirty="0" smtClean="0"/>
              <a:t>Rules for method Overriding</a:t>
            </a:r>
            <a:endParaRPr lang="en-GB" sz="4000" dirty="0">
              <a:solidFill>
                <a:schemeClr val="bg1"/>
              </a:solidFill>
            </a:endParaRPr>
          </a:p>
        </p:txBody>
      </p:sp>
      <p:pic>
        <p:nvPicPr>
          <p:cNvPr id="5" name="Picture 4"/>
          <p:cNvPicPr>
            <a:picLocks noChangeAspect="1"/>
          </p:cNvPicPr>
          <p:nvPr/>
        </p:nvPicPr>
        <p:blipFill>
          <a:blip r:embed="rId2"/>
          <a:stretch>
            <a:fillRect/>
          </a:stretch>
        </p:blipFill>
        <p:spPr>
          <a:xfrm>
            <a:off x="3749040" y="1948662"/>
            <a:ext cx="5515745" cy="4391638"/>
          </a:xfrm>
          <a:prstGeom prst="rect">
            <a:avLst/>
          </a:prstGeom>
        </p:spPr>
      </p:pic>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29175085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000" dirty="0" smtClean="0"/>
              <a:t>Method Overriding</a:t>
            </a:r>
            <a:endParaRPr lang="en-GB" sz="4000" dirty="0">
              <a:solidFill>
                <a:schemeClr val="bg1"/>
              </a:solidFill>
            </a:endParaRPr>
          </a:p>
        </p:txBody>
      </p:sp>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r>
              <a:rPr lang="en-GB" cap="none" dirty="0" smtClean="0">
                <a:solidFill>
                  <a:schemeClr val="bg1"/>
                </a:solidFill>
              </a:rPr>
              <a:t>Consider a scenario where bank is a class that provides functionality to get the rate of interest. However, the rate of interest varies according to banks</a:t>
            </a:r>
          </a:p>
          <a:p>
            <a:pPr marL="285750" indent="-285750" algn="just">
              <a:lnSpc>
                <a:spcPct val="150000"/>
              </a:lnSpc>
              <a:buFont typeface="Arial" panose="020B0604020202020204" pitchFamily="34" charset="0"/>
              <a:buChar char="•"/>
            </a:pPr>
            <a:r>
              <a:rPr lang="en-GB" cap="none" dirty="0" smtClean="0">
                <a:solidFill>
                  <a:schemeClr val="bg1"/>
                </a:solidFill>
              </a:rPr>
              <a:t>. For example, SBI, ICICI and AXIS banks could provide 8%, 7%, and 9% rate of interest.</a:t>
            </a: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pic>
        <p:nvPicPr>
          <p:cNvPr id="5" name="Picture 4"/>
          <p:cNvPicPr>
            <a:picLocks noChangeAspect="1"/>
          </p:cNvPicPr>
          <p:nvPr/>
        </p:nvPicPr>
        <p:blipFill>
          <a:blip r:embed="rId2"/>
          <a:stretch>
            <a:fillRect/>
          </a:stretch>
        </p:blipFill>
        <p:spPr>
          <a:xfrm>
            <a:off x="2971816" y="3370655"/>
            <a:ext cx="6992326" cy="2581635"/>
          </a:xfrm>
          <a:prstGeom prst="rect">
            <a:avLst/>
          </a:prstGeom>
        </p:spPr>
      </p:pic>
    </p:spTree>
    <p:extLst>
      <p:ext uri="{BB962C8B-B14F-4D97-AF65-F5344CB8AC3E}">
        <p14:creationId xmlns:p14="http://schemas.microsoft.com/office/powerpoint/2010/main" val="38120576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000" dirty="0" smtClean="0"/>
              <a:t>Method Overriding</a:t>
            </a:r>
            <a:endParaRPr lang="en-GB" sz="4000" dirty="0">
              <a:solidFill>
                <a:schemeClr val="bg1"/>
              </a:solidFill>
            </a:endParaRPr>
          </a:p>
        </p:txBody>
      </p:sp>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pic>
        <p:nvPicPr>
          <p:cNvPr id="6" name="Picture 5"/>
          <p:cNvPicPr>
            <a:picLocks noChangeAspect="1"/>
          </p:cNvPicPr>
          <p:nvPr/>
        </p:nvPicPr>
        <p:blipFill>
          <a:blip r:embed="rId2"/>
          <a:stretch>
            <a:fillRect/>
          </a:stretch>
        </p:blipFill>
        <p:spPr>
          <a:xfrm>
            <a:off x="1645920" y="1800901"/>
            <a:ext cx="7680960" cy="4452655"/>
          </a:xfrm>
          <a:prstGeom prst="rect">
            <a:avLst/>
          </a:prstGeom>
        </p:spPr>
      </p:pic>
    </p:spTree>
    <p:extLst>
      <p:ext uri="{BB962C8B-B14F-4D97-AF65-F5344CB8AC3E}">
        <p14:creationId xmlns:p14="http://schemas.microsoft.com/office/powerpoint/2010/main" val="26303704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000" dirty="0" smtClean="0"/>
              <a:t>Abstract Classes and Methods</a:t>
            </a:r>
            <a:endParaRPr lang="en-GB" sz="4000" dirty="0">
              <a:solidFill>
                <a:schemeClr val="bg1"/>
              </a:solidFill>
            </a:endParaRPr>
          </a:p>
        </p:txBody>
      </p:sp>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r>
              <a:rPr lang="en-GB" b="1" cap="none" dirty="0" smtClean="0">
                <a:solidFill>
                  <a:schemeClr val="bg1"/>
                </a:solidFill>
              </a:rPr>
              <a:t>Abstraction</a:t>
            </a:r>
            <a:r>
              <a:rPr lang="en-GB" cap="none" dirty="0" smtClean="0">
                <a:solidFill>
                  <a:schemeClr val="bg1"/>
                </a:solidFill>
              </a:rPr>
              <a:t> is a process of hiding the implementation details and showing only functionality to the user.</a:t>
            </a:r>
          </a:p>
          <a:p>
            <a:pPr marL="285750" indent="-285750" algn="just">
              <a:lnSpc>
                <a:spcPct val="150000"/>
              </a:lnSpc>
              <a:buFont typeface="Arial" panose="020B0604020202020204" pitchFamily="34" charset="0"/>
              <a:buChar char="•"/>
            </a:pPr>
            <a:r>
              <a:rPr lang="en-GB" cap="none" dirty="0" smtClean="0">
                <a:solidFill>
                  <a:schemeClr val="bg1"/>
                </a:solidFill>
              </a:rPr>
              <a:t>Another way, it shows only essential things to the user and hides the internal details, for example, sending </a:t>
            </a:r>
            <a:r>
              <a:rPr lang="en-GB" cap="none" dirty="0" err="1" smtClean="0">
                <a:solidFill>
                  <a:schemeClr val="bg1"/>
                </a:solidFill>
              </a:rPr>
              <a:t>sms</a:t>
            </a:r>
            <a:r>
              <a:rPr lang="en-GB" cap="none" dirty="0" smtClean="0">
                <a:solidFill>
                  <a:schemeClr val="bg1"/>
                </a:solidFill>
              </a:rPr>
              <a:t> where you type the text and send the message. You don't know the internal processing about the message delivery.</a:t>
            </a:r>
          </a:p>
          <a:p>
            <a:r>
              <a:rPr lang="en-GB" cap="none" dirty="0" smtClean="0">
                <a:solidFill>
                  <a:schemeClr val="bg1"/>
                </a:solidFill>
              </a:rPr>
              <a:t>There are two ways to achieve abstraction in java</a:t>
            </a:r>
          </a:p>
          <a:p>
            <a:pPr marL="285750" indent="-285750">
              <a:buFont typeface="Arial" panose="020B0604020202020204" pitchFamily="34" charset="0"/>
              <a:buChar char="•"/>
            </a:pPr>
            <a:r>
              <a:rPr lang="en-GB" cap="none" dirty="0" smtClean="0">
                <a:solidFill>
                  <a:schemeClr val="bg1"/>
                </a:solidFill>
              </a:rPr>
              <a:t>Abstract class (0 to 100%)</a:t>
            </a:r>
          </a:p>
          <a:p>
            <a:pPr marL="285750" indent="-285750">
              <a:buFont typeface="Arial" panose="020B0604020202020204" pitchFamily="34" charset="0"/>
              <a:buChar char="•"/>
            </a:pPr>
            <a:r>
              <a:rPr lang="en-GB" cap="none" dirty="0" smtClean="0">
                <a:solidFill>
                  <a:schemeClr val="bg1"/>
                </a:solidFill>
              </a:rPr>
              <a:t>Interface (100%)</a:t>
            </a:r>
          </a:p>
          <a:p>
            <a:pPr marL="285750" indent="-285750" algn="just">
              <a:lnSpc>
                <a:spcPct val="150000"/>
              </a:lnSpc>
              <a:buFont typeface="Arial" panose="020B0604020202020204" pitchFamily="34" charset="0"/>
              <a:buChar char="•"/>
            </a:pP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5612846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000" dirty="0" smtClean="0"/>
              <a:t>Abstract Classes and Methods</a:t>
            </a:r>
            <a:endParaRPr lang="en-GB" sz="4000" dirty="0">
              <a:solidFill>
                <a:schemeClr val="bg1"/>
              </a:solidFill>
            </a:endParaRPr>
          </a:p>
        </p:txBody>
      </p:sp>
      <p:pic>
        <p:nvPicPr>
          <p:cNvPr id="5" name="Picture 4"/>
          <p:cNvPicPr>
            <a:picLocks noChangeAspect="1"/>
          </p:cNvPicPr>
          <p:nvPr/>
        </p:nvPicPr>
        <p:blipFill>
          <a:blip r:embed="rId2"/>
          <a:stretch>
            <a:fillRect/>
          </a:stretch>
        </p:blipFill>
        <p:spPr>
          <a:xfrm>
            <a:off x="3728305" y="2023533"/>
            <a:ext cx="4563112" cy="3515216"/>
          </a:xfrm>
          <a:prstGeom prst="rect">
            <a:avLst/>
          </a:prstGeom>
        </p:spPr>
      </p:pic>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39769003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000" dirty="0" smtClean="0"/>
              <a:t>Abstract Classes and Methods</a:t>
            </a:r>
            <a:endParaRPr lang="en-GB" sz="4000" dirty="0">
              <a:solidFill>
                <a:schemeClr val="bg1"/>
              </a:solidFill>
            </a:endParaRPr>
          </a:p>
        </p:txBody>
      </p:sp>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r>
              <a:rPr lang="en-GB" b="1" cap="none" dirty="0" smtClean="0">
                <a:solidFill>
                  <a:schemeClr val="bg1"/>
                </a:solidFill>
              </a:rPr>
              <a:t>Abstract Method:-</a:t>
            </a:r>
            <a:r>
              <a:rPr lang="en-GB" cap="none" dirty="0" smtClean="0">
                <a:solidFill>
                  <a:schemeClr val="bg1"/>
                </a:solidFill>
              </a:rPr>
              <a:t>A method which is declared as abstract and does not have implementation is known as an abstract method.</a:t>
            </a:r>
          </a:p>
          <a:p>
            <a:pPr marL="285750" indent="-285750" algn="just">
              <a:lnSpc>
                <a:spcPct val="150000"/>
              </a:lnSpc>
              <a:buFont typeface="Arial" panose="020B0604020202020204" pitchFamily="34" charset="0"/>
              <a:buChar char="•"/>
            </a:pPr>
            <a:r>
              <a:rPr lang="en-GB" b="1" cap="none" dirty="0" smtClean="0">
                <a:solidFill>
                  <a:schemeClr val="bg1"/>
                </a:solidFill>
              </a:rPr>
              <a:t>Abstract</a:t>
            </a:r>
            <a:r>
              <a:rPr lang="en-GB" cap="none" dirty="0" smtClean="0">
                <a:solidFill>
                  <a:schemeClr val="bg1"/>
                </a:solidFill>
              </a:rPr>
              <a:t> </a:t>
            </a:r>
            <a:r>
              <a:rPr lang="en-GB" b="1" cap="none" dirty="0" smtClean="0">
                <a:solidFill>
                  <a:schemeClr val="bg1"/>
                </a:solidFill>
              </a:rPr>
              <a:t>void</a:t>
            </a:r>
            <a:r>
              <a:rPr lang="en-GB" cap="none" dirty="0" smtClean="0">
                <a:solidFill>
                  <a:schemeClr val="bg1"/>
                </a:solidFill>
              </a:rPr>
              <a:t> </a:t>
            </a:r>
            <a:r>
              <a:rPr lang="en-GB" cap="none" dirty="0" err="1" smtClean="0">
                <a:solidFill>
                  <a:schemeClr val="bg1"/>
                </a:solidFill>
              </a:rPr>
              <a:t>printstatus</a:t>
            </a:r>
            <a:r>
              <a:rPr lang="en-GB" cap="none" dirty="0" smtClean="0">
                <a:solidFill>
                  <a:schemeClr val="bg1"/>
                </a:solidFill>
              </a:rPr>
              <a:t>();//no method body and abstract  </a:t>
            </a:r>
          </a:p>
          <a:p>
            <a:pPr marL="285750" indent="-285750" algn="just">
              <a:lnSpc>
                <a:spcPct val="150000"/>
              </a:lnSpc>
              <a:buFont typeface="Arial" panose="020B0604020202020204" pitchFamily="34" charset="0"/>
              <a:buChar char="•"/>
            </a:pPr>
            <a:endParaRPr lang="en-GB" cap="none" dirty="0" smtClean="0">
              <a:solidFill>
                <a:schemeClr val="bg1"/>
              </a:solidFill>
            </a:endParaRPr>
          </a:p>
          <a:p>
            <a:pPr marL="285750" indent="-285750" algn="just">
              <a:lnSpc>
                <a:spcPct val="150000"/>
              </a:lnSpc>
              <a:buFont typeface="Arial" panose="020B0604020202020204" pitchFamily="34" charset="0"/>
              <a:buChar char="•"/>
            </a:pP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17123241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000" dirty="0" smtClean="0"/>
              <a:t>Abstract Classes and Methods</a:t>
            </a:r>
            <a:endParaRPr lang="en-GB" sz="4000" dirty="0">
              <a:solidFill>
                <a:schemeClr val="bg1"/>
              </a:solidFill>
            </a:endParaRPr>
          </a:p>
        </p:txBody>
      </p:sp>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r>
              <a:rPr lang="en-GB" b="1" cap="none" dirty="0" smtClean="0">
                <a:solidFill>
                  <a:schemeClr val="bg1"/>
                </a:solidFill>
              </a:rPr>
              <a:t>Abstract Method:-</a:t>
            </a:r>
            <a:r>
              <a:rPr lang="en-GB" cap="none" dirty="0" smtClean="0">
                <a:solidFill>
                  <a:schemeClr val="bg1"/>
                </a:solidFill>
              </a:rPr>
              <a:t>A method which is declared as abstract and does not have implementation is known as an abstract method.</a:t>
            </a:r>
          </a:p>
          <a:p>
            <a:pPr marL="285750" indent="-285750" algn="just">
              <a:lnSpc>
                <a:spcPct val="150000"/>
              </a:lnSpc>
              <a:buFont typeface="Arial" panose="020B0604020202020204" pitchFamily="34" charset="0"/>
              <a:buChar char="•"/>
            </a:pPr>
            <a:r>
              <a:rPr lang="en-GB" b="1" cap="none" dirty="0" smtClean="0">
                <a:solidFill>
                  <a:schemeClr val="bg1"/>
                </a:solidFill>
              </a:rPr>
              <a:t>Abstract</a:t>
            </a:r>
            <a:r>
              <a:rPr lang="en-GB" cap="none" dirty="0" smtClean="0">
                <a:solidFill>
                  <a:schemeClr val="bg1"/>
                </a:solidFill>
              </a:rPr>
              <a:t> </a:t>
            </a:r>
            <a:r>
              <a:rPr lang="en-GB" b="1" cap="none" dirty="0" smtClean="0">
                <a:solidFill>
                  <a:schemeClr val="bg1"/>
                </a:solidFill>
              </a:rPr>
              <a:t>void</a:t>
            </a:r>
            <a:r>
              <a:rPr lang="en-GB" cap="none" dirty="0" smtClean="0">
                <a:solidFill>
                  <a:schemeClr val="bg1"/>
                </a:solidFill>
              </a:rPr>
              <a:t> </a:t>
            </a:r>
            <a:r>
              <a:rPr lang="en-GB" cap="none" dirty="0" err="1" smtClean="0">
                <a:solidFill>
                  <a:schemeClr val="bg1"/>
                </a:solidFill>
              </a:rPr>
              <a:t>printstatus</a:t>
            </a:r>
            <a:r>
              <a:rPr lang="en-GB" cap="none" dirty="0" smtClean="0">
                <a:solidFill>
                  <a:schemeClr val="bg1"/>
                </a:solidFill>
              </a:rPr>
              <a:t>();//no method body and abstract  </a:t>
            </a:r>
          </a:p>
          <a:p>
            <a:pPr marL="285750" indent="-285750" algn="just">
              <a:lnSpc>
                <a:spcPct val="150000"/>
              </a:lnSpc>
              <a:buFont typeface="Arial" panose="020B0604020202020204" pitchFamily="34" charset="0"/>
              <a:buChar char="•"/>
            </a:pPr>
            <a:endParaRPr lang="en-GB" cap="none" dirty="0" smtClean="0">
              <a:solidFill>
                <a:schemeClr val="bg1"/>
              </a:solidFill>
            </a:endParaRPr>
          </a:p>
          <a:p>
            <a:pPr marL="285750" indent="-285750" algn="just">
              <a:lnSpc>
                <a:spcPct val="150000"/>
              </a:lnSpc>
              <a:buFont typeface="Arial" panose="020B0604020202020204" pitchFamily="34" charset="0"/>
              <a:buChar char="•"/>
            </a:pP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28308478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000" dirty="0" smtClean="0"/>
              <a:t>Abstract Classes and Methods</a:t>
            </a:r>
            <a:endParaRPr lang="en-GB" sz="4000" dirty="0">
              <a:solidFill>
                <a:schemeClr val="bg1"/>
              </a:solidFill>
            </a:endParaRPr>
          </a:p>
        </p:txBody>
      </p:sp>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r>
              <a:rPr lang="en-GB" cap="none" dirty="0" smtClean="0">
                <a:solidFill>
                  <a:schemeClr val="bg1"/>
                </a:solidFill>
              </a:rPr>
              <a:t>In this example, bike is an abstract class that contains only one abstract method run. Its implementation is provided by the </a:t>
            </a:r>
            <a:r>
              <a:rPr lang="en-GB" cap="none" dirty="0" err="1" smtClean="0">
                <a:solidFill>
                  <a:schemeClr val="bg1"/>
                </a:solidFill>
              </a:rPr>
              <a:t>honda</a:t>
            </a:r>
            <a:r>
              <a:rPr lang="en-GB" cap="none" dirty="0" smtClean="0">
                <a:solidFill>
                  <a:schemeClr val="bg1"/>
                </a:solidFill>
              </a:rPr>
              <a:t> class.</a:t>
            </a: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pic>
        <p:nvPicPr>
          <p:cNvPr id="5" name="Picture 4"/>
          <p:cNvPicPr>
            <a:picLocks noChangeAspect="1"/>
          </p:cNvPicPr>
          <p:nvPr/>
        </p:nvPicPr>
        <p:blipFill>
          <a:blip r:embed="rId2"/>
          <a:stretch>
            <a:fillRect/>
          </a:stretch>
        </p:blipFill>
        <p:spPr>
          <a:xfrm>
            <a:off x="3771900" y="2859681"/>
            <a:ext cx="4087395" cy="2999923"/>
          </a:xfrm>
          <a:prstGeom prst="rect">
            <a:avLst/>
          </a:prstGeom>
        </p:spPr>
      </p:pic>
    </p:spTree>
    <p:extLst>
      <p:ext uri="{BB962C8B-B14F-4D97-AF65-F5344CB8AC3E}">
        <p14:creationId xmlns:p14="http://schemas.microsoft.com/office/powerpoint/2010/main" val="21118065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000" dirty="0" smtClean="0"/>
              <a:t>Constructor in Inheritance</a:t>
            </a:r>
            <a:endParaRPr lang="en-GB" sz="4000" dirty="0">
              <a:solidFill>
                <a:schemeClr val="bg1"/>
              </a:solidFill>
            </a:endParaRPr>
          </a:p>
        </p:txBody>
      </p:sp>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r>
              <a:rPr lang="en-GB" cap="none" dirty="0" smtClean="0">
                <a:solidFill>
                  <a:schemeClr val="bg1"/>
                </a:solidFill>
              </a:rPr>
              <a:t>A class in java can inherit traits and </a:t>
            </a:r>
            <a:r>
              <a:rPr lang="en-GB" cap="none" dirty="0" err="1" smtClean="0">
                <a:solidFill>
                  <a:schemeClr val="bg1"/>
                </a:solidFill>
              </a:rPr>
              <a:t>behaviors</a:t>
            </a:r>
            <a:r>
              <a:rPr lang="en-GB" cap="none" dirty="0" smtClean="0">
                <a:solidFill>
                  <a:schemeClr val="bg1"/>
                </a:solidFill>
              </a:rPr>
              <a:t> from another class thanks to the robust inheritance system. </a:t>
            </a:r>
          </a:p>
          <a:p>
            <a:pPr marL="285750" indent="-285750" algn="just">
              <a:lnSpc>
                <a:spcPct val="150000"/>
              </a:lnSpc>
              <a:buFont typeface="Arial" panose="020B0604020202020204" pitchFamily="34" charset="0"/>
              <a:buChar char="•"/>
            </a:pPr>
            <a:r>
              <a:rPr lang="en-GB" cap="none" dirty="0" smtClean="0">
                <a:solidFill>
                  <a:schemeClr val="bg1"/>
                </a:solidFill>
              </a:rPr>
              <a:t>Constructors are essential for initializing objects and maintaining the correct operation of the class hierarchy when dealing with inheritance</a:t>
            </a: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5478078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000" dirty="0" smtClean="0"/>
              <a:t>Constructor in Inheritance</a:t>
            </a:r>
            <a:endParaRPr lang="en-GB" sz="4000" dirty="0">
              <a:solidFill>
                <a:schemeClr val="bg1"/>
              </a:solidFill>
            </a:endParaRPr>
          </a:p>
        </p:txBody>
      </p:sp>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r>
              <a:rPr lang="en-GB" cap="none" dirty="0" smtClean="0">
                <a:solidFill>
                  <a:schemeClr val="bg1"/>
                </a:solidFill>
              </a:rPr>
              <a:t>The constructor is the unique process responsible for initialising the class object. </a:t>
            </a:r>
          </a:p>
          <a:p>
            <a:pPr marL="285750" indent="-285750" algn="just">
              <a:lnSpc>
                <a:spcPct val="150000"/>
              </a:lnSpc>
              <a:buFont typeface="Arial" panose="020B0604020202020204" pitchFamily="34" charset="0"/>
              <a:buChar char="•"/>
            </a:pPr>
            <a:r>
              <a:rPr lang="en-GB" cap="none" dirty="0" smtClean="0">
                <a:solidFill>
                  <a:schemeClr val="bg1"/>
                </a:solidFill>
              </a:rPr>
              <a:t>The new keyword generates an object with the same name as the main class when it is called. </a:t>
            </a:r>
          </a:p>
          <a:p>
            <a:pPr marL="285750" indent="-285750" algn="just">
              <a:lnSpc>
                <a:spcPct val="150000"/>
              </a:lnSpc>
              <a:buFont typeface="Arial" panose="020B0604020202020204" pitchFamily="34" charset="0"/>
              <a:buChar char="•"/>
            </a:pPr>
            <a:r>
              <a:rPr lang="en-GB" cap="none" dirty="0" smtClean="0">
                <a:solidFill>
                  <a:schemeClr val="bg1"/>
                </a:solidFill>
              </a:rPr>
              <a:t>Inheritance is the process of building a subclass in java that gets properties and methods from a superclass. </a:t>
            </a:r>
          </a:p>
          <a:p>
            <a:pPr marL="285750" indent="-285750" algn="just">
              <a:lnSpc>
                <a:spcPct val="150000"/>
              </a:lnSpc>
              <a:buFont typeface="Arial" panose="020B0604020202020204" pitchFamily="34" charset="0"/>
              <a:buChar char="•"/>
            </a:pPr>
            <a:r>
              <a:rPr lang="en-GB" cap="none" dirty="0" smtClean="0">
                <a:solidFill>
                  <a:schemeClr val="bg1"/>
                </a:solidFill>
              </a:rPr>
              <a:t>The superclass constructor is called right away upon the creation of a subclass, guaranteeing that the inherited properties are initialised correctly.</a:t>
            </a: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1616486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800" dirty="0" smtClean="0"/>
              <a:t>Arrays</a:t>
            </a:r>
            <a:endParaRPr lang="en-IN" sz="4800" dirty="0"/>
          </a:p>
        </p:txBody>
      </p:sp>
      <p:sp>
        <p:nvSpPr>
          <p:cNvPr id="3" name="Subtitle 2"/>
          <p:cNvSpPr>
            <a:spLocks noGrp="1"/>
          </p:cNvSpPr>
          <p:nvPr>
            <p:ph type="subTitle" idx="1"/>
          </p:nvPr>
        </p:nvSpPr>
        <p:spPr>
          <a:xfrm>
            <a:off x="1046922" y="1800901"/>
            <a:ext cx="9925878" cy="3871029"/>
          </a:xfrm>
        </p:spPr>
        <p:txBody>
          <a:bodyPr>
            <a:normAutofit/>
          </a:bodyPr>
          <a:lstStyle/>
          <a:p>
            <a:pPr algn="just">
              <a:lnSpc>
                <a:spcPct val="150000"/>
              </a:lnSpc>
            </a:pPr>
            <a:r>
              <a:rPr lang="en-GB" b="1" cap="none" dirty="0" smtClean="0">
                <a:solidFill>
                  <a:schemeClr val="bg1"/>
                </a:solidFill>
              </a:rPr>
              <a:t>Storage of array in computer memory</a:t>
            </a:r>
          </a:p>
          <a:p>
            <a:pPr algn="just">
              <a:lnSpc>
                <a:spcPct val="150000"/>
              </a:lnSpc>
            </a:pPr>
            <a:r>
              <a:rPr lang="en-GB" cap="none" dirty="0" smtClean="0">
                <a:solidFill>
                  <a:schemeClr val="bg1"/>
                </a:solidFill>
              </a:rPr>
              <a:t>Arrays in java are stored as contiguous blocks of memory. Each element’s address can be computed from the base address of the array and its index. Java handles memory management for arrays through garbage collection.</a:t>
            </a:r>
          </a:p>
          <a:p>
            <a:pPr algn="just"/>
            <a:r>
              <a:rPr lang="en-GB" b="1" cap="none" dirty="0" smtClean="0">
                <a:solidFill>
                  <a:schemeClr val="bg1"/>
                </a:solidFill>
              </a:rPr>
              <a:t>Accessing elements of arrays</a:t>
            </a:r>
          </a:p>
          <a:p>
            <a:pPr algn="just"/>
            <a:r>
              <a:rPr lang="en-GB" cap="none" dirty="0" smtClean="0">
                <a:solidFill>
                  <a:schemeClr val="bg1"/>
                </a:solidFill>
              </a:rPr>
              <a:t>Elements are accessed using their index, with indices starting from 0:</a:t>
            </a:r>
          </a:p>
          <a:p>
            <a:pPr algn="just">
              <a:lnSpc>
                <a:spcPct val="150000"/>
              </a:lnSpc>
            </a:pPr>
            <a:r>
              <a:rPr lang="en-GB" cap="none" dirty="0" err="1" smtClean="0">
                <a:solidFill>
                  <a:schemeClr val="bg1"/>
                </a:solidFill>
              </a:rPr>
              <a:t>Int</a:t>
            </a:r>
            <a:r>
              <a:rPr lang="en-GB" cap="none" dirty="0" smtClean="0">
                <a:solidFill>
                  <a:schemeClr val="bg1"/>
                </a:solidFill>
              </a:rPr>
              <a:t> value = </a:t>
            </a:r>
            <a:r>
              <a:rPr lang="en-GB" cap="none" dirty="0" err="1" smtClean="0">
                <a:solidFill>
                  <a:schemeClr val="bg1"/>
                </a:solidFill>
              </a:rPr>
              <a:t>arr</a:t>
            </a:r>
            <a:r>
              <a:rPr lang="en-GB" cap="none" dirty="0" smtClean="0">
                <a:solidFill>
                  <a:schemeClr val="bg1"/>
                </a:solidFill>
              </a:rPr>
              <a:t>[2]; // accesses the third element of the array </a:t>
            </a:r>
            <a:r>
              <a:rPr lang="en-GB" cap="none" dirty="0" err="1" smtClean="0">
                <a:solidFill>
                  <a:schemeClr val="bg1"/>
                </a:solidFill>
              </a:rPr>
              <a:t>arr</a:t>
            </a:r>
            <a:r>
              <a:rPr lang="en-GB" cap="none" dirty="0" smtClean="0">
                <a:solidFill>
                  <a:schemeClr val="bg1"/>
                </a:solidFill>
              </a:rPr>
              <a:t>[0] = 10; // sets the first element to 10</a:t>
            </a: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41335299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000" dirty="0" smtClean="0"/>
              <a:t>Constructor in Inheritance</a:t>
            </a:r>
            <a:endParaRPr lang="en-GB" sz="4000" dirty="0">
              <a:solidFill>
                <a:schemeClr val="bg1"/>
              </a:solidFill>
            </a:endParaRPr>
          </a:p>
        </p:txBody>
      </p:sp>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r>
              <a:rPr lang="en-GB" cap="none" dirty="0" smtClean="0">
                <a:solidFill>
                  <a:schemeClr val="bg1"/>
                </a:solidFill>
              </a:rPr>
              <a:t>Constructor chaining</a:t>
            </a:r>
          </a:p>
          <a:p>
            <a:pPr marL="285750" indent="-285750" algn="just">
              <a:lnSpc>
                <a:spcPct val="150000"/>
              </a:lnSpc>
              <a:buFont typeface="Arial" panose="020B0604020202020204" pitchFamily="34" charset="0"/>
              <a:buChar char="•"/>
            </a:pPr>
            <a:r>
              <a:rPr lang="en-GB" cap="none" dirty="0" smtClean="0">
                <a:solidFill>
                  <a:schemeClr val="bg1"/>
                </a:solidFill>
              </a:rPr>
              <a:t>A constructor can invoke another constructor in the same class or a superclass, a feature known as constructor chaining. This guarantees that, in the case of inheritance, the constructors of every class in the hierarchy-from the top superclass to the instantiated subclass-are called.</a:t>
            </a: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13736992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000" dirty="0" smtClean="0"/>
              <a:t>Constructor in Inheritance</a:t>
            </a:r>
            <a:endParaRPr lang="en-GB" sz="4000" dirty="0">
              <a:solidFill>
                <a:schemeClr val="bg1"/>
              </a:solidFill>
            </a:endParaRPr>
          </a:p>
        </p:txBody>
      </p:sp>
      <p:pic>
        <p:nvPicPr>
          <p:cNvPr id="5" name="Picture 4"/>
          <p:cNvPicPr>
            <a:picLocks noChangeAspect="1"/>
          </p:cNvPicPr>
          <p:nvPr/>
        </p:nvPicPr>
        <p:blipFill>
          <a:blip r:embed="rId2"/>
          <a:stretch>
            <a:fillRect/>
          </a:stretch>
        </p:blipFill>
        <p:spPr>
          <a:xfrm>
            <a:off x="3167269" y="2031202"/>
            <a:ext cx="5380383" cy="3410426"/>
          </a:xfrm>
          <a:prstGeom prst="rect">
            <a:avLst/>
          </a:prstGeom>
        </p:spPr>
      </p:pic>
      <p:pic>
        <p:nvPicPr>
          <p:cNvPr id="6" name="Picture 5"/>
          <p:cNvPicPr>
            <a:picLocks noChangeAspect="1"/>
          </p:cNvPicPr>
          <p:nvPr/>
        </p:nvPicPr>
        <p:blipFill>
          <a:blip r:embed="rId3"/>
          <a:stretch>
            <a:fillRect/>
          </a:stretch>
        </p:blipFill>
        <p:spPr>
          <a:xfrm>
            <a:off x="3167269" y="1800901"/>
            <a:ext cx="5744377" cy="4210638"/>
          </a:xfrm>
          <a:prstGeom prst="rect">
            <a:avLst/>
          </a:prstGeom>
        </p:spPr>
      </p:pic>
      <p:sp>
        <p:nvSpPr>
          <p:cNvPr id="3" name="Subtitle 2"/>
          <p:cNvSpPr>
            <a:spLocks noGrp="1"/>
          </p:cNvSpPr>
          <p:nvPr>
            <p:ph type="subTitle" idx="1"/>
          </p:nvPr>
        </p:nvSpPr>
        <p:spPr>
          <a:xfrm>
            <a:off x="1046922" y="1800901"/>
            <a:ext cx="9925878" cy="3871029"/>
          </a:xfrm>
        </p:spPr>
        <p:txBody>
          <a:bodyPr>
            <a:normAutofit/>
          </a:bodyPr>
          <a:lstStyle/>
          <a:p>
            <a:pPr marL="285750" indent="-285750" algn="just">
              <a:lnSpc>
                <a:spcPct val="150000"/>
              </a:lnSpc>
              <a:buFont typeface="Arial" panose="020B0604020202020204" pitchFamily="34" charset="0"/>
              <a:buChar char="•"/>
            </a:pP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41534020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000" dirty="0" smtClean="0"/>
              <a:t>Interface</a:t>
            </a:r>
            <a:endParaRPr lang="en-GB" sz="4000" dirty="0">
              <a:solidFill>
                <a:schemeClr val="bg1"/>
              </a:solidFill>
            </a:endParaRPr>
          </a:p>
        </p:txBody>
      </p:sp>
      <p:sp>
        <p:nvSpPr>
          <p:cNvPr id="3" name="Subtitle 2"/>
          <p:cNvSpPr>
            <a:spLocks noGrp="1"/>
          </p:cNvSpPr>
          <p:nvPr>
            <p:ph type="subTitle" idx="1"/>
          </p:nvPr>
        </p:nvSpPr>
        <p:spPr>
          <a:xfrm>
            <a:off x="1046922" y="1800901"/>
            <a:ext cx="9925878" cy="3871029"/>
          </a:xfrm>
        </p:spPr>
        <p:txBody>
          <a:bodyPr>
            <a:normAutofit/>
          </a:bodyPr>
          <a:lstStyle/>
          <a:p>
            <a:pPr algn="just">
              <a:lnSpc>
                <a:spcPct val="150000"/>
              </a:lnSpc>
              <a:buFont typeface="Arial" pitchFamily="34" charset="0"/>
              <a:buChar char="•"/>
            </a:pPr>
            <a:r>
              <a:rPr lang="en-GB" cap="none" dirty="0" smtClean="0">
                <a:solidFill>
                  <a:schemeClr val="bg1"/>
                </a:solidFill>
              </a:rPr>
              <a:t>An </a:t>
            </a:r>
            <a:r>
              <a:rPr lang="en-GB" b="1" cap="none" dirty="0" smtClean="0">
                <a:solidFill>
                  <a:schemeClr val="bg1"/>
                </a:solidFill>
              </a:rPr>
              <a:t>interface in java</a:t>
            </a:r>
            <a:r>
              <a:rPr lang="en-GB" cap="none" dirty="0" smtClean="0">
                <a:solidFill>
                  <a:schemeClr val="bg1"/>
                </a:solidFill>
              </a:rPr>
              <a:t> is a blueprint of a class. It has static constants and abstract methods.</a:t>
            </a:r>
          </a:p>
          <a:p>
            <a:pPr algn="just">
              <a:lnSpc>
                <a:spcPct val="150000"/>
              </a:lnSpc>
              <a:buFont typeface="Arial" pitchFamily="34" charset="0"/>
              <a:buChar char="•"/>
            </a:pPr>
            <a:r>
              <a:rPr lang="en-GB" cap="none" dirty="0" smtClean="0">
                <a:solidFill>
                  <a:schemeClr val="bg1"/>
                </a:solidFill>
              </a:rPr>
              <a:t>The interface in java is </a:t>
            </a:r>
            <a:r>
              <a:rPr lang="en-GB" i="1" cap="none" dirty="0" smtClean="0">
                <a:solidFill>
                  <a:schemeClr val="bg1"/>
                </a:solidFill>
              </a:rPr>
              <a:t>a mechanism to achieve </a:t>
            </a:r>
            <a:r>
              <a:rPr lang="en-GB" i="1" cap="none" dirty="0" smtClean="0">
                <a:solidFill>
                  <a:schemeClr val="bg1"/>
                </a:solidFill>
                <a:hlinkClick r:id="rId2"/>
              </a:rPr>
              <a:t>abstraction</a:t>
            </a:r>
            <a:r>
              <a:rPr lang="en-GB" cap="none" dirty="0" smtClean="0">
                <a:solidFill>
                  <a:schemeClr val="bg1"/>
                </a:solidFill>
              </a:rPr>
              <a:t>. There can be only abstract methods in the java interface, not method body. It is used to achieve abstraction and multiple </a:t>
            </a:r>
            <a:r>
              <a:rPr lang="en-GB" cap="none" dirty="0" smtClean="0">
                <a:solidFill>
                  <a:schemeClr val="bg1"/>
                </a:solidFill>
                <a:hlinkClick r:id="rId3"/>
              </a:rPr>
              <a:t>inheritance in java</a:t>
            </a:r>
            <a:r>
              <a:rPr lang="en-GB" cap="none" dirty="0" smtClean="0">
                <a:solidFill>
                  <a:schemeClr val="bg1"/>
                </a:solidFill>
              </a:rPr>
              <a:t>.</a:t>
            </a:r>
          </a:p>
          <a:p>
            <a:pPr algn="just">
              <a:lnSpc>
                <a:spcPct val="150000"/>
              </a:lnSpc>
              <a:buFont typeface="Arial" pitchFamily="34" charset="0"/>
              <a:buChar char="•"/>
            </a:pPr>
            <a:r>
              <a:rPr lang="en-GB" cap="none" smtClean="0">
                <a:solidFill>
                  <a:schemeClr val="bg1"/>
                </a:solidFill>
              </a:rPr>
              <a:t>Java </a:t>
            </a:r>
            <a:r>
              <a:rPr lang="en-GB" cap="none" dirty="0" smtClean="0">
                <a:solidFill>
                  <a:schemeClr val="bg1"/>
                </a:solidFill>
              </a:rPr>
              <a:t>interface also </a:t>
            </a:r>
            <a:r>
              <a:rPr lang="en-GB" b="1" cap="none" dirty="0" smtClean="0">
                <a:solidFill>
                  <a:schemeClr val="bg1"/>
                </a:solidFill>
              </a:rPr>
              <a:t>represents the is-a relationship</a:t>
            </a:r>
            <a:r>
              <a:rPr lang="en-GB" cap="none" dirty="0" smtClean="0">
                <a:solidFill>
                  <a:schemeClr val="bg1"/>
                </a:solidFill>
              </a:rPr>
              <a:t>.</a:t>
            </a:r>
          </a:p>
          <a:p>
            <a:pPr marL="285750" indent="-285750" algn="just">
              <a:lnSpc>
                <a:spcPct val="150000"/>
              </a:lnSpc>
              <a:buFont typeface="Arial" panose="020B0604020202020204" pitchFamily="34" charset="0"/>
              <a:buChar char="•"/>
            </a:pP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13736992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000" dirty="0" smtClean="0"/>
              <a:t>Why use Java Interface</a:t>
            </a:r>
            <a:endParaRPr lang="en-GB" sz="4000" dirty="0">
              <a:solidFill>
                <a:schemeClr val="bg1"/>
              </a:solidFill>
            </a:endParaRPr>
          </a:p>
        </p:txBody>
      </p:sp>
      <p:sp>
        <p:nvSpPr>
          <p:cNvPr id="3" name="Subtitle 2"/>
          <p:cNvSpPr>
            <a:spLocks noGrp="1"/>
          </p:cNvSpPr>
          <p:nvPr>
            <p:ph type="subTitle" idx="1"/>
          </p:nvPr>
        </p:nvSpPr>
        <p:spPr>
          <a:xfrm>
            <a:off x="1046922" y="1800901"/>
            <a:ext cx="9925878" cy="3871029"/>
          </a:xfrm>
        </p:spPr>
        <p:txBody>
          <a:bodyPr>
            <a:normAutofit/>
          </a:bodyPr>
          <a:lstStyle/>
          <a:p>
            <a:pPr algn="just">
              <a:lnSpc>
                <a:spcPct val="150000"/>
              </a:lnSpc>
              <a:buFont typeface="Arial" pitchFamily="34" charset="0"/>
              <a:buChar char="•"/>
            </a:pPr>
            <a:r>
              <a:rPr lang="en-GB" cap="none" dirty="0" smtClean="0">
                <a:solidFill>
                  <a:schemeClr val="bg1"/>
                </a:solidFill>
              </a:rPr>
              <a:t>There are mainly three reasons to use interface</a:t>
            </a: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pic>
        <p:nvPicPr>
          <p:cNvPr id="1026" name="Picture 2"/>
          <p:cNvPicPr>
            <a:picLocks noChangeAspect="1" noChangeArrowheads="1"/>
          </p:cNvPicPr>
          <p:nvPr/>
        </p:nvPicPr>
        <p:blipFill>
          <a:blip r:embed="rId2"/>
          <a:srcRect/>
          <a:stretch>
            <a:fillRect/>
          </a:stretch>
        </p:blipFill>
        <p:spPr bwMode="auto">
          <a:xfrm>
            <a:off x="4314092" y="2319337"/>
            <a:ext cx="4232763" cy="3484429"/>
          </a:xfrm>
          <a:prstGeom prst="rect">
            <a:avLst/>
          </a:prstGeom>
          <a:noFill/>
          <a:ln w="9525">
            <a:noFill/>
            <a:miter lim="800000"/>
            <a:headEnd/>
            <a:tailEnd/>
          </a:ln>
          <a:effectLst/>
        </p:spPr>
      </p:pic>
    </p:spTree>
    <p:extLst>
      <p:ext uri="{BB962C8B-B14F-4D97-AF65-F5344CB8AC3E}">
        <p14:creationId xmlns:p14="http://schemas.microsoft.com/office/powerpoint/2010/main" val="13736992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000" dirty="0" smtClean="0"/>
              <a:t>Declare an Interface</a:t>
            </a:r>
            <a:endParaRPr lang="en-GB" sz="4000" dirty="0">
              <a:solidFill>
                <a:schemeClr val="bg1"/>
              </a:solidFill>
            </a:endParaRPr>
          </a:p>
        </p:txBody>
      </p:sp>
      <p:sp>
        <p:nvSpPr>
          <p:cNvPr id="3" name="Subtitle 2"/>
          <p:cNvSpPr>
            <a:spLocks noGrp="1"/>
          </p:cNvSpPr>
          <p:nvPr>
            <p:ph type="subTitle" idx="1"/>
          </p:nvPr>
        </p:nvSpPr>
        <p:spPr>
          <a:xfrm>
            <a:off x="1046922" y="1800901"/>
            <a:ext cx="9925878" cy="3871029"/>
          </a:xfrm>
        </p:spPr>
        <p:txBody>
          <a:bodyPr>
            <a:normAutofit/>
          </a:bodyPr>
          <a:lstStyle/>
          <a:p>
            <a:pPr algn="just">
              <a:lnSpc>
                <a:spcPct val="150000"/>
              </a:lnSpc>
              <a:buFont typeface="Arial" pitchFamily="34" charset="0"/>
              <a:buChar char="•"/>
            </a:pPr>
            <a:r>
              <a:rPr lang="en-GB" cap="none" dirty="0" smtClean="0">
                <a:solidFill>
                  <a:schemeClr val="bg1"/>
                </a:solidFill>
              </a:rPr>
              <a:t>An interface is declared by using the interface keyword. </a:t>
            </a:r>
          </a:p>
          <a:p>
            <a:pPr algn="just">
              <a:lnSpc>
                <a:spcPct val="150000"/>
              </a:lnSpc>
              <a:buFont typeface="Arial" pitchFamily="34" charset="0"/>
              <a:buChar char="•"/>
            </a:pPr>
            <a:r>
              <a:rPr lang="en-GB" cap="none" dirty="0" smtClean="0">
                <a:solidFill>
                  <a:schemeClr val="bg1"/>
                </a:solidFill>
              </a:rPr>
              <a:t>It provides total abstraction; means all the methods in an interface are declared with the empty body, and all the fields are public, static and final by default. </a:t>
            </a:r>
          </a:p>
          <a:p>
            <a:pPr algn="just">
              <a:lnSpc>
                <a:spcPct val="150000"/>
              </a:lnSpc>
              <a:buFont typeface="Arial" pitchFamily="34" charset="0"/>
              <a:buChar char="•"/>
            </a:pPr>
            <a:r>
              <a:rPr lang="en-GB" cap="none" dirty="0" smtClean="0">
                <a:solidFill>
                  <a:schemeClr val="bg1"/>
                </a:solidFill>
              </a:rPr>
              <a:t>A class that implements an interface must implement all the methods declared in the interface.</a:t>
            </a: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pic>
        <p:nvPicPr>
          <p:cNvPr id="2050" name="Picture 2"/>
          <p:cNvPicPr>
            <a:picLocks noChangeAspect="1" noChangeArrowheads="1"/>
          </p:cNvPicPr>
          <p:nvPr/>
        </p:nvPicPr>
        <p:blipFill>
          <a:blip r:embed="rId2"/>
          <a:srcRect/>
          <a:stretch>
            <a:fillRect/>
          </a:stretch>
        </p:blipFill>
        <p:spPr bwMode="auto">
          <a:xfrm>
            <a:off x="4736123" y="3956905"/>
            <a:ext cx="4080732" cy="2349056"/>
          </a:xfrm>
          <a:prstGeom prst="rect">
            <a:avLst/>
          </a:prstGeom>
          <a:noFill/>
          <a:ln w="9525">
            <a:noFill/>
            <a:miter lim="800000"/>
            <a:headEnd/>
            <a:tailEnd/>
          </a:ln>
          <a:effectLst/>
        </p:spPr>
      </p:pic>
    </p:spTree>
    <p:extLst>
      <p:ext uri="{BB962C8B-B14F-4D97-AF65-F5344CB8AC3E}">
        <p14:creationId xmlns:p14="http://schemas.microsoft.com/office/powerpoint/2010/main" val="13736992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000" dirty="0" smtClean="0"/>
              <a:t>Declare an Interface</a:t>
            </a:r>
            <a:endParaRPr lang="en-GB" sz="4000" dirty="0">
              <a:solidFill>
                <a:schemeClr val="bg1"/>
              </a:solidFill>
            </a:endParaRPr>
          </a:p>
        </p:txBody>
      </p:sp>
      <p:sp>
        <p:nvSpPr>
          <p:cNvPr id="3" name="Subtitle 2"/>
          <p:cNvSpPr>
            <a:spLocks noGrp="1"/>
          </p:cNvSpPr>
          <p:nvPr>
            <p:ph type="subTitle" idx="1"/>
          </p:nvPr>
        </p:nvSpPr>
        <p:spPr>
          <a:xfrm>
            <a:off x="1046922" y="1800901"/>
            <a:ext cx="9925878" cy="3871029"/>
          </a:xfrm>
        </p:spPr>
        <p:txBody>
          <a:bodyPr>
            <a:normAutofit/>
          </a:bodyPr>
          <a:lstStyle/>
          <a:p>
            <a:pPr algn="just">
              <a:lnSpc>
                <a:spcPct val="150000"/>
              </a:lnSpc>
              <a:buFont typeface="Arial" pitchFamily="34" charset="0"/>
              <a:buChar char="•"/>
            </a:pP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pic>
        <p:nvPicPr>
          <p:cNvPr id="3074" name="Picture 2"/>
          <p:cNvPicPr>
            <a:picLocks noChangeAspect="1" noChangeArrowheads="1"/>
          </p:cNvPicPr>
          <p:nvPr/>
        </p:nvPicPr>
        <p:blipFill>
          <a:blip r:embed="rId2"/>
          <a:srcRect/>
          <a:stretch>
            <a:fillRect/>
          </a:stretch>
        </p:blipFill>
        <p:spPr bwMode="auto">
          <a:xfrm>
            <a:off x="2797663" y="2340952"/>
            <a:ext cx="6126163" cy="3076575"/>
          </a:xfrm>
          <a:prstGeom prst="rect">
            <a:avLst/>
          </a:prstGeom>
          <a:noFill/>
          <a:ln w="9525">
            <a:noFill/>
            <a:miter lim="800000"/>
            <a:headEnd/>
            <a:tailEnd/>
          </a:ln>
          <a:effectLst/>
        </p:spPr>
      </p:pic>
    </p:spTree>
    <p:extLst>
      <p:ext uri="{BB962C8B-B14F-4D97-AF65-F5344CB8AC3E}">
        <p14:creationId xmlns:p14="http://schemas.microsoft.com/office/powerpoint/2010/main" val="13736992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US" sz="4000" dirty="0" smtClean="0"/>
              <a:t>Multiple Inheritance</a:t>
            </a:r>
            <a:endParaRPr lang="en-US" sz="4000" dirty="0"/>
          </a:p>
        </p:txBody>
      </p:sp>
      <p:sp>
        <p:nvSpPr>
          <p:cNvPr id="3" name="Subtitle 2"/>
          <p:cNvSpPr>
            <a:spLocks noGrp="1"/>
          </p:cNvSpPr>
          <p:nvPr>
            <p:ph type="subTitle" idx="1"/>
          </p:nvPr>
        </p:nvSpPr>
        <p:spPr>
          <a:xfrm>
            <a:off x="1046922" y="1800901"/>
            <a:ext cx="9925878" cy="3871029"/>
          </a:xfrm>
        </p:spPr>
        <p:txBody>
          <a:bodyPr>
            <a:normAutofit/>
          </a:bodyPr>
          <a:lstStyle/>
          <a:p>
            <a:pPr algn="just">
              <a:lnSpc>
                <a:spcPct val="150000"/>
              </a:lnSpc>
              <a:buFont typeface="Arial" pitchFamily="34" charset="0"/>
              <a:buChar char="•"/>
            </a:pPr>
            <a:r>
              <a:rPr lang="en-GB" cap="none" dirty="0" smtClean="0">
                <a:solidFill>
                  <a:schemeClr val="bg1"/>
                </a:solidFill>
              </a:rPr>
              <a:t>A class can implement multiple interfaces by listing them separated by commas in the class declaration. </a:t>
            </a:r>
          </a:p>
          <a:p>
            <a:pPr algn="just">
              <a:lnSpc>
                <a:spcPct val="150000"/>
              </a:lnSpc>
              <a:buFont typeface="Arial" pitchFamily="34" charset="0"/>
              <a:buChar char="•"/>
            </a:pPr>
            <a:r>
              <a:rPr lang="en-GB" cap="none" dirty="0" smtClean="0">
                <a:solidFill>
                  <a:schemeClr val="bg1"/>
                </a:solidFill>
              </a:rPr>
              <a:t>The class must provide concrete implementations for all the abstract methods declared in the interfaces.</a:t>
            </a:r>
          </a:p>
          <a:p>
            <a:pPr algn="just">
              <a:lnSpc>
                <a:spcPct val="150000"/>
              </a:lnSpc>
              <a:buFont typeface="Arial" pitchFamily="34" charset="0"/>
              <a:buChar char="•"/>
            </a:pPr>
            <a:r>
              <a:rPr lang="en-GB" cap="none" dirty="0" smtClean="0">
                <a:solidFill>
                  <a:schemeClr val="bg1"/>
                </a:solidFill>
              </a:rPr>
              <a:t>The classes "</a:t>
            </a:r>
            <a:r>
              <a:rPr lang="en-GB" cap="none" dirty="0" err="1" smtClean="0">
                <a:solidFill>
                  <a:schemeClr val="bg1"/>
                </a:solidFill>
              </a:rPr>
              <a:t>myclass</a:t>
            </a:r>
            <a:r>
              <a:rPr lang="en-GB" cap="none" dirty="0" smtClean="0">
                <a:solidFill>
                  <a:schemeClr val="bg1"/>
                </a:solidFill>
              </a:rPr>
              <a:t>" and "interface1", "interface2", and "interface3" can now inherit and implement methods from other interfaces. </a:t>
            </a: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pic>
        <p:nvPicPr>
          <p:cNvPr id="4099" name="Picture 3"/>
          <p:cNvPicPr>
            <a:picLocks noChangeAspect="1" noChangeArrowheads="1"/>
          </p:cNvPicPr>
          <p:nvPr/>
        </p:nvPicPr>
        <p:blipFill>
          <a:blip r:embed="rId2"/>
          <a:srcRect/>
          <a:stretch>
            <a:fillRect/>
          </a:stretch>
        </p:blipFill>
        <p:spPr bwMode="auto">
          <a:xfrm>
            <a:off x="3630857" y="5068401"/>
            <a:ext cx="5118363" cy="1262062"/>
          </a:xfrm>
          <a:prstGeom prst="rect">
            <a:avLst/>
          </a:prstGeom>
          <a:noFill/>
          <a:ln w="9525">
            <a:noFill/>
            <a:miter lim="800000"/>
            <a:headEnd/>
            <a:tailEnd/>
          </a:ln>
          <a:effectLst/>
        </p:spPr>
      </p:pic>
    </p:spTree>
    <p:extLst>
      <p:ext uri="{BB962C8B-B14F-4D97-AF65-F5344CB8AC3E}">
        <p14:creationId xmlns:p14="http://schemas.microsoft.com/office/powerpoint/2010/main" val="13736992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US" sz="4000" dirty="0" smtClean="0"/>
              <a:t>Multiple Inheritance</a:t>
            </a:r>
            <a:endParaRPr lang="en-US" sz="4000" dirty="0"/>
          </a:p>
        </p:txBody>
      </p:sp>
      <p:sp>
        <p:nvSpPr>
          <p:cNvPr id="3" name="Subtitle 2"/>
          <p:cNvSpPr>
            <a:spLocks noGrp="1"/>
          </p:cNvSpPr>
          <p:nvPr>
            <p:ph type="subTitle" idx="1"/>
          </p:nvPr>
        </p:nvSpPr>
        <p:spPr>
          <a:xfrm>
            <a:off x="1046922" y="1800901"/>
            <a:ext cx="9925878" cy="3871029"/>
          </a:xfrm>
        </p:spPr>
        <p:txBody>
          <a:bodyPr>
            <a:normAutofit/>
          </a:bodyPr>
          <a:lstStyle/>
          <a:p>
            <a:pPr algn="just">
              <a:lnSpc>
                <a:spcPct val="150000"/>
              </a:lnSpc>
              <a:buFont typeface="Arial" pitchFamily="34" charset="0"/>
              <a:buChar char="•"/>
            </a:pP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pic>
        <p:nvPicPr>
          <p:cNvPr id="5122" name="Picture 2"/>
          <p:cNvPicPr>
            <a:picLocks noChangeAspect="1" noChangeArrowheads="1"/>
          </p:cNvPicPr>
          <p:nvPr/>
        </p:nvPicPr>
        <p:blipFill>
          <a:blip r:embed="rId2"/>
          <a:srcRect/>
          <a:stretch>
            <a:fillRect/>
          </a:stretch>
        </p:blipFill>
        <p:spPr bwMode="auto">
          <a:xfrm>
            <a:off x="8020417" y="605204"/>
            <a:ext cx="3419475" cy="5610225"/>
          </a:xfrm>
          <a:prstGeom prst="rect">
            <a:avLst/>
          </a:prstGeom>
          <a:noFill/>
          <a:ln w="9525">
            <a:noFill/>
            <a:miter lim="800000"/>
            <a:headEnd/>
            <a:tailEnd/>
          </a:ln>
          <a:effectLst/>
        </p:spPr>
      </p:pic>
      <p:sp>
        <p:nvSpPr>
          <p:cNvPr id="7" name="Rectangle 6"/>
          <p:cNvSpPr/>
          <p:nvPr/>
        </p:nvSpPr>
        <p:spPr>
          <a:xfrm>
            <a:off x="1312985" y="1946032"/>
            <a:ext cx="6494584" cy="2625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dirty="0" smtClean="0">
                <a:solidFill>
                  <a:schemeClr val="bg1"/>
                </a:solidFill>
              </a:rPr>
              <a:t> Imagine that you and I are creating a game with a variety of characters, such as warriors and magicians. We also carry a variety of weaponry, including swords and wands. Although we want to keep character kinds and weapon types apart, we also want our characters to be able to utilize weapons. The following is how multiple inheritances through interfaces may help us do this:</a:t>
            </a:r>
          </a:p>
          <a:p>
            <a:pPr algn="just"/>
            <a:endParaRPr lang="en-US" dirty="0"/>
          </a:p>
        </p:txBody>
      </p:sp>
    </p:spTree>
    <p:extLst>
      <p:ext uri="{BB962C8B-B14F-4D97-AF65-F5344CB8AC3E}">
        <p14:creationId xmlns:p14="http://schemas.microsoft.com/office/powerpoint/2010/main" val="13736992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US" sz="4000" dirty="0" smtClean="0"/>
              <a:t>Nested Interfaces</a:t>
            </a:r>
            <a:endParaRPr lang="en-US" sz="4000" dirty="0"/>
          </a:p>
        </p:txBody>
      </p:sp>
      <p:sp>
        <p:nvSpPr>
          <p:cNvPr id="3" name="Subtitle 2"/>
          <p:cNvSpPr>
            <a:spLocks noGrp="1"/>
          </p:cNvSpPr>
          <p:nvPr>
            <p:ph type="subTitle" idx="1"/>
          </p:nvPr>
        </p:nvSpPr>
        <p:spPr>
          <a:xfrm>
            <a:off x="1046922" y="1800901"/>
            <a:ext cx="9925878" cy="3871029"/>
          </a:xfrm>
        </p:spPr>
        <p:txBody>
          <a:bodyPr>
            <a:normAutofit/>
          </a:bodyPr>
          <a:lstStyle/>
          <a:p>
            <a:pPr algn="just">
              <a:lnSpc>
                <a:spcPct val="150000"/>
              </a:lnSpc>
              <a:buFont typeface="Arial" pitchFamily="34" charset="0"/>
              <a:buChar char="•"/>
            </a:pPr>
            <a:r>
              <a:rPr lang="en-GB" cap="none" dirty="0" smtClean="0">
                <a:solidFill>
                  <a:schemeClr val="bg1"/>
                </a:solidFill>
              </a:rPr>
              <a:t>An interface, </a:t>
            </a:r>
            <a:r>
              <a:rPr lang="en-GB" cap="none" dirty="0" err="1" smtClean="0">
                <a:solidFill>
                  <a:schemeClr val="bg1"/>
                </a:solidFill>
              </a:rPr>
              <a:t>i.E.</a:t>
            </a:r>
            <a:r>
              <a:rPr lang="en-GB" cap="none" smtClean="0">
                <a:solidFill>
                  <a:schemeClr val="bg1"/>
                </a:solidFill>
              </a:rPr>
              <a:t>, </a:t>
            </a:r>
            <a:r>
              <a:rPr lang="en-GB" cap="none" smtClean="0">
                <a:solidFill>
                  <a:schemeClr val="bg1"/>
                </a:solidFill>
              </a:rPr>
              <a:t>declared </a:t>
            </a:r>
            <a:r>
              <a:rPr lang="en-GB" cap="none" dirty="0" smtClean="0">
                <a:solidFill>
                  <a:schemeClr val="bg1"/>
                </a:solidFill>
              </a:rPr>
              <a:t>within another interface or class, is known as a nested interface. </a:t>
            </a:r>
          </a:p>
          <a:p>
            <a:pPr algn="just">
              <a:lnSpc>
                <a:spcPct val="150000"/>
              </a:lnSpc>
              <a:buFont typeface="Arial" pitchFamily="34" charset="0"/>
              <a:buChar char="•"/>
            </a:pPr>
            <a:r>
              <a:rPr lang="en-GB" cap="none" dirty="0" smtClean="0">
                <a:solidFill>
                  <a:schemeClr val="bg1"/>
                </a:solidFill>
              </a:rPr>
              <a:t>The nested interfaces are used to group related interfaces so that they can be easy to maintain. </a:t>
            </a:r>
          </a:p>
          <a:p>
            <a:pPr algn="just">
              <a:lnSpc>
                <a:spcPct val="150000"/>
              </a:lnSpc>
              <a:buFont typeface="Arial" pitchFamily="34" charset="0"/>
              <a:buChar char="•"/>
            </a:pPr>
            <a:r>
              <a:rPr lang="en-GB" cap="none" dirty="0" smtClean="0">
                <a:solidFill>
                  <a:schemeClr val="bg1"/>
                </a:solidFill>
              </a:rPr>
              <a:t>The nested interface must be referred to by the outer interface or class. </a:t>
            </a:r>
          </a:p>
          <a:p>
            <a:pPr algn="just">
              <a:lnSpc>
                <a:spcPct val="150000"/>
              </a:lnSpc>
              <a:buFont typeface="Arial" pitchFamily="34" charset="0"/>
              <a:buChar char="•"/>
            </a:pPr>
            <a:r>
              <a:rPr lang="en-GB" cap="none" dirty="0" smtClean="0">
                <a:solidFill>
                  <a:schemeClr val="bg1"/>
                </a:solidFill>
              </a:rPr>
              <a:t>It can't be accessed directly.</a:t>
            </a: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13736992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US" sz="4000" dirty="0" smtClean="0"/>
              <a:t>Nested Interfaces</a:t>
            </a:r>
            <a:endParaRPr lang="en-US" sz="4000" dirty="0"/>
          </a:p>
        </p:txBody>
      </p:sp>
      <p:sp>
        <p:nvSpPr>
          <p:cNvPr id="3" name="Subtitle 2"/>
          <p:cNvSpPr>
            <a:spLocks noGrp="1"/>
          </p:cNvSpPr>
          <p:nvPr>
            <p:ph type="subTitle" idx="1"/>
          </p:nvPr>
        </p:nvSpPr>
        <p:spPr>
          <a:xfrm>
            <a:off x="1046922" y="1800901"/>
            <a:ext cx="9925878" cy="3871029"/>
          </a:xfrm>
        </p:spPr>
        <p:txBody>
          <a:bodyPr>
            <a:normAutofit/>
          </a:bodyPr>
          <a:lstStyle/>
          <a:p>
            <a:pPr algn="just"/>
            <a:r>
              <a:rPr lang="en-GB" cap="none" dirty="0" smtClean="0">
                <a:solidFill>
                  <a:schemeClr val="bg1"/>
                </a:solidFill>
              </a:rPr>
              <a:t>The </a:t>
            </a:r>
            <a:r>
              <a:rPr lang="en-GB" cap="none" dirty="0" smtClean="0">
                <a:solidFill>
                  <a:schemeClr val="bg1"/>
                </a:solidFill>
              </a:rPr>
              <a:t>nested interface must be public if it is declared inside the interface, but it can have any access modifier if declared within the class.</a:t>
            </a:r>
          </a:p>
          <a:p>
            <a:pPr algn="just"/>
            <a:r>
              <a:rPr lang="en-GB" cap="none" dirty="0" smtClean="0">
                <a:solidFill>
                  <a:schemeClr val="bg1"/>
                </a:solidFill>
              </a:rPr>
              <a:t>Nested interfaces are declared static</a:t>
            </a:r>
          </a:p>
          <a:p>
            <a:pPr algn="just"/>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pic>
        <p:nvPicPr>
          <p:cNvPr id="6147" name="Picture 3"/>
          <p:cNvPicPr>
            <a:picLocks noChangeAspect="1" noChangeArrowheads="1"/>
          </p:cNvPicPr>
          <p:nvPr/>
        </p:nvPicPr>
        <p:blipFill>
          <a:blip r:embed="rId2"/>
          <a:srcRect/>
          <a:stretch>
            <a:fillRect/>
          </a:stretch>
        </p:blipFill>
        <p:spPr bwMode="auto">
          <a:xfrm>
            <a:off x="3003917" y="3679947"/>
            <a:ext cx="6135687" cy="2743200"/>
          </a:xfrm>
          <a:prstGeom prst="rect">
            <a:avLst/>
          </a:prstGeom>
          <a:noFill/>
          <a:ln w="9525">
            <a:noFill/>
            <a:miter lim="800000"/>
            <a:headEnd/>
            <a:tailEnd/>
          </a:ln>
          <a:effectLst/>
        </p:spPr>
      </p:pic>
    </p:spTree>
    <p:extLst>
      <p:ext uri="{BB962C8B-B14F-4D97-AF65-F5344CB8AC3E}">
        <p14:creationId xmlns:p14="http://schemas.microsoft.com/office/powerpoint/2010/main" val="1373699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800" dirty="0" smtClean="0"/>
              <a:t>Arrays</a:t>
            </a:r>
            <a:endParaRPr lang="en-IN" sz="4800" dirty="0"/>
          </a:p>
        </p:txBody>
      </p:sp>
      <p:sp>
        <p:nvSpPr>
          <p:cNvPr id="3" name="Subtitle 2"/>
          <p:cNvSpPr>
            <a:spLocks noGrp="1"/>
          </p:cNvSpPr>
          <p:nvPr>
            <p:ph type="subTitle" idx="1"/>
          </p:nvPr>
        </p:nvSpPr>
        <p:spPr>
          <a:xfrm>
            <a:off x="1046922" y="1800901"/>
            <a:ext cx="9925878" cy="3871029"/>
          </a:xfrm>
        </p:spPr>
        <p:txBody>
          <a:bodyPr>
            <a:normAutofit/>
          </a:bodyPr>
          <a:lstStyle/>
          <a:p>
            <a:pPr algn="just">
              <a:lnSpc>
                <a:spcPct val="150000"/>
              </a:lnSpc>
              <a:buFont typeface="Arial" pitchFamily="34" charset="0"/>
              <a:buChar char="•"/>
            </a:pPr>
            <a:r>
              <a:rPr lang="en-GB" b="1" cap="none" dirty="0" smtClean="0">
                <a:solidFill>
                  <a:schemeClr val="bg1"/>
                </a:solidFill>
              </a:rPr>
              <a:t>Assigning array to another array</a:t>
            </a:r>
          </a:p>
          <a:p>
            <a:pPr algn="just">
              <a:lnSpc>
                <a:spcPct val="150000"/>
              </a:lnSpc>
              <a:buFont typeface="Arial" pitchFamily="34" charset="0"/>
              <a:buChar char="•"/>
            </a:pPr>
            <a:r>
              <a:rPr lang="en-GB" cap="none" dirty="0" smtClean="0">
                <a:solidFill>
                  <a:schemeClr val="bg1"/>
                </a:solidFill>
              </a:rPr>
              <a:t>In java, assigning one array to another does not copy the elements but rather copies the reference:</a:t>
            </a:r>
          </a:p>
          <a:p>
            <a:pPr algn="just">
              <a:lnSpc>
                <a:spcPct val="150000"/>
              </a:lnSpc>
              <a:buFont typeface="Arial" pitchFamily="34" charset="0"/>
              <a:buChar char="•"/>
            </a:pPr>
            <a:r>
              <a:rPr lang="en-GB" cap="none" dirty="0" err="1" smtClean="0">
                <a:solidFill>
                  <a:schemeClr val="bg1"/>
                </a:solidFill>
              </a:rPr>
              <a:t>Int</a:t>
            </a:r>
            <a:r>
              <a:rPr lang="en-GB" cap="none" dirty="0" smtClean="0">
                <a:solidFill>
                  <a:schemeClr val="bg1"/>
                </a:solidFill>
              </a:rPr>
              <a:t>[] arr1 = {1, 2, 3}; </a:t>
            </a:r>
            <a:r>
              <a:rPr lang="en-GB" cap="none" dirty="0" err="1" smtClean="0">
                <a:solidFill>
                  <a:schemeClr val="bg1"/>
                </a:solidFill>
              </a:rPr>
              <a:t>int</a:t>
            </a:r>
            <a:r>
              <a:rPr lang="en-GB" cap="none" dirty="0" smtClean="0">
                <a:solidFill>
                  <a:schemeClr val="bg1"/>
                </a:solidFill>
              </a:rPr>
              <a:t>[] arr2 = arr1; // arr2 now refers to the same array as arr1</a:t>
            </a:r>
          </a:p>
          <a:p>
            <a:pPr algn="just">
              <a:lnSpc>
                <a:spcPct val="150000"/>
              </a:lnSpc>
              <a:buFont typeface="Arial" pitchFamily="34" charset="0"/>
              <a:buChar char="•"/>
            </a:pPr>
            <a:r>
              <a:rPr lang="en-GB" cap="none" dirty="0" smtClean="0">
                <a:solidFill>
                  <a:schemeClr val="bg1"/>
                </a:solidFill>
              </a:rPr>
              <a:t>To copy the contents, use </a:t>
            </a:r>
            <a:r>
              <a:rPr lang="en-GB" cap="none" dirty="0" err="1" smtClean="0">
                <a:solidFill>
                  <a:schemeClr val="bg1"/>
                </a:solidFill>
              </a:rPr>
              <a:t>system.Arraycopy</a:t>
            </a:r>
            <a:r>
              <a:rPr lang="en-GB" cap="none" dirty="0" smtClean="0">
                <a:solidFill>
                  <a:schemeClr val="bg1"/>
                </a:solidFill>
              </a:rPr>
              <a:t> or </a:t>
            </a:r>
            <a:r>
              <a:rPr lang="en-GB" cap="none" dirty="0" err="1" smtClean="0">
                <a:solidFill>
                  <a:schemeClr val="bg1"/>
                </a:solidFill>
              </a:rPr>
              <a:t>arrays.Copyof</a:t>
            </a:r>
            <a:r>
              <a:rPr lang="en-GB" cap="none" dirty="0" smtClean="0">
                <a:solidFill>
                  <a:schemeClr val="bg1"/>
                </a:solidFill>
              </a:rPr>
              <a:t>:</a:t>
            </a:r>
          </a:p>
          <a:p>
            <a:pPr algn="just">
              <a:lnSpc>
                <a:spcPct val="150000"/>
              </a:lnSpc>
              <a:buFont typeface="Arial" pitchFamily="34" charset="0"/>
              <a:buChar char="•"/>
            </a:pPr>
            <a:r>
              <a:rPr lang="en-US" cap="none" dirty="0" err="1" smtClean="0">
                <a:solidFill>
                  <a:schemeClr val="bg1"/>
                </a:solidFill>
              </a:rPr>
              <a:t>Int</a:t>
            </a:r>
            <a:r>
              <a:rPr lang="en-US" cap="none" dirty="0" smtClean="0">
                <a:solidFill>
                  <a:schemeClr val="bg1"/>
                </a:solidFill>
              </a:rPr>
              <a:t>[] arr2 = </a:t>
            </a:r>
            <a:r>
              <a:rPr lang="en-US" cap="none" dirty="0" err="1" smtClean="0">
                <a:solidFill>
                  <a:schemeClr val="bg1"/>
                </a:solidFill>
              </a:rPr>
              <a:t>arrays.Copyof</a:t>
            </a:r>
            <a:r>
              <a:rPr lang="en-US" cap="none" dirty="0" smtClean="0">
                <a:solidFill>
                  <a:schemeClr val="bg1"/>
                </a:solidFill>
              </a:rPr>
              <a:t>(arr1, arr1.Length);</a:t>
            </a: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41335299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US" sz="4000" dirty="0" smtClean="0"/>
              <a:t>Nested Interfaces</a:t>
            </a:r>
            <a:endParaRPr lang="en-US" sz="4000" dirty="0"/>
          </a:p>
        </p:txBody>
      </p:sp>
      <p:sp>
        <p:nvSpPr>
          <p:cNvPr id="3" name="Subtitle 2"/>
          <p:cNvSpPr>
            <a:spLocks noGrp="1"/>
          </p:cNvSpPr>
          <p:nvPr>
            <p:ph type="subTitle" idx="1"/>
          </p:nvPr>
        </p:nvSpPr>
        <p:spPr>
          <a:xfrm>
            <a:off x="1046922" y="1800901"/>
            <a:ext cx="9925878" cy="3871029"/>
          </a:xfrm>
        </p:spPr>
        <p:txBody>
          <a:bodyPr>
            <a:normAutofit/>
          </a:bodyPr>
          <a:lstStyle/>
          <a:p>
            <a:pPr algn="just"/>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pic>
        <p:nvPicPr>
          <p:cNvPr id="7170" name="Picture 2"/>
          <p:cNvPicPr>
            <a:picLocks noChangeAspect="1" noChangeArrowheads="1"/>
          </p:cNvPicPr>
          <p:nvPr/>
        </p:nvPicPr>
        <p:blipFill>
          <a:blip r:embed="rId2"/>
          <a:srcRect/>
          <a:stretch>
            <a:fillRect/>
          </a:stretch>
        </p:blipFill>
        <p:spPr bwMode="auto">
          <a:xfrm>
            <a:off x="3054669" y="2528376"/>
            <a:ext cx="6230937" cy="2714625"/>
          </a:xfrm>
          <a:prstGeom prst="rect">
            <a:avLst/>
          </a:prstGeom>
          <a:noFill/>
          <a:ln w="9525">
            <a:noFill/>
            <a:miter lim="800000"/>
            <a:headEnd/>
            <a:tailEnd/>
          </a:ln>
          <a:effectLst/>
        </p:spPr>
      </p:pic>
    </p:spTree>
    <p:extLst>
      <p:ext uri="{BB962C8B-B14F-4D97-AF65-F5344CB8AC3E}">
        <p14:creationId xmlns:p14="http://schemas.microsoft.com/office/powerpoint/2010/main" val="13736992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US" sz="4000" dirty="0" smtClean="0"/>
              <a:t>Nested Interfaces</a:t>
            </a:r>
            <a:endParaRPr lang="en-US" sz="4000" dirty="0"/>
          </a:p>
        </p:txBody>
      </p:sp>
      <p:sp>
        <p:nvSpPr>
          <p:cNvPr id="3" name="Subtitle 2"/>
          <p:cNvSpPr>
            <a:spLocks noGrp="1"/>
          </p:cNvSpPr>
          <p:nvPr>
            <p:ph type="subTitle" idx="1"/>
          </p:nvPr>
        </p:nvSpPr>
        <p:spPr>
          <a:xfrm>
            <a:off x="1046922" y="1800901"/>
            <a:ext cx="9925878" cy="3871029"/>
          </a:xfrm>
        </p:spPr>
        <p:txBody>
          <a:bodyPr>
            <a:normAutofit/>
          </a:bodyPr>
          <a:lstStyle/>
          <a:p>
            <a:pPr algn="just"/>
            <a:r>
              <a:rPr lang="en-GB" cap="none" dirty="0" smtClean="0">
                <a:solidFill>
                  <a:schemeClr val="bg1"/>
                </a:solidFill>
              </a:rPr>
              <a:t>Nested interface which is declared within the interface</a:t>
            </a:r>
          </a:p>
          <a:p>
            <a:pPr algn="just"/>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pic>
        <p:nvPicPr>
          <p:cNvPr id="8194" name="Picture 2"/>
          <p:cNvPicPr>
            <a:picLocks noChangeAspect="1" noChangeArrowheads="1"/>
          </p:cNvPicPr>
          <p:nvPr/>
        </p:nvPicPr>
        <p:blipFill>
          <a:blip r:embed="rId2"/>
          <a:srcRect/>
          <a:stretch>
            <a:fillRect/>
          </a:stretch>
        </p:blipFill>
        <p:spPr bwMode="auto">
          <a:xfrm>
            <a:off x="3624263" y="2376121"/>
            <a:ext cx="5553075" cy="3990975"/>
          </a:xfrm>
          <a:prstGeom prst="rect">
            <a:avLst/>
          </a:prstGeom>
          <a:noFill/>
          <a:ln w="9525">
            <a:noFill/>
            <a:miter lim="800000"/>
            <a:headEnd/>
            <a:tailEnd/>
          </a:ln>
          <a:effectLst/>
        </p:spPr>
      </p:pic>
    </p:spTree>
    <p:extLst>
      <p:ext uri="{BB962C8B-B14F-4D97-AF65-F5344CB8AC3E}">
        <p14:creationId xmlns:p14="http://schemas.microsoft.com/office/powerpoint/2010/main" val="13736992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US" sz="4000" dirty="0" smtClean="0"/>
              <a:t>Nested Interfaces</a:t>
            </a:r>
            <a:endParaRPr lang="en-US" sz="4000" dirty="0"/>
          </a:p>
        </p:txBody>
      </p:sp>
      <p:sp>
        <p:nvSpPr>
          <p:cNvPr id="3" name="Subtitle 2"/>
          <p:cNvSpPr>
            <a:spLocks noGrp="1"/>
          </p:cNvSpPr>
          <p:nvPr>
            <p:ph type="subTitle" idx="1"/>
          </p:nvPr>
        </p:nvSpPr>
        <p:spPr>
          <a:xfrm>
            <a:off x="1046922" y="1800901"/>
            <a:ext cx="9925878" cy="3871029"/>
          </a:xfrm>
        </p:spPr>
        <p:txBody>
          <a:bodyPr>
            <a:normAutofit/>
          </a:bodyPr>
          <a:lstStyle/>
          <a:p>
            <a:r>
              <a:rPr lang="en-GB" cap="none" dirty="0" smtClean="0">
                <a:solidFill>
                  <a:schemeClr val="bg1"/>
                </a:solidFill>
              </a:rPr>
              <a:t>Nested interface which is declared within the class</a:t>
            </a: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pic>
        <p:nvPicPr>
          <p:cNvPr id="9218" name="Picture 2"/>
          <p:cNvPicPr>
            <a:picLocks noChangeAspect="1" noChangeArrowheads="1"/>
          </p:cNvPicPr>
          <p:nvPr/>
        </p:nvPicPr>
        <p:blipFill>
          <a:blip r:embed="rId2"/>
          <a:srcRect/>
          <a:stretch>
            <a:fillRect/>
          </a:stretch>
        </p:blipFill>
        <p:spPr bwMode="auto">
          <a:xfrm>
            <a:off x="3535607" y="2141293"/>
            <a:ext cx="4886325" cy="4038600"/>
          </a:xfrm>
          <a:prstGeom prst="rect">
            <a:avLst/>
          </a:prstGeom>
          <a:noFill/>
          <a:ln w="9525">
            <a:noFill/>
            <a:miter lim="800000"/>
            <a:headEnd/>
            <a:tailEnd/>
          </a:ln>
          <a:effectLst/>
        </p:spPr>
      </p:pic>
    </p:spTree>
    <p:extLst>
      <p:ext uri="{BB962C8B-B14F-4D97-AF65-F5344CB8AC3E}">
        <p14:creationId xmlns:p14="http://schemas.microsoft.com/office/powerpoint/2010/main" val="13736992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US" sz="4000" dirty="0" smtClean="0"/>
              <a:t>Inheritance of Interfaces</a:t>
            </a:r>
            <a:endParaRPr lang="en-US" sz="4000" dirty="0"/>
          </a:p>
        </p:txBody>
      </p:sp>
      <p:sp>
        <p:nvSpPr>
          <p:cNvPr id="3" name="Subtitle 2"/>
          <p:cNvSpPr>
            <a:spLocks noGrp="1"/>
          </p:cNvSpPr>
          <p:nvPr>
            <p:ph type="subTitle" idx="1"/>
          </p:nvPr>
        </p:nvSpPr>
        <p:spPr>
          <a:xfrm>
            <a:off x="1046922" y="1800901"/>
            <a:ext cx="9925878" cy="3871029"/>
          </a:xfrm>
        </p:spPr>
        <p:txBody>
          <a:bodyPr>
            <a:normAutofit/>
          </a:bodyPr>
          <a:lstStyle/>
          <a:p>
            <a:r>
              <a:rPr lang="en-GB" cap="none" dirty="0" smtClean="0">
                <a:solidFill>
                  <a:schemeClr val="bg1"/>
                </a:solidFill>
              </a:rPr>
              <a:t>Single Interface Inheritance</a:t>
            </a:r>
          </a:p>
          <a:p>
            <a:pPr>
              <a:buFont typeface="Arial" pitchFamily="34" charset="0"/>
              <a:buChar char="•"/>
            </a:pPr>
            <a:r>
              <a:rPr lang="en-GB" cap="none" dirty="0" smtClean="0">
                <a:solidFill>
                  <a:schemeClr val="bg1"/>
                </a:solidFill>
              </a:rPr>
              <a:t>An interface can extend another interface. This means it inherits the abstract methods of the parent interface.</a:t>
            </a:r>
          </a:p>
          <a:p>
            <a:pPr>
              <a:buFont typeface="Arial" pitchFamily="34" charset="0"/>
              <a:buChar char="•"/>
            </a:pPr>
            <a:r>
              <a:rPr lang="en-GB" cap="none" dirty="0" smtClean="0">
                <a:solidFill>
                  <a:schemeClr val="bg1"/>
                </a:solidFill>
              </a:rPr>
              <a:t>The child interface can add more methods or provide default implementations.</a:t>
            </a: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pic>
        <p:nvPicPr>
          <p:cNvPr id="10242" name="Picture 2"/>
          <p:cNvPicPr>
            <a:picLocks noChangeAspect="1" noChangeArrowheads="1"/>
          </p:cNvPicPr>
          <p:nvPr/>
        </p:nvPicPr>
        <p:blipFill>
          <a:blip r:embed="rId2"/>
          <a:srcRect/>
          <a:stretch>
            <a:fillRect/>
          </a:stretch>
        </p:blipFill>
        <p:spPr bwMode="auto">
          <a:xfrm>
            <a:off x="5627076" y="3579202"/>
            <a:ext cx="3346207" cy="2173896"/>
          </a:xfrm>
          <a:prstGeom prst="rect">
            <a:avLst/>
          </a:prstGeom>
          <a:noFill/>
          <a:ln w="9525">
            <a:noFill/>
            <a:miter lim="800000"/>
            <a:headEnd/>
            <a:tailEnd/>
          </a:ln>
          <a:effectLst/>
        </p:spPr>
      </p:pic>
    </p:spTree>
    <p:extLst>
      <p:ext uri="{BB962C8B-B14F-4D97-AF65-F5344CB8AC3E}">
        <p14:creationId xmlns:p14="http://schemas.microsoft.com/office/powerpoint/2010/main" val="13736992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US" sz="4000" dirty="0" smtClean="0"/>
              <a:t>Inheritance of Interfaces</a:t>
            </a:r>
            <a:endParaRPr lang="en-US" sz="4000" dirty="0"/>
          </a:p>
        </p:txBody>
      </p:sp>
      <p:sp>
        <p:nvSpPr>
          <p:cNvPr id="3" name="Subtitle 2"/>
          <p:cNvSpPr>
            <a:spLocks noGrp="1"/>
          </p:cNvSpPr>
          <p:nvPr>
            <p:ph type="subTitle" idx="1"/>
          </p:nvPr>
        </p:nvSpPr>
        <p:spPr>
          <a:xfrm>
            <a:off x="1046922" y="1800901"/>
            <a:ext cx="9925878" cy="3871029"/>
          </a:xfrm>
        </p:spPr>
        <p:txBody>
          <a:bodyPr>
            <a:normAutofit/>
          </a:bodyPr>
          <a:lstStyle/>
          <a:p>
            <a:r>
              <a:rPr lang="en-GB" cap="none" dirty="0" smtClean="0">
                <a:solidFill>
                  <a:schemeClr val="bg1"/>
                </a:solidFill>
              </a:rPr>
              <a:t>Multiple Interface Inheritance</a:t>
            </a:r>
          </a:p>
          <a:p>
            <a:pPr>
              <a:buFont typeface="Arial" pitchFamily="34" charset="0"/>
              <a:buChar char="•"/>
            </a:pPr>
            <a:r>
              <a:rPr lang="en-GB" cap="none" dirty="0" smtClean="0">
                <a:solidFill>
                  <a:schemeClr val="bg1"/>
                </a:solidFill>
              </a:rPr>
              <a:t>A single interface can extend multiple interfaces. This allows the new interface to inherit the methods from all its parent interfaces.</a:t>
            </a: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pic>
        <p:nvPicPr>
          <p:cNvPr id="11266" name="Picture 2"/>
          <p:cNvPicPr>
            <a:picLocks noChangeAspect="1" noChangeArrowheads="1"/>
          </p:cNvPicPr>
          <p:nvPr/>
        </p:nvPicPr>
        <p:blipFill>
          <a:blip r:embed="rId2"/>
          <a:srcRect/>
          <a:stretch>
            <a:fillRect/>
          </a:stretch>
        </p:blipFill>
        <p:spPr bwMode="auto">
          <a:xfrm>
            <a:off x="3493478" y="3029317"/>
            <a:ext cx="4617794" cy="2590800"/>
          </a:xfrm>
          <a:prstGeom prst="rect">
            <a:avLst/>
          </a:prstGeom>
          <a:noFill/>
          <a:ln w="9525">
            <a:noFill/>
            <a:miter lim="800000"/>
            <a:headEnd/>
            <a:tailEnd/>
          </a:ln>
          <a:effectLst/>
        </p:spPr>
      </p:pic>
    </p:spTree>
    <p:extLst>
      <p:ext uri="{BB962C8B-B14F-4D97-AF65-F5344CB8AC3E}">
        <p14:creationId xmlns:p14="http://schemas.microsoft.com/office/powerpoint/2010/main" val="13736992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US" sz="4000" dirty="0" smtClean="0"/>
              <a:t>Inheritance of Interfaces</a:t>
            </a:r>
            <a:endParaRPr lang="en-US" sz="4000" dirty="0"/>
          </a:p>
        </p:txBody>
      </p:sp>
      <p:sp>
        <p:nvSpPr>
          <p:cNvPr id="3" name="Subtitle 2"/>
          <p:cNvSpPr>
            <a:spLocks noGrp="1"/>
          </p:cNvSpPr>
          <p:nvPr>
            <p:ph type="subTitle" idx="1"/>
          </p:nvPr>
        </p:nvSpPr>
        <p:spPr>
          <a:xfrm>
            <a:off x="1046922" y="1800901"/>
            <a:ext cx="9925878" cy="3871029"/>
          </a:xfrm>
        </p:spPr>
        <p:txBody>
          <a:bodyPr>
            <a:normAutofit/>
          </a:bodyPr>
          <a:lstStyle/>
          <a:p>
            <a:r>
              <a:rPr lang="en-GB" cap="none" dirty="0" smtClean="0">
                <a:solidFill>
                  <a:schemeClr val="bg1"/>
                </a:solidFill>
              </a:rPr>
              <a:t>Implemented by Class</a:t>
            </a:r>
          </a:p>
          <a:p>
            <a:pPr>
              <a:lnSpc>
                <a:spcPct val="150000"/>
              </a:lnSpc>
              <a:buFont typeface="Arial" pitchFamily="34" charset="0"/>
              <a:buChar char="•"/>
            </a:pPr>
            <a:r>
              <a:rPr lang="en-GB" cap="none" dirty="0" smtClean="0">
                <a:solidFill>
                  <a:schemeClr val="bg1"/>
                </a:solidFill>
              </a:rPr>
              <a:t>A class can implement multiple interfaces, thereby inheriting and providing concrete implementations for all the methods from those interfaces.</a:t>
            </a: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pic>
        <p:nvPicPr>
          <p:cNvPr id="12290" name="Picture 2"/>
          <p:cNvPicPr>
            <a:picLocks noChangeAspect="1" noChangeArrowheads="1"/>
          </p:cNvPicPr>
          <p:nvPr/>
        </p:nvPicPr>
        <p:blipFill>
          <a:blip r:embed="rId2"/>
          <a:srcRect/>
          <a:stretch>
            <a:fillRect/>
          </a:stretch>
        </p:blipFill>
        <p:spPr bwMode="auto">
          <a:xfrm>
            <a:off x="4047759" y="3259383"/>
            <a:ext cx="4143375" cy="3162300"/>
          </a:xfrm>
          <a:prstGeom prst="rect">
            <a:avLst/>
          </a:prstGeom>
          <a:noFill/>
          <a:ln w="9525">
            <a:noFill/>
            <a:miter lim="800000"/>
            <a:headEnd/>
            <a:tailEnd/>
          </a:ln>
          <a:effectLst/>
        </p:spPr>
      </p:pic>
    </p:spTree>
    <p:extLst>
      <p:ext uri="{BB962C8B-B14F-4D97-AF65-F5344CB8AC3E}">
        <p14:creationId xmlns:p14="http://schemas.microsoft.com/office/powerpoint/2010/main" val="13736992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US" sz="4000" dirty="0" smtClean="0"/>
              <a:t>Default Methods in Interfaces</a:t>
            </a:r>
            <a:endParaRPr lang="en-US" sz="4000" dirty="0"/>
          </a:p>
        </p:txBody>
      </p:sp>
      <p:sp>
        <p:nvSpPr>
          <p:cNvPr id="3" name="Subtitle 2"/>
          <p:cNvSpPr>
            <a:spLocks noGrp="1"/>
          </p:cNvSpPr>
          <p:nvPr>
            <p:ph type="subTitle" idx="1"/>
          </p:nvPr>
        </p:nvSpPr>
        <p:spPr>
          <a:xfrm>
            <a:off x="1046922" y="1800901"/>
            <a:ext cx="9925878" cy="3871029"/>
          </a:xfrm>
        </p:spPr>
        <p:txBody>
          <a:bodyPr>
            <a:normAutofit/>
          </a:bodyPr>
          <a:lstStyle/>
          <a:p>
            <a:r>
              <a:rPr lang="en-GB" cap="none" dirty="0" smtClean="0">
                <a:solidFill>
                  <a:schemeClr val="bg1"/>
                </a:solidFill>
              </a:rPr>
              <a:t>Default Implementation</a:t>
            </a:r>
          </a:p>
          <a:p>
            <a:r>
              <a:rPr lang="en-GB" cap="none" dirty="0" smtClean="0">
                <a:solidFill>
                  <a:schemeClr val="bg1"/>
                </a:solidFill>
              </a:rPr>
              <a:t>A default method is defined in an interface using the default keyword. </a:t>
            </a:r>
          </a:p>
          <a:p>
            <a:r>
              <a:rPr lang="en-GB" cap="none" dirty="0" smtClean="0">
                <a:solidFill>
                  <a:schemeClr val="bg1"/>
                </a:solidFill>
              </a:rPr>
              <a:t>It provides a method body, so classes that implement the interface don't have to provide their own implementation unless they choose to override it.</a:t>
            </a: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pic>
        <p:nvPicPr>
          <p:cNvPr id="13314" name="Picture 2"/>
          <p:cNvPicPr>
            <a:picLocks noChangeAspect="1" noChangeArrowheads="1"/>
          </p:cNvPicPr>
          <p:nvPr/>
        </p:nvPicPr>
        <p:blipFill>
          <a:blip r:embed="rId2"/>
          <a:srcRect/>
          <a:stretch>
            <a:fillRect/>
          </a:stretch>
        </p:blipFill>
        <p:spPr bwMode="auto">
          <a:xfrm>
            <a:off x="3179205" y="3618034"/>
            <a:ext cx="5733264" cy="2032489"/>
          </a:xfrm>
          <a:prstGeom prst="rect">
            <a:avLst/>
          </a:prstGeom>
          <a:noFill/>
          <a:ln w="9525">
            <a:noFill/>
            <a:miter lim="800000"/>
            <a:headEnd/>
            <a:tailEnd/>
          </a:ln>
          <a:effectLst/>
        </p:spPr>
      </p:pic>
    </p:spTree>
    <p:extLst>
      <p:ext uri="{BB962C8B-B14F-4D97-AF65-F5344CB8AC3E}">
        <p14:creationId xmlns:p14="http://schemas.microsoft.com/office/powerpoint/2010/main" val="13736992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US" sz="4000" dirty="0" smtClean="0"/>
              <a:t>Default Methods in Interfaces</a:t>
            </a:r>
            <a:endParaRPr lang="en-US" sz="4000" dirty="0"/>
          </a:p>
        </p:txBody>
      </p:sp>
      <p:sp>
        <p:nvSpPr>
          <p:cNvPr id="3" name="Subtitle 2"/>
          <p:cNvSpPr>
            <a:spLocks noGrp="1"/>
          </p:cNvSpPr>
          <p:nvPr>
            <p:ph type="subTitle" idx="1"/>
          </p:nvPr>
        </p:nvSpPr>
        <p:spPr>
          <a:xfrm>
            <a:off x="1046922" y="1800901"/>
            <a:ext cx="9925878" cy="3871029"/>
          </a:xfrm>
        </p:spPr>
        <p:txBody>
          <a:bodyPr>
            <a:normAutofit/>
          </a:bodyPr>
          <a:lstStyle/>
          <a:p>
            <a:r>
              <a:rPr lang="en-GB" cap="none" dirty="0" smtClean="0">
                <a:solidFill>
                  <a:schemeClr val="bg1"/>
                </a:solidFill>
              </a:rPr>
              <a:t>Overriding Default Methods</a:t>
            </a:r>
          </a:p>
          <a:p>
            <a:pPr>
              <a:lnSpc>
                <a:spcPct val="150000"/>
              </a:lnSpc>
            </a:pPr>
            <a:r>
              <a:rPr lang="en-GB" cap="none" dirty="0" smtClean="0">
                <a:solidFill>
                  <a:schemeClr val="bg1"/>
                </a:solidFill>
              </a:rPr>
              <a:t>Classes that implement the interface can override default methods to provide a specific implementation.</a:t>
            </a: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pic>
        <p:nvPicPr>
          <p:cNvPr id="14338" name="Picture 2"/>
          <p:cNvPicPr>
            <a:picLocks noChangeAspect="1" noChangeArrowheads="1"/>
          </p:cNvPicPr>
          <p:nvPr/>
        </p:nvPicPr>
        <p:blipFill>
          <a:blip r:embed="rId2"/>
          <a:srcRect/>
          <a:stretch>
            <a:fillRect/>
          </a:stretch>
        </p:blipFill>
        <p:spPr bwMode="auto">
          <a:xfrm>
            <a:off x="3071446" y="3087200"/>
            <a:ext cx="5232888" cy="2946446"/>
          </a:xfrm>
          <a:prstGeom prst="rect">
            <a:avLst/>
          </a:prstGeom>
          <a:noFill/>
          <a:ln w="9525">
            <a:noFill/>
            <a:miter lim="800000"/>
            <a:headEnd/>
            <a:tailEnd/>
          </a:ln>
          <a:effectLst/>
        </p:spPr>
      </p:pic>
    </p:spTree>
    <p:extLst>
      <p:ext uri="{BB962C8B-B14F-4D97-AF65-F5344CB8AC3E}">
        <p14:creationId xmlns:p14="http://schemas.microsoft.com/office/powerpoint/2010/main" val="137369922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US" sz="4000" dirty="0" smtClean="0"/>
              <a:t>Default Methods in Interfaces</a:t>
            </a:r>
            <a:endParaRPr lang="en-US" sz="4000" dirty="0"/>
          </a:p>
        </p:txBody>
      </p:sp>
      <p:sp>
        <p:nvSpPr>
          <p:cNvPr id="3" name="Subtitle 2"/>
          <p:cNvSpPr>
            <a:spLocks noGrp="1"/>
          </p:cNvSpPr>
          <p:nvPr>
            <p:ph type="subTitle" idx="1"/>
          </p:nvPr>
        </p:nvSpPr>
        <p:spPr>
          <a:xfrm>
            <a:off x="1046922" y="1800901"/>
            <a:ext cx="9925878" cy="3871029"/>
          </a:xfrm>
        </p:spPr>
        <p:txBody>
          <a:bodyPr>
            <a:normAutofit/>
          </a:bodyPr>
          <a:lstStyle/>
          <a:p>
            <a:r>
              <a:rPr lang="en-GB" cap="none" dirty="0" smtClean="0">
                <a:solidFill>
                  <a:schemeClr val="bg1"/>
                </a:solidFill>
              </a:rPr>
              <a:t>Multiple Inheritance and Default Methods</a:t>
            </a:r>
          </a:p>
          <a:p>
            <a:pPr>
              <a:lnSpc>
                <a:spcPct val="150000"/>
              </a:lnSpc>
            </a:pPr>
            <a:r>
              <a:rPr lang="en-GB" cap="none" dirty="0" smtClean="0">
                <a:solidFill>
                  <a:schemeClr val="bg1"/>
                </a:solidFill>
              </a:rPr>
              <a:t>When a class implements multiple interfaces that have default methods with the same signature, the class must override the method to resolve the ambiguity.</a:t>
            </a: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pic>
        <p:nvPicPr>
          <p:cNvPr id="15362" name="Picture 2"/>
          <p:cNvPicPr>
            <a:picLocks noChangeAspect="1" noChangeArrowheads="1"/>
          </p:cNvPicPr>
          <p:nvPr/>
        </p:nvPicPr>
        <p:blipFill>
          <a:blip r:embed="rId2"/>
          <a:srcRect/>
          <a:stretch>
            <a:fillRect/>
          </a:stretch>
        </p:blipFill>
        <p:spPr bwMode="auto">
          <a:xfrm>
            <a:off x="4390291" y="3329354"/>
            <a:ext cx="3505200" cy="2944690"/>
          </a:xfrm>
          <a:prstGeom prst="rect">
            <a:avLst/>
          </a:prstGeom>
          <a:noFill/>
          <a:ln w="9525">
            <a:noFill/>
            <a:miter lim="800000"/>
            <a:headEnd/>
            <a:tailEnd/>
          </a:ln>
          <a:effectLst/>
        </p:spPr>
      </p:pic>
    </p:spTree>
    <p:extLst>
      <p:ext uri="{BB962C8B-B14F-4D97-AF65-F5344CB8AC3E}">
        <p14:creationId xmlns:p14="http://schemas.microsoft.com/office/powerpoint/2010/main" val="137369922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US" sz="4000" dirty="0" smtClean="0"/>
              <a:t>Static Methods in Interfaces</a:t>
            </a:r>
            <a:endParaRPr lang="en-US" sz="4000" dirty="0"/>
          </a:p>
        </p:txBody>
      </p:sp>
      <p:sp>
        <p:nvSpPr>
          <p:cNvPr id="3" name="Subtitle 2"/>
          <p:cNvSpPr>
            <a:spLocks noGrp="1"/>
          </p:cNvSpPr>
          <p:nvPr>
            <p:ph type="subTitle" idx="1"/>
          </p:nvPr>
        </p:nvSpPr>
        <p:spPr>
          <a:xfrm>
            <a:off x="1046922" y="1800901"/>
            <a:ext cx="9925878" cy="3871029"/>
          </a:xfrm>
        </p:spPr>
        <p:txBody>
          <a:bodyPr>
            <a:normAutofit/>
          </a:bodyPr>
          <a:lstStyle/>
          <a:p>
            <a:pPr>
              <a:buFont typeface="Arial" pitchFamily="34" charset="0"/>
              <a:buChar char="•"/>
            </a:pPr>
            <a:r>
              <a:rPr lang="en-GB" cap="none" dirty="0" smtClean="0">
                <a:solidFill>
                  <a:schemeClr val="bg1"/>
                </a:solidFill>
              </a:rPr>
              <a:t>Static methods in interfaces are defined using the static keyword, and they must have a method body.</a:t>
            </a:r>
          </a:p>
          <a:p>
            <a:pPr>
              <a:buFont typeface="Arial" pitchFamily="34" charset="0"/>
              <a:buChar char="•"/>
            </a:pPr>
            <a:r>
              <a:rPr lang="en-GB" cap="none" dirty="0" smtClean="0">
                <a:solidFill>
                  <a:schemeClr val="bg1"/>
                </a:solidFill>
              </a:rPr>
              <a:t>They are called using the interface name, not through instances of implementing classes.</a:t>
            </a:r>
          </a:p>
          <a:p>
            <a:pPr>
              <a:buFont typeface="Arial" pitchFamily="34" charset="0"/>
              <a:buChar char="•"/>
            </a:pPr>
            <a:endParaRPr lang="en-GB" cap="none" dirty="0" smtClean="0">
              <a:solidFill>
                <a:schemeClr val="bg1"/>
              </a:solidFill>
            </a:endParaRPr>
          </a:p>
          <a:p>
            <a:pPr>
              <a:buFont typeface="Arial" pitchFamily="34" charset="0"/>
              <a:buChar char="•"/>
            </a:pPr>
            <a:r>
              <a:rPr lang="en-US" b="1" cap="none" dirty="0" smtClean="0">
                <a:solidFill>
                  <a:schemeClr val="bg1"/>
                </a:solidFill>
              </a:rPr>
              <a:t>Calling static methods</a:t>
            </a:r>
            <a:r>
              <a:rPr lang="en-US" cap="none" dirty="0" smtClean="0">
                <a:solidFill>
                  <a:schemeClr val="bg1"/>
                </a:solidFill>
              </a:rPr>
              <a:t>:</a:t>
            </a:r>
          </a:p>
          <a:p>
            <a:pPr>
              <a:buFont typeface="Arial" pitchFamily="34" charset="0"/>
              <a:buChar char="•"/>
            </a:pPr>
            <a:r>
              <a:rPr lang="en-GB" cap="none" dirty="0" smtClean="0">
                <a:solidFill>
                  <a:schemeClr val="bg1"/>
                </a:solidFill>
              </a:rPr>
              <a:t>Static methods in interfaces are invoked using the interface name, not by creating instances of classes that implement the interface.</a:t>
            </a: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1373699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800" dirty="0" smtClean="0"/>
              <a:t>Arrays</a:t>
            </a:r>
            <a:endParaRPr lang="en-IN" sz="4800" dirty="0"/>
          </a:p>
        </p:txBody>
      </p:sp>
      <p:sp>
        <p:nvSpPr>
          <p:cNvPr id="3" name="Subtitle 2"/>
          <p:cNvSpPr>
            <a:spLocks noGrp="1"/>
          </p:cNvSpPr>
          <p:nvPr>
            <p:ph type="subTitle" idx="1"/>
          </p:nvPr>
        </p:nvSpPr>
        <p:spPr>
          <a:xfrm>
            <a:off x="1046922" y="1800901"/>
            <a:ext cx="9925878" cy="3871029"/>
          </a:xfrm>
        </p:spPr>
        <p:txBody>
          <a:bodyPr>
            <a:normAutofit fontScale="92500" lnSpcReduction="10000"/>
          </a:bodyPr>
          <a:lstStyle/>
          <a:p>
            <a:pPr algn="just">
              <a:lnSpc>
                <a:spcPct val="150000"/>
              </a:lnSpc>
            </a:pPr>
            <a:r>
              <a:rPr lang="en-GB" b="1" cap="none" dirty="0" smtClean="0">
                <a:solidFill>
                  <a:schemeClr val="bg1"/>
                </a:solidFill>
              </a:rPr>
              <a:t>Operations on array elements</a:t>
            </a:r>
          </a:p>
          <a:p>
            <a:pPr algn="just">
              <a:lnSpc>
                <a:spcPct val="150000"/>
              </a:lnSpc>
            </a:pPr>
            <a:r>
              <a:rPr lang="en-GB" cap="none" dirty="0" smtClean="0">
                <a:solidFill>
                  <a:schemeClr val="bg1"/>
                </a:solidFill>
              </a:rPr>
              <a:t>Common operations include:</a:t>
            </a:r>
          </a:p>
          <a:p>
            <a:pPr algn="just">
              <a:lnSpc>
                <a:spcPct val="150000"/>
              </a:lnSpc>
            </a:pPr>
            <a:r>
              <a:rPr lang="en-GB" b="1" cap="none" dirty="0" smtClean="0">
                <a:solidFill>
                  <a:schemeClr val="bg1"/>
                </a:solidFill>
              </a:rPr>
              <a:t>Traversal</a:t>
            </a:r>
            <a:r>
              <a:rPr lang="en-GB" cap="none" dirty="0" smtClean="0">
                <a:solidFill>
                  <a:schemeClr val="bg1"/>
                </a:solidFill>
              </a:rPr>
              <a:t>: using a loop to visit each </a:t>
            </a:r>
            <a:r>
              <a:rPr lang="en-GB" cap="none" dirty="0" err="1" smtClean="0">
                <a:solidFill>
                  <a:schemeClr val="bg1"/>
                </a:solidFill>
              </a:rPr>
              <a:t>element.Javacopy</a:t>
            </a:r>
            <a:r>
              <a:rPr lang="en-GB" cap="none" dirty="0" smtClean="0">
                <a:solidFill>
                  <a:schemeClr val="bg1"/>
                </a:solidFill>
              </a:rPr>
              <a:t> code</a:t>
            </a:r>
          </a:p>
          <a:p>
            <a:pPr algn="just">
              <a:lnSpc>
                <a:spcPct val="150000"/>
              </a:lnSpc>
            </a:pPr>
            <a:r>
              <a:rPr lang="en-GB" cap="none" dirty="0" smtClean="0">
                <a:solidFill>
                  <a:schemeClr val="bg1"/>
                </a:solidFill>
              </a:rPr>
              <a:t>For (</a:t>
            </a:r>
            <a:r>
              <a:rPr lang="en-GB" cap="none" dirty="0" err="1" smtClean="0">
                <a:solidFill>
                  <a:schemeClr val="bg1"/>
                </a:solidFill>
              </a:rPr>
              <a:t>int</a:t>
            </a:r>
            <a:r>
              <a:rPr lang="en-GB" cap="none" dirty="0" smtClean="0">
                <a:solidFill>
                  <a:schemeClr val="bg1"/>
                </a:solidFill>
              </a:rPr>
              <a:t> </a:t>
            </a:r>
            <a:r>
              <a:rPr lang="en-GB" cap="none" dirty="0" err="1" smtClean="0">
                <a:solidFill>
                  <a:schemeClr val="bg1"/>
                </a:solidFill>
              </a:rPr>
              <a:t>i</a:t>
            </a:r>
            <a:r>
              <a:rPr lang="en-GB" cap="none" dirty="0" smtClean="0">
                <a:solidFill>
                  <a:schemeClr val="bg1"/>
                </a:solidFill>
              </a:rPr>
              <a:t> = 0; </a:t>
            </a:r>
            <a:r>
              <a:rPr lang="en-GB" cap="none" dirty="0" err="1" smtClean="0">
                <a:solidFill>
                  <a:schemeClr val="bg1"/>
                </a:solidFill>
              </a:rPr>
              <a:t>i</a:t>
            </a:r>
            <a:r>
              <a:rPr lang="en-GB" cap="none" dirty="0" smtClean="0">
                <a:solidFill>
                  <a:schemeClr val="bg1"/>
                </a:solidFill>
              </a:rPr>
              <a:t> &lt; </a:t>
            </a:r>
            <a:r>
              <a:rPr lang="en-GB" cap="none" dirty="0" err="1" smtClean="0">
                <a:solidFill>
                  <a:schemeClr val="bg1"/>
                </a:solidFill>
              </a:rPr>
              <a:t>arr.Length</a:t>
            </a:r>
            <a:r>
              <a:rPr lang="en-GB" cap="none" dirty="0" smtClean="0">
                <a:solidFill>
                  <a:schemeClr val="bg1"/>
                </a:solidFill>
              </a:rPr>
              <a:t>; </a:t>
            </a:r>
            <a:r>
              <a:rPr lang="en-GB" cap="none" dirty="0" err="1" smtClean="0">
                <a:solidFill>
                  <a:schemeClr val="bg1"/>
                </a:solidFill>
              </a:rPr>
              <a:t>i</a:t>
            </a:r>
            <a:r>
              <a:rPr lang="en-GB" cap="none" dirty="0" smtClean="0">
                <a:solidFill>
                  <a:schemeClr val="bg1"/>
                </a:solidFill>
              </a:rPr>
              <a:t>++) { </a:t>
            </a:r>
            <a:r>
              <a:rPr lang="en-GB" cap="none" dirty="0" err="1" smtClean="0">
                <a:solidFill>
                  <a:schemeClr val="bg1"/>
                </a:solidFill>
              </a:rPr>
              <a:t>system.Out.Println</a:t>
            </a:r>
            <a:r>
              <a:rPr lang="en-GB" cap="none" dirty="0" smtClean="0">
                <a:solidFill>
                  <a:schemeClr val="bg1"/>
                </a:solidFill>
              </a:rPr>
              <a:t>(</a:t>
            </a:r>
            <a:r>
              <a:rPr lang="en-GB" cap="none" dirty="0" err="1" smtClean="0">
                <a:solidFill>
                  <a:schemeClr val="bg1"/>
                </a:solidFill>
              </a:rPr>
              <a:t>arr</a:t>
            </a:r>
            <a:r>
              <a:rPr lang="en-GB" cap="none" dirty="0" smtClean="0">
                <a:solidFill>
                  <a:schemeClr val="bg1"/>
                </a:solidFill>
              </a:rPr>
              <a:t>[</a:t>
            </a:r>
            <a:r>
              <a:rPr lang="en-GB" cap="none" dirty="0" err="1" smtClean="0">
                <a:solidFill>
                  <a:schemeClr val="bg1"/>
                </a:solidFill>
              </a:rPr>
              <a:t>i</a:t>
            </a:r>
            <a:r>
              <a:rPr lang="en-GB" cap="none" dirty="0" smtClean="0">
                <a:solidFill>
                  <a:schemeClr val="bg1"/>
                </a:solidFill>
              </a:rPr>
              <a:t>]); } </a:t>
            </a:r>
          </a:p>
          <a:p>
            <a:pPr algn="just">
              <a:lnSpc>
                <a:spcPct val="150000"/>
              </a:lnSpc>
            </a:pPr>
            <a:r>
              <a:rPr lang="en-GB" b="1" cap="none" dirty="0" smtClean="0">
                <a:solidFill>
                  <a:schemeClr val="bg1"/>
                </a:solidFill>
              </a:rPr>
              <a:t>Insertion</a:t>
            </a:r>
            <a:r>
              <a:rPr lang="en-GB" cap="none" dirty="0" smtClean="0">
                <a:solidFill>
                  <a:schemeClr val="bg1"/>
                </a:solidFill>
              </a:rPr>
              <a:t>: inserting elements is not directly supported in fixed-size arrays; you'd need to create a new array or use a list.</a:t>
            </a:r>
          </a:p>
          <a:p>
            <a:pPr algn="just">
              <a:lnSpc>
                <a:spcPct val="150000"/>
              </a:lnSpc>
            </a:pPr>
            <a:r>
              <a:rPr lang="en-GB" b="1" cap="none" dirty="0" smtClean="0">
                <a:solidFill>
                  <a:schemeClr val="bg1"/>
                </a:solidFill>
              </a:rPr>
              <a:t>Deletion</a:t>
            </a:r>
            <a:r>
              <a:rPr lang="en-GB" cap="none" dirty="0" smtClean="0">
                <a:solidFill>
                  <a:schemeClr val="bg1"/>
                </a:solidFill>
              </a:rPr>
              <a:t>: similar to insertion, you’d generally need to create a new array.</a:t>
            </a:r>
          </a:p>
          <a:p>
            <a:pPr algn="just">
              <a:lnSpc>
                <a:spcPct val="150000"/>
              </a:lnSpc>
            </a:pPr>
            <a:r>
              <a:rPr lang="en-GB" b="1" cap="none" dirty="0" smtClean="0">
                <a:solidFill>
                  <a:schemeClr val="bg1"/>
                </a:solidFill>
              </a:rPr>
              <a:t>Updating</a:t>
            </a:r>
            <a:r>
              <a:rPr lang="en-GB" cap="none" dirty="0" smtClean="0">
                <a:solidFill>
                  <a:schemeClr val="bg1"/>
                </a:solidFill>
              </a:rPr>
              <a:t>: changing the value at a specific index</a:t>
            </a: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413352993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US" sz="4000" dirty="0" smtClean="0"/>
              <a:t>Static Methods in Interfaces</a:t>
            </a:r>
            <a:endParaRPr lang="en-US" sz="4000" dirty="0"/>
          </a:p>
        </p:txBody>
      </p:sp>
      <p:sp>
        <p:nvSpPr>
          <p:cNvPr id="3" name="Subtitle 2"/>
          <p:cNvSpPr>
            <a:spLocks noGrp="1"/>
          </p:cNvSpPr>
          <p:nvPr>
            <p:ph type="subTitle" idx="1"/>
          </p:nvPr>
        </p:nvSpPr>
        <p:spPr>
          <a:xfrm>
            <a:off x="1046922" y="1800901"/>
            <a:ext cx="9925878" cy="3871029"/>
          </a:xfrm>
        </p:spPr>
        <p:txBody>
          <a:bodyPr>
            <a:normAutofit/>
          </a:bodyPr>
          <a:lstStyle/>
          <a:p>
            <a:pPr>
              <a:buFont typeface="Arial" pitchFamily="34" charset="0"/>
              <a:buChar char="•"/>
            </a:pPr>
            <a:r>
              <a:rPr lang="en-IN" cap="none" dirty="0" smtClean="0">
                <a:solidFill>
                  <a:schemeClr val="bg1"/>
                </a:solidFill>
              </a:rPr>
              <a:t>Static Methods Vs Default Methods</a:t>
            </a:r>
          </a:p>
          <a:p>
            <a:pPr algn="just">
              <a:lnSpc>
                <a:spcPct val="150000"/>
              </a:lnSpc>
            </a:pPr>
            <a:r>
              <a:rPr lang="en-GB" b="1" cap="none" dirty="0" smtClean="0">
                <a:solidFill>
                  <a:schemeClr val="bg1"/>
                </a:solidFill>
              </a:rPr>
              <a:t>Static methods</a:t>
            </a:r>
            <a:r>
              <a:rPr lang="en-GB" cap="none" dirty="0" smtClean="0">
                <a:solidFill>
                  <a:schemeClr val="bg1"/>
                </a:solidFill>
              </a:rPr>
              <a:t>: belong to the interface itself and cannot be overridden by implementing classes.</a:t>
            </a:r>
          </a:p>
          <a:p>
            <a:pPr algn="just"/>
            <a:r>
              <a:rPr lang="en-GB" b="1" cap="none" dirty="0" smtClean="0">
                <a:solidFill>
                  <a:schemeClr val="bg1"/>
                </a:solidFill>
              </a:rPr>
              <a:t>Default methods</a:t>
            </a:r>
            <a:r>
              <a:rPr lang="en-GB" cap="none" dirty="0" smtClean="0">
                <a:solidFill>
                  <a:schemeClr val="bg1"/>
                </a:solidFill>
              </a:rPr>
              <a:t>: provide a default implementation for methods in an interface that can be overridden by implementing classes.</a:t>
            </a:r>
          </a:p>
          <a:p>
            <a:pPr algn="just">
              <a:lnSpc>
                <a:spcPct val="150000"/>
              </a:lnSpc>
              <a:buFont typeface="Arial" pitchFamily="34" charset="0"/>
              <a:buChar char="•"/>
            </a:pPr>
            <a:r>
              <a:rPr lang="en-GB" b="1" cap="none" dirty="0" smtClean="0">
                <a:solidFill>
                  <a:schemeClr val="bg1"/>
                </a:solidFill>
              </a:rPr>
              <a:t>No access to instance data</a:t>
            </a:r>
            <a:r>
              <a:rPr lang="en-GB" cap="none" dirty="0" smtClean="0">
                <a:solidFill>
                  <a:schemeClr val="bg1"/>
                </a:solidFill>
              </a:rPr>
              <a:t>:</a:t>
            </a:r>
          </a:p>
          <a:p>
            <a:pPr algn="just">
              <a:lnSpc>
                <a:spcPct val="150000"/>
              </a:lnSpc>
              <a:buFont typeface="Arial" pitchFamily="34" charset="0"/>
              <a:buChar char="•"/>
            </a:pPr>
            <a:r>
              <a:rPr lang="en-GB" cap="none" dirty="0" smtClean="0">
                <a:solidFill>
                  <a:schemeClr val="bg1"/>
                </a:solidFill>
              </a:rPr>
              <a:t>Static methods in interfaces cannot access instance data or instance methods directly. They operate only on static data and methods of the interface.</a:t>
            </a: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137369922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US" sz="4000" dirty="0" smtClean="0"/>
              <a:t>Static Methods in Interfaces</a:t>
            </a:r>
            <a:endParaRPr lang="en-US" sz="4000" dirty="0"/>
          </a:p>
        </p:txBody>
      </p:sp>
      <p:sp>
        <p:nvSpPr>
          <p:cNvPr id="3" name="Subtitle 2"/>
          <p:cNvSpPr>
            <a:spLocks noGrp="1"/>
          </p:cNvSpPr>
          <p:nvPr>
            <p:ph type="subTitle" idx="1"/>
          </p:nvPr>
        </p:nvSpPr>
        <p:spPr>
          <a:xfrm>
            <a:off x="1046922" y="1800901"/>
            <a:ext cx="9925878" cy="3871029"/>
          </a:xfrm>
        </p:spPr>
        <p:txBody>
          <a:bodyPr>
            <a:normAutofit/>
          </a:bodyPr>
          <a:lstStyle/>
          <a:p>
            <a:r>
              <a:rPr lang="en-GB" b="1" cap="none" dirty="0" smtClean="0">
                <a:solidFill>
                  <a:schemeClr val="bg1"/>
                </a:solidFill>
              </a:rPr>
              <a:t>Static methods cannot be overridden</a:t>
            </a:r>
            <a:r>
              <a:rPr lang="en-GB" cap="none" dirty="0" smtClean="0">
                <a:solidFill>
                  <a:schemeClr val="bg1"/>
                </a:solidFill>
              </a:rPr>
              <a:t>:</a:t>
            </a:r>
          </a:p>
          <a:p>
            <a:r>
              <a:rPr lang="en-GB" cap="none" dirty="0" smtClean="0">
                <a:solidFill>
                  <a:schemeClr val="bg1"/>
                </a:solidFill>
              </a:rPr>
              <a:t>Static methods in interfaces cannot be overridden by implementing classes. Each interface maintains its own version of the static method.</a:t>
            </a: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pic>
        <p:nvPicPr>
          <p:cNvPr id="16386" name="Picture 2"/>
          <p:cNvPicPr>
            <a:picLocks noChangeAspect="1" noChangeArrowheads="1"/>
          </p:cNvPicPr>
          <p:nvPr/>
        </p:nvPicPr>
        <p:blipFill>
          <a:blip r:embed="rId2"/>
          <a:srcRect/>
          <a:stretch>
            <a:fillRect/>
          </a:stretch>
        </p:blipFill>
        <p:spPr bwMode="auto">
          <a:xfrm>
            <a:off x="7328388" y="2907322"/>
            <a:ext cx="3771900" cy="2884243"/>
          </a:xfrm>
          <a:prstGeom prst="rect">
            <a:avLst/>
          </a:prstGeom>
          <a:noFill/>
          <a:ln w="9525">
            <a:noFill/>
            <a:miter lim="800000"/>
            <a:headEnd/>
            <a:tailEnd/>
          </a:ln>
          <a:effectLst/>
        </p:spPr>
      </p:pic>
    </p:spTree>
    <p:extLst>
      <p:ext uri="{BB962C8B-B14F-4D97-AF65-F5344CB8AC3E}">
        <p14:creationId xmlns:p14="http://schemas.microsoft.com/office/powerpoint/2010/main" val="13736992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US" sz="4000" dirty="0" smtClean="0"/>
              <a:t>Functional Interface</a:t>
            </a:r>
            <a:endParaRPr lang="en-US" sz="4000" dirty="0"/>
          </a:p>
        </p:txBody>
      </p:sp>
      <p:sp>
        <p:nvSpPr>
          <p:cNvPr id="3" name="Subtitle 2"/>
          <p:cNvSpPr>
            <a:spLocks noGrp="1"/>
          </p:cNvSpPr>
          <p:nvPr>
            <p:ph type="subTitle" idx="1"/>
          </p:nvPr>
        </p:nvSpPr>
        <p:spPr>
          <a:xfrm>
            <a:off x="1046922" y="1800901"/>
            <a:ext cx="9925878" cy="3871029"/>
          </a:xfrm>
        </p:spPr>
        <p:txBody>
          <a:bodyPr>
            <a:normAutofit/>
          </a:bodyPr>
          <a:lstStyle/>
          <a:p>
            <a:pPr algn="just"/>
            <a:r>
              <a:rPr lang="en-GB" cap="none" dirty="0" smtClean="0">
                <a:solidFill>
                  <a:schemeClr val="bg1"/>
                </a:solidFill>
              </a:rPr>
              <a:t>An interface that contains exactly one abstract method is known as functional interface. </a:t>
            </a:r>
          </a:p>
          <a:p>
            <a:pPr algn="just"/>
            <a:r>
              <a:rPr lang="en-GB" cap="none" dirty="0" smtClean="0">
                <a:solidFill>
                  <a:schemeClr val="bg1"/>
                </a:solidFill>
              </a:rPr>
              <a:t>It can have any number of default, static methods but can contain only one abstract method. </a:t>
            </a:r>
          </a:p>
          <a:p>
            <a:pPr algn="just"/>
            <a:r>
              <a:rPr lang="en-GB" cap="none" dirty="0" smtClean="0">
                <a:solidFill>
                  <a:schemeClr val="bg1"/>
                </a:solidFill>
              </a:rPr>
              <a:t>It can also declare methods of object class.</a:t>
            </a:r>
            <a:r>
              <a:rPr lang="en-GB" dirty="0" smtClean="0"/>
              <a:t> </a:t>
            </a:r>
          </a:p>
          <a:p>
            <a:pPr algn="just"/>
            <a:r>
              <a:rPr lang="en-GB" cap="none" dirty="0" smtClean="0">
                <a:solidFill>
                  <a:schemeClr val="bg1"/>
                </a:solidFill>
              </a:rPr>
              <a:t>Functional interface is also known as single abstract method interfaces or SAM interfaces.</a:t>
            </a:r>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137369922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US" sz="4000" dirty="0" smtClean="0"/>
              <a:t>Functional Interface</a:t>
            </a:r>
            <a:endParaRPr lang="en-US" sz="4000" dirty="0"/>
          </a:p>
        </p:txBody>
      </p:sp>
      <p:sp>
        <p:nvSpPr>
          <p:cNvPr id="3" name="Subtitle 2"/>
          <p:cNvSpPr>
            <a:spLocks noGrp="1"/>
          </p:cNvSpPr>
          <p:nvPr>
            <p:ph type="subTitle" idx="1"/>
          </p:nvPr>
        </p:nvSpPr>
        <p:spPr>
          <a:xfrm>
            <a:off x="1046922" y="1800901"/>
            <a:ext cx="9925878" cy="3871029"/>
          </a:xfrm>
        </p:spPr>
        <p:txBody>
          <a:bodyPr>
            <a:normAutofit/>
          </a:bodyPr>
          <a:lstStyle/>
          <a:p>
            <a:pPr>
              <a:lnSpc>
                <a:spcPct val="150000"/>
              </a:lnSpc>
            </a:pPr>
            <a:r>
              <a:rPr lang="en-GB" cap="none" dirty="0" smtClean="0">
                <a:solidFill>
                  <a:schemeClr val="bg1"/>
                </a:solidFill>
              </a:rPr>
              <a:t>Invalid functional interface</a:t>
            </a:r>
          </a:p>
          <a:p>
            <a:pPr>
              <a:lnSpc>
                <a:spcPct val="150000"/>
              </a:lnSpc>
            </a:pPr>
            <a:r>
              <a:rPr lang="en-GB" cap="none" dirty="0" smtClean="0">
                <a:solidFill>
                  <a:schemeClr val="bg1"/>
                </a:solidFill>
              </a:rPr>
              <a:t>A functional interface can extends another interface only when it does not have any abstract method.</a:t>
            </a:r>
          </a:p>
          <a:p>
            <a:pPr algn="just">
              <a:lnSpc>
                <a:spcPct val="150000"/>
              </a:lnSpc>
            </a:pPr>
            <a:r>
              <a:rPr lang="en-GB" cap="none" dirty="0" smtClean="0">
                <a:solidFill>
                  <a:schemeClr val="bg1"/>
                </a:solidFill>
              </a:rPr>
              <a:t>Java 8 introduced several standard functional interfaces in the </a:t>
            </a:r>
            <a:r>
              <a:rPr lang="en-GB" cap="none" dirty="0" err="1" smtClean="0">
                <a:solidFill>
                  <a:schemeClr val="bg1"/>
                </a:solidFill>
              </a:rPr>
              <a:t>java.Util.Function</a:t>
            </a:r>
            <a:r>
              <a:rPr lang="en-GB" cap="none" dirty="0" smtClean="0">
                <a:solidFill>
                  <a:schemeClr val="bg1"/>
                </a:solidFill>
              </a:rPr>
              <a:t> package, such </a:t>
            </a:r>
            <a:r>
              <a:rPr lang="en-GB" cap="none" dirty="0" err="1" smtClean="0">
                <a:solidFill>
                  <a:schemeClr val="bg1"/>
                </a:solidFill>
              </a:rPr>
              <a:t>as:</a:t>
            </a:r>
            <a:r>
              <a:rPr lang="en-GB" b="1" cap="none" dirty="0" err="1" smtClean="0">
                <a:solidFill>
                  <a:schemeClr val="bg1"/>
                </a:solidFill>
              </a:rPr>
              <a:t>predicate</a:t>
            </a:r>
            <a:r>
              <a:rPr lang="en-GB" b="1" cap="none" dirty="0" smtClean="0">
                <a:solidFill>
                  <a:schemeClr val="bg1"/>
                </a:solidFill>
              </a:rPr>
              <a:t>&lt;t&gt;</a:t>
            </a:r>
            <a:r>
              <a:rPr lang="en-GB" cap="none" dirty="0" smtClean="0">
                <a:solidFill>
                  <a:schemeClr val="bg1"/>
                </a:solidFill>
              </a:rPr>
              <a:t>: represents a predicate (</a:t>
            </a:r>
            <a:r>
              <a:rPr lang="en-GB" cap="none" dirty="0" err="1" smtClean="0">
                <a:solidFill>
                  <a:schemeClr val="bg1"/>
                </a:solidFill>
              </a:rPr>
              <a:t>boolean</a:t>
            </a:r>
            <a:r>
              <a:rPr lang="en-GB" cap="none" dirty="0" smtClean="0">
                <a:solidFill>
                  <a:schemeClr val="bg1"/>
                </a:solidFill>
              </a:rPr>
              <a:t>-valued function) of one argument. Method: </a:t>
            </a:r>
            <a:r>
              <a:rPr lang="en-GB" cap="none" dirty="0" err="1" smtClean="0">
                <a:solidFill>
                  <a:schemeClr val="bg1"/>
                </a:solidFill>
              </a:rPr>
              <a:t>boolean</a:t>
            </a:r>
            <a:r>
              <a:rPr lang="en-GB" cap="none" dirty="0" smtClean="0">
                <a:solidFill>
                  <a:schemeClr val="bg1"/>
                </a:solidFill>
              </a:rPr>
              <a:t> test(t </a:t>
            </a:r>
            <a:r>
              <a:rPr lang="en-GB" cap="none" dirty="0" err="1" smtClean="0">
                <a:solidFill>
                  <a:schemeClr val="bg1"/>
                </a:solidFill>
              </a:rPr>
              <a:t>t</a:t>
            </a:r>
            <a:r>
              <a:rPr lang="en-GB" cap="none" dirty="0" smtClean="0">
                <a:solidFill>
                  <a:schemeClr val="bg1"/>
                </a:solidFill>
              </a:rPr>
              <a:t>).</a:t>
            </a:r>
          </a:p>
          <a:p>
            <a:pPr algn="just">
              <a:lnSpc>
                <a:spcPct val="150000"/>
              </a:lnSpc>
            </a:pPr>
            <a:r>
              <a:rPr lang="en-GB" b="1" cap="none" dirty="0" smtClean="0">
                <a:solidFill>
                  <a:schemeClr val="bg1"/>
                </a:solidFill>
              </a:rPr>
              <a:t>Function&lt;t, r&gt;</a:t>
            </a:r>
            <a:r>
              <a:rPr lang="en-GB" cap="none" dirty="0" smtClean="0">
                <a:solidFill>
                  <a:schemeClr val="bg1"/>
                </a:solidFill>
              </a:rPr>
              <a:t>: represents a function that accepts one argument and produces a result. Method: R apply(t </a:t>
            </a:r>
            <a:r>
              <a:rPr lang="en-GB" cap="none" dirty="0" err="1" smtClean="0">
                <a:solidFill>
                  <a:schemeClr val="bg1"/>
                </a:solidFill>
              </a:rPr>
              <a:t>t</a:t>
            </a:r>
            <a:r>
              <a:rPr lang="en-GB" cap="none" dirty="0" smtClean="0">
                <a:solidFill>
                  <a:schemeClr val="bg1"/>
                </a:solidFill>
              </a:rPr>
              <a:t>).</a:t>
            </a: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13736992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US" sz="4000" dirty="0" smtClean="0"/>
              <a:t>Functional Interface</a:t>
            </a:r>
            <a:endParaRPr lang="en-US" sz="4000" dirty="0"/>
          </a:p>
        </p:txBody>
      </p:sp>
      <p:sp>
        <p:nvSpPr>
          <p:cNvPr id="3" name="Subtitle 2"/>
          <p:cNvSpPr>
            <a:spLocks noGrp="1"/>
          </p:cNvSpPr>
          <p:nvPr>
            <p:ph type="subTitle" idx="1"/>
          </p:nvPr>
        </p:nvSpPr>
        <p:spPr>
          <a:xfrm>
            <a:off x="1046922" y="1800901"/>
            <a:ext cx="9925878" cy="3871029"/>
          </a:xfrm>
        </p:spPr>
        <p:txBody>
          <a:bodyPr>
            <a:normAutofit/>
          </a:bodyPr>
          <a:lstStyle/>
          <a:p>
            <a:pPr algn="just">
              <a:lnSpc>
                <a:spcPct val="150000"/>
              </a:lnSpc>
            </a:pPr>
            <a:r>
              <a:rPr lang="en-GB" b="1" cap="none" dirty="0" smtClean="0">
                <a:solidFill>
                  <a:schemeClr val="bg1"/>
                </a:solidFill>
              </a:rPr>
              <a:t>Consumer&lt;t&gt;</a:t>
            </a:r>
            <a:r>
              <a:rPr lang="en-GB" cap="none" dirty="0" smtClean="0">
                <a:solidFill>
                  <a:schemeClr val="bg1"/>
                </a:solidFill>
              </a:rPr>
              <a:t>: represents an operation that accepts a single input argument and returns no result. Method: void accept(t </a:t>
            </a:r>
            <a:r>
              <a:rPr lang="en-GB" cap="none" dirty="0" err="1" smtClean="0">
                <a:solidFill>
                  <a:schemeClr val="bg1"/>
                </a:solidFill>
              </a:rPr>
              <a:t>t</a:t>
            </a:r>
            <a:r>
              <a:rPr lang="en-GB" cap="none" dirty="0" smtClean="0">
                <a:solidFill>
                  <a:schemeClr val="bg1"/>
                </a:solidFill>
              </a:rPr>
              <a:t>).</a:t>
            </a:r>
          </a:p>
          <a:p>
            <a:pPr algn="just">
              <a:lnSpc>
                <a:spcPct val="150000"/>
              </a:lnSpc>
            </a:pPr>
            <a:r>
              <a:rPr lang="en-GB" b="1" cap="none" dirty="0" smtClean="0">
                <a:solidFill>
                  <a:schemeClr val="bg1"/>
                </a:solidFill>
              </a:rPr>
              <a:t>Supplier&lt;t&gt;</a:t>
            </a:r>
            <a:r>
              <a:rPr lang="en-GB" cap="none" dirty="0" smtClean="0">
                <a:solidFill>
                  <a:schemeClr val="bg1"/>
                </a:solidFill>
              </a:rPr>
              <a:t>: represents a supplier of results. Method: T get().</a:t>
            </a:r>
          </a:p>
          <a:p>
            <a:pPr algn="just">
              <a:lnSpc>
                <a:spcPct val="150000"/>
              </a:lnSpc>
            </a:pPr>
            <a:r>
              <a:rPr lang="en-GB" b="1" cap="none" dirty="0" err="1" smtClean="0">
                <a:solidFill>
                  <a:schemeClr val="bg1"/>
                </a:solidFill>
              </a:rPr>
              <a:t>Unaryoperator</a:t>
            </a:r>
            <a:r>
              <a:rPr lang="en-GB" b="1" cap="none" dirty="0" smtClean="0">
                <a:solidFill>
                  <a:schemeClr val="bg1"/>
                </a:solidFill>
              </a:rPr>
              <a:t>&lt;t&gt;</a:t>
            </a:r>
            <a:r>
              <a:rPr lang="en-GB" cap="none" dirty="0" smtClean="0">
                <a:solidFill>
                  <a:schemeClr val="bg1"/>
                </a:solidFill>
              </a:rPr>
              <a:t>: represents an operation on a single operand that produces a result of the same type. Method: T apply(t </a:t>
            </a:r>
            <a:r>
              <a:rPr lang="en-GB" cap="none" dirty="0" err="1" smtClean="0">
                <a:solidFill>
                  <a:schemeClr val="bg1"/>
                </a:solidFill>
              </a:rPr>
              <a:t>t</a:t>
            </a:r>
            <a:r>
              <a:rPr lang="en-GB" cap="none" dirty="0" smtClean="0">
                <a:solidFill>
                  <a:schemeClr val="bg1"/>
                </a:solidFill>
              </a:rPr>
              <a:t>).</a:t>
            </a:r>
          </a:p>
          <a:p>
            <a:pPr algn="just">
              <a:lnSpc>
                <a:spcPct val="150000"/>
              </a:lnSpc>
            </a:pPr>
            <a:r>
              <a:rPr lang="en-GB" b="1" cap="none" dirty="0" err="1" smtClean="0">
                <a:solidFill>
                  <a:schemeClr val="bg1"/>
                </a:solidFill>
              </a:rPr>
              <a:t>Binaryoperator</a:t>
            </a:r>
            <a:r>
              <a:rPr lang="en-GB" b="1" cap="none" dirty="0" smtClean="0">
                <a:solidFill>
                  <a:schemeClr val="bg1"/>
                </a:solidFill>
              </a:rPr>
              <a:t>&lt;t&gt;</a:t>
            </a:r>
            <a:r>
              <a:rPr lang="en-GB" cap="none" dirty="0" smtClean="0">
                <a:solidFill>
                  <a:schemeClr val="bg1"/>
                </a:solidFill>
              </a:rPr>
              <a:t>: represents an operation on two operands of the same type that produces a result of the same type. Method: T apply(t t1, T t2).</a:t>
            </a: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1373699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800" dirty="0" smtClean="0"/>
              <a:t>Arrays</a:t>
            </a:r>
            <a:endParaRPr lang="en-IN" sz="4800" dirty="0"/>
          </a:p>
        </p:txBody>
      </p:sp>
      <p:sp>
        <p:nvSpPr>
          <p:cNvPr id="3" name="Subtitle 2"/>
          <p:cNvSpPr>
            <a:spLocks noGrp="1"/>
          </p:cNvSpPr>
          <p:nvPr>
            <p:ph type="subTitle" idx="1"/>
          </p:nvPr>
        </p:nvSpPr>
        <p:spPr>
          <a:xfrm>
            <a:off x="1046922" y="1800901"/>
            <a:ext cx="9925878" cy="3871029"/>
          </a:xfrm>
        </p:spPr>
        <p:txBody>
          <a:bodyPr>
            <a:normAutofit/>
          </a:bodyPr>
          <a:lstStyle/>
          <a:p>
            <a:pPr algn="just"/>
            <a:r>
              <a:rPr lang="en-GB" b="1" cap="none" dirty="0" smtClean="0">
                <a:solidFill>
                  <a:schemeClr val="bg1"/>
                </a:solidFill>
              </a:rPr>
              <a:t>Dynamic change of array size</a:t>
            </a:r>
          </a:p>
          <a:p>
            <a:pPr algn="just"/>
            <a:r>
              <a:rPr lang="en-GB" cap="none" dirty="0" smtClean="0">
                <a:solidFill>
                  <a:schemeClr val="bg1"/>
                </a:solidFill>
              </a:rPr>
              <a:t>Java arrays are fixed in size. For dynamic resizing, use collections like </a:t>
            </a:r>
            <a:r>
              <a:rPr lang="en-GB" cap="none" dirty="0" err="1" smtClean="0">
                <a:solidFill>
                  <a:schemeClr val="bg1"/>
                </a:solidFill>
              </a:rPr>
              <a:t>arraylist</a:t>
            </a:r>
            <a:r>
              <a:rPr lang="en-GB" cap="none" dirty="0" smtClean="0">
                <a:solidFill>
                  <a:schemeClr val="bg1"/>
                </a:solidFill>
              </a:rPr>
              <a:t>:</a:t>
            </a:r>
            <a:br>
              <a:rPr lang="en-GB" cap="none" dirty="0" smtClean="0">
                <a:solidFill>
                  <a:schemeClr val="bg1"/>
                </a:solidFill>
              </a:rPr>
            </a:br>
            <a:r>
              <a:rPr lang="en-US" cap="none" dirty="0" smtClean="0">
                <a:solidFill>
                  <a:schemeClr val="bg1"/>
                </a:solidFill>
              </a:rPr>
              <a:t>import </a:t>
            </a:r>
            <a:r>
              <a:rPr lang="en-US" cap="none" dirty="0" err="1" smtClean="0">
                <a:solidFill>
                  <a:schemeClr val="bg1"/>
                </a:solidFill>
              </a:rPr>
              <a:t>java.Util.Arraylist</a:t>
            </a:r>
            <a:r>
              <a:rPr lang="en-US" cap="none" dirty="0" smtClean="0">
                <a:solidFill>
                  <a:schemeClr val="bg1"/>
                </a:solidFill>
              </a:rPr>
              <a:t>; </a:t>
            </a:r>
          </a:p>
          <a:p>
            <a:pPr algn="just"/>
            <a:r>
              <a:rPr lang="en-US" cap="none" dirty="0" smtClean="0">
                <a:solidFill>
                  <a:schemeClr val="bg1"/>
                </a:solidFill>
              </a:rPr>
              <a:t>	</a:t>
            </a:r>
            <a:r>
              <a:rPr lang="en-US" cap="none" dirty="0" err="1" smtClean="0">
                <a:solidFill>
                  <a:schemeClr val="bg1"/>
                </a:solidFill>
              </a:rPr>
              <a:t>arraylist</a:t>
            </a:r>
            <a:r>
              <a:rPr lang="en-US" cap="none" dirty="0" smtClean="0">
                <a:solidFill>
                  <a:schemeClr val="bg1"/>
                </a:solidFill>
              </a:rPr>
              <a:t>&lt;integer&gt; list = new </a:t>
            </a:r>
            <a:r>
              <a:rPr lang="en-US" cap="none" dirty="0" err="1" smtClean="0">
                <a:solidFill>
                  <a:schemeClr val="bg1"/>
                </a:solidFill>
              </a:rPr>
              <a:t>arraylist</a:t>
            </a:r>
            <a:r>
              <a:rPr lang="en-US" cap="none" dirty="0" smtClean="0">
                <a:solidFill>
                  <a:schemeClr val="bg1"/>
                </a:solidFill>
              </a:rPr>
              <a:t>&lt;&gt;(); </a:t>
            </a:r>
          </a:p>
          <a:p>
            <a:pPr algn="just"/>
            <a:r>
              <a:rPr lang="en-US" cap="none" dirty="0" smtClean="0">
                <a:solidFill>
                  <a:schemeClr val="bg1"/>
                </a:solidFill>
              </a:rPr>
              <a:t>	</a:t>
            </a:r>
            <a:r>
              <a:rPr lang="en-US" cap="none" dirty="0" err="1" smtClean="0">
                <a:solidFill>
                  <a:schemeClr val="bg1"/>
                </a:solidFill>
              </a:rPr>
              <a:t>list.Add</a:t>
            </a:r>
            <a:r>
              <a:rPr lang="en-US" cap="none" dirty="0" smtClean="0">
                <a:solidFill>
                  <a:schemeClr val="bg1"/>
                </a:solidFill>
              </a:rPr>
              <a:t>(10); </a:t>
            </a:r>
          </a:p>
          <a:p>
            <a:pPr algn="just"/>
            <a:r>
              <a:rPr lang="en-US" cap="none" dirty="0" smtClean="0">
                <a:solidFill>
                  <a:schemeClr val="bg1"/>
                </a:solidFill>
              </a:rPr>
              <a:t>	</a:t>
            </a:r>
            <a:r>
              <a:rPr lang="en-US" cap="none" dirty="0" err="1" smtClean="0">
                <a:solidFill>
                  <a:schemeClr val="bg1"/>
                </a:solidFill>
              </a:rPr>
              <a:t>list.Add</a:t>
            </a:r>
            <a:r>
              <a:rPr lang="en-US" cap="none" dirty="0" smtClean="0">
                <a:solidFill>
                  <a:schemeClr val="bg1"/>
                </a:solidFill>
              </a:rPr>
              <a:t>(20);</a:t>
            </a:r>
          </a:p>
          <a:p>
            <a:pPr algn="just"/>
            <a:endParaRPr lang="en-GB" cap="none" dirty="0">
              <a:solidFill>
                <a:schemeClr val="bg1"/>
              </a:solidFill>
            </a:endParaRP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4133529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008" y="742121"/>
            <a:ext cx="8144134" cy="1058780"/>
          </a:xfrm>
        </p:spPr>
        <p:txBody>
          <a:bodyPr/>
          <a:lstStyle/>
          <a:p>
            <a:pPr algn="ctr"/>
            <a:r>
              <a:rPr lang="en-GB" sz="4800" dirty="0" smtClean="0"/>
              <a:t>Arrays</a:t>
            </a:r>
            <a:endParaRPr lang="en-IN" sz="4800" dirty="0"/>
          </a:p>
        </p:txBody>
      </p:sp>
      <p:sp>
        <p:nvSpPr>
          <p:cNvPr id="3" name="Subtitle 2"/>
          <p:cNvSpPr>
            <a:spLocks noGrp="1"/>
          </p:cNvSpPr>
          <p:nvPr>
            <p:ph type="subTitle" idx="1"/>
          </p:nvPr>
        </p:nvSpPr>
        <p:spPr>
          <a:xfrm>
            <a:off x="1046922" y="1800901"/>
            <a:ext cx="9925878" cy="3871029"/>
          </a:xfrm>
        </p:spPr>
        <p:txBody>
          <a:bodyPr>
            <a:normAutofit/>
          </a:bodyPr>
          <a:lstStyle/>
          <a:p>
            <a:pPr algn="just">
              <a:lnSpc>
                <a:spcPct val="150000"/>
              </a:lnSpc>
            </a:pPr>
            <a:r>
              <a:rPr lang="en-GB" b="1" cap="none" dirty="0" smtClean="0">
                <a:solidFill>
                  <a:schemeClr val="bg1"/>
                </a:solidFill>
              </a:rPr>
              <a:t>Sorting of arrays</a:t>
            </a:r>
          </a:p>
          <a:p>
            <a:pPr algn="just">
              <a:lnSpc>
                <a:spcPct val="150000"/>
              </a:lnSpc>
            </a:pPr>
            <a:r>
              <a:rPr lang="en-GB" cap="none" dirty="0" smtClean="0">
                <a:solidFill>
                  <a:schemeClr val="bg1"/>
                </a:solidFill>
              </a:rPr>
              <a:t>Java provides built-in methods to sort arrays via the arrays class:</a:t>
            </a:r>
          </a:p>
          <a:p>
            <a:pPr algn="just">
              <a:lnSpc>
                <a:spcPct val="150000"/>
              </a:lnSpc>
            </a:pPr>
            <a:r>
              <a:rPr lang="en-GB" cap="none" dirty="0" smtClean="0">
                <a:solidFill>
                  <a:schemeClr val="bg1"/>
                </a:solidFill>
              </a:rPr>
              <a:t>Import </a:t>
            </a:r>
            <a:r>
              <a:rPr lang="en-GB" cap="none" dirty="0" err="1" smtClean="0">
                <a:solidFill>
                  <a:schemeClr val="bg1"/>
                </a:solidFill>
              </a:rPr>
              <a:t>java.Util.Arrays</a:t>
            </a:r>
            <a:r>
              <a:rPr lang="en-GB" cap="none" dirty="0" smtClean="0">
                <a:solidFill>
                  <a:schemeClr val="bg1"/>
                </a:solidFill>
              </a:rPr>
              <a:t>; </a:t>
            </a:r>
            <a:r>
              <a:rPr lang="en-GB" cap="none" dirty="0" err="1" smtClean="0">
                <a:solidFill>
                  <a:schemeClr val="bg1"/>
                </a:solidFill>
              </a:rPr>
              <a:t>int</a:t>
            </a:r>
            <a:r>
              <a:rPr lang="en-GB" cap="none" dirty="0" smtClean="0">
                <a:solidFill>
                  <a:schemeClr val="bg1"/>
                </a:solidFill>
              </a:rPr>
              <a:t>[] </a:t>
            </a:r>
            <a:r>
              <a:rPr lang="en-GB" cap="none" dirty="0" err="1" smtClean="0">
                <a:solidFill>
                  <a:schemeClr val="bg1"/>
                </a:solidFill>
              </a:rPr>
              <a:t>arr</a:t>
            </a:r>
            <a:r>
              <a:rPr lang="en-GB" cap="none" dirty="0" smtClean="0">
                <a:solidFill>
                  <a:schemeClr val="bg1"/>
                </a:solidFill>
              </a:rPr>
              <a:t> = {5, 3, 8, 1}; </a:t>
            </a:r>
          </a:p>
          <a:p>
            <a:pPr algn="just">
              <a:lnSpc>
                <a:spcPct val="150000"/>
              </a:lnSpc>
            </a:pPr>
            <a:r>
              <a:rPr lang="en-GB" cap="none" dirty="0" err="1" smtClean="0">
                <a:solidFill>
                  <a:schemeClr val="bg1"/>
                </a:solidFill>
              </a:rPr>
              <a:t>arrays.Sort</a:t>
            </a:r>
            <a:r>
              <a:rPr lang="en-GB" cap="none" dirty="0" smtClean="0">
                <a:solidFill>
                  <a:schemeClr val="bg1"/>
                </a:solidFill>
              </a:rPr>
              <a:t>(</a:t>
            </a:r>
            <a:r>
              <a:rPr lang="en-GB" cap="none" dirty="0" err="1" smtClean="0">
                <a:solidFill>
                  <a:schemeClr val="bg1"/>
                </a:solidFill>
              </a:rPr>
              <a:t>arr</a:t>
            </a:r>
            <a:r>
              <a:rPr lang="en-GB" cap="none" dirty="0" smtClean="0">
                <a:solidFill>
                  <a:schemeClr val="bg1"/>
                </a:solidFill>
              </a:rPr>
              <a:t>); // sorts the array in ascending order</a:t>
            </a:r>
          </a:p>
        </p:txBody>
      </p:sp>
      <p:sp>
        <p:nvSpPr>
          <p:cNvPr id="4" name="Rectangle 3"/>
          <p:cNvSpPr/>
          <p:nvPr/>
        </p:nvSpPr>
        <p:spPr>
          <a:xfrm>
            <a:off x="10588487" y="0"/>
            <a:ext cx="384313" cy="1073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DAT</a:t>
            </a:r>
          </a:p>
          <a:p>
            <a:pPr algn="ctr"/>
            <a:r>
              <a:rPr lang="en-GB" sz="1400" dirty="0" smtClean="0"/>
              <a:t>TA</a:t>
            </a:r>
            <a:endParaRPr lang="en-IN" sz="1400" dirty="0"/>
          </a:p>
        </p:txBody>
      </p:sp>
    </p:spTree>
    <p:extLst>
      <p:ext uri="{BB962C8B-B14F-4D97-AF65-F5344CB8AC3E}">
        <p14:creationId xmlns:p14="http://schemas.microsoft.com/office/powerpoint/2010/main" val="41335299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223</TotalTime>
  <Words>2747</Words>
  <Application>Microsoft Office PowerPoint</Application>
  <PresentationFormat>Widescreen</PresentationFormat>
  <Paragraphs>421</Paragraphs>
  <Slides>74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74</vt:i4>
      </vt:variant>
    </vt:vector>
  </HeadingPairs>
  <TitlesOfParts>
    <vt:vector size="78" baseType="lpstr">
      <vt:lpstr>Arial</vt:lpstr>
      <vt:lpstr>Century Gothic</vt:lpstr>
      <vt:lpstr>Wingdings 3</vt:lpstr>
      <vt:lpstr>Ion Boardroom</vt:lpstr>
      <vt:lpstr>Inheritance</vt:lpstr>
      <vt:lpstr>Declaration of an Arrays</vt:lpstr>
      <vt:lpstr>Declaration of an Arrays</vt:lpstr>
      <vt:lpstr>Declaration of an Arrays</vt:lpstr>
      <vt:lpstr>Arrays</vt:lpstr>
      <vt:lpstr>Arrays</vt:lpstr>
      <vt:lpstr>Arrays</vt:lpstr>
      <vt:lpstr>Arrays</vt:lpstr>
      <vt:lpstr>Arrays</vt:lpstr>
      <vt:lpstr>Arrays</vt:lpstr>
      <vt:lpstr>Arrays</vt:lpstr>
      <vt:lpstr>Arrays</vt:lpstr>
      <vt:lpstr>Arrays</vt:lpstr>
      <vt:lpstr>Arrays</vt:lpstr>
      <vt:lpstr>Inheritance</vt:lpstr>
      <vt:lpstr>Inheritance</vt:lpstr>
      <vt:lpstr>Inheritance</vt:lpstr>
      <vt:lpstr>Extend Keyword </vt:lpstr>
      <vt:lpstr>Types of Inheritance</vt:lpstr>
      <vt:lpstr>Types of Inheritance</vt:lpstr>
      <vt:lpstr>Types of Inheritance</vt:lpstr>
      <vt:lpstr>Types of Inheritance</vt:lpstr>
      <vt:lpstr>Types of Inheritance</vt:lpstr>
      <vt:lpstr>Inhibiting Inheritance of Class Using Final</vt:lpstr>
      <vt:lpstr>Inhibiting Inheritance of Class Using Final</vt:lpstr>
      <vt:lpstr>Inhibiting Inheritance of Class Using Final</vt:lpstr>
      <vt:lpstr>Inhibiting Inheritance of Class Using Variable Final</vt:lpstr>
      <vt:lpstr>Access Control of  Inheritance </vt:lpstr>
      <vt:lpstr>Access Control of  Inheritance </vt:lpstr>
      <vt:lpstr>Access Control of  Inheritance </vt:lpstr>
      <vt:lpstr>Access Control of  Inheritance </vt:lpstr>
      <vt:lpstr>Access Control of  Inheritance </vt:lpstr>
      <vt:lpstr>Super Class</vt:lpstr>
      <vt:lpstr>Super Class</vt:lpstr>
      <vt:lpstr>Super Class-Variable</vt:lpstr>
      <vt:lpstr>Super Class-Method</vt:lpstr>
      <vt:lpstr>Super Class-Constructor</vt:lpstr>
      <vt:lpstr>Super Class-Constructor</vt:lpstr>
      <vt:lpstr>Method Overriding</vt:lpstr>
      <vt:lpstr>Rules for method Overriding</vt:lpstr>
      <vt:lpstr>Method Overriding</vt:lpstr>
      <vt:lpstr>Method Overriding</vt:lpstr>
      <vt:lpstr>Abstract Classes and Methods</vt:lpstr>
      <vt:lpstr>Abstract Classes and Methods</vt:lpstr>
      <vt:lpstr>Abstract Classes and Methods</vt:lpstr>
      <vt:lpstr>Abstract Classes and Methods</vt:lpstr>
      <vt:lpstr>Abstract Classes and Methods</vt:lpstr>
      <vt:lpstr>Constructor in Inheritance</vt:lpstr>
      <vt:lpstr>Constructor in Inheritance</vt:lpstr>
      <vt:lpstr>Constructor in Inheritance</vt:lpstr>
      <vt:lpstr>Constructor in Inheritance</vt:lpstr>
      <vt:lpstr>Interface</vt:lpstr>
      <vt:lpstr>Why use Java Interface</vt:lpstr>
      <vt:lpstr>Declare an Interface</vt:lpstr>
      <vt:lpstr>Declare an Interface</vt:lpstr>
      <vt:lpstr>Multiple Inheritance</vt:lpstr>
      <vt:lpstr>Multiple Inheritance</vt:lpstr>
      <vt:lpstr>Nested Interfaces</vt:lpstr>
      <vt:lpstr>Nested Interfaces</vt:lpstr>
      <vt:lpstr>Nested Interfaces</vt:lpstr>
      <vt:lpstr>Nested Interfaces</vt:lpstr>
      <vt:lpstr>Nested Interfaces</vt:lpstr>
      <vt:lpstr>Inheritance of Interfaces</vt:lpstr>
      <vt:lpstr>Inheritance of Interfaces</vt:lpstr>
      <vt:lpstr>Inheritance of Interfaces</vt:lpstr>
      <vt:lpstr>Default Methods in Interfaces</vt:lpstr>
      <vt:lpstr>Default Methods in Interfaces</vt:lpstr>
      <vt:lpstr>Default Methods in Interfaces</vt:lpstr>
      <vt:lpstr>Static Methods in Interfaces</vt:lpstr>
      <vt:lpstr>Static Methods in Interfaces</vt:lpstr>
      <vt:lpstr>Static Methods in Interfaces</vt:lpstr>
      <vt:lpstr>Functional Interface</vt:lpstr>
      <vt:lpstr>Functional Interface</vt:lpstr>
      <vt:lpstr>Functional Interface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Sripad</dc:creator>
  <cp:lastModifiedBy>Sripad</cp:lastModifiedBy>
  <cp:revision>80</cp:revision>
  <dcterms:created xsi:type="dcterms:W3CDTF">2024-08-24T14:01:31Z</dcterms:created>
  <dcterms:modified xsi:type="dcterms:W3CDTF">2024-10-07T05:19:41Z</dcterms:modified>
</cp:coreProperties>
</file>