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05.07.2019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05.07.2019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 Schmitz, Alexander Gerstenberger, Pascal Siewert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684480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Project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typechecking</a:t>
            </a:r>
            <a:endParaRPr lang="de-DE" dirty="0"/>
          </a:p>
          <a:p>
            <a:endParaRPr lang="de-DE" dirty="0"/>
          </a:p>
          <a:p>
            <a:r>
              <a:rPr lang="en-GB" dirty="0" err="1"/>
              <a:t>Optionals</a:t>
            </a:r>
            <a:endParaRPr lang="en-GB" dirty="0"/>
          </a:p>
          <a:p>
            <a:endParaRPr lang="en-GB" dirty="0"/>
          </a:p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Code inclusion</a:t>
            </a:r>
          </a:p>
          <a:p>
            <a:endParaRPr lang="en-GB" dirty="0"/>
          </a:p>
          <a:p>
            <a:r>
              <a:rPr lang="en-GB" dirty="0"/>
              <a:t>Well structured output</a:t>
            </a:r>
          </a:p>
          <a:p>
            <a:endParaRPr lang="en-GB" dirty="0"/>
          </a:p>
          <a:p>
            <a:r>
              <a:rPr lang="en-GB" dirty="0"/>
              <a:t>Predefined libraries</a:t>
            </a:r>
          </a:p>
          <a:p>
            <a:pPr lvl="1"/>
            <a:r>
              <a:rPr lang="en-GB" dirty="0"/>
              <a:t>Map/Reduce </a:t>
            </a:r>
          </a:p>
          <a:p>
            <a:endParaRPr lang="en-GB" dirty="0"/>
          </a:p>
          <a:p>
            <a:r>
              <a:rPr lang="en-GB" dirty="0"/>
              <a:t>More parallel execution</a:t>
            </a:r>
          </a:p>
          <a:p>
            <a:pPr lvl="1"/>
            <a:r>
              <a:rPr lang="en-GB" dirty="0"/>
              <a:t>Loop parallelization</a:t>
            </a:r>
          </a:p>
          <a:p>
            <a:pPr lvl="1"/>
            <a:r>
              <a:rPr lang="en-GB" dirty="0"/>
              <a:t>GPU support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54640-C1B8-470B-BC11-B35A3AAA8586}"/>
              </a:ext>
            </a:extLst>
          </p:cNvPr>
          <p:cNvGrpSpPr/>
          <p:nvPr/>
        </p:nvGrpSpPr>
        <p:grpSpPr>
          <a:xfrm>
            <a:off x="4447738" y="1235176"/>
            <a:ext cx="7420262" cy="3842852"/>
            <a:chOff x="1247387" y="2028085"/>
            <a:chExt cx="6071999" cy="248848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A2BD5877-524D-4467-81C4-D845A4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F6D432-8DAF-4CD9-B319-A2A208D9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0C92B6CD-9FDE-4116-817A-341F49C14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2A5E42-2D9B-438C-9B18-81E017ED0270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FF1207A-F475-4AC9-AB84-BA1DABD3D92A}"/>
              </a:ext>
            </a:extLst>
          </p:cNvPr>
          <p:cNvGrpSpPr/>
          <p:nvPr/>
        </p:nvGrpSpPr>
        <p:grpSpPr>
          <a:xfrm>
            <a:off x="4447738" y="1236030"/>
            <a:ext cx="7420262" cy="3842852"/>
            <a:chOff x="1247387" y="2028085"/>
            <a:chExt cx="6071999" cy="2488488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3E78C5C-59B7-4E3C-BE24-2EC7DCFF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DC7605D4-123D-4B97-AC17-8B9391B6D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14" name="AutoShape 40">
              <a:extLst>
                <a:ext uri="{FF2B5EF4-FFF2-40B4-BE49-F238E27FC236}">
                  <a16:creationId xmlns:a16="http://schemas.microsoft.com/office/drawing/2014/main" id="{3D2B1175-F1F6-4C15-B080-C0DBA8969E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B6C4EE2-D898-4166-A225-82C10E53AFF4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Imperative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user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depends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Imperative pure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endParaRPr lang="en-GB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Example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fun foo(a Int, b Int) : Int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a + b;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Challenges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/>
              <a:t>Well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-in parallel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Generates C++ source code</a:t>
            </a:r>
          </a:p>
          <a:p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/>
              <a:t>Turing </a:t>
            </a:r>
            <a:r>
              <a:rPr lang="de-DE" dirty="0" err="1"/>
              <a:t>complete</a:t>
            </a:r>
            <a:r>
              <a:rPr lang="de-DE" dirty="0"/>
              <a:t> DSL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6A49AE-DA7B-46A9-815C-BC9B4CF03713}"/>
              </a:ext>
            </a:extLst>
          </p:cNvPr>
          <p:cNvGrpSpPr/>
          <p:nvPr/>
        </p:nvGrpSpPr>
        <p:grpSpPr>
          <a:xfrm>
            <a:off x="4998128" y="1403284"/>
            <a:ext cx="6869847" cy="3410709"/>
            <a:chOff x="1247387" y="2028085"/>
            <a:chExt cx="6071999" cy="3083510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36C5C128-5602-49A8-8A52-B3C7C00C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5877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for el in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if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DF604518-87CB-4217-BFE1-1C15BFD2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2" name="AutoShape 40">
              <a:extLst>
                <a:ext uri="{FF2B5EF4-FFF2-40B4-BE49-F238E27FC236}">
                  <a16:creationId xmlns:a16="http://schemas.microsoft.com/office/drawing/2014/main" id="{C6032875-0E2F-466D-8AAD-049E718CC9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FB6A3C5-C89B-4E34-BFC3-5CFA6203863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45724" y="958786"/>
            <a:ext cx="11122251" cy="3298983"/>
            <a:chOff x="1247387" y="2028085"/>
            <a:chExt cx="6071999" cy="165098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4" y="2523864"/>
              <a:ext cx="4934658" cy="101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[Int]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tuple &lt;Int, String&gt; = &lt;1,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[Int, String] = {1: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”, 2: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15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  <a:endParaRPr lang="en-US" dirty="0"/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-28577" y="2873237"/>
            <a:ext cx="14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</a:t>
            </a:r>
            <a:r>
              <a:rPr lang="de-DE" dirty="0" err="1">
                <a:solidFill>
                  <a:schemeClr val="tx2"/>
                </a:solidFill>
              </a:rPr>
              <a:t>bit</a:t>
            </a:r>
            <a:r>
              <a:rPr lang="de-DE" dirty="0">
                <a:solidFill>
                  <a:schemeClr val="tx2"/>
                </a:solidFill>
              </a:rPr>
              <a:t>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11676" y="3057903"/>
            <a:ext cx="594677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2433551" y="486184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</a:t>
            </a:r>
            <a:r>
              <a:rPr lang="de-DE" dirty="0" err="1">
                <a:solidFill>
                  <a:schemeClr val="tx2"/>
                </a:solidFill>
              </a:rPr>
              <a:t>colon</a:t>
            </a:r>
            <a:r>
              <a:rPr lang="de-DE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2520405" y="4044250"/>
            <a:ext cx="1257513" cy="37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420685-5C06-4116-9C34-1302603A968F}"/>
              </a:ext>
            </a:extLst>
          </p:cNvPr>
          <p:cNvSpPr txBox="1"/>
          <p:nvPr/>
        </p:nvSpPr>
        <p:spPr>
          <a:xfrm>
            <a:off x="21187" y="4166361"/>
            <a:ext cx="16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85DBD93-D9AC-43D1-B0D8-6DA5D4508AEA}"/>
              </a:ext>
            </a:extLst>
          </p:cNvPr>
          <p:cNvCxnSpPr>
            <a:stCxn id="15" idx="3"/>
          </p:cNvCxnSpPr>
          <p:nvPr/>
        </p:nvCxnSpPr>
        <p:spPr>
          <a:xfrm flipV="1">
            <a:off x="1709014" y="3604335"/>
            <a:ext cx="724537" cy="746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BFD056-D32F-4C3E-BE4C-49907A6236C5}"/>
              </a:ext>
            </a:extLst>
          </p:cNvPr>
          <p:cNvSpPr txBox="1"/>
          <p:nvPr/>
        </p:nvSpPr>
        <p:spPr>
          <a:xfrm>
            <a:off x="4714043" y="4758431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820DE192-97A2-4C04-8353-051E1D4E1818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817399" y="3604335"/>
            <a:ext cx="896645" cy="133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BEC435E-8620-48E4-88E6-57680942CFAB}"/>
              </a:ext>
            </a:extLst>
          </p:cNvPr>
          <p:cNvSpPr txBox="1"/>
          <p:nvPr/>
        </p:nvSpPr>
        <p:spPr>
          <a:xfrm>
            <a:off x="6186993" y="397768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E94D1683-667A-4E98-83AB-5A19F36776C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332303" y="2965107"/>
            <a:ext cx="1854690" cy="1197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D74E30C-C55E-44D4-A68C-3A5D09DCE0B3}"/>
              </a:ext>
            </a:extLst>
          </p:cNvPr>
          <p:cNvSpPr txBox="1"/>
          <p:nvPr/>
        </p:nvSpPr>
        <p:spPr>
          <a:xfrm>
            <a:off x="6789604" y="350093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F2F6B870-3898-461D-B0EE-9C612D67538D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275444" y="3098339"/>
            <a:ext cx="514161" cy="587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04FEC9-FBC2-46E9-B427-F077B681B3F3}"/>
              </a:ext>
            </a:extLst>
          </p:cNvPr>
          <p:cNvSpPr txBox="1"/>
          <p:nvPr/>
        </p:nvSpPr>
        <p:spPr>
          <a:xfrm>
            <a:off x="7483133" y="1547847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6389B2BA-A8DD-4C2F-A4DA-5F6704FDE12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589755" y="1732513"/>
            <a:ext cx="2893378" cy="90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18802E4-2725-4C03-8FD1-CFCE8539C0DA}"/>
              </a:ext>
            </a:extLst>
          </p:cNvPr>
          <p:cNvSpPr txBox="1"/>
          <p:nvPr/>
        </p:nvSpPr>
        <p:spPr>
          <a:xfrm>
            <a:off x="7932203" y="240809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A6E3B483-692C-47DE-9BB3-914DD71A428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6578353" y="2592758"/>
            <a:ext cx="1353850" cy="9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D7EDA2D-07E8-43E1-93D6-E383DB16C5B7}"/>
              </a:ext>
            </a:extLst>
          </p:cNvPr>
          <p:cNvSpPr txBox="1"/>
          <p:nvPr/>
        </p:nvSpPr>
        <p:spPr>
          <a:xfrm>
            <a:off x="115536" y="139452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20F143E1-EB02-4FC6-9F21-F1DD6DC04BCA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1436844" y="1738685"/>
            <a:ext cx="624240" cy="674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2BBEA20-1031-4460-90CD-0A9A7247054C}"/>
              </a:ext>
            </a:extLst>
          </p:cNvPr>
          <p:cNvSpPr txBox="1"/>
          <p:nvPr/>
        </p:nvSpPr>
        <p:spPr>
          <a:xfrm>
            <a:off x="3549458" y="11997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84037D64-2E05-47C1-8DD9-2E8A38BFE55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191866" y="1666300"/>
            <a:ext cx="750938" cy="556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15" grpId="0"/>
      <p:bldP spid="21" grpId="0"/>
      <p:bldP spid="27" grpId="0"/>
      <p:bldP spid="38" grpId="0"/>
      <p:bldP spid="41" grpId="0"/>
      <p:bldP spid="43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98990" y="941033"/>
            <a:ext cx="11068985" cy="2831977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data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(314253, “Hugo”)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5530382" y="265189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864556" y="2374900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352828" y="2836563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327469" y="3855481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622196" y="3276214"/>
            <a:ext cx="221617" cy="763933"/>
          </a:xfrm>
          <a:prstGeom prst="curvedConnector4">
            <a:avLst>
              <a:gd name="adj1" fmla="val -103151"/>
              <a:gd name="adj2" fmla="val 6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-9284" y="120287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</a:t>
            </a:r>
            <a:r>
              <a:rPr lang="de-DE" dirty="0" err="1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299646" y="1381858"/>
            <a:ext cx="522928" cy="903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9B541-C400-4AF1-84AA-EC1E942BF461}"/>
              </a:ext>
            </a:extLst>
          </p:cNvPr>
          <p:cNvSpPr txBox="1"/>
          <p:nvPr/>
        </p:nvSpPr>
        <p:spPr>
          <a:xfrm>
            <a:off x="5424517" y="1733045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E86CBB5-AAB6-432D-A9C0-18896101034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755259" y="1917711"/>
            <a:ext cx="1669259" cy="151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52A9D7D-23AE-4C57-94A0-1225C8532648}"/>
              </a:ext>
            </a:extLst>
          </p:cNvPr>
          <p:cNvSpPr txBox="1"/>
          <p:nvPr/>
        </p:nvSpPr>
        <p:spPr>
          <a:xfrm>
            <a:off x="4599706" y="464617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Constructor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2DEE0A65-3AD7-4971-A371-621061CA7AB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56607" y="3806785"/>
            <a:ext cx="1347950" cy="330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AE6EDCE-0068-4CD7-B921-25FBE7633D1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655171" y="3536185"/>
            <a:ext cx="1319378" cy="900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0" grpId="0"/>
      <p:bldP spid="21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663085"/>
            <a:chOff x="1247387" y="2028085"/>
            <a:chExt cx="6071999" cy="238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88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module Functions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 (Param1 : Int)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while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res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4841289" y="5030989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4338679" y="3471935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6096000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5699464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4147015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</a:t>
            </a:r>
            <a:r>
              <a:rPr lang="de-DE" dirty="0" err="1">
                <a:solidFill>
                  <a:schemeClr val="tx2"/>
                </a:solidFill>
              </a:rPr>
              <a:t>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4427291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554345" y="326789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concatenation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stCxn id="37" idx="1"/>
          </p:cNvCxnSpPr>
          <p:nvPr/>
        </p:nvCxnSpPr>
        <p:spPr>
          <a:xfrm rot="10800000">
            <a:off x="5236009" y="3194512"/>
            <a:ext cx="2318336" cy="258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2" grpId="0"/>
      <p:bldP spid="27" grpId="0"/>
      <p:bldP spid="31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cuts</a:t>
            </a:r>
            <a:endParaRPr lang="de-DE" dirty="0"/>
          </a:p>
          <a:p>
            <a:pPr lvl="1"/>
            <a:r>
              <a:rPr lang="de-DE" dirty="0"/>
              <a:t>#</a:t>
            </a:r>
            <a:r>
              <a:rPr lang="de-DE" i="1" dirty="0" err="1"/>
              <a:t>ContainerVariable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length</a:t>
            </a:r>
            <a:r>
              <a:rPr lang="de-DE" dirty="0"/>
              <a:t>)</a:t>
            </a:r>
            <a:endParaRPr lang="de-DE" i="1" dirty="0"/>
          </a:p>
          <a:p>
            <a:pPr lvl="1"/>
            <a:r>
              <a:rPr lang="en-GB" dirty="0"/>
              <a:t>$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Values)</a:t>
            </a:r>
          </a:p>
          <a:p>
            <a:pPr lvl="1"/>
            <a:r>
              <a:rPr lang="en-GB" dirty="0"/>
              <a:t>@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Keys)</a:t>
            </a:r>
          </a:p>
          <a:p>
            <a:pPr lvl="1"/>
            <a:r>
              <a:rPr lang="de-DE" i="1" dirty="0" err="1"/>
              <a:t>ContainerVariable</a:t>
            </a:r>
            <a:r>
              <a:rPr lang="de-DE" dirty="0"/>
              <a:t>[</a:t>
            </a:r>
            <a:r>
              <a:rPr lang="de-DE" dirty="0" err="1"/>
              <a:t>index</a:t>
            </a:r>
            <a:r>
              <a:rPr lang="de-DE" dirty="0"/>
              <a:t>] (</a:t>
            </a:r>
            <a:r>
              <a:rPr lang="de-DE" dirty="0" err="1"/>
              <a:t>Get</a:t>
            </a:r>
            <a:r>
              <a:rPr lang="de-DE" dirty="0"/>
              <a:t> Element at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races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4BD0AF1-26DF-45B3-9FE0-1D736BB5E105}"/>
              </a:ext>
            </a:extLst>
          </p:cNvPr>
          <p:cNvGrpSpPr/>
          <p:nvPr/>
        </p:nvGrpSpPr>
        <p:grpSpPr>
          <a:xfrm>
            <a:off x="4998128" y="1403284"/>
            <a:ext cx="6869847" cy="3133711"/>
            <a:chOff x="1247387" y="2028085"/>
            <a:chExt cx="6071999" cy="2833085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C8F83CB-FC69-4F1D-AB1B-482D7902C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337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Example(list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genList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31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97611C7-28EC-4922-BAFE-F4E41D6B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864F2E43-DB8B-4D14-BF6B-9A12506510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105DB-50AF-447E-99D5-60D54A34109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91B31B9-EF45-4202-B31D-3227BF3A2984}"/>
              </a:ext>
            </a:extLst>
          </p:cNvPr>
          <p:cNvSpPr txBox="1"/>
          <p:nvPr/>
        </p:nvSpPr>
        <p:spPr>
          <a:xfrm>
            <a:off x="9108490" y="2834683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85A50-82A4-469E-AB3B-5DB1AC2B7DCB}"/>
              </a:ext>
            </a:extLst>
          </p:cNvPr>
          <p:cNvSpPr txBox="1"/>
          <p:nvPr/>
        </p:nvSpPr>
        <p:spPr>
          <a:xfrm>
            <a:off x="8707560" y="3713257"/>
            <a:ext cx="15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block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7E85D83-F95C-4DF7-BE38-CE15367B5EC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771138" y="2494979"/>
            <a:ext cx="337352" cy="524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0B6E473-6128-4428-9BAF-870F27B5CFE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7704431" y="1927842"/>
            <a:ext cx="1032201" cy="2538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en-US" dirty="0"/>
              <a:t>container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Tupels </a:t>
            </a:r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marL="215900" lvl="1" indent="0">
              <a:buNone/>
            </a:pPr>
            <a:endParaRPr lang="de-DE" dirty="0"/>
          </a:p>
          <a:p>
            <a:pPr lvl="1"/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parse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consecutive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variables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Breitbild</PresentationFormat>
  <Paragraphs>285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Challenges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 Schmitz</cp:lastModifiedBy>
  <cp:revision>277</cp:revision>
  <dcterms:created xsi:type="dcterms:W3CDTF">2019-02-06T21:20:56Z</dcterms:created>
  <dcterms:modified xsi:type="dcterms:W3CDTF">2019-07-04T21:41:32Z</dcterms:modified>
</cp:coreProperties>
</file>