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13"/>
  </p:notesMasterIdLst>
  <p:handoutMasterIdLst>
    <p:handoutMasterId r:id="rId14"/>
  </p:handoutMasterIdLst>
  <p:sldIdLst>
    <p:sldId id="343" r:id="rId2"/>
    <p:sldId id="344" r:id="rId3"/>
    <p:sldId id="281" r:id="rId4"/>
    <p:sldId id="284" r:id="rId5"/>
    <p:sldId id="285" r:id="rId6"/>
    <p:sldId id="345" r:id="rId7"/>
    <p:sldId id="346" r:id="rId8"/>
    <p:sldId id="348" r:id="rId9"/>
    <p:sldId id="349" r:id="rId10"/>
    <p:sldId id="350" r:id="rId11"/>
    <p:sldId id="347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5A7DB3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477" autoAdjust="0"/>
  </p:normalViewPr>
  <p:slideViewPr>
    <p:cSldViewPr snapToGrid="0">
      <p:cViewPr varScale="1">
        <p:scale>
          <a:sx n="59" d="100"/>
          <a:sy n="59" d="100"/>
        </p:scale>
        <p:origin x="928" y="52"/>
      </p:cViewPr>
      <p:guideLst/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05.07.2019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05.07.2019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-27117"/>
            <a:ext cx="12204835" cy="2357718"/>
            <a:chOff x="0" y="-800248"/>
            <a:chExt cx="12204835" cy="2357718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0" y="-800248"/>
              <a:ext cx="12204835" cy="2357718"/>
              <a:chOff x="0" y="2894262"/>
              <a:chExt cx="12204835" cy="2357718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0" y="2912171"/>
                <a:ext cx="12204835" cy="2318237"/>
              </a:xfrm>
              <a:prstGeom prst="rect">
                <a:avLst/>
              </a:prstGeom>
              <a:gradFill flip="none" rotWithShape="0">
                <a:gsLst>
                  <a:gs pos="0">
                    <a:sysClr val="window" lastClr="FFFFFF">
                      <a:lumMod val="65000"/>
                    </a:sysClr>
                  </a:gs>
                  <a:gs pos="4600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31" name="Grafik 30"/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70000"/>
              </a:blip>
              <a:srcRect l="4123" t="19352" r="10107" b="21093"/>
              <a:stretch/>
            </p:blipFill>
            <p:spPr>
              <a:xfrm>
                <a:off x="6060141" y="2894262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2186" t="24453" r="3833" b="12011"/>
              <a:stretch/>
            </p:blipFill>
            <p:spPr>
              <a:xfrm>
                <a:off x="67699" y="2921156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33" name="Grafik 32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978" t="7138" r="438" b="7289"/>
              <a:stretch/>
            </p:blipFill>
            <p:spPr>
              <a:xfrm>
                <a:off x="4306930" y="2910209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34" name="Grafik 33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r="642"/>
              <a:stretch/>
            </p:blipFill>
            <p:spPr>
              <a:xfrm>
                <a:off x="8596974" y="3028140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l="12615" t="8698" r="-1842" b="932"/>
              <a:stretch/>
            </p:blipFill>
            <p:spPr>
              <a:xfrm>
                <a:off x="369933" y="2917591"/>
                <a:ext cx="4655314" cy="2316480"/>
              </a:xfrm>
              <a:prstGeom prst="rect">
                <a:avLst/>
              </a:prstGeom>
            </p:spPr>
          </p:pic>
        </p:grpSp>
        <p:sp>
          <p:nvSpPr>
            <p:cNvPr id="29" name="Rechteck 28"/>
            <p:cNvSpPr/>
            <p:nvPr/>
          </p:nvSpPr>
          <p:spPr>
            <a:xfrm>
              <a:off x="0" y="-787964"/>
              <a:ext cx="12204835" cy="2318237"/>
            </a:xfrm>
            <a:prstGeom prst="rect">
              <a:avLst/>
            </a:prstGeom>
            <a:gradFill flip="none" rotWithShape="1">
              <a:gsLst>
                <a:gs pos="44000">
                  <a:sysClr val="window" lastClr="FFFFFF">
                    <a:lumMod val="0"/>
                    <a:lumOff val="100000"/>
                    <a:alpha val="24000"/>
                  </a:sys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01552" y="2487600"/>
            <a:ext cx="10967648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1552" y="2980800"/>
            <a:ext cx="10966447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5" name="Gruppieren 15">
            <a:extLst>
              <a:ext uri="{FF2B5EF4-FFF2-40B4-BE49-F238E27FC236}">
                <a16:creationId xmlns:a16="http://schemas.microsoft.com/office/drawing/2014/main" id="{6F4F732F-C1FF-8E4F-83B4-0A74F0591B3B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9" name="Gruppieren 16">
              <a:extLst>
                <a:ext uri="{FF2B5EF4-FFF2-40B4-BE49-F238E27FC236}">
                  <a16:creationId xmlns:a16="http://schemas.microsoft.com/office/drawing/2014/main" id="{E3D97F20-C401-9440-A4F2-A63F95B2001D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3" name="Gerader Verbinder 30">
                <a:extLst>
                  <a:ext uri="{FF2B5EF4-FFF2-40B4-BE49-F238E27FC236}">
                    <a16:creationId xmlns:a16="http://schemas.microsoft.com/office/drawing/2014/main" id="{4D62E867-6E10-6F4D-BC2D-4BA965F5E6B0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31">
                <a:extLst>
                  <a:ext uri="{FF2B5EF4-FFF2-40B4-BE49-F238E27FC236}">
                    <a16:creationId xmlns:a16="http://schemas.microsoft.com/office/drawing/2014/main" id="{29BF5248-25DD-3145-86B5-A2D0398BDC58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7">
              <a:extLst>
                <a:ext uri="{FF2B5EF4-FFF2-40B4-BE49-F238E27FC236}">
                  <a16:creationId xmlns:a16="http://schemas.microsoft.com/office/drawing/2014/main" id="{DA6959EA-F802-8B48-83F2-C06E3D4A4C48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1" name="Gerader Verbinder 28">
                <a:extLst>
                  <a:ext uri="{FF2B5EF4-FFF2-40B4-BE49-F238E27FC236}">
                    <a16:creationId xmlns:a16="http://schemas.microsoft.com/office/drawing/2014/main" id="{745004C6-D954-7649-851B-76CCB1A3FC7B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9">
                <a:extLst>
                  <a:ext uri="{FF2B5EF4-FFF2-40B4-BE49-F238E27FC236}">
                    <a16:creationId xmlns:a16="http://schemas.microsoft.com/office/drawing/2014/main" id="{90D40901-D40C-AA4A-A282-C67FC0FA1F56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32">
            <a:extLst>
              <a:ext uri="{FF2B5EF4-FFF2-40B4-BE49-F238E27FC236}">
                <a16:creationId xmlns:a16="http://schemas.microsoft.com/office/drawing/2014/main" id="{C3790B1D-39A0-9843-86DA-CD3C90F90668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6" name="Gerader Verbinder 33">
              <a:extLst>
                <a:ext uri="{FF2B5EF4-FFF2-40B4-BE49-F238E27FC236}">
                  <a16:creationId xmlns:a16="http://schemas.microsoft.com/office/drawing/2014/main" id="{0ACF9958-2A1C-F141-9C27-E16A70ACEC89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34">
              <a:extLst>
                <a:ext uri="{FF2B5EF4-FFF2-40B4-BE49-F238E27FC236}">
                  <a16:creationId xmlns:a16="http://schemas.microsoft.com/office/drawing/2014/main" id="{D254B28C-E6D8-C74D-8DD6-517D00FC308E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63A65-01F5-4E3D-9EE7-E225D07B1954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7CBACAB-4E61-4BA4-A7E8-012536F51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D7C05B6-2FEC-4BCF-B0D2-C4E0FBD988C4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DD01610-9DF8-4DC4-93DF-34D4ADF39035}"/>
              </a:ext>
            </a:extLst>
          </p:cNvPr>
          <p:cNvCxnSpPr/>
          <p:nvPr userDrawn="1"/>
        </p:nvCxnSpPr>
        <p:spPr>
          <a:xfrm>
            <a:off x="466363" y="3087693"/>
            <a:ext cx="114839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8204F29-F5C4-4D02-857A-E600F35F2E4F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F4B9776-75B3-46D2-8C19-AE6D80A6416D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1"/>
                </a:solidFill>
              </a:rPr>
              <a:t>Vielen Dank</a:t>
            </a:r>
            <a:br>
              <a:rPr lang="de-DE" altLang="de-DE" sz="3200" b="1" dirty="0">
                <a:solidFill>
                  <a:schemeClr val="tx1"/>
                </a:solidFill>
              </a:rPr>
            </a:br>
            <a:r>
              <a:rPr lang="de-DE" altLang="de-DE" sz="3200" b="1" dirty="0">
                <a:solidFill>
                  <a:schemeClr val="tx1"/>
                </a:solidFill>
              </a:rPr>
              <a:t>für Ihre Aufmerksamkeit</a:t>
            </a:r>
            <a:endParaRPr lang="en-US" altLang="de-DE" sz="3200" b="1" dirty="0">
              <a:solidFill>
                <a:schemeClr val="tx1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4FEE0A-400B-495A-BBAD-43B3BB9910CB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BA932F8-ADAD-449E-8505-B146C5E260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003FDD8C-1E25-44F4-A496-0E01586185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05820" y="0"/>
            <a:ext cx="7686180" cy="87456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Adrian Schmitz, Alexander Gerstenberger, Pascal Siewert | </a:t>
            </a:r>
            <a:r>
              <a:rPr lang="de-DE" altLang="en-US" sz="900" dirty="0"/>
              <a:t>SLE Project</a:t>
            </a:r>
            <a:endParaRPr lang="de-DE" sz="900" dirty="0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1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1"/>
              </a:solidFill>
            </a:endParaRP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9390DE-7CDF-413A-BA63-9DBE991A03FE}"/>
              </a:ext>
            </a:extLst>
          </p:cNvPr>
          <p:cNvCxnSpPr/>
          <p:nvPr/>
        </p:nvCxnSpPr>
        <p:spPr>
          <a:xfrm>
            <a:off x="173529" y="815854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FE4379-972E-42EA-875D-205082A0626A}"/>
              </a:ext>
            </a:extLst>
          </p:cNvPr>
          <p:cNvCxnSpPr>
            <a:cxnSpLocks/>
          </p:cNvCxnSpPr>
          <p:nvPr userDrawn="1"/>
        </p:nvCxnSpPr>
        <p:spPr>
          <a:xfrm flipV="1">
            <a:off x="230078" y="863499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42BAD79-77B5-4F17-9B1B-118759906CC7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9B137E-A382-4784-8424-D97BEBD109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243A30B-762F-4D0C-8856-A9541783A9AC}"/>
              </a:ext>
            </a:extLst>
          </p:cNvPr>
          <p:cNvCxnSpPr>
            <a:cxnSpLocks/>
          </p:cNvCxnSpPr>
          <p:nvPr userDrawn="1"/>
        </p:nvCxnSpPr>
        <p:spPr>
          <a:xfrm>
            <a:off x="837717" y="5981714"/>
            <a:ext cx="0" cy="70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CB409D8-D56C-486C-ABAB-CCD3DECF1835}"/>
              </a:ext>
            </a:extLst>
          </p:cNvPr>
          <p:cNvCxnSpPr>
            <a:cxnSpLocks/>
          </p:cNvCxnSpPr>
          <p:nvPr userDrawn="1"/>
        </p:nvCxnSpPr>
        <p:spPr>
          <a:xfrm>
            <a:off x="897793" y="6032519"/>
            <a:ext cx="0" cy="705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7" r:id="rId3"/>
    <p:sldLayoutId id="2147483908" r:id="rId4"/>
    <p:sldLayoutId id="2147483909" r:id="rId5"/>
    <p:sldLayoutId id="2147483910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D2DF32E-5FBE-4FEB-939E-CF80D1424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38" y="2487600"/>
            <a:ext cx="11017062" cy="540000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A Pure </a:t>
            </a:r>
            <a:r>
              <a:rPr lang="de-DE" dirty="0" err="1"/>
              <a:t>Programming</a:t>
            </a:r>
            <a:r>
              <a:rPr lang="de-DE" dirty="0"/>
              <a:t> Language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DF37799-7DC7-4800-82D4-933E4D4E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38" y="2980800"/>
            <a:ext cx="11015862" cy="926892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</a:t>
            </a:r>
          </a:p>
          <a:p>
            <a:r>
              <a:rPr lang="de-DE" dirty="0"/>
              <a:t>A </a:t>
            </a:r>
            <a:r>
              <a:rPr lang="de-DE" dirty="0" err="1"/>
              <a:t>Programming</a:t>
            </a:r>
            <a:r>
              <a:rPr lang="de-DE" dirty="0"/>
              <a:t> Language </a:t>
            </a:r>
            <a:r>
              <a:rPr lang="de-DE" dirty="0" err="1"/>
              <a:t>with</a:t>
            </a:r>
            <a:r>
              <a:rPr lang="de-DE" dirty="0"/>
              <a:t> Pure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Parallelism</a:t>
            </a:r>
            <a:endParaRPr lang="de-DE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9C38959-2C44-4E7E-BDEB-41229AB44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37" y="4405079"/>
            <a:ext cx="684480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de-DE" sz="2000" dirty="0"/>
              <a:t>Adrian Schmitz, Alexander Gerstenberger, Pascal Siewert</a:t>
            </a:r>
          </a:p>
          <a:p>
            <a:r>
              <a:rPr lang="de-DE" altLang="en-US" sz="2000" dirty="0"/>
              <a:t>SLE Project</a:t>
            </a:r>
            <a:endParaRPr lang="de-DE" sz="2000" dirty="0"/>
          </a:p>
          <a:p>
            <a:r>
              <a:rPr lang="de-DE" sz="2000" dirty="0"/>
              <a:t>am Lehrstuhl für Software Engineering</a:t>
            </a:r>
          </a:p>
          <a:p>
            <a:r>
              <a:rPr lang="de-DE" sz="2000" dirty="0"/>
              <a:t>RWTH Aachen University</a:t>
            </a:r>
          </a:p>
        </p:txBody>
      </p:sp>
    </p:spTree>
    <p:extLst>
      <p:ext uri="{BB962C8B-B14F-4D97-AF65-F5344CB8AC3E}">
        <p14:creationId xmlns:p14="http://schemas.microsoft.com/office/powerpoint/2010/main" val="62911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57548F-3C43-430F-9647-3563F6A48FE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typechecking</a:t>
            </a:r>
            <a:endParaRPr lang="de-DE" dirty="0"/>
          </a:p>
          <a:p>
            <a:endParaRPr lang="de-DE" dirty="0"/>
          </a:p>
          <a:p>
            <a:r>
              <a:rPr lang="en-GB" dirty="0" err="1"/>
              <a:t>Optionals</a:t>
            </a:r>
            <a:endParaRPr lang="en-GB" dirty="0"/>
          </a:p>
          <a:p>
            <a:endParaRPr lang="en-GB" dirty="0"/>
          </a:p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en-GB" dirty="0"/>
          </a:p>
          <a:p>
            <a:endParaRPr lang="en-GB" dirty="0"/>
          </a:p>
          <a:p>
            <a:r>
              <a:rPr lang="en-GB" dirty="0"/>
              <a:t>Code inclusion</a:t>
            </a:r>
          </a:p>
          <a:p>
            <a:endParaRPr lang="en-GB" dirty="0"/>
          </a:p>
          <a:p>
            <a:r>
              <a:rPr lang="en-GB" dirty="0"/>
              <a:t>Well structured output</a:t>
            </a:r>
          </a:p>
          <a:p>
            <a:endParaRPr lang="en-GB" dirty="0"/>
          </a:p>
          <a:p>
            <a:r>
              <a:rPr lang="en-GB" dirty="0"/>
              <a:t>Predefined libraries</a:t>
            </a:r>
          </a:p>
          <a:p>
            <a:pPr lvl="1"/>
            <a:r>
              <a:rPr lang="en-GB" dirty="0"/>
              <a:t>Map/Reduce </a:t>
            </a:r>
          </a:p>
          <a:p>
            <a:endParaRPr lang="en-GB" dirty="0"/>
          </a:p>
          <a:p>
            <a:r>
              <a:rPr lang="en-GB" dirty="0"/>
              <a:t>More parallel execution</a:t>
            </a:r>
          </a:p>
          <a:p>
            <a:pPr lvl="1"/>
            <a:r>
              <a:rPr lang="en-GB" dirty="0"/>
              <a:t>Loop parallelization</a:t>
            </a:r>
          </a:p>
          <a:p>
            <a:pPr lvl="1"/>
            <a:r>
              <a:rPr lang="en-GB" dirty="0"/>
              <a:t>GPU support</a:t>
            </a:r>
          </a:p>
          <a:p>
            <a:pPr lvl="1"/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D4D6D3-93A0-4904-92B5-032914D4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454640-C1B8-470B-BC11-B35A3AAA8586}"/>
              </a:ext>
            </a:extLst>
          </p:cNvPr>
          <p:cNvGrpSpPr/>
          <p:nvPr/>
        </p:nvGrpSpPr>
        <p:grpSpPr>
          <a:xfrm>
            <a:off x="4447738" y="1235176"/>
            <a:ext cx="7420262" cy="4181928"/>
            <a:chOff x="1247387" y="2028085"/>
            <a:chExt cx="6071999" cy="2708061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A2BD5877-524D-4467-81C4-D845A427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212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int32_t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increasedListSum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(int32_t Param1)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{};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while ( Param1 &lt; 42 )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concat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{Param1});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Param1++;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int32_t res = 0;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for(auto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res +=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res 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BF6D432-8DAF-4CD9-B319-A2A208D9D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212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  <a:endParaRPr lang="en-US" sz="1800" dirty="0"/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0C92B6CD-9FDE-4116-817A-341F49C144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02A5E42-2D9B-438C-9B18-81E017ED0270}"/>
                </a:ext>
              </a:extLst>
            </p:cNvPr>
            <p:cNvSpPr/>
            <p:nvPr/>
          </p:nvSpPr>
          <p:spPr>
            <a:xfrm>
              <a:off x="6780953" y="2335862"/>
              <a:ext cx="151165" cy="199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de-DE" altLang="de-DE" sz="1400" b="1" noProof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E1B0BE-16BB-44B1-82FE-A564991B6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D7FA0-0000-49B0-A844-15E6AA3D3C3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Imperative </a:t>
            </a:r>
            <a:r>
              <a:rPr lang="en-GB" dirty="0"/>
              <a:t>programming languages (e.g. </a:t>
            </a:r>
            <a:r>
              <a:rPr lang="de-DE" dirty="0"/>
              <a:t>C/C++, Java)</a:t>
            </a:r>
          </a:p>
          <a:p>
            <a:pPr lvl="1"/>
            <a:r>
              <a:rPr lang="de-DE" dirty="0"/>
              <a:t>Possible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Code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en-GB" dirty="0"/>
              <a:t>Functional programming languages (e.g. Haskell)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r>
              <a:rPr lang="en-GB" dirty="0"/>
              <a:t>Code efficiency depends on compiler</a:t>
            </a:r>
          </a:p>
          <a:p>
            <a:pPr lvl="1"/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F62B6D-F30B-4EA5-A34F-55DA6C29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D24D1C-F0A3-4520-BBEF-47D76AE874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6000" y="1236273"/>
            <a:ext cx="5652000" cy="4385455"/>
          </a:xfrm>
        </p:spPr>
        <p:txBody>
          <a:bodyPr/>
          <a:lstStyle/>
          <a:p>
            <a:r>
              <a:rPr lang="de-DE" dirty="0"/>
              <a:t>Imperative pure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</a:t>
            </a:r>
            <a:r>
              <a:rPr lang="de-DE" dirty="0" err="1"/>
              <a:t>PureFun</a:t>
            </a:r>
            <a:r>
              <a:rPr lang="de-DE" dirty="0"/>
              <a:t>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r>
              <a:rPr lang="de-DE" dirty="0"/>
              <a:t>Code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i="1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91DC784-EDE1-440A-B15D-C3C79D284360}"/>
              </a:ext>
            </a:extLst>
          </p:cNvPr>
          <p:cNvGrpSpPr/>
          <p:nvPr/>
        </p:nvGrpSpPr>
        <p:grpSpPr>
          <a:xfrm>
            <a:off x="5976001" y="2760935"/>
            <a:ext cx="6071999" cy="2025716"/>
            <a:chOff x="1247387" y="2028085"/>
            <a:chExt cx="6071999" cy="1831382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3F522DDA-0226-4E70-8803-3AF0E9D58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3356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module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Example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foo(a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b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: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+ b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0C452A60-E33E-4151-AE37-D81943234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335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DE0D0181-5C4B-46FB-AD10-E0917775E2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ACF86D1-D9C0-4609-A3FB-4230F02992EF}"/>
                </a:ext>
              </a:extLst>
            </p:cNvPr>
            <p:cNvSpPr/>
            <p:nvPr/>
          </p:nvSpPr>
          <p:spPr>
            <a:xfrm>
              <a:off x="6764169" y="2335862"/>
              <a:ext cx="184730" cy="278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de-DE" altLang="de-DE" sz="1400" b="1" noProof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5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0CA3A6-610F-4891-BEC8-A1403ACC52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/Concept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Syntax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Features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Challenges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Outlook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D4DAFC-9515-42DB-8509-9110B315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</p:spTree>
    <p:extLst>
      <p:ext uri="{BB962C8B-B14F-4D97-AF65-F5344CB8AC3E}">
        <p14:creationId xmlns:p14="http://schemas.microsoft.com/office/powerpoint/2010/main" val="373026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3E32C4-25B7-4565-9C3C-B68DE725285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Pure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pPr lvl="1"/>
            <a:r>
              <a:rPr lang="de-DE" dirty="0"/>
              <a:t>Well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parallelism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Built</a:t>
            </a:r>
            <a:r>
              <a:rPr lang="de-DE" dirty="0"/>
              <a:t>-in parallel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endParaRPr lang="de-DE" dirty="0"/>
          </a:p>
          <a:p>
            <a:r>
              <a:rPr lang="de-DE" dirty="0"/>
              <a:t>C++ </a:t>
            </a:r>
            <a:r>
              <a:rPr lang="de-DE" dirty="0" err="1"/>
              <a:t>performance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Generates C++ source code</a:t>
            </a:r>
          </a:p>
          <a:p>
            <a:endParaRPr lang="de-DE" dirty="0"/>
          </a:p>
          <a:p>
            <a:r>
              <a:rPr lang="de-DE" dirty="0"/>
              <a:t>Common feature support</a:t>
            </a:r>
          </a:p>
          <a:p>
            <a:pPr lvl="1"/>
            <a:r>
              <a:rPr lang="de-DE" dirty="0"/>
              <a:t>Lists etc.</a:t>
            </a:r>
          </a:p>
          <a:p>
            <a:endParaRPr lang="de-DE" dirty="0"/>
          </a:p>
          <a:p>
            <a:r>
              <a:rPr lang="de-DE" dirty="0"/>
              <a:t>Turing </a:t>
            </a:r>
            <a:r>
              <a:rPr lang="de-DE" dirty="0" err="1"/>
              <a:t>complete</a:t>
            </a:r>
            <a:r>
              <a:rPr lang="de-DE" dirty="0"/>
              <a:t> DSL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73F6C2D-DAB6-403B-B2C7-C0B65FF7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6A49AE-DA7B-46A9-815C-BC9B4CF03713}"/>
              </a:ext>
            </a:extLst>
          </p:cNvPr>
          <p:cNvGrpSpPr/>
          <p:nvPr/>
        </p:nvGrpSpPr>
        <p:grpSpPr>
          <a:xfrm>
            <a:off x="4713514" y="1403284"/>
            <a:ext cx="7154461" cy="3133711"/>
            <a:chOff x="1247387" y="2028085"/>
            <a:chExt cx="6071999" cy="2833085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36C5C128-5602-49A8-8A52-B3C7C00CA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337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EvenSublistGen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(list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]) :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el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list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(el)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++ [el]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DF604518-87CB-4217-BFE1-1C15BFD25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33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12" name="AutoShape 40">
              <a:extLst>
                <a:ext uri="{FF2B5EF4-FFF2-40B4-BE49-F238E27FC236}">
                  <a16:creationId xmlns:a16="http://schemas.microsoft.com/office/drawing/2014/main" id="{C6032875-0E2F-466D-8AAD-049E718CC9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6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Variables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45724" y="958786"/>
            <a:ext cx="11122251" cy="3298983"/>
            <a:chOff x="1247387" y="2028085"/>
            <a:chExt cx="6071999" cy="1650989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4" y="2523864"/>
              <a:ext cx="4934658" cy="1016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module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Variables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list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[31,42]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tuple (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= (1, "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")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map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{1: "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", 2: "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Zwei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"}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integer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Int8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otherint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155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  <a:endParaRPr lang="en-US" dirty="0"/>
            </a:p>
            <a:p>
              <a:pPr algn="r"/>
              <a:endParaRPr lang="en-US" sz="1800" dirty="0"/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4B921558-1A3F-43B9-9C23-85E741A9ED72}"/>
              </a:ext>
            </a:extLst>
          </p:cNvPr>
          <p:cNvSpPr txBox="1"/>
          <p:nvPr/>
        </p:nvSpPr>
        <p:spPr>
          <a:xfrm>
            <a:off x="-28577" y="2873237"/>
            <a:ext cx="144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8 </a:t>
            </a:r>
            <a:r>
              <a:rPr lang="de-DE" dirty="0" err="1">
                <a:solidFill>
                  <a:schemeClr val="tx2"/>
                </a:solidFill>
              </a:rPr>
              <a:t>bit</a:t>
            </a:r>
            <a:r>
              <a:rPr lang="de-DE" dirty="0">
                <a:solidFill>
                  <a:schemeClr val="tx2"/>
                </a:solidFill>
              </a:rPr>
              <a:t> integer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26708C4D-BB59-4C5A-80F5-AA7BFEE78A6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411676" y="3057903"/>
            <a:ext cx="594677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608B4DE-906F-42D6-82B1-1A2015816812}"/>
              </a:ext>
            </a:extLst>
          </p:cNvPr>
          <p:cNvSpPr txBox="1"/>
          <p:nvPr/>
        </p:nvSpPr>
        <p:spPr>
          <a:xfrm>
            <a:off x="2433551" y="4861848"/>
            <a:ext cx="105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Optional </a:t>
            </a:r>
            <a:r>
              <a:rPr lang="de-DE" dirty="0" err="1">
                <a:solidFill>
                  <a:schemeClr val="tx2"/>
                </a:solidFill>
              </a:rPr>
              <a:t>colon</a:t>
            </a:r>
            <a:r>
              <a:rPr lang="de-DE" dirty="0">
                <a:solidFill>
                  <a:schemeClr val="tx2"/>
                </a:solidFill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0B72F895-BD76-4D9E-8F0B-6F5AF3B03004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2520405" y="4044250"/>
            <a:ext cx="1257513" cy="377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B420685-5C06-4116-9C34-1302603A968F}"/>
              </a:ext>
            </a:extLst>
          </p:cNvPr>
          <p:cNvSpPr txBox="1"/>
          <p:nvPr/>
        </p:nvSpPr>
        <p:spPr>
          <a:xfrm>
            <a:off x="21187" y="4166361"/>
            <a:ext cx="16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85DBD93-D9AC-43D1-B0D8-6DA5D4508AEA}"/>
              </a:ext>
            </a:extLst>
          </p:cNvPr>
          <p:cNvCxnSpPr>
            <a:stCxn id="15" idx="3"/>
          </p:cNvCxnSpPr>
          <p:nvPr/>
        </p:nvCxnSpPr>
        <p:spPr>
          <a:xfrm flipV="1">
            <a:off x="1709014" y="3604335"/>
            <a:ext cx="724537" cy="746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FBFD056-D32F-4C3E-BE4C-49907A6236C5}"/>
              </a:ext>
            </a:extLst>
          </p:cNvPr>
          <p:cNvSpPr txBox="1"/>
          <p:nvPr/>
        </p:nvSpPr>
        <p:spPr>
          <a:xfrm>
            <a:off x="4714043" y="4758431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820DE192-97A2-4C04-8353-051E1D4E1818}"/>
              </a:ext>
            </a:extLst>
          </p:cNvPr>
          <p:cNvCxnSpPr>
            <a:stCxn id="21" idx="1"/>
          </p:cNvCxnSpPr>
          <p:nvPr/>
        </p:nvCxnSpPr>
        <p:spPr>
          <a:xfrm rot="10800000">
            <a:off x="3817399" y="3604335"/>
            <a:ext cx="896645" cy="1338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BEC435E-8620-48E4-88E6-57680942CFAB}"/>
              </a:ext>
            </a:extLst>
          </p:cNvPr>
          <p:cNvSpPr txBox="1"/>
          <p:nvPr/>
        </p:nvSpPr>
        <p:spPr>
          <a:xfrm>
            <a:off x="6186993" y="397768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E94D1683-667A-4E98-83AB-5A19F36776C6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332303" y="2965107"/>
            <a:ext cx="1854690" cy="1197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D74E30C-C55E-44D4-A68C-3A5D09DCE0B3}"/>
              </a:ext>
            </a:extLst>
          </p:cNvPr>
          <p:cNvSpPr txBox="1"/>
          <p:nvPr/>
        </p:nvSpPr>
        <p:spPr>
          <a:xfrm>
            <a:off x="6789604" y="350093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F2F6B870-3898-461D-B0EE-9C612D67538D}"/>
              </a:ext>
            </a:extLst>
          </p:cNvPr>
          <p:cNvCxnSpPr>
            <a:stCxn id="38" idx="1"/>
          </p:cNvCxnSpPr>
          <p:nvPr/>
        </p:nvCxnSpPr>
        <p:spPr>
          <a:xfrm rot="10800000">
            <a:off x="6275444" y="3098339"/>
            <a:ext cx="514161" cy="587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504FEC9-FBC2-46E9-B427-F077B681B3F3}"/>
              </a:ext>
            </a:extLst>
          </p:cNvPr>
          <p:cNvSpPr txBox="1"/>
          <p:nvPr/>
        </p:nvSpPr>
        <p:spPr>
          <a:xfrm>
            <a:off x="7483133" y="1547847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Tuple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6389B2BA-A8DD-4C2F-A4DA-5F6704FDE128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4589755" y="1732513"/>
            <a:ext cx="2893378" cy="9082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18802E4-2725-4C03-8FD1-CFCE8539C0DA}"/>
              </a:ext>
            </a:extLst>
          </p:cNvPr>
          <p:cNvSpPr txBox="1"/>
          <p:nvPr/>
        </p:nvSpPr>
        <p:spPr>
          <a:xfrm>
            <a:off x="7932203" y="240809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Tuple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A6E3B483-692C-47DE-9BB3-914DD71A428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V="1">
            <a:off x="6578353" y="2592758"/>
            <a:ext cx="1353850" cy="96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D7EDA2D-07E8-43E1-93D6-E383DB16C5B7}"/>
              </a:ext>
            </a:extLst>
          </p:cNvPr>
          <p:cNvSpPr txBox="1"/>
          <p:nvPr/>
        </p:nvSpPr>
        <p:spPr>
          <a:xfrm>
            <a:off x="115536" y="139452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20F143E1-EB02-4FC6-9F21-F1DD6DC04BCA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1436844" y="1738685"/>
            <a:ext cx="624240" cy="674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2BBEA20-1031-4460-90CD-0A9A7247054C}"/>
              </a:ext>
            </a:extLst>
          </p:cNvPr>
          <p:cNvSpPr txBox="1"/>
          <p:nvPr/>
        </p:nvSpPr>
        <p:spPr>
          <a:xfrm>
            <a:off x="3549458" y="119976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51" name="Verbinder: gekrümmt 50">
            <a:extLst>
              <a:ext uri="{FF2B5EF4-FFF2-40B4-BE49-F238E27FC236}">
                <a16:creationId xmlns:a16="http://schemas.microsoft.com/office/drawing/2014/main" id="{84037D64-2E05-47C1-8DD9-2E8A38BFE55C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4191866" y="1666300"/>
            <a:ext cx="750938" cy="556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Data </a:t>
            </a:r>
            <a:r>
              <a:rPr lang="de-DE" dirty="0" err="1"/>
              <a:t>Structures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98990" y="941033"/>
            <a:ext cx="11068985" cy="2831977"/>
            <a:chOff x="1247387" y="2028085"/>
            <a:chExt cx="6071999" cy="2025223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4850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module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DataStructures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data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Student {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matrikelNummer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Name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test : Student = (314253, "Hugo")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52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805866" y="2335862"/>
              <a:ext cx="101335" cy="2201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de-DE" altLang="de-DE" sz="1400" b="1" noProof="1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895E2B99-B298-4ED4-8AE8-61BF3B59C1B0}"/>
              </a:ext>
            </a:extLst>
          </p:cNvPr>
          <p:cNvSpPr txBox="1"/>
          <p:nvPr/>
        </p:nvSpPr>
        <p:spPr>
          <a:xfrm>
            <a:off x="5530382" y="265189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Set </a:t>
            </a:r>
            <a:r>
              <a:rPr lang="de-DE" dirty="0" err="1">
                <a:solidFill>
                  <a:schemeClr val="tx2"/>
                </a:solidFill>
              </a:rPr>
              <a:t>matrikelNummer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2CEBE27-AADF-46D5-B39C-6E7BED4E5843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4864556" y="2374900"/>
            <a:ext cx="665826" cy="461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EE680DF3-574D-4064-94E8-C57DFBF457B7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5352828" y="2836563"/>
            <a:ext cx="177554" cy="3055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EF58571-CB0D-4588-A300-19606B36F966}"/>
              </a:ext>
            </a:extLst>
          </p:cNvPr>
          <p:cNvSpPr txBox="1"/>
          <p:nvPr/>
        </p:nvSpPr>
        <p:spPr>
          <a:xfrm>
            <a:off x="327469" y="3855481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Object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type Student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5E37F029-FAF2-4E1E-9E1B-43029A6BAA2E}"/>
              </a:ext>
            </a:extLst>
          </p:cNvPr>
          <p:cNvCxnSpPr>
            <a:cxnSpLocks/>
            <a:stCxn id="23" idx="3"/>
          </p:cNvCxnSpPr>
          <p:nvPr/>
        </p:nvCxnSpPr>
        <p:spPr>
          <a:xfrm flipH="1" flipV="1">
            <a:off x="2622196" y="3276214"/>
            <a:ext cx="221617" cy="763933"/>
          </a:xfrm>
          <a:prstGeom prst="curvedConnector4">
            <a:avLst>
              <a:gd name="adj1" fmla="val -103151"/>
              <a:gd name="adj2" fmla="val 62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CBEBC8-556E-422C-B02B-0C7BBA23AF20}"/>
              </a:ext>
            </a:extLst>
          </p:cNvPr>
          <p:cNvSpPr txBox="1"/>
          <p:nvPr/>
        </p:nvSpPr>
        <p:spPr>
          <a:xfrm>
            <a:off x="-9284" y="1202870"/>
            <a:ext cx="274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Data </a:t>
            </a:r>
            <a:r>
              <a:rPr lang="de-DE" dirty="0" err="1">
                <a:solidFill>
                  <a:schemeClr val="tx2"/>
                </a:solidFill>
              </a:rPr>
              <a:t>structure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50B11916-8CD2-4537-BB00-7D42DB05D983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427526" y="1509735"/>
            <a:ext cx="522926" cy="647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759B541-C400-4AF1-84AA-EC1E942BF461}"/>
              </a:ext>
            </a:extLst>
          </p:cNvPr>
          <p:cNvSpPr txBox="1"/>
          <p:nvPr/>
        </p:nvSpPr>
        <p:spPr>
          <a:xfrm>
            <a:off x="5424517" y="1733045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Class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E86CBB5-AAB6-432D-A9C0-18896101034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755259" y="1917711"/>
            <a:ext cx="1669259" cy="151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52A9D7D-23AE-4C57-94A0-1225C8532648}"/>
              </a:ext>
            </a:extLst>
          </p:cNvPr>
          <p:cNvSpPr txBox="1"/>
          <p:nvPr/>
        </p:nvSpPr>
        <p:spPr>
          <a:xfrm>
            <a:off x="4599706" y="464617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Constructor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call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2DEE0A65-3AD7-4971-A371-621061CA7AB7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5256607" y="3806785"/>
            <a:ext cx="1347950" cy="3308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CAE6EDCE-0068-4CD7-B921-25FBE7633D17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655171" y="3536185"/>
            <a:ext cx="1319378" cy="9006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4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Syntax </a:t>
            </a:r>
            <a:r>
              <a:rPr lang="de-DE" dirty="0" err="1"/>
              <a:t>Functions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574608" y="942832"/>
            <a:ext cx="11104495" cy="4940084"/>
            <a:chOff x="1247387" y="2028085"/>
            <a:chExt cx="6071999" cy="2525548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029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module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Functions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increasedListSum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(Param1 :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: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Param1 &lt; 42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++ [Param1]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Param1++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res +=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res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88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sz="1800" dirty="0"/>
                <a:t>13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806029" y="2335862"/>
              <a:ext cx="101011" cy="1573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de-DE" altLang="de-DE" sz="1400" b="1" noProof="1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F86833E5-5A40-4D05-A0A9-6E39964E5BAD}"/>
              </a:ext>
            </a:extLst>
          </p:cNvPr>
          <p:cNvSpPr txBox="1"/>
          <p:nvPr/>
        </p:nvSpPr>
        <p:spPr>
          <a:xfrm>
            <a:off x="384000" y="1233996"/>
            <a:ext cx="11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7E09251B-F5CD-4DEA-96A3-88BA80D9AAD5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969126" y="1573667"/>
            <a:ext cx="793643" cy="8529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BB1411D-7896-4E9D-B35B-9B436C2B712E}"/>
              </a:ext>
            </a:extLst>
          </p:cNvPr>
          <p:cNvSpPr txBox="1"/>
          <p:nvPr/>
        </p:nvSpPr>
        <p:spPr>
          <a:xfrm>
            <a:off x="7769817" y="2396970"/>
            <a:ext cx="195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Conditions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without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brackets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0D7C64E4-F408-46F5-833A-B18887E36D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500979" y="2720135"/>
            <a:ext cx="3268838" cy="1651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868B6EF-0484-44AA-8212-8EEFB4FE93C0}"/>
              </a:ext>
            </a:extLst>
          </p:cNvPr>
          <p:cNvSpPr txBox="1"/>
          <p:nvPr/>
        </p:nvSpPr>
        <p:spPr>
          <a:xfrm>
            <a:off x="5656931" y="5304745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each</a:t>
            </a:r>
            <a:r>
              <a:rPr lang="de-DE" dirty="0">
                <a:solidFill>
                  <a:schemeClr val="tx2"/>
                </a:solidFill>
              </a:rPr>
              <a:t> loop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67B5C9DE-237A-4D0F-853A-84D40FC98218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5154321" y="3745691"/>
            <a:ext cx="1028896" cy="2089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7D16DCB-285E-4EA8-BBF0-3899849CD2C1}"/>
              </a:ext>
            </a:extLst>
          </p:cNvPr>
          <p:cNvSpPr txBox="1"/>
          <p:nvPr/>
        </p:nvSpPr>
        <p:spPr>
          <a:xfrm>
            <a:off x="7652751" y="942832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Return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430E5900-98E5-46DC-BA56-3554C9AF6FE8}"/>
              </a:ext>
            </a:extLst>
          </p:cNvPr>
          <p:cNvCxnSpPr>
            <a:stCxn id="22" idx="1"/>
          </p:cNvCxnSpPr>
          <p:nvPr/>
        </p:nvCxnSpPr>
        <p:spPr>
          <a:xfrm rot="10800000" flipV="1">
            <a:off x="7256215" y="1127497"/>
            <a:ext cx="396536" cy="11434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64C5FB2-2547-4557-B635-545D0957E95A}"/>
              </a:ext>
            </a:extLst>
          </p:cNvPr>
          <p:cNvSpPr txBox="1"/>
          <p:nvPr/>
        </p:nvSpPr>
        <p:spPr>
          <a:xfrm>
            <a:off x="5703766" y="837196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Parameter </a:t>
            </a:r>
            <a:r>
              <a:rPr lang="de-DE" dirty="0" err="1">
                <a:solidFill>
                  <a:schemeClr val="tx2"/>
                </a:solidFill>
              </a:rPr>
              <a:t>list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A84E4006-951F-41FB-9431-EBCA0F0410EE}"/>
              </a:ext>
            </a:extLst>
          </p:cNvPr>
          <p:cNvCxnSpPr>
            <a:stCxn id="27" idx="2"/>
          </p:cNvCxnSpPr>
          <p:nvPr/>
        </p:nvCxnSpPr>
        <p:spPr>
          <a:xfrm rot="5400000">
            <a:off x="5984042" y="1502158"/>
            <a:ext cx="1104349" cy="5130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ABD62D9-D348-4690-8E29-40C606B883A3}"/>
              </a:ext>
            </a:extLst>
          </p:cNvPr>
          <p:cNvSpPr txBox="1"/>
          <p:nvPr/>
        </p:nvSpPr>
        <p:spPr>
          <a:xfrm>
            <a:off x="177553" y="2610035"/>
            <a:ext cx="111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Function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3B09B598-294C-42B0-B156-243080E4B38B}"/>
              </a:ext>
            </a:extLst>
          </p:cNvPr>
          <p:cNvCxnSpPr>
            <a:cxnSpLocks/>
          </p:cNvCxnSpPr>
          <p:nvPr/>
        </p:nvCxnSpPr>
        <p:spPr>
          <a:xfrm flipV="1">
            <a:off x="1288485" y="2396970"/>
            <a:ext cx="1126771" cy="5823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605D976-76E5-4DED-81CD-A689AA1EF254}"/>
              </a:ext>
            </a:extLst>
          </p:cNvPr>
          <p:cNvSpPr txBox="1"/>
          <p:nvPr/>
        </p:nvSpPr>
        <p:spPr>
          <a:xfrm>
            <a:off x="7973312" y="3287496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concatenation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9430C17B-E1E3-4DD1-AC76-7B4D48AC2423}"/>
              </a:ext>
            </a:extLst>
          </p:cNvPr>
          <p:cNvCxnSpPr>
            <a:cxnSpLocks/>
          </p:cNvCxnSpPr>
          <p:nvPr/>
        </p:nvCxnSpPr>
        <p:spPr>
          <a:xfrm rot="10800000">
            <a:off x="6325004" y="3208407"/>
            <a:ext cx="1648309" cy="2644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6DB181C-8ED0-40D1-A135-32E119912F13}"/>
              </a:ext>
            </a:extLst>
          </p:cNvPr>
          <p:cNvSpPr txBox="1"/>
          <p:nvPr/>
        </p:nvSpPr>
        <p:spPr>
          <a:xfrm>
            <a:off x="6773668" y="413246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Incrementation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27F4B84E-A60A-46EF-A4A8-C07A1D7FE7B6}"/>
              </a:ext>
            </a:extLst>
          </p:cNvPr>
          <p:cNvCxnSpPr>
            <a:stCxn id="40" idx="1"/>
          </p:cNvCxnSpPr>
          <p:nvPr/>
        </p:nvCxnSpPr>
        <p:spPr>
          <a:xfrm rot="10800000">
            <a:off x="3493074" y="3452558"/>
            <a:ext cx="3280595" cy="8645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0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30147C-A9F4-4F90-90E1-F18B74BAA2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cuts</a:t>
            </a:r>
            <a:endParaRPr lang="de-DE" dirty="0"/>
          </a:p>
          <a:p>
            <a:pPr lvl="1"/>
            <a:r>
              <a:rPr lang="de-DE" dirty="0"/>
              <a:t>#</a:t>
            </a:r>
            <a:r>
              <a:rPr lang="de-DE" i="1" dirty="0" err="1"/>
              <a:t>ContainerVariable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dirty="0" err="1"/>
              <a:t>length</a:t>
            </a:r>
            <a:r>
              <a:rPr lang="de-DE" dirty="0"/>
              <a:t>)</a:t>
            </a:r>
            <a:endParaRPr lang="de-DE" i="1" dirty="0"/>
          </a:p>
          <a:p>
            <a:pPr lvl="1"/>
            <a:r>
              <a:rPr lang="en-GB" dirty="0"/>
              <a:t>$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Values)</a:t>
            </a:r>
          </a:p>
          <a:p>
            <a:pPr lvl="1"/>
            <a:r>
              <a:rPr lang="en-GB" dirty="0"/>
              <a:t>@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Keys)</a:t>
            </a:r>
          </a:p>
          <a:p>
            <a:pPr lvl="1"/>
            <a:r>
              <a:rPr lang="de-DE" i="1" dirty="0" err="1"/>
              <a:t>ContainerVariable</a:t>
            </a:r>
            <a:r>
              <a:rPr lang="de-DE" dirty="0"/>
              <a:t>[</a:t>
            </a:r>
            <a:r>
              <a:rPr lang="de-DE" dirty="0" err="1"/>
              <a:t>index</a:t>
            </a:r>
            <a:r>
              <a:rPr lang="de-DE" dirty="0"/>
              <a:t>] (</a:t>
            </a:r>
            <a:r>
              <a:rPr lang="de-DE" dirty="0" err="1"/>
              <a:t>Get</a:t>
            </a:r>
            <a:r>
              <a:rPr lang="de-DE" dirty="0"/>
              <a:t> Element at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pPr lvl="1"/>
            <a:r>
              <a:rPr lang="de-DE" i="1" dirty="0"/>
              <a:t>List</a:t>
            </a:r>
            <a:r>
              <a:rPr lang="de-DE" dirty="0"/>
              <a:t> ++ </a:t>
            </a:r>
            <a:r>
              <a:rPr lang="de-DE" i="1" dirty="0"/>
              <a:t>List</a:t>
            </a:r>
            <a:r>
              <a:rPr lang="de-DE" dirty="0"/>
              <a:t> (</a:t>
            </a:r>
            <a:r>
              <a:rPr lang="de-DE" dirty="0" err="1"/>
              <a:t>concatination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barriers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races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BEF865-87D5-4C65-87F1-EE20C32D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4BD0AF1-26DF-45B3-9FE0-1D736BB5E105}"/>
              </a:ext>
            </a:extLst>
          </p:cNvPr>
          <p:cNvGrpSpPr/>
          <p:nvPr/>
        </p:nvGrpSpPr>
        <p:grpSpPr>
          <a:xfrm>
            <a:off x="4998153" y="1470616"/>
            <a:ext cx="7074104" cy="3687708"/>
            <a:chOff x="1247387" y="2028085"/>
            <a:chExt cx="6071999" cy="3333936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3C8F83CB-FC69-4F1D-AB1B-482D7902C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838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mixList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(list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]) :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list1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genLongList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(#list)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list2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changeElements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(list)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res [Int] = []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 = 0;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&lt; #list2;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res = res ++ list1[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++ list2[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res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97611C7-28EC-4922-BAFE-F4E41D6BC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838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864F2E43-DB8B-4D14-BF6B-9A12506510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0A105DB-50AF-447E-99D5-60D54A341091}"/>
                </a:ext>
              </a:extLst>
            </p:cNvPr>
            <p:cNvSpPr/>
            <p:nvPr/>
          </p:nvSpPr>
          <p:spPr>
            <a:xfrm>
              <a:off x="6777253" y="2335862"/>
              <a:ext cx="158561" cy="278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de-DE" altLang="de-DE" sz="1400" b="1" noProof="1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C91B31B9-EF45-4202-B31D-3227BF3A2984}"/>
              </a:ext>
            </a:extLst>
          </p:cNvPr>
          <p:cNvSpPr txBox="1"/>
          <p:nvPr/>
        </p:nvSpPr>
        <p:spPr>
          <a:xfrm>
            <a:off x="8417570" y="1529028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call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F85A50-82A4-469E-AB3B-5DB1AC2B7DCB}"/>
              </a:ext>
            </a:extLst>
          </p:cNvPr>
          <p:cNvSpPr txBox="1"/>
          <p:nvPr/>
        </p:nvSpPr>
        <p:spPr>
          <a:xfrm>
            <a:off x="3271434" y="4788992"/>
            <a:ext cx="156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block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07E85D83-F95C-4DF7-BE38-CE15367B5ECC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524077" y="1897798"/>
            <a:ext cx="545440" cy="546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A0B6E473-6128-4428-9BAF-870F27B5CFE9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276613" y="3108136"/>
            <a:ext cx="1457963" cy="1903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ECAC36-2811-49AD-A0D9-98D9D91CA39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Type </a:t>
            </a:r>
            <a:r>
              <a:rPr lang="de-DE" dirty="0" err="1"/>
              <a:t>checking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barrier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Parsing</a:t>
            </a:r>
            <a:r>
              <a:rPr lang="de-DE" dirty="0"/>
              <a:t> </a:t>
            </a:r>
            <a:r>
              <a:rPr lang="en-US" dirty="0"/>
              <a:t>container</a:t>
            </a:r>
            <a:r>
              <a:rPr lang="de-DE" dirty="0"/>
              <a:t> variables</a:t>
            </a:r>
          </a:p>
          <a:p>
            <a:pPr lvl="1"/>
            <a:r>
              <a:rPr lang="de-DE" dirty="0"/>
              <a:t>Tupels </a:t>
            </a:r>
            <a:r>
              <a:rPr lang="de-DE" dirty="0" err="1"/>
              <a:t>parsed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calls</a:t>
            </a:r>
            <a:endParaRPr lang="de-DE" dirty="0"/>
          </a:p>
          <a:p>
            <a:pPr lvl="1"/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parse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consecutive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variables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52471E-5FDD-4036-9A87-E87FDE32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FC2881-A59C-42FD-B63A-CFD68D39F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0968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724</Words>
  <Application>Microsoft Office PowerPoint</Application>
  <PresentationFormat>Breitbild</PresentationFormat>
  <Paragraphs>264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DesignSE</vt:lpstr>
      <vt:lpstr>PureFun: A Pure Programming Language</vt:lpstr>
      <vt:lpstr>Motivation</vt:lpstr>
      <vt:lpstr>Table of Contents</vt:lpstr>
      <vt:lpstr>Idea</vt:lpstr>
      <vt:lpstr>Syntax Variables</vt:lpstr>
      <vt:lpstr>Syntax Data Structures</vt:lpstr>
      <vt:lpstr>Syntax Functions</vt:lpstr>
      <vt:lpstr>Features</vt:lpstr>
      <vt:lpstr>Challenges</vt:lpstr>
      <vt:lpstr>Outlook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Adrian</cp:lastModifiedBy>
  <cp:revision>299</cp:revision>
  <dcterms:created xsi:type="dcterms:W3CDTF">2019-02-06T21:20:56Z</dcterms:created>
  <dcterms:modified xsi:type="dcterms:W3CDTF">2019-07-05T12:25:40Z</dcterms:modified>
</cp:coreProperties>
</file>