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3" r:id="rId1"/>
  </p:sldMasterIdLst>
  <p:notesMasterIdLst>
    <p:notesMasterId r:id="rId13"/>
  </p:notesMasterIdLst>
  <p:handoutMasterIdLst>
    <p:handoutMasterId r:id="rId14"/>
  </p:handoutMasterIdLst>
  <p:sldIdLst>
    <p:sldId id="343" r:id="rId2"/>
    <p:sldId id="344" r:id="rId3"/>
    <p:sldId id="281" r:id="rId4"/>
    <p:sldId id="284" r:id="rId5"/>
    <p:sldId id="285" r:id="rId6"/>
    <p:sldId id="345" r:id="rId7"/>
    <p:sldId id="346" r:id="rId8"/>
    <p:sldId id="348" r:id="rId9"/>
    <p:sldId id="349" r:id="rId10"/>
    <p:sldId id="350" r:id="rId11"/>
    <p:sldId id="347" r:id="rId12"/>
  </p:sldIdLst>
  <p:sldSz cx="12192000" cy="6858000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Schmalzing" initials="DS" lastIdx="1" clrIdx="0">
    <p:extLst>
      <p:ext uri="{19B8F6BF-5375-455C-9EA6-DF929625EA0E}">
        <p15:presenceInfo xmlns:p15="http://schemas.microsoft.com/office/powerpoint/2012/main" userId="David Schmalz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  <a:srgbClr val="5A7DB3"/>
    <a:srgbClr val="FFFFFF"/>
    <a:srgbClr val="071ECC"/>
    <a:srgbClr val="1E07CC"/>
    <a:srgbClr val="FF0000"/>
    <a:srgbClr val="FF00FF"/>
    <a:srgbClr val="CC00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4BEC4F-E3FD-A447-A4E0-D73942548911}" v="1" dt="2019-04-01T12:40:37.7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477" autoAdjust="0"/>
  </p:normalViewPr>
  <p:slideViewPr>
    <p:cSldViewPr snapToGrid="0">
      <p:cViewPr varScale="1">
        <p:scale>
          <a:sx n="108" d="100"/>
          <a:sy n="108" d="100"/>
        </p:scale>
        <p:origin x="660" y="96"/>
      </p:cViewPr>
      <p:guideLst/>
    </p:cSldViewPr>
  </p:slideViewPr>
  <p:outlineViewPr>
    <p:cViewPr>
      <p:scale>
        <a:sx n="33" d="100"/>
        <a:sy n="33" d="100"/>
      </p:scale>
      <p:origin x="0" y="-43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4008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88BCBB3B-932A-4D6C-900D-9F4B28686221}" type="datetimeFigureOut">
              <a:rPr lang="de-DE" altLang="de-DE"/>
              <a:pPr>
                <a:defRPr/>
              </a:pPr>
              <a:t>03.07.2019</a:t>
            </a:fld>
            <a:endParaRPr lang="de-DE" alt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935FA329-B071-4BC1-BBB5-3B07BBB55D93}" type="slidenum">
              <a:rPr lang="de-DE" altLang="de-DE"/>
              <a:pPr/>
              <a:t>‹Nr.›</a:t>
            </a:fld>
            <a:endParaRPr lang="de-DE" alt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B02CD211-E599-4F87-85BA-4D602CEE05A3}" type="datetimeFigureOut">
              <a:rPr lang="de-DE" altLang="de-DE"/>
              <a:pPr>
                <a:defRPr/>
              </a:pPr>
              <a:t>03.07.2019</a:t>
            </a:fld>
            <a:endParaRPr lang="de-DE" alt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Textmasterformat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1BC8D279-B8BC-4FA6-86F2-E41329D88EBB}" type="slidenum">
              <a:rPr lang="de-DE" altLang="de-DE"/>
              <a:pPr/>
              <a:t>‹Nr.›</a:t>
            </a:fld>
            <a:endParaRPr lang="de-DE" alt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F02B50-D467-41F6-8F0B-DF2AA821368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84000" y="1236273"/>
            <a:ext cx="11483975" cy="4385455"/>
          </a:xfrm>
          <a:prstGeom prst="rect">
            <a:avLst/>
          </a:prstGeom>
        </p:spPr>
        <p:txBody>
          <a:bodyPr wrap="square" lIns="0" tIns="0" rIns="0" bIns="0"/>
          <a:lstStyle>
            <a:lvl1pPr marL="216000" indent="-216000">
              <a:buFont typeface="Arial" panose="020B0604020202020204" pitchFamily="34" charset="0"/>
              <a:buChar char="•"/>
              <a:defRPr/>
            </a:lvl1pPr>
            <a:lvl2pPr marL="432000" indent="-216000">
              <a:buFont typeface="Symbol" panose="05050102010706020507" pitchFamily="18" charset="2"/>
              <a:buChar char="-"/>
              <a:defRPr/>
            </a:lvl2pPr>
            <a:lvl3pPr marL="648000" marR="0" indent="-216000" algn="l" defTabSz="215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/>
            </a:lvl3pPr>
            <a:lvl4pPr marL="864000" indent="-216000">
              <a:buFont typeface="Symbol" panose="05050102010706020507" pitchFamily="18" charset="2"/>
              <a:buChar char="-"/>
              <a:defRPr/>
            </a:lvl4pPr>
            <a:lvl5pPr marL="647700" indent="0">
              <a:buNone/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0"/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79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Far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 userDrawn="1"/>
        </p:nvGrpSpPr>
        <p:grpSpPr>
          <a:xfrm>
            <a:off x="0" y="-27117"/>
            <a:ext cx="12204835" cy="2357718"/>
            <a:chOff x="0" y="-800248"/>
            <a:chExt cx="12204835" cy="2357718"/>
          </a:xfrm>
        </p:grpSpPr>
        <p:grpSp>
          <p:nvGrpSpPr>
            <p:cNvPr id="28" name="Gruppieren 27"/>
            <p:cNvGrpSpPr/>
            <p:nvPr/>
          </p:nvGrpSpPr>
          <p:grpSpPr>
            <a:xfrm>
              <a:off x="0" y="-800248"/>
              <a:ext cx="12204835" cy="2357718"/>
              <a:chOff x="0" y="2894262"/>
              <a:chExt cx="12204835" cy="2357718"/>
            </a:xfrm>
          </p:grpSpPr>
          <p:sp>
            <p:nvSpPr>
              <p:cNvPr id="30" name="Rechteck 29"/>
              <p:cNvSpPr/>
              <p:nvPr/>
            </p:nvSpPr>
            <p:spPr>
              <a:xfrm>
                <a:off x="0" y="2912171"/>
                <a:ext cx="12204835" cy="2318237"/>
              </a:xfrm>
              <a:prstGeom prst="rect">
                <a:avLst/>
              </a:prstGeom>
              <a:gradFill flip="none" rotWithShape="0">
                <a:gsLst>
                  <a:gs pos="0">
                    <a:sysClr val="window" lastClr="FFFFFF">
                      <a:lumMod val="65000"/>
                    </a:sysClr>
                  </a:gs>
                  <a:gs pos="46000">
                    <a:sysClr val="window" lastClr="FFFFFF">
                      <a:lumMod val="50000"/>
                    </a:sysClr>
                  </a:gs>
                  <a:gs pos="100000">
                    <a:sysClr val="window" lastClr="FFFFFF">
                      <a:lumMod val="50000"/>
                    </a:sysClr>
                  </a:gs>
                </a:gsLst>
                <a:path path="circle">
                  <a:fillToRect l="50000" t="130000" r="50000" b="-3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pic>
            <p:nvPicPr>
              <p:cNvPr id="31" name="Grafik 30"/>
              <p:cNvPicPr>
                <a:picLocks noChangeAspect="1"/>
              </p:cNvPicPr>
              <p:nvPr/>
            </p:nvPicPr>
            <p:blipFill rotWithShape="1">
              <a:blip r:embed="rId2">
                <a:lum bright="70000" contrast="-70000"/>
              </a:blip>
              <a:srcRect l="4123" t="19352" r="10107" b="21093"/>
              <a:stretch/>
            </p:blipFill>
            <p:spPr>
              <a:xfrm>
                <a:off x="6060141" y="2894262"/>
                <a:ext cx="6122894" cy="2357718"/>
              </a:xfrm>
              <a:prstGeom prst="rect">
                <a:avLst/>
              </a:prstGeom>
            </p:spPr>
          </p:pic>
          <p:pic>
            <p:nvPicPr>
              <p:cNvPr id="32" name="Grafik 31"/>
              <p:cNvPicPr>
                <a:picLocks noChangeAspect="1"/>
              </p:cNvPicPr>
              <p:nvPr/>
            </p:nvPicPr>
            <p:blipFill rotWithShape="1">
              <a:blip r:embed="rId3">
                <a:lum bright="70000" contrast="-70000"/>
              </a:blip>
              <a:srcRect l="2186" t="24453" r="3833" b="12011"/>
              <a:stretch/>
            </p:blipFill>
            <p:spPr>
              <a:xfrm>
                <a:off x="67699" y="2921156"/>
                <a:ext cx="7293400" cy="2303930"/>
              </a:xfrm>
              <a:prstGeom prst="rect">
                <a:avLst/>
              </a:prstGeom>
            </p:spPr>
          </p:pic>
          <p:pic>
            <p:nvPicPr>
              <p:cNvPr id="33" name="Grafik 32"/>
              <p:cNvPicPr>
                <a:picLocks noChangeAspect="1"/>
              </p:cNvPicPr>
              <p:nvPr/>
            </p:nvPicPr>
            <p:blipFill rotWithShape="1">
              <a:blip r:embed="rId4">
                <a:lum bright="70000" contrast="-70000"/>
              </a:blip>
              <a:srcRect l="978" t="7138" r="438" b="7289"/>
              <a:stretch/>
            </p:blipFill>
            <p:spPr>
              <a:xfrm>
                <a:off x="4306930" y="2910209"/>
                <a:ext cx="4778188" cy="2300089"/>
              </a:xfrm>
              <a:prstGeom prst="rect">
                <a:avLst/>
              </a:prstGeom>
            </p:spPr>
          </p:pic>
          <p:pic>
            <p:nvPicPr>
              <p:cNvPr id="34" name="Grafik 33"/>
              <p:cNvPicPr>
                <a:picLocks noChangeAspect="1"/>
              </p:cNvPicPr>
              <p:nvPr/>
            </p:nvPicPr>
            <p:blipFill rotWithShape="1">
              <a:blip r:embed="rId5">
                <a:lum bright="70000" contrast="-70000"/>
              </a:blip>
              <a:srcRect r="642"/>
              <a:stretch/>
            </p:blipFill>
            <p:spPr>
              <a:xfrm>
                <a:off x="8596974" y="3028140"/>
                <a:ext cx="3403437" cy="2043006"/>
              </a:xfrm>
              <a:prstGeom prst="rect">
                <a:avLst/>
              </a:prstGeom>
            </p:spPr>
          </p:pic>
          <p:pic>
            <p:nvPicPr>
              <p:cNvPr id="35" name="Grafik 34"/>
              <p:cNvPicPr>
                <a:picLocks noChangeAspect="1"/>
              </p:cNvPicPr>
              <p:nvPr/>
            </p:nvPicPr>
            <p:blipFill rotWithShape="1">
              <a:blip r:embed="rId6">
                <a:lum bright="70000" contrast="-70000"/>
              </a:blip>
              <a:srcRect l="12615" t="8698" r="-1842" b="932"/>
              <a:stretch/>
            </p:blipFill>
            <p:spPr>
              <a:xfrm>
                <a:off x="369933" y="2917591"/>
                <a:ext cx="4655314" cy="2316480"/>
              </a:xfrm>
              <a:prstGeom prst="rect">
                <a:avLst/>
              </a:prstGeom>
            </p:spPr>
          </p:pic>
        </p:grpSp>
        <p:sp>
          <p:nvSpPr>
            <p:cNvPr id="29" name="Rechteck 28"/>
            <p:cNvSpPr/>
            <p:nvPr/>
          </p:nvSpPr>
          <p:spPr>
            <a:xfrm>
              <a:off x="0" y="-787964"/>
              <a:ext cx="12204835" cy="2318237"/>
            </a:xfrm>
            <a:prstGeom prst="rect">
              <a:avLst/>
            </a:prstGeom>
            <a:gradFill flip="none" rotWithShape="1">
              <a:gsLst>
                <a:gs pos="44000">
                  <a:sysClr val="window" lastClr="FFFFFF">
                    <a:lumMod val="0"/>
                    <a:lumOff val="100000"/>
                    <a:alpha val="24000"/>
                  </a:sysClr>
                </a:gs>
                <a:gs pos="100000">
                  <a:schemeClr val="bg1"/>
                </a:gs>
              </a:gsLst>
              <a:lin ang="10800000" scaled="1"/>
              <a:tileRect/>
            </a:gradFill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901552" y="2487600"/>
            <a:ext cx="10967648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703F518-B554-4AC1-A90D-7EDD58F262C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01552" y="2980800"/>
            <a:ext cx="10966447" cy="926892"/>
          </a:xfrm>
          <a:prstGeom prst="rect">
            <a:avLst/>
          </a:prstGeom>
        </p:spPr>
        <p:txBody>
          <a:bodyPr lIns="0" tIns="0" rIns="0" bIns="0"/>
          <a:lstStyle>
            <a:lvl1pPr marL="0" indent="0" algn="l" eaLnBrk="1" hangingPunct="1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eaLnBrk="1" hangingPunct="1"/>
            <a:r>
              <a:rPr lang="de-DE" dirty="0"/>
              <a:t>Untertitelmasters durch Klicken bearbeiten</a:t>
            </a:r>
            <a:endParaRPr lang="en-US" dirty="0"/>
          </a:p>
        </p:txBody>
      </p:sp>
      <p:grpSp>
        <p:nvGrpSpPr>
          <p:cNvPr id="15" name="Gruppieren 15">
            <a:extLst>
              <a:ext uri="{FF2B5EF4-FFF2-40B4-BE49-F238E27FC236}">
                <a16:creationId xmlns:a16="http://schemas.microsoft.com/office/drawing/2014/main" id="{6F4F732F-C1FF-8E4F-83B4-0A74F0591B3B}"/>
              </a:ext>
            </a:extLst>
          </p:cNvPr>
          <p:cNvGrpSpPr/>
          <p:nvPr userDrawn="1"/>
        </p:nvGrpSpPr>
        <p:grpSpPr>
          <a:xfrm>
            <a:off x="107622" y="2351366"/>
            <a:ext cx="11972884" cy="50805"/>
            <a:chOff x="107622" y="6209964"/>
            <a:chExt cx="11972884" cy="50805"/>
          </a:xfrm>
        </p:grpSpPr>
        <p:grpSp>
          <p:nvGrpSpPr>
            <p:cNvPr id="19" name="Gruppieren 16">
              <a:extLst>
                <a:ext uri="{FF2B5EF4-FFF2-40B4-BE49-F238E27FC236}">
                  <a16:creationId xmlns:a16="http://schemas.microsoft.com/office/drawing/2014/main" id="{E3D97F20-C401-9440-A4F2-A63F95B2001D}"/>
                </a:ext>
              </a:extLst>
            </p:cNvPr>
            <p:cNvGrpSpPr/>
            <p:nvPr userDrawn="1"/>
          </p:nvGrpSpPr>
          <p:grpSpPr>
            <a:xfrm>
              <a:off x="107622" y="6209964"/>
              <a:ext cx="11533593" cy="50805"/>
              <a:chOff x="348640" y="815854"/>
              <a:chExt cx="11533593" cy="50805"/>
            </a:xfrm>
          </p:grpSpPr>
          <p:cxnSp>
            <p:nvCxnSpPr>
              <p:cNvPr id="23" name="Gerader Verbinder 30">
                <a:extLst>
                  <a:ext uri="{FF2B5EF4-FFF2-40B4-BE49-F238E27FC236}">
                    <a16:creationId xmlns:a16="http://schemas.microsoft.com/office/drawing/2014/main" id="{4D62E867-6E10-6F4D-BC2D-4BA965F5E6B0}"/>
                  </a:ext>
                </a:extLst>
              </p:cNvPr>
              <p:cNvCxnSpPr/>
              <p:nvPr userDrawn="1"/>
            </p:nvCxnSpPr>
            <p:spPr>
              <a:xfrm>
                <a:off x="348640" y="815854"/>
                <a:ext cx="1148397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31">
                <a:extLst>
                  <a:ext uri="{FF2B5EF4-FFF2-40B4-BE49-F238E27FC236}">
                    <a16:creationId xmlns:a16="http://schemas.microsoft.com/office/drawing/2014/main" id="{29BF5248-25DD-3145-86B5-A2D0398BDC58}"/>
                  </a:ext>
                </a:extLst>
              </p:cNvPr>
              <p:cNvCxnSpPr/>
              <p:nvPr userDrawn="1"/>
            </p:nvCxnSpPr>
            <p:spPr>
              <a:xfrm>
                <a:off x="398258" y="866659"/>
                <a:ext cx="11483975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uppieren 17">
              <a:extLst>
                <a:ext uri="{FF2B5EF4-FFF2-40B4-BE49-F238E27FC236}">
                  <a16:creationId xmlns:a16="http://schemas.microsoft.com/office/drawing/2014/main" id="{DA6959EA-F802-8B48-83F2-C06E3D4A4C48}"/>
                </a:ext>
              </a:extLst>
            </p:cNvPr>
            <p:cNvGrpSpPr/>
            <p:nvPr userDrawn="1"/>
          </p:nvGrpSpPr>
          <p:grpSpPr>
            <a:xfrm>
              <a:off x="11552113" y="6209964"/>
              <a:ext cx="528393" cy="50805"/>
              <a:chOff x="422890" y="1711364"/>
              <a:chExt cx="528393" cy="50805"/>
            </a:xfrm>
          </p:grpSpPr>
          <p:cxnSp>
            <p:nvCxnSpPr>
              <p:cNvPr id="21" name="Gerader Verbinder 28">
                <a:extLst>
                  <a:ext uri="{FF2B5EF4-FFF2-40B4-BE49-F238E27FC236}">
                    <a16:creationId xmlns:a16="http://schemas.microsoft.com/office/drawing/2014/main" id="{745004C6-D954-7649-851B-76CCB1A3FC7B}"/>
                  </a:ext>
                </a:extLst>
              </p:cNvPr>
              <p:cNvCxnSpPr/>
              <p:nvPr userDrawn="1"/>
            </p:nvCxnSpPr>
            <p:spPr>
              <a:xfrm>
                <a:off x="422890" y="1711364"/>
                <a:ext cx="478775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9">
                <a:extLst>
                  <a:ext uri="{FF2B5EF4-FFF2-40B4-BE49-F238E27FC236}">
                    <a16:creationId xmlns:a16="http://schemas.microsoft.com/office/drawing/2014/main" id="{90D40901-D40C-AA4A-A282-C67FC0FA1F56}"/>
                  </a:ext>
                </a:extLst>
              </p:cNvPr>
              <p:cNvCxnSpPr/>
              <p:nvPr userDrawn="1"/>
            </p:nvCxnSpPr>
            <p:spPr>
              <a:xfrm>
                <a:off x="472508" y="1762169"/>
                <a:ext cx="478775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uppieren 32">
            <a:extLst>
              <a:ext uri="{FF2B5EF4-FFF2-40B4-BE49-F238E27FC236}">
                <a16:creationId xmlns:a16="http://schemas.microsoft.com/office/drawing/2014/main" id="{C3790B1D-39A0-9843-86DA-CD3C90F90668}"/>
              </a:ext>
            </a:extLst>
          </p:cNvPr>
          <p:cNvGrpSpPr/>
          <p:nvPr userDrawn="1"/>
        </p:nvGrpSpPr>
        <p:grpSpPr>
          <a:xfrm>
            <a:off x="643376" y="2351364"/>
            <a:ext cx="50806" cy="4388819"/>
            <a:chOff x="643376" y="2351365"/>
            <a:chExt cx="50806" cy="3909404"/>
          </a:xfrm>
        </p:grpSpPr>
        <p:cxnSp>
          <p:nvCxnSpPr>
            <p:cNvPr id="26" name="Gerader Verbinder 33">
              <a:extLst>
                <a:ext uri="{FF2B5EF4-FFF2-40B4-BE49-F238E27FC236}">
                  <a16:creationId xmlns:a16="http://schemas.microsoft.com/office/drawing/2014/main" id="{0ACF9958-2A1C-F141-9C27-E16A70ACEC89}"/>
                </a:ext>
              </a:extLst>
            </p:cNvPr>
            <p:cNvCxnSpPr/>
            <p:nvPr userDrawn="1"/>
          </p:nvCxnSpPr>
          <p:spPr>
            <a:xfrm flipH="1">
              <a:off x="643376" y="2351365"/>
              <a:ext cx="1" cy="385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34">
              <a:extLst>
                <a:ext uri="{FF2B5EF4-FFF2-40B4-BE49-F238E27FC236}">
                  <a16:creationId xmlns:a16="http://schemas.microsoft.com/office/drawing/2014/main" id="{D254B28C-E6D8-C74D-8DD6-517D00FC308E}"/>
                </a:ext>
              </a:extLst>
            </p:cNvPr>
            <p:cNvCxnSpPr/>
            <p:nvPr userDrawn="1"/>
          </p:nvCxnSpPr>
          <p:spPr>
            <a:xfrm flipH="1">
              <a:off x="694181" y="2400983"/>
              <a:ext cx="1" cy="3859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5253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A05299-2FF2-4A4F-A821-7C9F8454768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84000" y="1235175"/>
            <a:ext cx="5652000" cy="4385941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  <a:lvl2pPr>
              <a:defRPr/>
            </a:lvl2pPr>
            <a:lvl3pPr marL="648000" indent="-216000">
              <a:buFont typeface="Wingdings" panose="05000000000000000000" pitchFamily="2" charset="2"/>
              <a:buChar char="§"/>
              <a:defRPr/>
            </a:lvl3pPr>
            <a:lvl4pPr marL="864000" marR="0" indent="-216000" algn="l" defTabSz="215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tabLst>
                <a:tab pos="863600" algn="l"/>
              </a:tabLst>
              <a:defRPr spc="0" baseline="0"/>
            </a:lvl4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31E01F76-AA87-4FC5-AF89-220C0D5275B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216000" y="1236273"/>
            <a:ext cx="5652000" cy="4385455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49210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_mittig, Linie_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4000" y="2980800"/>
            <a:ext cx="1148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BE9EC9F2-3C9F-4A4B-9463-32200C1888C5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5BE7F8F3-90E3-4324-B96F-F4C733799980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FB93F6E7-9B79-444E-9797-C017CBCD9F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01C63A65-01F5-4E3D-9EE7-E225D07B1954}"/>
              </a:ext>
            </a:extLst>
          </p:cNvPr>
          <p:cNvCxnSpPr/>
          <p:nvPr/>
        </p:nvCxnSpPr>
        <p:spPr>
          <a:xfrm>
            <a:off x="116980" y="5981715"/>
            <a:ext cx="11901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97CBACAB-4E61-4BA4-A7E8-012536F511A8}"/>
              </a:ext>
            </a:extLst>
          </p:cNvPr>
          <p:cNvCxnSpPr>
            <a:cxnSpLocks/>
          </p:cNvCxnSpPr>
          <p:nvPr userDrawn="1"/>
        </p:nvCxnSpPr>
        <p:spPr>
          <a:xfrm flipV="1">
            <a:off x="173529" y="6029360"/>
            <a:ext cx="11901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0050449" y="6227763"/>
            <a:ext cx="1968130" cy="6302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de-DE" altLang="de-DE" sz="900" dirty="0">
                <a:solidFill>
                  <a:schemeClr val="tx1"/>
                </a:solidFill>
              </a:rPr>
              <a:t>Lehrstuhl für Software Engineering i3</a:t>
            </a:r>
          </a:p>
          <a:p>
            <a:pPr algn="r" eaLnBrk="1" hangingPunct="1">
              <a:defRPr/>
            </a:pPr>
            <a:r>
              <a:rPr lang="de-DE" altLang="de-DE" sz="900" b="0" dirty="0">
                <a:solidFill>
                  <a:schemeClr val="tx1"/>
                </a:solidFill>
              </a:rPr>
              <a:t>RWTH Aachen University</a:t>
            </a:r>
            <a:br>
              <a:rPr lang="de-DE" altLang="de-DE" sz="900" b="1" dirty="0">
                <a:solidFill>
                  <a:schemeClr val="tx1"/>
                </a:solidFill>
              </a:rPr>
            </a:br>
            <a:r>
              <a:rPr lang="de-DE" altLang="de-DE" sz="900" b="1" dirty="0">
                <a:solidFill>
                  <a:schemeClr val="tx1"/>
                </a:solidFill>
              </a:rPr>
              <a:t>Studentischer Vortrag</a:t>
            </a:r>
          </a:p>
        </p:txBody>
      </p:sp>
    </p:spTree>
    <p:extLst>
      <p:ext uri="{BB962C8B-B14F-4D97-AF65-F5344CB8AC3E}">
        <p14:creationId xmlns:p14="http://schemas.microsoft.com/office/powerpoint/2010/main" val="1273369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_mittig, Linie_mit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84000" y="3196800"/>
            <a:ext cx="1148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392113" y="3036888"/>
            <a:ext cx="11558225" cy="50805"/>
            <a:chOff x="360363" y="6040438"/>
            <a:chExt cx="11558225" cy="50805"/>
          </a:xfrm>
        </p:grpSpPr>
        <p:cxnSp>
          <p:nvCxnSpPr>
            <p:cNvPr id="16" name="Gerader Verbinder 15"/>
            <p:cNvCxnSpPr/>
            <p:nvPr/>
          </p:nvCxnSpPr>
          <p:spPr>
            <a:xfrm>
              <a:off x="360363" y="6040438"/>
              <a:ext cx="11483975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>
              <a:off x="434613" y="6091243"/>
              <a:ext cx="11483975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20B61E83-F62A-4E6F-9728-ABDE5413BA68}"/>
              </a:ext>
            </a:extLst>
          </p:cNvPr>
          <p:cNvGrpSpPr/>
          <p:nvPr/>
        </p:nvGrpSpPr>
        <p:grpSpPr>
          <a:xfrm>
            <a:off x="392113" y="3036888"/>
            <a:ext cx="11558225" cy="50805"/>
            <a:chOff x="360363" y="6040438"/>
            <a:chExt cx="11558225" cy="50805"/>
          </a:xfrm>
        </p:grpSpPr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D3ED25C8-3644-4C59-B80C-B3EC3EBB6C18}"/>
                </a:ext>
              </a:extLst>
            </p:cNvPr>
            <p:cNvCxnSpPr/>
            <p:nvPr/>
          </p:nvCxnSpPr>
          <p:spPr>
            <a:xfrm>
              <a:off x="360363" y="6040438"/>
              <a:ext cx="11483975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394E318B-6CC6-4660-9EC9-B8FEB8D24174}"/>
                </a:ext>
              </a:extLst>
            </p:cNvPr>
            <p:cNvCxnSpPr/>
            <p:nvPr/>
          </p:nvCxnSpPr>
          <p:spPr>
            <a:xfrm>
              <a:off x="434613" y="6091243"/>
              <a:ext cx="11483975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F7E0399E-000C-4919-9189-D72AC9F21B27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D39B952C-73F9-4639-9C6B-D79F321E7652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BD1F7EFE-C1E5-46CC-AC0C-2ACADE80B3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2D7C05B6-2FEC-4BCF-B0D2-C4E0FBD988C4}"/>
              </a:ext>
            </a:extLst>
          </p:cNvPr>
          <p:cNvCxnSpPr/>
          <p:nvPr/>
        </p:nvCxnSpPr>
        <p:spPr>
          <a:xfrm>
            <a:off x="392113" y="3036888"/>
            <a:ext cx="11483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1DD01610-9DF8-4DC4-93DF-34D4ADF39035}"/>
              </a:ext>
            </a:extLst>
          </p:cNvPr>
          <p:cNvCxnSpPr/>
          <p:nvPr userDrawn="1"/>
        </p:nvCxnSpPr>
        <p:spPr>
          <a:xfrm>
            <a:off x="466363" y="3087693"/>
            <a:ext cx="1148397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98204F29-F5C4-4D02-857A-E600F35F2E4F}"/>
              </a:ext>
            </a:extLst>
          </p:cNvPr>
          <p:cNvCxnSpPr/>
          <p:nvPr/>
        </p:nvCxnSpPr>
        <p:spPr>
          <a:xfrm>
            <a:off x="116980" y="5981715"/>
            <a:ext cx="11901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5F4B9776-75B3-46D2-8C19-AE6D80A6416D}"/>
              </a:ext>
            </a:extLst>
          </p:cNvPr>
          <p:cNvCxnSpPr>
            <a:cxnSpLocks/>
          </p:cNvCxnSpPr>
          <p:nvPr userDrawn="1"/>
        </p:nvCxnSpPr>
        <p:spPr>
          <a:xfrm flipV="1">
            <a:off x="173529" y="6029360"/>
            <a:ext cx="11901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/>
          <p:cNvSpPr txBox="1">
            <a:spLocks/>
          </p:cNvSpPr>
          <p:nvPr userDrawn="1"/>
        </p:nvSpPr>
        <p:spPr>
          <a:xfrm>
            <a:off x="10050449" y="6227763"/>
            <a:ext cx="1968130" cy="6302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de-DE" altLang="de-DE" sz="900" dirty="0">
                <a:solidFill>
                  <a:schemeClr val="tx1"/>
                </a:solidFill>
              </a:rPr>
              <a:t>Lehrstuhl für Software Engineering i3</a:t>
            </a:r>
          </a:p>
          <a:p>
            <a:pPr algn="r" eaLnBrk="1" hangingPunct="1">
              <a:defRPr/>
            </a:pPr>
            <a:r>
              <a:rPr lang="de-DE" altLang="de-DE" sz="900" b="0" dirty="0">
                <a:solidFill>
                  <a:schemeClr val="tx1"/>
                </a:solidFill>
              </a:rPr>
              <a:t>RWTH Aachen University</a:t>
            </a:r>
            <a:br>
              <a:rPr lang="de-DE" altLang="de-DE" sz="900" b="1" dirty="0">
                <a:solidFill>
                  <a:schemeClr val="tx1"/>
                </a:solidFill>
              </a:rPr>
            </a:br>
            <a:r>
              <a:rPr lang="de-DE" altLang="de-DE" sz="900" b="1" dirty="0">
                <a:solidFill>
                  <a:schemeClr val="tx1"/>
                </a:solidFill>
              </a:rPr>
              <a:t>Studentischer Vortrag</a:t>
            </a:r>
          </a:p>
        </p:txBody>
      </p:sp>
    </p:spTree>
    <p:extLst>
      <p:ext uri="{BB962C8B-B14F-4D97-AF65-F5344CB8AC3E}">
        <p14:creationId xmlns:p14="http://schemas.microsoft.com/office/powerpoint/2010/main" val="605203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82588" y="2487613"/>
            <a:ext cx="11483975" cy="1079500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de-DE" altLang="de-DE" sz="3200" b="1" dirty="0">
                <a:solidFill>
                  <a:schemeClr val="tx1"/>
                </a:solidFill>
              </a:rPr>
              <a:t>Vielen Dank</a:t>
            </a:r>
            <a:br>
              <a:rPr lang="de-DE" altLang="de-DE" sz="3200" b="1" dirty="0">
                <a:solidFill>
                  <a:schemeClr val="tx1"/>
                </a:solidFill>
              </a:rPr>
            </a:br>
            <a:r>
              <a:rPr lang="de-DE" altLang="de-DE" sz="3200" b="1" dirty="0">
                <a:solidFill>
                  <a:schemeClr val="tx1"/>
                </a:solidFill>
              </a:rPr>
              <a:t>für Ihre Aufmerksamkeit</a:t>
            </a:r>
            <a:endParaRPr lang="en-US" altLang="de-DE" sz="3200" b="1" dirty="0">
              <a:solidFill>
                <a:schemeClr val="tx1"/>
              </a:solidFill>
            </a:endParaRPr>
          </a:p>
        </p:txBody>
      </p:sp>
      <p:sp>
        <p:nvSpPr>
          <p:cNvPr id="9" name="Textplatzhalter 24"/>
          <p:cNvSpPr>
            <a:spLocks noGrp="1"/>
          </p:cNvSpPr>
          <p:nvPr>
            <p:ph type="body" sz="quarter" idx="11"/>
          </p:nvPr>
        </p:nvSpPr>
        <p:spPr>
          <a:xfrm>
            <a:off x="384000" y="3988800"/>
            <a:ext cx="11484000" cy="165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0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AD42372E-A88B-49BE-BF8B-A349B6BE88BB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5E73DD95-497D-41DA-AE15-231D472ACF12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833C7AEA-7E75-4F96-A29D-6E01AE30A7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6F4FEE0A-400B-495A-BBAD-43B3BB9910CB}"/>
              </a:ext>
            </a:extLst>
          </p:cNvPr>
          <p:cNvCxnSpPr/>
          <p:nvPr/>
        </p:nvCxnSpPr>
        <p:spPr>
          <a:xfrm>
            <a:off x="116980" y="5981715"/>
            <a:ext cx="11901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BA932F8-ADAD-449E-8505-B146C5E26062}"/>
              </a:ext>
            </a:extLst>
          </p:cNvPr>
          <p:cNvCxnSpPr>
            <a:cxnSpLocks/>
          </p:cNvCxnSpPr>
          <p:nvPr userDrawn="1"/>
        </p:nvCxnSpPr>
        <p:spPr>
          <a:xfrm flipV="1">
            <a:off x="173529" y="6029360"/>
            <a:ext cx="11901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0050449" y="6227763"/>
            <a:ext cx="1968130" cy="6302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de-DE" altLang="de-DE" sz="900" dirty="0">
                <a:solidFill>
                  <a:schemeClr val="tx1"/>
                </a:solidFill>
              </a:rPr>
              <a:t>Lehrstuhl für Software Engineering i3</a:t>
            </a:r>
          </a:p>
          <a:p>
            <a:pPr algn="r" eaLnBrk="1" hangingPunct="1">
              <a:defRPr/>
            </a:pPr>
            <a:r>
              <a:rPr lang="de-DE" altLang="de-DE" sz="900" b="0" dirty="0">
                <a:solidFill>
                  <a:schemeClr val="tx1"/>
                </a:solidFill>
              </a:rPr>
              <a:t>RWTH Aachen University</a:t>
            </a:r>
            <a:br>
              <a:rPr lang="de-DE" altLang="de-DE" sz="900" b="1" dirty="0">
                <a:solidFill>
                  <a:schemeClr val="tx1"/>
                </a:solidFill>
              </a:rPr>
            </a:br>
            <a:r>
              <a:rPr lang="de-DE" altLang="de-DE" sz="900" b="1" dirty="0">
                <a:solidFill>
                  <a:schemeClr val="tx1"/>
                </a:solidFill>
              </a:rPr>
              <a:t>Studentischer Vortrag</a:t>
            </a:r>
          </a:p>
        </p:txBody>
      </p:sp>
    </p:spTree>
    <p:extLst>
      <p:ext uri="{BB962C8B-B14F-4D97-AF65-F5344CB8AC3E}">
        <p14:creationId xmlns:p14="http://schemas.microsoft.com/office/powerpoint/2010/main" val="113214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>
            <a:extLst>
              <a:ext uri="{FF2B5EF4-FFF2-40B4-BE49-F238E27FC236}">
                <a16:creationId xmlns:a16="http://schemas.microsoft.com/office/drawing/2014/main" id="{003FDD8C-1E25-44F4-A496-0E01586185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05820" y="0"/>
            <a:ext cx="7686180" cy="874569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de-DE"/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739CD8DE-4C7D-4115-826C-095081C9C550}"/>
              </a:ext>
            </a:extLst>
          </p:cNvPr>
          <p:cNvGrpSpPr/>
          <p:nvPr/>
        </p:nvGrpSpPr>
        <p:grpSpPr>
          <a:xfrm>
            <a:off x="173529" y="815854"/>
            <a:ext cx="11958041" cy="47645"/>
            <a:chOff x="118201" y="5981715"/>
            <a:chExt cx="11958041" cy="47645"/>
          </a:xfrm>
        </p:grpSpPr>
        <p:cxnSp>
          <p:nvCxnSpPr>
            <p:cNvPr id="84" name="Gerader Verbinder 83">
              <a:extLst>
                <a:ext uri="{FF2B5EF4-FFF2-40B4-BE49-F238E27FC236}">
                  <a16:creationId xmlns:a16="http://schemas.microsoft.com/office/drawing/2014/main" id="{E7A10CC4-C78C-496F-ADD8-BFFEA15832AC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r Verbinder 84">
              <a:extLst>
                <a:ext uri="{FF2B5EF4-FFF2-40B4-BE49-F238E27FC236}">
                  <a16:creationId xmlns:a16="http://schemas.microsoft.com/office/drawing/2014/main" id="{8D031218-F43F-4F64-8EFA-18FF5CC8D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5"/>
          <p:cNvSpPr txBox="1">
            <a:spLocks/>
          </p:cNvSpPr>
          <p:nvPr/>
        </p:nvSpPr>
        <p:spPr>
          <a:xfrm>
            <a:off x="1195388" y="6227763"/>
            <a:ext cx="7002462" cy="6302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sz="900" dirty="0">
                <a:solidFill>
                  <a:schemeClr val="tx1"/>
                </a:solidFill>
              </a:rPr>
              <a:t>Adrian Schmitz, Alexander Gerstenberger, Pascal Siewert | </a:t>
            </a:r>
            <a:r>
              <a:rPr lang="de-DE" altLang="en-US" sz="900" dirty="0"/>
              <a:t>SLE Project</a:t>
            </a:r>
            <a:endParaRPr lang="de-DE" sz="900" dirty="0"/>
          </a:p>
        </p:txBody>
      </p:sp>
      <p:sp>
        <p:nvSpPr>
          <p:cNvPr id="1031" name="Textfeld 13"/>
          <p:cNvSpPr txBox="1">
            <a:spLocks noChangeArrowheads="1"/>
          </p:cNvSpPr>
          <p:nvPr/>
        </p:nvSpPr>
        <p:spPr bwMode="auto">
          <a:xfrm>
            <a:off x="360363" y="6227763"/>
            <a:ext cx="73025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546A872-26C7-4E5C-9125-775206BCBEA4}" type="slidenum">
              <a:rPr lang="de-DE" altLang="de-DE" sz="900">
                <a:solidFill>
                  <a:schemeClr val="tx1"/>
                </a:solidFill>
              </a:rPr>
              <a:pPr eaLnBrk="1" hangingPunct="1"/>
              <a:t>‹Nr.›</a:t>
            </a:fld>
            <a:endParaRPr lang="de-DE" altLang="de-DE" sz="900" dirty="0">
              <a:solidFill>
                <a:schemeClr val="tx1"/>
              </a:solidFill>
            </a:endParaRPr>
          </a:p>
        </p:txBody>
      </p:sp>
      <p:grpSp>
        <p:nvGrpSpPr>
          <p:cNvPr id="73" name="Gruppieren 72">
            <a:extLst>
              <a:ext uri="{FF2B5EF4-FFF2-40B4-BE49-F238E27FC236}">
                <a16:creationId xmlns:a16="http://schemas.microsoft.com/office/drawing/2014/main" id="{B07601A5-C709-41D1-A3FB-1067D511C6A0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23116334-B9FF-486F-853F-2FC0FEBBB345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0B09F16D-C13E-41E9-9D8E-F62185B5F9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3137B7CE-1B7B-4BD9-84EC-35BB2F899117}"/>
              </a:ext>
            </a:extLst>
          </p:cNvPr>
          <p:cNvGrpSpPr/>
          <p:nvPr/>
        </p:nvGrpSpPr>
        <p:grpSpPr>
          <a:xfrm>
            <a:off x="837717" y="5981714"/>
            <a:ext cx="60076" cy="756405"/>
            <a:chOff x="875817" y="5981714"/>
            <a:chExt cx="60076" cy="756405"/>
          </a:xfrm>
        </p:grpSpPr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662A21AE-7533-4515-8E6B-0629BDE1E199}"/>
                </a:ext>
              </a:extLst>
            </p:cNvPr>
            <p:cNvCxnSpPr>
              <a:cxnSpLocks/>
            </p:cNvCxnSpPr>
            <p:nvPr/>
          </p:nvCxnSpPr>
          <p:spPr>
            <a:xfrm>
              <a:off x="875817" y="5981714"/>
              <a:ext cx="0" cy="7056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C2D2DC96-2606-46A7-BE47-231944BE7F88}"/>
                </a:ext>
              </a:extLst>
            </p:cNvPr>
            <p:cNvCxnSpPr>
              <a:cxnSpLocks/>
            </p:cNvCxnSpPr>
            <p:nvPr/>
          </p:nvCxnSpPr>
          <p:spPr>
            <a:xfrm>
              <a:off x="935893" y="6032519"/>
              <a:ext cx="0" cy="7056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F39390DE-7CDF-413A-BA63-9DBE991A03FE}"/>
              </a:ext>
            </a:extLst>
          </p:cNvPr>
          <p:cNvCxnSpPr/>
          <p:nvPr/>
        </p:nvCxnSpPr>
        <p:spPr>
          <a:xfrm>
            <a:off x="173529" y="815854"/>
            <a:ext cx="11901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38FE4379-972E-42EA-875D-205082A0626A}"/>
              </a:ext>
            </a:extLst>
          </p:cNvPr>
          <p:cNvCxnSpPr>
            <a:cxnSpLocks/>
          </p:cNvCxnSpPr>
          <p:nvPr userDrawn="1"/>
        </p:nvCxnSpPr>
        <p:spPr>
          <a:xfrm flipV="1">
            <a:off x="230078" y="863499"/>
            <a:ext cx="11901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542BAD79-77B5-4F17-9B1B-118759906CC7}"/>
              </a:ext>
            </a:extLst>
          </p:cNvPr>
          <p:cNvCxnSpPr/>
          <p:nvPr/>
        </p:nvCxnSpPr>
        <p:spPr>
          <a:xfrm>
            <a:off x="116980" y="5981715"/>
            <a:ext cx="11901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D49B137E-A382-4784-8424-D97BEBD109FB}"/>
              </a:ext>
            </a:extLst>
          </p:cNvPr>
          <p:cNvCxnSpPr>
            <a:cxnSpLocks/>
          </p:cNvCxnSpPr>
          <p:nvPr userDrawn="1"/>
        </p:nvCxnSpPr>
        <p:spPr>
          <a:xfrm flipV="1">
            <a:off x="173529" y="6029360"/>
            <a:ext cx="11901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1243A30B-762F-4D0C-8856-A9541783A9AC}"/>
              </a:ext>
            </a:extLst>
          </p:cNvPr>
          <p:cNvCxnSpPr>
            <a:cxnSpLocks/>
          </p:cNvCxnSpPr>
          <p:nvPr userDrawn="1"/>
        </p:nvCxnSpPr>
        <p:spPr>
          <a:xfrm>
            <a:off x="837717" y="5981714"/>
            <a:ext cx="0" cy="70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BCB409D8-D56C-486C-ABAB-CCD3DECF1835}"/>
              </a:ext>
            </a:extLst>
          </p:cNvPr>
          <p:cNvCxnSpPr>
            <a:cxnSpLocks/>
          </p:cNvCxnSpPr>
          <p:nvPr userDrawn="1"/>
        </p:nvCxnSpPr>
        <p:spPr>
          <a:xfrm>
            <a:off x="897793" y="6032519"/>
            <a:ext cx="0" cy="7056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5"/>
          <p:cNvSpPr txBox="1">
            <a:spLocks/>
          </p:cNvSpPr>
          <p:nvPr userDrawn="1"/>
        </p:nvSpPr>
        <p:spPr>
          <a:xfrm>
            <a:off x="10050449" y="6227763"/>
            <a:ext cx="1968130" cy="6302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de-DE" altLang="de-DE" sz="900" dirty="0">
                <a:solidFill>
                  <a:schemeClr val="tx1"/>
                </a:solidFill>
              </a:rPr>
              <a:t>Lehrstuhl für Software Engineering i3</a:t>
            </a:r>
          </a:p>
          <a:p>
            <a:pPr algn="r" eaLnBrk="1" hangingPunct="1">
              <a:defRPr/>
            </a:pPr>
            <a:r>
              <a:rPr lang="de-DE" altLang="de-DE" sz="900" b="0" dirty="0">
                <a:solidFill>
                  <a:schemeClr val="tx1"/>
                </a:solidFill>
              </a:rPr>
              <a:t>RWTH Aachen University</a:t>
            </a:r>
            <a:br>
              <a:rPr lang="de-DE" altLang="de-DE" sz="900" b="1" dirty="0">
                <a:solidFill>
                  <a:schemeClr val="tx1"/>
                </a:solidFill>
              </a:rPr>
            </a:br>
            <a:r>
              <a:rPr lang="de-DE" altLang="de-DE" sz="900" b="1" dirty="0">
                <a:solidFill>
                  <a:schemeClr val="tx1"/>
                </a:solidFill>
              </a:rPr>
              <a:t>Studentischer Vortrag</a:t>
            </a:r>
          </a:p>
        </p:txBody>
      </p:sp>
    </p:spTree>
    <p:extLst>
      <p:ext uri="{BB962C8B-B14F-4D97-AF65-F5344CB8AC3E}">
        <p14:creationId xmlns:p14="http://schemas.microsoft.com/office/powerpoint/2010/main" val="72833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5" r:id="rId2"/>
    <p:sldLayoutId id="2147483907" r:id="rId3"/>
    <p:sldLayoutId id="2147483908" r:id="rId4"/>
    <p:sldLayoutId id="2147483909" r:id="rId5"/>
    <p:sldLayoutId id="2147483910" r:id="rId6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59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5900" algn="l"/>
        </a:tabLst>
        <a:defRPr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marL="431800" indent="-215900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18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marL="6477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77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marL="8636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36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marL="863600" indent="-215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D2DF32E-5FBE-4FEB-939E-CF80D1424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2138" y="2487600"/>
            <a:ext cx="11017062" cy="540000"/>
          </a:xfrm>
        </p:spPr>
        <p:txBody>
          <a:bodyPr/>
          <a:lstStyle/>
          <a:p>
            <a:r>
              <a:rPr lang="de-DE" dirty="0" err="1"/>
              <a:t>PureFun</a:t>
            </a:r>
            <a:r>
              <a:rPr lang="de-DE" dirty="0"/>
              <a:t>: A Pure </a:t>
            </a:r>
            <a:r>
              <a:rPr lang="de-DE" dirty="0" err="1"/>
              <a:t>Programming</a:t>
            </a:r>
            <a:r>
              <a:rPr lang="de-DE" dirty="0"/>
              <a:t> Language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BDF37799-7DC7-4800-82D4-933E4D4E3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2138" y="2980800"/>
            <a:ext cx="11015862" cy="926892"/>
          </a:xfrm>
        </p:spPr>
        <p:txBody>
          <a:bodyPr/>
          <a:lstStyle/>
          <a:p>
            <a:r>
              <a:rPr lang="de-DE" dirty="0" err="1"/>
              <a:t>PureFun</a:t>
            </a:r>
            <a:r>
              <a:rPr lang="de-DE" dirty="0"/>
              <a:t>: </a:t>
            </a:r>
          </a:p>
          <a:p>
            <a:r>
              <a:rPr lang="de-DE" dirty="0"/>
              <a:t>A </a:t>
            </a:r>
            <a:r>
              <a:rPr lang="de-DE" dirty="0" err="1"/>
              <a:t>Programming</a:t>
            </a:r>
            <a:r>
              <a:rPr lang="de-DE" dirty="0"/>
              <a:t> Language </a:t>
            </a:r>
            <a:r>
              <a:rPr lang="de-DE" dirty="0" err="1"/>
              <a:t>with</a:t>
            </a:r>
            <a:r>
              <a:rPr lang="de-DE" dirty="0"/>
              <a:t> Pure </a:t>
            </a:r>
            <a:r>
              <a:rPr lang="de-DE" dirty="0" err="1"/>
              <a:t>Functions</a:t>
            </a:r>
            <a:r>
              <a:rPr lang="de-DE" dirty="0"/>
              <a:t> and </a:t>
            </a:r>
            <a:r>
              <a:rPr lang="de-DE" dirty="0" err="1"/>
              <a:t>Parallelism</a:t>
            </a:r>
            <a:endParaRPr lang="de-DE" dirty="0"/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49C38959-2C44-4E7E-BDEB-41229AB44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137" y="4405079"/>
            <a:ext cx="4470139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de-DE" sz="2000" dirty="0"/>
              <a:t>Adrian Schmitz, Alexander Gerstenberger, Pascal Siewert</a:t>
            </a:r>
          </a:p>
          <a:p>
            <a:r>
              <a:rPr lang="de-DE" altLang="en-US" sz="2000" dirty="0"/>
              <a:t>SLE </a:t>
            </a:r>
            <a:r>
              <a:rPr lang="de-DE" altLang="en-US" sz="2000" dirty="0" err="1"/>
              <a:t>Projetct</a:t>
            </a:r>
            <a:endParaRPr lang="de-DE" sz="2000" dirty="0"/>
          </a:p>
          <a:p>
            <a:r>
              <a:rPr lang="de-DE" sz="2000" dirty="0"/>
              <a:t>am Lehrstuhl für Software Engineering</a:t>
            </a:r>
          </a:p>
          <a:p>
            <a:r>
              <a:rPr lang="de-DE" sz="2000" dirty="0"/>
              <a:t>RWTH Aachen University</a:t>
            </a:r>
          </a:p>
        </p:txBody>
      </p:sp>
    </p:spTree>
    <p:extLst>
      <p:ext uri="{BB962C8B-B14F-4D97-AF65-F5344CB8AC3E}">
        <p14:creationId xmlns:p14="http://schemas.microsoft.com/office/powerpoint/2010/main" val="629119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757548F-3C43-430F-9647-3563F6A48FE1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 err="1"/>
              <a:t>Improved</a:t>
            </a:r>
            <a:r>
              <a:rPr lang="de-DE" dirty="0"/>
              <a:t> </a:t>
            </a:r>
            <a:r>
              <a:rPr lang="de-DE" dirty="0" err="1"/>
              <a:t>typechecking</a:t>
            </a:r>
            <a:endParaRPr lang="de-DE" dirty="0"/>
          </a:p>
          <a:p>
            <a:endParaRPr lang="de-DE" dirty="0"/>
          </a:p>
          <a:p>
            <a:r>
              <a:rPr lang="en-GB" dirty="0" err="1"/>
              <a:t>Optionals</a:t>
            </a:r>
            <a:endParaRPr lang="en-GB" dirty="0"/>
          </a:p>
          <a:p>
            <a:endParaRPr lang="en-GB" dirty="0"/>
          </a:p>
          <a:p>
            <a:r>
              <a:rPr lang="de-DE" dirty="0" err="1"/>
              <a:t>Named</a:t>
            </a:r>
            <a:r>
              <a:rPr lang="de-DE" dirty="0"/>
              <a:t> </a:t>
            </a:r>
            <a:r>
              <a:rPr lang="de-DE" dirty="0" err="1"/>
              <a:t>tupels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shortcut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classes</a:t>
            </a:r>
            <a:endParaRPr lang="en-GB" dirty="0"/>
          </a:p>
          <a:p>
            <a:endParaRPr lang="en-GB" dirty="0"/>
          </a:p>
          <a:p>
            <a:r>
              <a:rPr lang="en-GB" dirty="0"/>
              <a:t>Code inclusion</a:t>
            </a:r>
          </a:p>
          <a:p>
            <a:endParaRPr lang="en-GB" dirty="0"/>
          </a:p>
          <a:p>
            <a:r>
              <a:rPr lang="en-GB" dirty="0"/>
              <a:t>Well structured output</a:t>
            </a:r>
          </a:p>
          <a:p>
            <a:endParaRPr lang="en-GB" dirty="0"/>
          </a:p>
          <a:p>
            <a:r>
              <a:rPr lang="en-GB" dirty="0"/>
              <a:t>Predefined libraries</a:t>
            </a:r>
          </a:p>
          <a:p>
            <a:pPr lvl="1"/>
            <a:r>
              <a:rPr lang="en-GB" dirty="0"/>
              <a:t>Map/Reduce </a:t>
            </a:r>
          </a:p>
          <a:p>
            <a:endParaRPr lang="en-GB" dirty="0"/>
          </a:p>
          <a:p>
            <a:r>
              <a:rPr lang="en-GB" dirty="0"/>
              <a:t>More parallel execution</a:t>
            </a:r>
          </a:p>
          <a:p>
            <a:pPr lvl="1"/>
            <a:r>
              <a:rPr lang="en-GB" dirty="0"/>
              <a:t>Loop parallelization</a:t>
            </a:r>
          </a:p>
          <a:p>
            <a:pPr lvl="1"/>
            <a:r>
              <a:rPr lang="en-GB" dirty="0"/>
              <a:t>GPU support</a:t>
            </a:r>
          </a:p>
          <a:p>
            <a:pPr lvl="1"/>
            <a:endParaRPr lang="en-GB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0D4D6D3-93A0-4904-92B5-032914D45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Outlook</a:t>
            </a:r>
            <a:endParaRPr lang="en-GB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16454640-C1B8-470B-BC11-B35A3AAA8586}"/>
              </a:ext>
            </a:extLst>
          </p:cNvPr>
          <p:cNvGrpSpPr/>
          <p:nvPr/>
        </p:nvGrpSpPr>
        <p:grpSpPr>
          <a:xfrm>
            <a:off x="4447738" y="1235176"/>
            <a:ext cx="7420262" cy="3842852"/>
            <a:chOff x="1247387" y="2028085"/>
            <a:chExt cx="6071999" cy="2488488"/>
          </a:xfrm>
        </p:grpSpPr>
        <p:sp>
          <p:nvSpPr>
            <p:cNvPr id="6" name="Text Box 3">
              <a:extLst>
                <a:ext uri="{FF2B5EF4-FFF2-40B4-BE49-F238E27FC236}">
                  <a16:creationId xmlns:a16="http://schemas.microsoft.com/office/drawing/2014/main" id="{A2BD5877-524D-4467-81C4-D845A427EC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625" y="2523864"/>
              <a:ext cx="4887449" cy="19927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std::vector&lt;int32_t&gt; foo(int32_t Param1) 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std::vector&lt;int32_t&gt; res {};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while ( Param1 &lt; 42 ) {</a:t>
              </a:r>
            </a:p>
            <a:p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concat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(res = res, {Param1});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Param1++;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for(auto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: res) {</a:t>
              </a:r>
            </a:p>
            <a:p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++;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return res ;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FBF6D432-8DAF-4CD9-B319-A2A208D9D8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387" y="2523864"/>
              <a:ext cx="503238" cy="1831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800" dirty="0"/>
                <a:t>1</a:t>
              </a:r>
            </a:p>
            <a:p>
              <a:pPr algn="r"/>
              <a:r>
                <a:rPr lang="en-US" sz="1800" dirty="0"/>
                <a:t>2</a:t>
              </a:r>
            </a:p>
            <a:p>
              <a:pPr algn="r"/>
              <a:r>
                <a:rPr lang="en-US" sz="1800" dirty="0"/>
                <a:t>3</a:t>
              </a:r>
            </a:p>
            <a:p>
              <a:pPr algn="r"/>
              <a:r>
                <a:rPr lang="en-US" sz="1800" dirty="0"/>
                <a:t>4</a:t>
              </a:r>
            </a:p>
            <a:p>
              <a:pPr algn="r"/>
              <a:r>
                <a:rPr lang="en-US" sz="1800" dirty="0"/>
                <a:t>5</a:t>
              </a:r>
            </a:p>
            <a:p>
              <a:pPr algn="r"/>
              <a:r>
                <a:rPr lang="en-US" dirty="0"/>
                <a:t>6</a:t>
              </a:r>
            </a:p>
            <a:p>
              <a:pPr algn="r"/>
              <a:r>
                <a:rPr lang="en-US" sz="1800" dirty="0"/>
                <a:t>7</a:t>
              </a:r>
            </a:p>
            <a:p>
              <a:pPr algn="r"/>
              <a:r>
                <a:rPr lang="en-US" dirty="0"/>
                <a:t>8</a:t>
              </a:r>
            </a:p>
            <a:p>
              <a:pPr algn="r"/>
              <a:r>
                <a:rPr lang="en-US" sz="1800" dirty="0"/>
                <a:t>9</a:t>
              </a:r>
            </a:p>
            <a:p>
              <a:pPr algn="r"/>
              <a:r>
                <a:rPr lang="en-US" dirty="0"/>
                <a:t>10</a:t>
              </a:r>
            </a:p>
            <a:p>
              <a:pPr algn="r"/>
              <a:r>
                <a:rPr lang="en-US" sz="1800" dirty="0"/>
                <a:t>11</a:t>
              </a:r>
            </a:p>
          </p:txBody>
        </p:sp>
        <p:sp>
          <p:nvSpPr>
            <p:cNvPr id="8" name="AutoShape 40">
              <a:extLst>
                <a:ext uri="{FF2B5EF4-FFF2-40B4-BE49-F238E27FC236}">
                  <a16:creationId xmlns:a16="http://schemas.microsoft.com/office/drawing/2014/main" id="{0C92B6CD-9FDE-4116-817A-341F49C144E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397946" y="2028085"/>
              <a:ext cx="921440" cy="307777"/>
            </a:xfrm>
            <a:prstGeom prst="foldedCorner">
              <a:avLst>
                <a:gd name="adj" fmla="val 2760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10800000" wrap="none" anchor="ctr" anchorCtr="1"/>
            <a:lstStyle/>
            <a:p>
              <a:pPr marL="0" marR="0" lvl="0" indent="0" algn="l" defTabSz="914400" rtl="0" eaLnBrk="0" fontAlgn="auto" latinLnBrk="0" hangingPunct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de-DE" sz="1600" b="0" i="0" u="none" strike="noStrike" kern="1200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PureFun</a:t>
              </a:r>
              <a:endParaRPr kumimoji="0" lang="en-US" altLang="de-DE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202A5E42-2D9B-438C-9B18-81E017ED0270}"/>
                </a:ext>
              </a:extLst>
            </p:cNvPr>
            <p:cNvSpPr/>
            <p:nvPr/>
          </p:nvSpPr>
          <p:spPr>
            <a:xfrm>
              <a:off x="6546815" y="2335862"/>
              <a:ext cx="619440" cy="2782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de-DE" altLang="de-DE" sz="1400" b="1" noProof="1">
                  <a:solidFill>
                    <a:srgbClr val="000000"/>
                  </a:solidFill>
                </a:rPr>
                <a:t>«gen»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1FF1207A-F475-4AC9-AB84-BA1DABD3D92A}"/>
              </a:ext>
            </a:extLst>
          </p:cNvPr>
          <p:cNvGrpSpPr/>
          <p:nvPr/>
        </p:nvGrpSpPr>
        <p:grpSpPr>
          <a:xfrm>
            <a:off x="4447738" y="1236030"/>
            <a:ext cx="7420262" cy="3842852"/>
            <a:chOff x="1247387" y="2028085"/>
            <a:chExt cx="6071999" cy="2488488"/>
          </a:xfrm>
        </p:grpSpPr>
        <p:sp>
          <p:nvSpPr>
            <p:cNvPr id="12" name="Text Box 3">
              <a:extLst>
                <a:ext uri="{FF2B5EF4-FFF2-40B4-BE49-F238E27FC236}">
                  <a16:creationId xmlns:a16="http://schemas.microsoft.com/office/drawing/2014/main" id="{33E78C5C-59B7-4E3C-BE24-2EC7DCFF51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625" y="2523864"/>
              <a:ext cx="4887449" cy="19927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std::vector&lt;int32_t&gt; foo(int32_t Param1) 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std::vector&lt;int32_t&gt; res {};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while ( Param1 &lt; 42 ) {</a:t>
              </a:r>
            </a:p>
            <a:p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concat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(res = res, {Param1});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Param1++;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for(auto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: res) {</a:t>
              </a:r>
            </a:p>
            <a:p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++;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return res ;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3" name="Text Box 6">
              <a:extLst>
                <a:ext uri="{FF2B5EF4-FFF2-40B4-BE49-F238E27FC236}">
                  <a16:creationId xmlns:a16="http://schemas.microsoft.com/office/drawing/2014/main" id="{DC7605D4-123D-4B97-AC17-8B9391B6D9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387" y="2523864"/>
              <a:ext cx="503238" cy="1831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800" dirty="0"/>
                <a:t>1</a:t>
              </a:r>
            </a:p>
            <a:p>
              <a:pPr algn="r"/>
              <a:r>
                <a:rPr lang="en-US" sz="1800" dirty="0"/>
                <a:t>2</a:t>
              </a:r>
            </a:p>
            <a:p>
              <a:pPr algn="r"/>
              <a:r>
                <a:rPr lang="en-US" sz="1800" dirty="0"/>
                <a:t>3</a:t>
              </a:r>
            </a:p>
            <a:p>
              <a:pPr algn="r"/>
              <a:r>
                <a:rPr lang="en-US" sz="1800" dirty="0"/>
                <a:t>4</a:t>
              </a:r>
            </a:p>
            <a:p>
              <a:pPr algn="r"/>
              <a:r>
                <a:rPr lang="en-US" sz="1800" dirty="0"/>
                <a:t>5</a:t>
              </a:r>
            </a:p>
            <a:p>
              <a:pPr algn="r"/>
              <a:r>
                <a:rPr lang="en-US" dirty="0"/>
                <a:t>6</a:t>
              </a:r>
            </a:p>
            <a:p>
              <a:pPr algn="r"/>
              <a:r>
                <a:rPr lang="en-US" sz="1800" dirty="0"/>
                <a:t>7</a:t>
              </a:r>
            </a:p>
            <a:p>
              <a:pPr algn="r"/>
              <a:r>
                <a:rPr lang="en-US" dirty="0"/>
                <a:t>8</a:t>
              </a:r>
            </a:p>
            <a:p>
              <a:pPr algn="r"/>
              <a:r>
                <a:rPr lang="en-US" sz="1800" dirty="0"/>
                <a:t>9</a:t>
              </a:r>
            </a:p>
            <a:p>
              <a:pPr algn="r"/>
              <a:r>
                <a:rPr lang="en-US" dirty="0"/>
                <a:t>10</a:t>
              </a:r>
            </a:p>
            <a:p>
              <a:pPr algn="r"/>
              <a:r>
                <a:rPr lang="en-US" sz="1800" dirty="0"/>
                <a:t>11</a:t>
              </a:r>
            </a:p>
          </p:txBody>
        </p:sp>
        <p:sp>
          <p:nvSpPr>
            <p:cNvPr id="14" name="AutoShape 40">
              <a:extLst>
                <a:ext uri="{FF2B5EF4-FFF2-40B4-BE49-F238E27FC236}">
                  <a16:creationId xmlns:a16="http://schemas.microsoft.com/office/drawing/2014/main" id="{3D2B1175-F1F6-4C15-B080-C0DBA8969ED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397946" y="2028085"/>
              <a:ext cx="921440" cy="307777"/>
            </a:xfrm>
            <a:prstGeom prst="foldedCorner">
              <a:avLst>
                <a:gd name="adj" fmla="val 2760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10800000" wrap="none" anchor="ctr" anchorCtr="1"/>
            <a:lstStyle/>
            <a:p>
              <a:pPr marL="0" marR="0" lvl="0" indent="0" algn="l" defTabSz="914400" rtl="0" eaLnBrk="0" fontAlgn="auto" latinLnBrk="0" hangingPunct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de-DE" sz="1600" b="0" i="0" u="none" strike="noStrike" kern="1200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PureFun</a:t>
              </a:r>
              <a:endParaRPr kumimoji="0" lang="en-US" altLang="de-DE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CB6C4EE2-D898-4166-A225-82C10E53AFF4}"/>
                </a:ext>
              </a:extLst>
            </p:cNvPr>
            <p:cNvSpPr/>
            <p:nvPr/>
          </p:nvSpPr>
          <p:spPr>
            <a:xfrm>
              <a:off x="6546815" y="2335862"/>
              <a:ext cx="619440" cy="2782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de-DE" altLang="de-DE" sz="1400" b="1" noProof="1">
                  <a:solidFill>
                    <a:srgbClr val="000000"/>
                  </a:solidFill>
                </a:rPr>
                <a:t>«gen»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095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8E1B0BE-16BB-44B1-82FE-A564991B66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894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4D7FA0-0000-49B0-A844-15E6AA3D3C33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/>
              <a:t>Imperative </a:t>
            </a:r>
            <a:r>
              <a:rPr lang="en-GB" dirty="0"/>
              <a:t>programming languages (e.g. </a:t>
            </a:r>
            <a:r>
              <a:rPr lang="de-DE" dirty="0"/>
              <a:t>C/C++, Java)</a:t>
            </a:r>
          </a:p>
          <a:p>
            <a:pPr lvl="1"/>
            <a:r>
              <a:rPr lang="de-DE" dirty="0"/>
              <a:t>Possible </a:t>
            </a:r>
            <a:r>
              <a:rPr lang="de-DE" dirty="0" err="1"/>
              <a:t>side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Code </a:t>
            </a:r>
            <a:r>
              <a:rPr lang="de-DE" dirty="0" err="1"/>
              <a:t>efficiency</a:t>
            </a:r>
            <a:r>
              <a:rPr lang="de-DE" dirty="0"/>
              <a:t> </a:t>
            </a:r>
            <a:r>
              <a:rPr lang="de-DE" dirty="0" err="1"/>
              <a:t>depends</a:t>
            </a:r>
            <a:r>
              <a:rPr lang="de-DE" dirty="0"/>
              <a:t> on </a:t>
            </a:r>
            <a:r>
              <a:rPr lang="de-DE" dirty="0" err="1"/>
              <a:t>user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en-GB" dirty="0"/>
              <a:t>Functional programming languages (e.g. Haskell)</a:t>
            </a:r>
          </a:p>
          <a:p>
            <a:pPr lvl="1"/>
            <a:r>
              <a:rPr lang="en-GB" dirty="0"/>
              <a:t>No side effects</a:t>
            </a:r>
          </a:p>
          <a:p>
            <a:pPr lvl="1"/>
            <a:r>
              <a:rPr lang="en-GB" dirty="0"/>
              <a:t>Code efficiency depends on compiler</a:t>
            </a:r>
          </a:p>
          <a:p>
            <a:pPr lvl="1"/>
            <a:endParaRPr lang="en-GB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8F62B6D-F30B-4EA5-A34F-55DA6C290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GB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CD24D1C-F0A3-4520-BBEF-47D76AE8748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16000" y="1236273"/>
            <a:ext cx="5652000" cy="4385455"/>
          </a:xfrm>
        </p:spPr>
        <p:txBody>
          <a:bodyPr/>
          <a:lstStyle/>
          <a:p>
            <a:r>
              <a:rPr lang="de-DE" dirty="0"/>
              <a:t>Imperative pure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(</a:t>
            </a:r>
            <a:r>
              <a:rPr lang="de-DE" dirty="0" err="1"/>
              <a:t>PureFun</a:t>
            </a:r>
            <a:r>
              <a:rPr lang="de-DE" dirty="0"/>
              <a:t>)</a:t>
            </a:r>
          </a:p>
          <a:p>
            <a:pPr lvl="1"/>
            <a:r>
              <a:rPr lang="en-GB" dirty="0"/>
              <a:t>No side effects</a:t>
            </a:r>
          </a:p>
          <a:p>
            <a:pPr lvl="1"/>
            <a:endParaRPr lang="en-GB" dirty="0"/>
          </a:p>
          <a:p>
            <a:pPr lvl="1"/>
            <a:r>
              <a:rPr lang="de-DE" dirty="0"/>
              <a:t>Code </a:t>
            </a:r>
            <a:r>
              <a:rPr lang="de-DE" dirty="0" err="1"/>
              <a:t>efficiency</a:t>
            </a:r>
            <a:r>
              <a:rPr lang="de-DE" dirty="0"/>
              <a:t> </a:t>
            </a:r>
            <a:r>
              <a:rPr lang="de-DE" dirty="0" err="1"/>
              <a:t>depends</a:t>
            </a:r>
            <a:r>
              <a:rPr lang="de-DE" dirty="0"/>
              <a:t> on </a:t>
            </a:r>
            <a:r>
              <a:rPr lang="de-DE" dirty="0" err="1"/>
              <a:t>user</a:t>
            </a:r>
            <a:endParaRPr lang="de-DE" i="1" dirty="0"/>
          </a:p>
          <a:p>
            <a:pPr lvl="1"/>
            <a:endParaRPr lang="de-DE" i="1" dirty="0"/>
          </a:p>
          <a:p>
            <a:pPr lvl="1"/>
            <a:endParaRPr lang="de-DE" i="1" dirty="0"/>
          </a:p>
          <a:p>
            <a:pPr lvl="1"/>
            <a:endParaRPr lang="de-DE" dirty="0"/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91DC784-EDE1-440A-B15D-C3C79D284360}"/>
              </a:ext>
            </a:extLst>
          </p:cNvPr>
          <p:cNvGrpSpPr/>
          <p:nvPr/>
        </p:nvGrpSpPr>
        <p:grpSpPr>
          <a:xfrm>
            <a:off x="5976001" y="2760935"/>
            <a:ext cx="6071999" cy="2025716"/>
            <a:chOff x="1247387" y="2028085"/>
            <a:chExt cx="6071999" cy="1831382"/>
          </a:xfrm>
        </p:grpSpPr>
        <p:sp>
          <p:nvSpPr>
            <p:cNvPr id="21" name="Text Box 3">
              <a:extLst>
                <a:ext uri="{FF2B5EF4-FFF2-40B4-BE49-F238E27FC236}">
                  <a16:creationId xmlns:a16="http://schemas.microsoft.com/office/drawing/2014/main" id="{3F522DDA-0226-4E70-8803-3AF0E9D583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625" y="2523864"/>
              <a:ext cx="4887449" cy="13356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Example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fun foo(a Int, b Int) : Int 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return a + b;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}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22" name="Text Box 6">
              <a:extLst>
                <a:ext uri="{FF2B5EF4-FFF2-40B4-BE49-F238E27FC236}">
                  <a16:creationId xmlns:a16="http://schemas.microsoft.com/office/drawing/2014/main" id="{0C452A60-E33E-4151-AE37-D819432347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387" y="2523864"/>
              <a:ext cx="503238" cy="1335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800" dirty="0"/>
                <a:t>1</a:t>
              </a:r>
            </a:p>
            <a:p>
              <a:pPr algn="r"/>
              <a:r>
                <a:rPr lang="en-US" sz="1800" dirty="0"/>
                <a:t>2</a:t>
              </a:r>
            </a:p>
            <a:p>
              <a:pPr algn="r"/>
              <a:r>
                <a:rPr lang="en-US" sz="1800" dirty="0"/>
                <a:t>3</a:t>
              </a:r>
            </a:p>
            <a:p>
              <a:pPr algn="r"/>
              <a:r>
                <a:rPr lang="en-US" sz="1800" dirty="0"/>
                <a:t>4</a:t>
              </a:r>
            </a:p>
            <a:p>
              <a:pPr algn="r"/>
              <a:r>
                <a:rPr lang="en-US" sz="1800" dirty="0"/>
                <a:t>5</a:t>
              </a:r>
            </a:p>
          </p:txBody>
        </p:sp>
        <p:sp>
          <p:nvSpPr>
            <p:cNvPr id="23" name="AutoShape 40">
              <a:extLst>
                <a:ext uri="{FF2B5EF4-FFF2-40B4-BE49-F238E27FC236}">
                  <a16:creationId xmlns:a16="http://schemas.microsoft.com/office/drawing/2014/main" id="{DE0D0181-5C4B-46FB-AD10-E0917775E26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397946" y="2028085"/>
              <a:ext cx="921440" cy="307777"/>
            </a:xfrm>
            <a:prstGeom prst="foldedCorner">
              <a:avLst>
                <a:gd name="adj" fmla="val 2760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10800000" wrap="none" anchor="ctr" anchorCtr="1"/>
            <a:lstStyle/>
            <a:p>
              <a:pPr marL="0" marR="0" lvl="0" indent="0" algn="l" defTabSz="914400" rtl="0" eaLnBrk="0" fontAlgn="auto" latinLnBrk="0" hangingPunct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de-DE" sz="1600" b="0" i="0" u="none" strike="noStrike" kern="1200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PureFun</a:t>
              </a:r>
              <a:endParaRPr kumimoji="0" lang="en-US" altLang="de-DE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8ACF86D1-D9C0-4609-A3FB-4230F02992EF}"/>
                </a:ext>
              </a:extLst>
            </p:cNvPr>
            <p:cNvSpPr/>
            <p:nvPr/>
          </p:nvSpPr>
          <p:spPr>
            <a:xfrm>
              <a:off x="6560619" y="2335862"/>
              <a:ext cx="59183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de-DE" altLang="de-DE" sz="1400" b="1" noProof="1">
                  <a:solidFill>
                    <a:srgbClr val="000000"/>
                  </a:solidFill>
                </a:rPr>
                <a:t>«hc»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7546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80CA3A6-610F-4891-BEC8-A1403ACC526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 err="1"/>
              <a:t>Idea</a:t>
            </a:r>
            <a:r>
              <a:rPr lang="de-DE" dirty="0"/>
              <a:t>/Concept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Syntax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Features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Challenges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Outlook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5D4DAFC-9515-42DB-8509-9110B3158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Contents</a:t>
            </a:r>
          </a:p>
        </p:txBody>
      </p:sp>
    </p:spTree>
    <p:extLst>
      <p:ext uri="{BB962C8B-B14F-4D97-AF65-F5344CB8AC3E}">
        <p14:creationId xmlns:p14="http://schemas.microsoft.com/office/powerpoint/2010/main" val="3730269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53E32C4-25B7-4565-9C3C-B68DE725285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Pure </a:t>
            </a:r>
            <a:r>
              <a:rPr lang="de-DE" dirty="0" err="1"/>
              <a:t>functions</a:t>
            </a:r>
            <a:endParaRPr lang="de-DE" dirty="0"/>
          </a:p>
          <a:p>
            <a:pPr lvl="1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side</a:t>
            </a:r>
            <a:r>
              <a:rPr lang="de-DE" dirty="0"/>
              <a:t> </a:t>
            </a:r>
            <a:r>
              <a:rPr lang="de-DE" dirty="0" err="1"/>
              <a:t>effects</a:t>
            </a:r>
            <a:endParaRPr lang="de-DE" dirty="0"/>
          </a:p>
          <a:p>
            <a:pPr lvl="1"/>
            <a:r>
              <a:rPr lang="de-DE" dirty="0"/>
              <a:t>Well </a:t>
            </a:r>
            <a:r>
              <a:rPr lang="de-DE" dirty="0" err="1"/>
              <a:t>suited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parallelism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/>
              <a:t>Built</a:t>
            </a:r>
            <a:r>
              <a:rPr lang="de-DE" dirty="0"/>
              <a:t>-in parallel </a:t>
            </a:r>
            <a:r>
              <a:rPr lang="de-DE" dirty="0" err="1"/>
              <a:t>features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Readability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Python</a:t>
            </a:r>
          </a:p>
          <a:p>
            <a:endParaRPr lang="de-DE" dirty="0"/>
          </a:p>
          <a:p>
            <a:r>
              <a:rPr lang="de-DE" dirty="0"/>
              <a:t>C++ </a:t>
            </a:r>
            <a:r>
              <a:rPr lang="de-DE" dirty="0" err="1"/>
              <a:t>performance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Generates C++ source code</a:t>
            </a:r>
          </a:p>
          <a:p>
            <a:endParaRPr lang="de-DE" dirty="0"/>
          </a:p>
          <a:p>
            <a:r>
              <a:rPr lang="de-DE" dirty="0"/>
              <a:t>Common feature support</a:t>
            </a:r>
          </a:p>
          <a:p>
            <a:pPr lvl="1"/>
            <a:r>
              <a:rPr lang="de-DE" dirty="0"/>
              <a:t>Lists etc.</a:t>
            </a:r>
          </a:p>
          <a:p>
            <a:endParaRPr lang="de-DE" dirty="0"/>
          </a:p>
          <a:p>
            <a:r>
              <a:rPr lang="de-DE" dirty="0"/>
              <a:t>Turing </a:t>
            </a:r>
            <a:r>
              <a:rPr lang="de-DE" dirty="0" err="1"/>
              <a:t>complete</a:t>
            </a:r>
            <a:r>
              <a:rPr lang="de-DE" dirty="0"/>
              <a:t> DSL</a:t>
            </a:r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73F6C2D-DAB6-403B-B2C7-C0B65FF71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Idea</a:t>
            </a:r>
            <a:endParaRPr lang="de-DE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A6A49AE-DA7B-46A9-815C-BC9B4CF03713}"/>
              </a:ext>
            </a:extLst>
          </p:cNvPr>
          <p:cNvGrpSpPr/>
          <p:nvPr/>
        </p:nvGrpSpPr>
        <p:grpSpPr>
          <a:xfrm>
            <a:off x="4998128" y="1403284"/>
            <a:ext cx="6869847" cy="3410709"/>
            <a:chOff x="1247387" y="2028085"/>
            <a:chExt cx="6071999" cy="3083510"/>
          </a:xfrm>
        </p:grpSpPr>
        <p:sp>
          <p:nvSpPr>
            <p:cNvPr id="10" name="Text Box 3">
              <a:extLst>
                <a:ext uri="{FF2B5EF4-FFF2-40B4-BE49-F238E27FC236}">
                  <a16:creationId xmlns:a16="http://schemas.microsoft.com/office/drawing/2014/main" id="{36C5C128-5602-49A8-8A52-B3C7C00CAF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625" y="2523864"/>
              <a:ext cx="4887449" cy="258773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fun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isEvenSublist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(list [Int]) : [Int] 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sublist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[Int] = []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for el in list 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if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isEven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(el) 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sublist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sublist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++ [el]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}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return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sublist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 Box 6">
              <a:extLst>
                <a:ext uri="{FF2B5EF4-FFF2-40B4-BE49-F238E27FC236}">
                  <a16:creationId xmlns:a16="http://schemas.microsoft.com/office/drawing/2014/main" id="{DF604518-87CB-4217-BFE1-1C15BFD250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387" y="2523864"/>
              <a:ext cx="503238" cy="2337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800" dirty="0"/>
                <a:t>1</a:t>
              </a:r>
            </a:p>
            <a:p>
              <a:pPr algn="r"/>
              <a:r>
                <a:rPr lang="en-US" sz="1800" dirty="0"/>
                <a:t>2</a:t>
              </a:r>
            </a:p>
            <a:p>
              <a:pPr algn="r"/>
              <a:r>
                <a:rPr lang="en-US" sz="1800" dirty="0"/>
                <a:t>3</a:t>
              </a:r>
            </a:p>
            <a:p>
              <a:pPr algn="r"/>
              <a:r>
                <a:rPr lang="en-US" sz="1800" dirty="0"/>
                <a:t>4</a:t>
              </a:r>
            </a:p>
            <a:p>
              <a:pPr algn="r"/>
              <a:r>
                <a:rPr lang="en-US" sz="1800" dirty="0"/>
                <a:t>5</a:t>
              </a:r>
            </a:p>
            <a:p>
              <a:pPr algn="r"/>
              <a:r>
                <a:rPr lang="en-US" dirty="0"/>
                <a:t>6</a:t>
              </a:r>
            </a:p>
            <a:p>
              <a:pPr algn="r"/>
              <a:r>
                <a:rPr lang="en-US" sz="1800" dirty="0"/>
                <a:t>7</a:t>
              </a:r>
            </a:p>
            <a:p>
              <a:pPr algn="r"/>
              <a:r>
                <a:rPr lang="en-US" dirty="0"/>
                <a:t>8</a:t>
              </a:r>
            </a:p>
            <a:p>
              <a:pPr algn="r"/>
              <a:r>
                <a:rPr lang="en-US" sz="1800" dirty="0"/>
                <a:t>9</a:t>
              </a:r>
            </a:p>
          </p:txBody>
        </p:sp>
        <p:sp>
          <p:nvSpPr>
            <p:cNvPr id="12" name="AutoShape 40">
              <a:extLst>
                <a:ext uri="{FF2B5EF4-FFF2-40B4-BE49-F238E27FC236}">
                  <a16:creationId xmlns:a16="http://schemas.microsoft.com/office/drawing/2014/main" id="{C6032875-0E2F-466D-8AAD-049E718CC97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397946" y="2028085"/>
              <a:ext cx="921440" cy="307777"/>
            </a:xfrm>
            <a:prstGeom prst="foldedCorner">
              <a:avLst>
                <a:gd name="adj" fmla="val 2760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10800000" wrap="none" anchor="ctr" anchorCtr="1"/>
            <a:lstStyle/>
            <a:p>
              <a:pPr marL="0" marR="0" lvl="0" indent="0" algn="l" defTabSz="914400" rtl="0" eaLnBrk="0" fontAlgn="auto" latinLnBrk="0" hangingPunct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de-DE" sz="1600" b="0" i="0" u="none" strike="noStrike" kern="1200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PureFun</a:t>
              </a:r>
              <a:endParaRPr kumimoji="0" lang="en-US" altLang="de-DE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0FB6A3C5-C89B-4E34-BFC3-5CFA62038631}"/>
                </a:ext>
              </a:extLst>
            </p:cNvPr>
            <p:cNvSpPr/>
            <p:nvPr/>
          </p:nvSpPr>
          <p:spPr>
            <a:xfrm>
              <a:off x="6560619" y="2335862"/>
              <a:ext cx="59183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de-DE" altLang="de-DE" sz="1400" b="1" noProof="1">
                  <a:solidFill>
                    <a:srgbClr val="000000"/>
                  </a:solidFill>
                </a:rPr>
                <a:t>«hc»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6961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2195AFB-AF5D-4A04-8EE2-5EF92707B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Syntax Variables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0D890F2-A484-4D18-8DAB-858993313814}"/>
              </a:ext>
            </a:extLst>
          </p:cNvPr>
          <p:cNvGrpSpPr/>
          <p:nvPr/>
        </p:nvGrpSpPr>
        <p:grpSpPr>
          <a:xfrm>
            <a:off x="745724" y="958786"/>
            <a:ext cx="11122251" cy="3298983"/>
            <a:chOff x="1247387" y="2028085"/>
            <a:chExt cx="6071999" cy="1650989"/>
          </a:xfrm>
        </p:grpSpPr>
        <p:sp>
          <p:nvSpPr>
            <p:cNvPr id="6" name="Text Box 3">
              <a:extLst>
                <a:ext uri="{FF2B5EF4-FFF2-40B4-BE49-F238E27FC236}">
                  <a16:creationId xmlns:a16="http://schemas.microsoft.com/office/drawing/2014/main" id="{FCF18937-55A3-498B-8874-DC5C15ECEF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624" y="2523864"/>
              <a:ext cx="4934658" cy="10165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module Variables 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list [Int] = [31,42]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tuple &lt;Int, String&gt; = &lt;1, “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Eins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”&gt;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map [Int, String] = {1: “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Eins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”, 2: “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Zwei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”}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integer </a:t>
              </a:r>
              <a:r>
                <a:rPr lang="en-US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Int8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= 2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otherint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Int = 2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05B7C808-93BC-4AC8-8DC3-53F72E6D07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387" y="2523864"/>
              <a:ext cx="503238" cy="1155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800" dirty="0"/>
                <a:t>1</a:t>
              </a:r>
            </a:p>
            <a:p>
              <a:pPr algn="r"/>
              <a:r>
                <a:rPr lang="en-US" sz="1800" dirty="0"/>
                <a:t>2</a:t>
              </a:r>
            </a:p>
            <a:p>
              <a:pPr algn="r"/>
              <a:r>
                <a:rPr lang="en-US" sz="1800" dirty="0"/>
                <a:t>3</a:t>
              </a:r>
            </a:p>
            <a:p>
              <a:pPr algn="r"/>
              <a:r>
                <a:rPr lang="en-US" sz="1800" dirty="0"/>
                <a:t>4</a:t>
              </a:r>
            </a:p>
            <a:p>
              <a:pPr algn="r"/>
              <a:r>
                <a:rPr lang="en-US" sz="1800" dirty="0"/>
                <a:t>5</a:t>
              </a:r>
            </a:p>
            <a:p>
              <a:pPr algn="r"/>
              <a:r>
                <a:rPr lang="en-US" dirty="0"/>
                <a:t>6</a:t>
              </a:r>
            </a:p>
            <a:p>
              <a:pPr algn="r"/>
              <a:r>
                <a:rPr lang="en-US" sz="1800" dirty="0"/>
                <a:t>7</a:t>
              </a:r>
              <a:endParaRPr lang="en-US" dirty="0"/>
            </a:p>
            <a:p>
              <a:pPr algn="r"/>
              <a:endParaRPr lang="en-US" sz="1800" dirty="0"/>
            </a:p>
          </p:txBody>
        </p:sp>
        <p:sp>
          <p:nvSpPr>
            <p:cNvPr id="8" name="AutoShape 40">
              <a:extLst>
                <a:ext uri="{FF2B5EF4-FFF2-40B4-BE49-F238E27FC236}">
                  <a16:creationId xmlns:a16="http://schemas.microsoft.com/office/drawing/2014/main" id="{263FEDCF-A407-4B21-9526-1A0F776E669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397946" y="2028085"/>
              <a:ext cx="921440" cy="307777"/>
            </a:xfrm>
            <a:prstGeom prst="foldedCorner">
              <a:avLst>
                <a:gd name="adj" fmla="val 2760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10800000" wrap="none" anchor="ctr" anchorCtr="1"/>
            <a:lstStyle/>
            <a:p>
              <a:pPr marL="0" marR="0" lvl="0" indent="0" algn="l" defTabSz="914400" rtl="0" eaLnBrk="0" fontAlgn="auto" latinLnBrk="0" hangingPunct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de-DE" sz="1600" b="0" i="0" u="none" strike="noStrike" kern="1200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PureFun</a:t>
              </a:r>
              <a:endParaRPr kumimoji="0" lang="en-US" altLang="de-DE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BBF7ACDE-4CF7-4155-A5A5-088B7B847D0B}"/>
                </a:ext>
              </a:extLst>
            </p:cNvPr>
            <p:cNvSpPr/>
            <p:nvPr/>
          </p:nvSpPr>
          <p:spPr>
            <a:xfrm>
              <a:off x="6560619" y="2335862"/>
              <a:ext cx="59183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de-DE" altLang="de-DE" sz="1400" b="1" noProof="1">
                  <a:solidFill>
                    <a:srgbClr val="000000"/>
                  </a:solidFill>
                </a:rPr>
                <a:t>«hc»</a:t>
              </a:r>
            </a:p>
          </p:txBody>
        </p: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4B921558-1A3F-43B9-9C23-85E741A9ED72}"/>
              </a:ext>
            </a:extLst>
          </p:cNvPr>
          <p:cNvSpPr txBox="1"/>
          <p:nvPr/>
        </p:nvSpPr>
        <p:spPr>
          <a:xfrm>
            <a:off x="-28577" y="2873237"/>
            <a:ext cx="144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8 </a:t>
            </a:r>
            <a:r>
              <a:rPr lang="de-DE" dirty="0" err="1">
                <a:solidFill>
                  <a:schemeClr val="tx2"/>
                </a:solidFill>
              </a:rPr>
              <a:t>bit</a:t>
            </a:r>
            <a:r>
              <a:rPr lang="de-DE" dirty="0">
                <a:solidFill>
                  <a:schemeClr val="tx2"/>
                </a:solidFill>
              </a:rPr>
              <a:t> integer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32" name="Verbinder: gekrümmt 31">
            <a:extLst>
              <a:ext uri="{FF2B5EF4-FFF2-40B4-BE49-F238E27FC236}">
                <a16:creationId xmlns:a16="http://schemas.microsoft.com/office/drawing/2014/main" id="{26708C4D-BB59-4C5A-80F5-AA7BFEE78A67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411676" y="3057903"/>
            <a:ext cx="594677" cy="1846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5608B4DE-906F-42D6-82B1-1A2015816812}"/>
              </a:ext>
            </a:extLst>
          </p:cNvPr>
          <p:cNvSpPr txBox="1"/>
          <p:nvPr/>
        </p:nvSpPr>
        <p:spPr>
          <a:xfrm>
            <a:off x="2433551" y="4861848"/>
            <a:ext cx="1053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Optional </a:t>
            </a:r>
            <a:r>
              <a:rPr lang="de-DE" dirty="0" err="1">
                <a:solidFill>
                  <a:schemeClr val="tx2"/>
                </a:solidFill>
              </a:rPr>
              <a:t>colon</a:t>
            </a:r>
            <a:r>
              <a:rPr lang="de-DE" dirty="0">
                <a:solidFill>
                  <a:schemeClr val="tx2"/>
                </a:solidFill>
              </a:rPr>
              <a:t> 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37" name="Verbinder: gekrümmt 36">
            <a:extLst>
              <a:ext uri="{FF2B5EF4-FFF2-40B4-BE49-F238E27FC236}">
                <a16:creationId xmlns:a16="http://schemas.microsoft.com/office/drawing/2014/main" id="{0B72F895-BD76-4D9E-8F0B-6F5AF3B03004}"/>
              </a:ext>
            </a:extLst>
          </p:cNvPr>
          <p:cNvCxnSpPr>
            <a:cxnSpLocks/>
            <a:stCxn id="35" idx="0"/>
          </p:cNvCxnSpPr>
          <p:nvPr/>
        </p:nvCxnSpPr>
        <p:spPr>
          <a:xfrm rot="5400000" flipH="1" flipV="1">
            <a:off x="2520405" y="4044250"/>
            <a:ext cx="1257513" cy="37768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AB420685-5C06-4116-9C34-1302603A968F}"/>
              </a:ext>
            </a:extLst>
          </p:cNvPr>
          <p:cNvSpPr txBox="1"/>
          <p:nvPr/>
        </p:nvSpPr>
        <p:spPr>
          <a:xfrm>
            <a:off x="21187" y="4166361"/>
            <a:ext cx="168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Variable </a:t>
            </a:r>
            <a:r>
              <a:rPr lang="de-DE" dirty="0" err="1">
                <a:solidFill>
                  <a:schemeClr val="tx2"/>
                </a:solidFill>
              </a:rPr>
              <a:t>name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20" name="Verbinder: gekrümmt 19">
            <a:extLst>
              <a:ext uri="{FF2B5EF4-FFF2-40B4-BE49-F238E27FC236}">
                <a16:creationId xmlns:a16="http://schemas.microsoft.com/office/drawing/2014/main" id="{085DBD93-D9AC-43D1-B0D8-6DA5D4508AEA}"/>
              </a:ext>
            </a:extLst>
          </p:cNvPr>
          <p:cNvCxnSpPr>
            <a:stCxn id="15" idx="3"/>
          </p:cNvCxnSpPr>
          <p:nvPr/>
        </p:nvCxnSpPr>
        <p:spPr>
          <a:xfrm flipV="1">
            <a:off x="1709014" y="3604335"/>
            <a:ext cx="724537" cy="74669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AFBFD056-D32F-4C3E-BE4C-49907A6236C5}"/>
              </a:ext>
            </a:extLst>
          </p:cNvPr>
          <p:cNvSpPr txBox="1"/>
          <p:nvPr/>
        </p:nvSpPr>
        <p:spPr>
          <a:xfrm>
            <a:off x="4714043" y="4758431"/>
            <a:ext cx="172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Variable type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26" name="Verbinder: gekrümmt 25">
            <a:extLst>
              <a:ext uri="{FF2B5EF4-FFF2-40B4-BE49-F238E27FC236}">
                <a16:creationId xmlns:a16="http://schemas.microsoft.com/office/drawing/2014/main" id="{820DE192-97A2-4C04-8353-051E1D4E1818}"/>
              </a:ext>
            </a:extLst>
          </p:cNvPr>
          <p:cNvCxnSpPr>
            <a:stCxn id="21" idx="1"/>
          </p:cNvCxnSpPr>
          <p:nvPr/>
        </p:nvCxnSpPr>
        <p:spPr>
          <a:xfrm rot="10800000">
            <a:off x="3817399" y="3604335"/>
            <a:ext cx="896645" cy="13387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ABEC435E-8620-48E4-88E6-57680942CFAB}"/>
              </a:ext>
            </a:extLst>
          </p:cNvPr>
          <p:cNvSpPr txBox="1"/>
          <p:nvPr/>
        </p:nvSpPr>
        <p:spPr>
          <a:xfrm>
            <a:off x="6186993" y="3977681"/>
            <a:ext cx="259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HashMap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declaration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31" name="Verbinder: gekrümmt 30">
            <a:extLst>
              <a:ext uri="{FF2B5EF4-FFF2-40B4-BE49-F238E27FC236}">
                <a16:creationId xmlns:a16="http://schemas.microsoft.com/office/drawing/2014/main" id="{E94D1683-667A-4E98-83AB-5A19F36776C6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>
            <a:off x="4332303" y="2965107"/>
            <a:ext cx="1854690" cy="119724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BD74E30C-C55E-44D4-A68C-3A5D09DCE0B3}"/>
              </a:ext>
            </a:extLst>
          </p:cNvPr>
          <p:cNvSpPr txBox="1"/>
          <p:nvPr/>
        </p:nvSpPr>
        <p:spPr>
          <a:xfrm>
            <a:off x="6789604" y="3500931"/>
            <a:ext cx="259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HashMap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instantiation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39" name="Verbinder: gekrümmt 38">
            <a:extLst>
              <a:ext uri="{FF2B5EF4-FFF2-40B4-BE49-F238E27FC236}">
                <a16:creationId xmlns:a16="http://schemas.microsoft.com/office/drawing/2014/main" id="{F2F6B870-3898-461D-B0EE-9C612D67538D}"/>
              </a:ext>
            </a:extLst>
          </p:cNvPr>
          <p:cNvCxnSpPr>
            <a:stCxn id="38" idx="1"/>
          </p:cNvCxnSpPr>
          <p:nvPr/>
        </p:nvCxnSpPr>
        <p:spPr>
          <a:xfrm rot="10800000">
            <a:off x="6275444" y="3098339"/>
            <a:ext cx="514161" cy="58725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A504FEC9-FBC2-46E9-B427-F077B681B3F3}"/>
              </a:ext>
            </a:extLst>
          </p:cNvPr>
          <p:cNvSpPr txBox="1"/>
          <p:nvPr/>
        </p:nvSpPr>
        <p:spPr>
          <a:xfrm>
            <a:off x="7483133" y="1547847"/>
            <a:ext cx="259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Tuple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declaration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42" name="Verbinder: gekrümmt 41">
            <a:extLst>
              <a:ext uri="{FF2B5EF4-FFF2-40B4-BE49-F238E27FC236}">
                <a16:creationId xmlns:a16="http://schemas.microsoft.com/office/drawing/2014/main" id="{6389B2BA-A8DD-4C2F-A4DA-5F6704FDE128}"/>
              </a:ext>
            </a:extLst>
          </p:cNvPr>
          <p:cNvCxnSpPr>
            <a:cxnSpLocks/>
            <a:stCxn id="41" idx="1"/>
          </p:cNvCxnSpPr>
          <p:nvPr/>
        </p:nvCxnSpPr>
        <p:spPr>
          <a:xfrm rot="10800000" flipV="1">
            <a:off x="4589755" y="1732513"/>
            <a:ext cx="2893378" cy="9082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718802E4-2725-4C03-8FD1-CFCE8539C0DA}"/>
              </a:ext>
            </a:extLst>
          </p:cNvPr>
          <p:cNvSpPr txBox="1"/>
          <p:nvPr/>
        </p:nvSpPr>
        <p:spPr>
          <a:xfrm>
            <a:off x="7932203" y="2408092"/>
            <a:ext cx="259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Tuple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instantiation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44" name="Verbinder: gekrümmt 43">
            <a:extLst>
              <a:ext uri="{FF2B5EF4-FFF2-40B4-BE49-F238E27FC236}">
                <a16:creationId xmlns:a16="http://schemas.microsoft.com/office/drawing/2014/main" id="{A6E3B483-692C-47DE-9BB3-914DD71A4283}"/>
              </a:ext>
            </a:extLst>
          </p:cNvPr>
          <p:cNvCxnSpPr>
            <a:cxnSpLocks/>
            <a:stCxn id="43" idx="1"/>
          </p:cNvCxnSpPr>
          <p:nvPr/>
        </p:nvCxnSpPr>
        <p:spPr>
          <a:xfrm rot="10800000" flipV="1">
            <a:off x="6578353" y="2592758"/>
            <a:ext cx="1353850" cy="967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FD7EDA2D-07E8-43E1-93D6-E383DB16C5B7}"/>
              </a:ext>
            </a:extLst>
          </p:cNvPr>
          <p:cNvSpPr txBox="1"/>
          <p:nvPr/>
        </p:nvSpPr>
        <p:spPr>
          <a:xfrm>
            <a:off x="115536" y="1394521"/>
            <a:ext cx="259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List </a:t>
            </a:r>
            <a:r>
              <a:rPr lang="de-DE" dirty="0" err="1">
                <a:solidFill>
                  <a:schemeClr val="tx2"/>
                </a:solidFill>
              </a:rPr>
              <a:t>declaration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49" name="Verbinder: gekrümmt 48">
            <a:extLst>
              <a:ext uri="{FF2B5EF4-FFF2-40B4-BE49-F238E27FC236}">
                <a16:creationId xmlns:a16="http://schemas.microsoft.com/office/drawing/2014/main" id="{20F143E1-EB02-4FC6-9F21-F1DD6DC04BCA}"/>
              </a:ext>
            </a:extLst>
          </p:cNvPr>
          <p:cNvCxnSpPr>
            <a:cxnSpLocks/>
            <a:stCxn id="48" idx="2"/>
          </p:cNvCxnSpPr>
          <p:nvPr/>
        </p:nvCxnSpPr>
        <p:spPr>
          <a:xfrm rot="16200000" flipH="1">
            <a:off x="1436844" y="1738685"/>
            <a:ext cx="624240" cy="6745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2BBEA20-1031-4460-90CD-0A9A7247054C}"/>
              </a:ext>
            </a:extLst>
          </p:cNvPr>
          <p:cNvSpPr txBox="1"/>
          <p:nvPr/>
        </p:nvSpPr>
        <p:spPr>
          <a:xfrm>
            <a:off x="3549458" y="1199762"/>
            <a:ext cx="259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List </a:t>
            </a:r>
            <a:r>
              <a:rPr lang="de-DE" dirty="0" err="1">
                <a:solidFill>
                  <a:schemeClr val="tx2"/>
                </a:solidFill>
              </a:rPr>
              <a:t>instantiation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51" name="Verbinder: gekrümmt 50">
            <a:extLst>
              <a:ext uri="{FF2B5EF4-FFF2-40B4-BE49-F238E27FC236}">
                <a16:creationId xmlns:a16="http://schemas.microsoft.com/office/drawing/2014/main" id="{84037D64-2E05-47C1-8DD9-2E8A38BFE55C}"/>
              </a:ext>
            </a:extLst>
          </p:cNvPr>
          <p:cNvCxnSpPr>
            <a:cxnSpLocks/>
            <a:stCxn id="50" idx="2"/>
          </p:cNvCxnSpPr>
          <p:nvPr/>
        </p:nvCxnSpPr>
        <p:spPr>
          <a:xfrm rot="5400000">
            <a:off x="4191866" y="1666300"/>
            <a:ext cx="750938" cy="55652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11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5" grpId="0"/>
      <p:bldP spid="15" grpId="0"/>
      <p:bldP spid="21" grpId="0"/>
      <p:bldP spid="27" grpId="0"/>
      <p:bldP spid="38" grpId="0"/>
      <p:bldP spid="41" grpId="0"/>
      <p:bldP spid="43" grpId="0"/>
      <p:bldP spid="48" grpId="0"/>
      <p:bldP spid="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2195AFB-AF5D-4A04-8EE2-5EF92707B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Syntax Data </a:t>
            </a:r>
            <a:r>
              <a:rPr lang="de-DE" dirty="0" err="1"/>
              <a:t>Structures</a:t>
            </a:r>
            <a:endParaRPr lang="de-DE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0D890F2-A484-4D18-8DAB-858993313814}"/>
              </a:ext>
            </a:extLst>
          </p:cNvPr>
          <p:cNvGrpSpPr/>
          <p:nvPr/>
        </p:nvGrpSpPr>
        <p:grpSpPr>
          <a:xfrm>
            <a:off x="798990" y="941033"/>
            <a:ext cx="11068985" cy="2831977"/>
            <a:chOff x="1247387" y="2028085"/>
            <a:chExt cx="6071999" cy="2025223"/>
          </a:xfrm>
        </p:grpSpPr>
        <p:sp>
          <p:nvSpPr>
            <p:cNvPr id="6" name="Text Box 3">
              <a:extLst>
                <a:ext uri="{FF2B5EF4-FFF2-40B4-BE49-F238E27FC236}">
                  <a16:creationId xmlns:a16="http://schemas.microsoft.com/office/drawing/2014/main" id="{FCF18937-55A3-498B-8874-DC5C15ECEF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625" y="2523864"/>
              <a:ext cx="4887449" cy="148503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DataStructures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data </a:t>
              </a:r>
              <a:r>
                <a:rPr lang="en-US" b="1" dirty="0">
                  <a:solidFill>
                    <a:schemeClr val="accent6"/>
                  </a:solidFill>
                  <a:latin typeface="Courier New" pitchFamily="49" charset="0"/>
                  <a:cs typeface="Courier New" pitchFamily="49" charset="0"/>
                </a:rPr>
                <a:t>Student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{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matrikelNummer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Int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Name String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}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test : </a:t>
              </a:r>
              <a:r>
                <a:rPr lang="en-US" b="1" dirty="0">
                  <a:solidFill>
                    <a:schemeClr val="accent6"/>
                  </a:solidFill>
                  <a:latin typeface="Courier New" pitchFamily="49" charset="0"/>
                  <a:cs typeface="Courier New" pitchFamily="49" charset="0"/>
                </a:rPr>
                <a:t>Student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= (314253, “Hugo”)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05B7C808-93BC-4AC8-8DC3-53F72E6D07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387" y="2523864"/>
              <a:ext cx="503238" cy="1529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800" dirty="0"/>
                <a:t>1</a:t>
              </a:r>
            </a:p>
            <a:p>
              <a:pPr algn="r"/>
              <a:r>
                <a:rPr lang="en-US" sz="1800" dirty="0"/>
                <a:t>2</a:t>
              </a:r>
            </a:p>
            <a:p>
              <a:pPr algn="r"/>
              <a:r>
                <a:rPr lang="en-US" sz="1800" dirty="0"/>
                <a:t>3</a:t>
              </a:r>
            </a:p>
            <a:p>
              <a:pPr algn="r"/>
              <a:r>
                <a:rPr lang="en-US" sz="1800" dirty="0"/>
                <a:t>4</a:t>
              </a:r>
            </a:p>
            <a:p>
              <a:pPr algn="r"/>
              <a:r>
                <a:rPr lang="en-US" sz="1800" dirty="0"/>
                <a:t>5</a:t>
              </a:r>
            </a:p>
            <a:p>
              <a:pPr algn="r"/>
              <a:r>
                <a:rPr lang="en-US" dirty="0"/>
                <a:t>6</a:t>
              </a:r>
            </a:p>
            <a:p>
              <a:pPr algn="r"/>
              <a:r>
                <a:rPr lang="en-US" sz="1800" dirty="0"/>
                <a:t>7</a:t>
              </a:r>
            </a:p>
          </p:txBody>
        </p:sp>
        <p:sp>
          <p:nvSpPr>
            <p:cNvPr id="8" name="AutoShape 40">
              <a:extLst>
                <a:ext uri="{FF2B5EF4-FFF2-40B4-BE49-F238E27FC236}">
                  <a16:creationId xmlns:a16="http://schemas.microsoft.com/office/drawing/2014/main" id="{263FEDCF-A407-4B21-9526-1A0F776E669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397946" y="2028085"/>
              <a:ext cx="921440" cy="307777"/>
            </a:xfrm>
            <a:prstGeom prst="foldedCorner">
              <a:avLst>
                <a:gd name="adj" fmla="val 2760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10800000" wrap="none" anchor="ctr" anchorCtr="1"/>
            <a:lstStyle/>
            <a:p>
              <a:pPr marL="0" marR="0" lvl="0" indent="0" algn="l" defTabSz="914400" rtl="0" eaLnBrk="0" fontAlgn="auto" latinLnBrk="0" hangingPunct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de-DE" sz="1600" b="0" i="0" u="none" strike="noStrike" kern="1200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PureFun</a:t>
              </a:r>
              <a:endParaRPr kumimoji="0" lang="en-US" altLang="de-DE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BBF7ACDE-4CF7-4155-A5A5-088B7B847D0B}"/>
                </a:ext>
              </a:extLst>
            </p:cNvPr>
            <p:cNvSpPr/>
            <p:nvPr/>
          </p:nvSpPr>
          <p:spPr>
            <a:xfrm>
              <a:off x="6560619" y="2335862"/>
              <a:ext cx="59183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de-DE" altLang="de-DE" sz="1400" b="1" noProof="1">
                  <a:solidFill>
                    <a:srgbClr val="000000"/>
                  </a:solidFill>
                </a:rPr>
                <a:t>«hc»</a:t>
              </a:r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895E2B99-B298-4ED4-8AE8-61BF3B59C1B0}"/>
              </a:ext>
            </a:extLst>
          </p:cNvPr>
          <p:cNvSpPr txBox="1"/>
          <p:nvPr/>
        </p:nvSpPr>
        <p:spPr>
          <a:xfrm>
            <a:off x="5530382" y="2651898"/>
            <a:ext cx="233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Set </a:t>
            </a:r>
            <a:r>
              <a:rPr lang="de-DE" dirty="0" err="1">
                <a:solidFill>
                  <a:schemeClr val="tx2"/>
                </a:solidFill>
              </a:rPr>
              <a:t>matrikelNummer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11" name="Verbinder: gekrümmt 10">
            <a:extLst>
              <a:ext uri="{FF2B5EF4-FFF2-40B4-BE49-F238E27FC236}">
                <a16:creationId xmlns:a16="http://schemas.microsoft.com/office/drawing/2014/main" id="{F2CEBE27-AADF-46D5-B39C-6E7BED4E5843}"/>
              </a:ext>
            </a:extLst>
          </p:cNvPr>
          <p:cNvCxnSpPr>
            <a:cxnSpLocks/>
            <a:stCxn id="2" idx="1"/>
          </p:cNvCxnSpPr>
          <p:nvPr/>
        </p:nvCxnSpPr>
        <p:spPr>
          <a:xfrm rot="10800000">
            <a:off x="4864556" y="2374900"/>
            <a:ext cx="665826" cy="46166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krümmt 12">
            <a:extLst>
              <a:ext uri="{FF2B5EF4-FFF2-40B4-BE49-F238E27FC236}">
                <a16:creationId xmlns:a16="http://schemas.microsoft.com/office/drawing/2014/main" id="{EE680DF3-574D-4064-94E8-C57DFBF457B7}"/>
              </a:ext>
            </a:extLst>
          </p:cNvPr>
          <p:cNvCxnSpPr>
            <a:cxnSpLocks/>
            <a:stCxn id="2" idx="1"/>
          </p:cNvCxnSpPr>
          <p:nvPr/>
        </p:nvCxnSpPr>
        <p:spPr>
          <a:xfrm rot="10800000" flipV="1">
            <a:off x="5352828" y="2836563"/>
            <a:ext cx="177554" cy="30557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4EF58571-CB0D-4588-A300-19606B36F966}"/>
              </a:ext>
            </a:extLst>
          </p:cNvPr>
          <p:cNvSpPr txBox="1"/>
          <p:nvPr/>
        </p:nvSpPr>
        <p:spPr>
          <a:xfrm>
            <a:off x="327469" y="3855481"/>
            <a:ext cx="251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Object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of</a:t>
            </a:r>
            <a:r>
              <a:rPr lang="de-DE" dirty="0">
                <a:solidFill>
                  <a:schemeClr val="tx2"/>
                </a:solidFill>
              </a:rPr>
              <a:t> type Student 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26" name="Verbinder: gekrümmt 25">
            <a:extLst>
              <a:ext uri="{FF2B5EF4-FFF2-40B4-BE49-F238E27FC236}">
                <a16:creationId xmlns:a16="http://schemas.microsoft.com/office/drawing/2014/main" id="{5E37F029-FAF2-4E1E-9E1B-43029A6BAA2E}"/>
              </a:ext>
            </a:extLst>
          </p:cNvPr>
          <p:cNvCxnSpPr>
            <a:cxnSpLocks/>
            <a:stCxn id="23" idx="3"/>
          </p:cNvCxnSpPr>
          <p:nvPr/>
        </p:nvCxnSpPr>
        <p:spPr>
          <a:xfrm flipH="1" flipV="1">
            <a:off x="2622196" y="3276214"/>
            <a:ext cx="221617" cy="763933"/>
          </a:xfrm>
          <a:prstGeom prst="curvedConnector4">
            <a:avLst>
              <a:gd name="adj1" fmla="val -103151"/>
              <a:gd name="adj2" fmla="val 620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C3CBEBC8-556E-422C-B02B-0C7BBA23AF20}"/>
              </a:ext>
            </a:extLst>
          </p:cNvPr>
          <p:cNvSpPr txBox="1"/>
          <p:nvPr/>
        </p:nvSpPr>
        <p:spPr>
          <a:xfrm>
            <a:off x="-9284" y="1202870"/>
            <a:ext cx="223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Class </a:t>
            </a:r>
            <a:r>
              <a:rPr lang="de-DE" dirty="0" err="1">
                <a:solidFill>
                  <a:schemeClr val="tx2"/>
                </a:solidFill>
              </a:rPr>
              <a:t>keyword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33" name="Verbinder: gekrümmt 32">
            <a:extLst>
              <a:ext uri="{FF2B5EF4-FFF2-40B4-BE49-F238E27FC236}">
                <a16:creationId xmlns:a16="http://schemas.microsoft.com/office/drawing/2014/main" id="{50B11916-8CD2-4537-BB00-7D42DB05D983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1299646" y="1381858"/>
            <a:ext cx="522928" cy="90361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F759B541-C400-4AF1-84AA-EC1E942BF461}"/>
              </a:ext>
            </a:extLst>
          </p:cNvPr>
          <p:cNvSpPr txBox="1"/>
          <p:nvPr/>
        </p:nvSpPr>
        <p:spPr>
          <a:xfrm>
            <a:off x="5424517" y="1733045"/>
            <a:ext cx="251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Class </a:t>
            </a:r>
            <a:r>
              <a:rPr lang="de-DE" dirty="0" err="1">
                <a:solidFill>
                  <a:schemeClr val="tx2"/>
                </a:solidFill>
              </a:rPr>
              <a:t>name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22" name="Verbinder: gekrümmt 21">
            <a:extLst>
              <a:ext uri="{FF2B5EF4-FFF2-40B4-BE49-F238E27FC236}">
                <a16:creationId xmlns:a16="http://schemas.microsoft.com/office/drawing/2014/main" id="{8E86CBB5-AAB6-432D-A9C0-188961010341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 flipV="1">
            <a:off x="3755259" y="1917711"/>
            <a:ext cx="1669259" cy="1516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D52A9D7D-23AE-4C57-94A0-1225C8532648}"/>
              </a:ext>
            </a:extLst>
          </p:cNvPr>
          <p:cNvSpPr txBox="1"/>
          <p:nvPr/>
        </p:nvSpPr>
        <p:spPr>
          <a:xfrm>
            <a:off x="4599706" y="4646178"/>
            <a:ext cx="233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Constructor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call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29" name="Verbinder: gekrümmt 28">
            <a:extLst>
              <a:ext uri="{FF2B5EF4-FFF2-40B4-BE49-F238E27FC236}">
                <a16:creationId xmlns:a16="http://schemas.microsoft.com/office/drawing/2014/main" id="{2DEE0A65-3AD7-4971-A371-621061CA7AB7}"/>
              </a:ext>
            </a:extLst>
          </p:cNvPr>
          <p:cNvCxnSpPr>
            <a:cxnSpLocks/>
            <a:stCxn id="28" idx="0"/>
          </p:cNvCxnSpPr>
          <p:nvPr/>
        </p:nvCxnSpPr>
        <p:spPr>
          <a:xfrm rot="5400000" flipH="1" flipV="1">
            <a:off x="5256607" y="3806785"/>
            <a:ext cx="1347950" cy="3308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Verbinder: gekrümmt 30">
            <a:extLst>
              <a:ext uri="{FF2B5EF4-FFF2-40B4-BE49-F238E27FC236}">
                <a16:creationId xmlns:a16="http://schemas.microsoft.com/office/drawing/2014/main" id="{CAE6EDCE-0068-4CD7-B921-25FBE7633D17}"/>
              </a:ext>
            </a:extLst>
          </p:cNvPr>
          <p:cNvCxnSpPr>
            <a:cxnSpLocks/>
            <a:stCxn id="28" idx="0"/>
          </p:cNvCxnSpPr>
          <p:nvPr/>
        </p:nvCxnSpPr>
        <p:spPr>
          <a:xfrm rot="16200000" flipV="1">
            <a:off x="4655171" y="3536185"/>
            <a:ext cx="1319378" cy="9006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44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/>
      <p:bldP spid="30" grpId="0"/>
      <p:bldP spid="21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2195AFB-AF5D-4A04-8EE2-5EF92707B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Syntax </a:t>
            </a:r>
            <a:r>
              <a:rPr lang="de-DE" dirty="0" err="1"/>
              <a:t>Functions</a:t>
            </a:r>
            <a:endParaRPr lang="de-DE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0D890F2-A484-4D18-8DAB-858993313814}"/>
              </a:ext>
            </a:extLst>
          </p:cNvPr>
          <p:cNvGrpSpPr/>
          <p:nvPr/>
        </p:nvGrpSpPr>
        <p:grpSpPr>
          <a:xfrm>
            <a:off x="574608" y="942832"/>
            <a:ext cx="11104495" cy="4663085"/>
            <a:chOff x="1247387" y="2028085"/>
            <a:chExt cx="6071999" cy="2383936"/>
          </a:xfrm>
        </p:grpSpPr>
        <p:sp>
          <p:nvSpPr>
            <p:cNvPr id="6" name="Text Box 3">
              <a:extLst>
                <a:ext uri="{FF2B5EF4-FFF2-40B4-BE49-F238E27FC236}">
                  <a16:creationId xmlns:a16="http://schemas.microsoft.com/office/drawing/2014/main" id="{FCF18937-55A3-498B-8874-DC5C15ECEF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625" y="2523864"/>
              <a:ext cx="4887449" cy="188815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b="1">
                  <a:latin typeface="Courier New" pitchFamily="49" charset="0"/>
                  <a:cs typeface="Courier New" pitchFamily="49" charset="0"/>
                </a:rPr>
                <a:t>module Functions 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fun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foo (Param1 : Int) : [Int] 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res [Int] = []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while Param1 &lt; 42 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  res = res ++ [Param1]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  Param1++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for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in res 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++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return res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}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05B7C808-93BC-4AC8-8DC3-53F72E6D07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387" y="2523864"/>
              <a:ext cx="503238" cy="1888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800" dirty="0"/>
                <a:t>1</a:t>
              </a:r>
            </a:p>
            <a:p>
              <a:pPr algn="r"/>
              <a:r>
                <a:rPr lang="en-US" sz="1800" dirty="0"/>
                <a:t>2</a:t>
              </a:r>
            </a:p>
            <a:p>
              <a:pPr algn="r"/>
              <a:r>
                <a:rPr lang="en-US" sz="1800" dirty="0"/>
                <a:t>3</a:t>
              </a:r>
            </a:p>
            <a:p>
              <a:pPr algn="r"/>
              <a:r>
                <a:rPr lang="en-US" sz="1800" dirty="0"/>
                <a:t>4</a:t>
              </a:r>
            </a:p>
            <a:p>
              <a:pPr algn="r"/>
              <a:r>
                <a:rPr lang="en-US" sz="1800" dirty="0"/>
                <a:t>5</a:t>
              </a:r>
            </a:p>
            <a:p>
              <a:pPr algn="r"/>
              <a:r>
                <a:rPr lang="en-US" dirty="0"/>
                <a:t>6</a:t>
              </a:r>
            </a:p>
            <a:p>
              <a:pPr algn="r"/>
              <a:r>
                <a:rPr lang="en-US" sz="1800" dirty="0"/>
                <a:t>7</a:t>
              </a:r>
            </a:p>
            <a:p>
              <a:pPr algn="r"/>
              <a:r>
                <a:rPr lang="en-US" dirty="0"/>
                <a:t>8</a:t>
              </a:r>
            </a:p>
            <a:p>
              <a:pPr algn="r"/>
              <a:r>
                <a:rPr lang="en-US" sz="1800" dirty="0"/>
                <a:t>9</a:t>
              </a:r>
            </a:p>
            <a:p>
              <a:pPr algn="r"/>
              <a:r>
                <a:rPr lang="en-US" dirty="0"/>
                <a:t>10</a:t>
              </a:r>
            </a:p>
            <a:p>
              <a:pPr algn="r"/>
              <a:r>
                <a:rPr lang="en-US" sz="1800" dirty="0"/>
                <a:t>11</a:t>
              </a:r>
            </a:p>
            <a:p>
              <a:pPr algn="r"/>
              <a:r>
                <a:rPr lang="en-US" dirty="0"/>
                <a:t>12</a:t>
              </a:r>
            </a:p>
            <a:p>
              <a:pPr algn="r"/>
              <a:r>
                <a:rPr lang="en-US" sz="1800" dirty="0"/>
                <a:t>13</a:t>
              </a:r>
            </a:p>
          </p:txBody>
        </p:sp>
        <p:sp>
          <p:nvSpPr>
            <p:cNvPr id="8" name="AutoShape 40">
              <a:extLst>
                <a:ext uri="{FF2B5EF4-FFF2-40B4-BE49-F238E27FC236}">
                  <a16:creationId xmlns:a16="http://schemas.microsoft.com/office/drawing/2014/main" id="{263FEDCF-A407-4B21-9526-1A0F776E669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397946" y="2028085"/>
              <a:ext cx="921440" cy="307777"/>
            </a:xfrm>
            <a:prstGeom prst="foldedCorner">
              <a:avLst>
                <a:gd name="adj" fmla="val 2760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10800000" wrap="none" anchor="ctr" anchorCtr="1"/>
            <a:lstStyle/>
            <a:p>
              <a:pPr marL="0" marR="0" lvl="0" indent="0" algn="l" defTabSz="914400" rtl="0" eaLnBrk="0" fontAlgn="auto" latinLnBrk="0" hangingPunct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de-DE" sz="1600" b="0" i="0" u="none" strike="noStrike" kern="1200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PureFun</a:t>
              </a:r>
              <a:endParaRPr kumimoji="0" lang="en-US" altLang="de-DE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BBF7ACDE-4CF7-4155-A5A5-088B7B847D0B}"/>
                </a:ext>
              </a:extLst>
            </p:cNvPr>
            <p:cNvSpPr/>
            <p:nvPr/>
          </p:nvSpPr>
          <p:spPr>
            <a:xfrm>
              <a:off x="6560619" y="2335862"/>
              <a:ext cx="59183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de-DE" altLang="de-DE" sz="1400" b="1" noProof="1">
                  <a:solidFill>
                    <a:srgbClr val="000000"/>
                  </a:solidFill>
                </a:rPr>
                <a:t>«hc»</a:t>
              </a:r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F86833E5-5A40-4D05-A0A9-6E39964E5BAD}"/>
              </a:ext>
            </a:extLst>
          </p:cNvPr>
          <p:cNvSpPr txBox="1"/>
          <p:nvPr/>
        </p:nvSpPr>
        <p:spPr>
          <a:xfrm>
            <a:off x="384000" y="1233996"/>
            <a:ext cx="111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Keyword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14" name="Verbinder: gekrümmt 13">
            <a:extLst>
              <a:ext uri="{FF2B5EF4-FFF2-40B4-BE49-F238E27FC236}">
                <a16:creationId xmlns:a16="http://schemas.microsoft.com/office/drawing/2014/main" id="{7E09251B-F5CD-4DEA-96A3-88BA80D9AAD5}"/>
              </a:ext>
            </a:extLst>
          </p:cNvPr>
          <p:cNvCxnSpPr>
            <a:stCxn id="10" idx="2"/>
          </p:cNvCxnSpPr>
          <p:nvPr/>
        </p:nvCxnSpPr>
        <p:spPr>
          <a:xfrm rot="16200000" flipH="1">
            <a:off x="969126" y="1573667"/>
            <a:ext cx="793643" cy="85296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6BB1411D-7896-4E9D-B35B-9B436C2B712E}"/>
              </a:ext>
            </a:extLst>
          </p:cNvPr>
          <p:cNvSpPr txBox="1"/>
          <p:nvPr/>
        </p:nvSpPr>
        <p:spPr>
          <a:xfrm>
            <a:off x="7769817" y="2396970"/>
            <a:ext cx="1953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Conditions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without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brackets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17" name="Verbinder: gekrümmt 16">
            <a:extLst>
              <a:ext uri="{FF2B5EF4-FFF2-40B4-BE49-F238E27FC236}">
                <a16:creationId xmlns:a16="http://schemas.microsoft.com/office/drawing/2014/main" id="{0D7C64E4-F408-46F5-833A-B18887E36D06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 flipV="1">
            <a:off x="4500979" y="2720135"/>
            <a:ext cx="3268838" cy="16510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4868B6EF-0484-44AA-8212-8EEFB4FE93C0}"/>
              </a:ext>
            </a:extLst>
          </p:cNvPr>
          <p:cNvSpPr txBox="1"/>
          <p:nvPr/>
        </p:nvSpPr>
        <p:spPr>
          <a:xfrm>
            <a:off x="4841289" y="5030989"/>
            <a:ext cx="211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For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each</a:t>
            </a:r>
            <a:r>
              <a:rPr lang="de-DE" dirty="0">
                <a:solidFill>
                  <a:schemeClr val="tx2"/>
                </a:solidFill>
              </a:rPr>
              <a:t> loop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21" name="Verbinder: gekrümmt 20">
            <a:extLst>
              <a:ext uri="{FF2B5EF4-FFF2-40B4-BE49-F238E27FC236}">
                <a16:creationId xmlns:a16="http://schemas.microsoft.com/office/drawing/2014/main" id="{67B5C9DE-237A-4D0F-853A-84D40FC98218}"/>
              </a:ext>
            </a:extLst>
          </p:cNvPr>
          <p:cNvCxnSpPr>
            <a:cxnSpLocks/>
            <a:stCxn id="19" idx="0"/>
          </p:cNvCxnSpPr>
          <p:nvPr/>
        </p:nvCxnSpPr>
        <p:spPr>
          <a:xfrm rot="16200000" flipV="1">
            <a:off x="4338679" y="3471935"/>
            <a:ext cx="1028896" cy="20892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57D16DCB-285E-4EA8-BBF0-3899849CD2C1}"/>
              </a:ext>
            </a:extLst>
          </p:cNvPr>
          <p:cNvSpPr txBox="1"/>
          <p:nvPr/>
        </p:nvSpPr>
        <p:spPr>
          <a:xfrm>
            <a:off x="6096000" y="942832"/>
            <a:ext cx="217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Return type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25" name="Verbinder: gekrümmt 24">
            <a:extLst>
              <a:ext uri="{FF2B5EF4-FFF2-40B4-BE49-F238E27FC236}">
                <a16:creationId xmlns:a16="http://schemas.microsoft.com/office/drawing/2014/main" id="{430E5900-98E5-46DC-BA56-3554C9AF6FE8}"/>
              </a:ext>
            </a:extLst>
          </p:cNvPr>
          <p:cNvCxnSpPr>
            <a:stCxn id="22" idx="1"/>
          </p:cNvCxnSpPr>
          <p:nvPr/>
        </p:nvCxnSpPr>
        <p:spPr>
          <a:xfrm rot="10800000" flipV="1">
            <a:off x="5699464" y="1127497"/>
            <a:ext cx="396536" cy="114345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B64C5FB2-2547-4557-B635-545D0957E95A}"/>
              </a:ext>
            </a:extLst>
          </p:cNvPr>
          <p:cNvSpPr txBox="1"/>
          <p:nvPr/>
        </p:nvSpPr>
        <p:spPr>
          <a:xfrm>
            <a:off x="4147015" y="837196"/>
            <a:ext cx="217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Parameter </a:t>
            </a:r>
            <a:r>
              <a:rPr lang="de-DE" dirty="0" err="1">
                <a:solidFill>
                  <a:schemeClr val="tx2"/>
                </a:solidFill>
              </a:rPr>
              <a:t>list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29" name="Verbinder: gekrümmt 28">
            <a:extLst>
              <a:ext uri="{FF2B5EF4-FFF2-40B4-BE49-F238E27FC236}">
                <a16:creationId xmlns:a16="http://schemas.microsoft.com/office/drawing/2014/main" id="{A84E4006-951F-41FB-9431-EBCA0F0410EE}"/>
              </a:ext>
            </a:extLst>
          </p:cNvPr>
          <p:cNvCxnSpPr>
            <a:stCxn id="27" idx="2"/>
          </p:cNvCxnSpPr>
          <p:nvPr/>
        </p:nvCxnSpPr>
        <p:spPr>
          <a:xfrm rot="5400000">
            <a:off x="4427291" y="1502158"/>
            <a:ext cx="1104349" cy="5130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FABD62D9-D348-4690-8E29-40C606B883A3}"/>
              </a:ext>
            </a:extLst>
          </p:cNvPr>
          <p:cNvSpPr txBox="1"/>
          <p:nvPr/>
        </p:nvSpPr>
        <p:spPr>
          <a:xfrm>
            <a:off x="177553" y="2610035"/>
            <a:ext cx="1110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Function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name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34" name="Verbinder: gekrümmt 33">
            <a:extLst>
              <a:ext uri="{FF2B5EF4-FFF2-40B4-BE49-F238E27FC236}">
                <a16:creationId xmlns:a16="http://schemas.microsoft.com/office/drawing/2014/main" id="{3B09B598-294C-42B0-B156-243080E4B38B}"/>
              </a:ext>
            </a:extLst>
          </p:cNvPr>
          <p:cNvCxnSpPr>
            <a:cxnSpLocks/>
          </p:cNvCxnSpPr>
          <p:nvPr/>
        </p:nvCxnSpPr>
        <p:spPr>
          <a:xfrm flipV="1">
            <a:off x="1288485" y="2396970"/>
            <a:ext cx="1126771" cy="58239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6605D976-76E5-4DED-81CD-A689AA1EF254}"/>
              </a:ext>
            </a:extLst>
          </p:cNvPr>
          <p:cNvSpPr txBox="1"/>
          <p:nvPr/>
        </p:nvSpPr>
        <p:spPr>
          <a:xfrm>
            <a:off x="7554345" y="3267892"/>
            <a:ext cx="227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List </a:t>
            </a:r>
            <a:r>
              <a:rPr lang="de-DE" dirty="0" err="1">
                <a:solidFill>
                  <a:schemeClr val="tx2"/>
                </a:solidFill>
              </a:rPr>
              <a:t>concatenation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39" name="Verbinder: gekrümmt 38">
            <a:extLst>
              <a:ext uri="{FF2B5EF4-FFF2-40B4-BE49-F238E27FC236}">
                <a16:creationId xmlns:a16="http://schemas.microsoft.com/office/drawing/2014/main" id="{9430C17B-E1E3-4DD1-AC76-7B4D48AC2423}"/>
              </a:ext>
            </a:extLst>
          </p:cNvPr>
          <p:cNvCxnSpPr>
            <a:stCxn id="37" idx="1"/>
          </p:cNvCxnSpPr>
          <p:nvPr/>
        </p:nvCxnSpPr>
        <p:spPr>
          <a:xfrm rot="10800000">
            <a:off x="5236009" y="3194512"/>
            <a:ext cx="2318336" cy="25804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16DB181C-8ED0-40D1-A135-32E119912F13}"/>
              </a:ext>
            </a:extLst>
          </p:cNvPr>
          <p:cNvSpPr txBox="1"/>
          <p:nvPr/>
        </p:nvSpPr>
        <p:spPr>
          <a:xfrm>
            <a:off x="6773668" y="4132462"/>
            <a:ext cx="227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Incrementation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42" name="Verbinder: gekrümmt 41">
            <a:extLst>
              <a:ext uri="{FF2B5EF4-FFF2-40B4-BE49-F238E27FC236}">
                <a16:creationId xmlns:a16="http://schemas.microsoft.com/office/drawing/2014/main" id="{27F4B84E-A60A-46EF-A4A8-C07A1D7FE7B6}"/>
              </a:ext>
            </a:extLst>
          </p:cNvPr>
          <p:cNvCxnSpPr>
            <a:stCxn id="40" idx="1"/>
          </p:cNvCxnSpPr>
          <p:nvPr/>
        </p:nvCxnSpPr>
        <p:spPr>
          <a:xfrm rot="10800000">
            <a:off x="3493074" y="3452558"/>
            <a:ext cx="3280595" cy="86457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60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9" grpId="0"/>
      <p:bldP spid="22" grpId="0"/>
      <p:bldP spid="27" grpId="0"/>
      <p:bldP spid="31" grpId="0"/>
      <p:bldP spid="37" grpId="0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230147C-A9F4-4F90-90E1-F18B74BAA2FC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/>
              <a:t>Short </a:t>
            </a:r>
            <a:r>
              <a:rPr lang="de-DE" dirty="0" err="1"/>
              <a:t>cuts</a:t>
            </a:r>
            <a:endParaRPr lang="de-DE" dirty="0"/>
          </a:p>
          <a:p>
            <a:pPr lvl="1"/>
            <a:r>
              <a:rPr lang="de-DE" dirty="0"/>
              <a:t>#</a:t>
            </a:r>
            <a:r>
              <a:rPr lang="de-DE" i="1" dirty="0" err="1"/>
              <a:t>ContainerVariable</a:t>
            </a:r>
            <a:r>
              <a:rPr lang="de-DE" i="1" dirty="0"/>
              <a:t> </a:t>
            </a:r>
            <a:r>
              <a:rPr lang="de-DE" dirty="0"/>
              <a:t>(</a:t>
            </a:r>
            <a:r>
              <a:rPr lang="de-DE" dirty="0" err="1"/>
              <a:t>length</a:t>
            </a:r>
            <a:r>
              <a:rPr lang="de-DE" dirty="0"/>
              <a:t>)</a:t>
            </a:r>
            <a:endParaRPr lang="de-DE" i="1" dirty="0"/>
          </a:p>
          <a:p>
            <a:pPr lvl="1"/>
            <a:r>
              <a:rPr lang="en-GB" dirty="0"/>
              <a:t>$</a:t>
            </a:r>
            <a:r>
              <a:rPr lang="en-GB" i="1" dirty="0" err="1"/>
              <a:t>MapVariable</a:t>
            </a:r>
            <a:r>
              <a:rPr lang="en-GB" i="1" dirty="0"/>
              <a:t> </a:t>
            </a:r>
            <a:r>
              <a:rPr lang="en-GB" dirty="0"/>
              <a:t>(List of Values)</a:t>
            </a:r>
          </a:p>
          <a:p>
            <a:pPr lvl="1"/>
            <a:r>
              <a:rPr lang="en-GB" dirty="0"/>
              <a:t>@</a:t>
            </a:r>
            <a:r>
              <a:rPr lang="en-GB" i="1" dirty="0" err="1"/>
              <a:t>MapVariable</a:t>
            </a:r>
            <a:r>
              <a:rPr lang="en-GB" i="1" dirty="0"/>
              <a:t> </a:t>
            </a:r>
            <a:r>
              <a:rPr lang="en-GB" dirty="0"/>
              <a:t>(List of Keys)</a:t>
            </a:r>
          </a:p>
          <a:p>
            <a:pPr lvl="1"/>
            <a:r>
              <a:rPr lang="de-DE" i="1" dirty="0" err="1"/>
              <a:t>ContainerVariable</a:t>
            </a:r>
            <a:r>
              <a:rPr lang="de-DE" dirty="0"/>
              <a:t>[</a:t>
            </a:r>
            <a:r>
              <a:rPr lang="de-DE" dirty="0" err="1"/>
              <a:t>index</a:t>
            </a:r>
            <a:r>
              <a:rPr lang="de-DE" dirty="0"/>
              <a:t>] (</a:t>
            </a:r>
            <a:r>
              <a:rPr lang="de-DE" dirty="0" err="1"/>
              <a:t>Get</a:t>
            </a:r>
            <a:r>
              <a:rPr lang="de-DE" dirty="0"/>
              <a:t> Element at </a:t>
            </a:r>
            <a:r>
              <a:rPr lang="de-DE" dirty="0" err="1"/>
              <a:t>index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 err="1"/>
              <a:t>Asynchronous</a:t>
            </a:r>
            <a:r>
              <a:rPr lang="de-DE" dirty="0"/>
              <a:t> </a:t>
            </a:r>
            <a:r>
              <a:rPr lang="de-DE" dirty="0" err="1"/>
              <a:t>execution</a:t>
            </a:r>
            <a:endParaRPr lang="de-DE" dirty="0"/>
          </a:p>
          <a:p>
            <a:pPr lvl="1"/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implicit</a:t>
            </a:r>
            <a:r>
              <a:rPr lang="de-DE" dirty="0"/>
              <a:t> </a:t>
            </a:r>
            <a:r>
              <a:rPr lang="de-DE" dirty="0" err="1"/>
              <a:t>barriers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races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en-GB" dirty="0"/>
          </a:p>
          <a:p>
            <a:pPr marL="215900" lvl="1" indent="0">
              <a:buNone/>
            </a:pPr>
            <a:endParaRPr lang="en-GB" dirty="0"/>
          </a:p>
          <a:p>
            <a:pPr marL="215900" lvl="1" indent="0">
              <a:buNone/>
            </a:pPr>
            <a:endParaRPr lang="en-GB" dirty="0"/>
          </a:p>
          <a:p>
            <a:pPr marL="215900" lvl="1" indent="0">
              <a:buNone/>
            </a:pPr>
            <a:endParaRPr lang="en-GB" dirty="0"/>
          </a:p>
          <a:p>
            <a:pPr marL="215900" lvl="1" indent="0">
              <a:buNone/>
            </a:pPr>
            <a:endParaRPr lang="en-GB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BEF865-87D5-4C65-87F1-EE20C32D0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Features</a:t>
            </a:r>
            <a:endParaRPr lang="en-GB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C4BD0AF1-26DF-45B3-9FE0-1D736BB5E105}"/>
              </a:ext>
            </a:extLst>
          </p:cNvPr>
          <p:cNvGrpSpPr/>
          <p:nvPr/>
        </p:nvGrpSpPr>
        <p:grpSpPr>
          <a:xfrm>
            <a:off x="4998128" y="1403284"/>
            <a:ext cx="6869847" cy="3133711"/>
            <a:chOff x="1247387" y="2028085"/>
            <a:chExt cx="6071999" cy="2833085"/>
          </a:xfrm>
        </p:grpSpPr>
        <p:sp>
          <p:nvSpPr>
            <p:cNvPr id="6" name="Text Box 3">
              <a:extLst>
                <a:ext uri="{FF2B5EF4-FFF2-40B4-BE49-F238E27FC236}">
                  <a16:creationId xmlns:a16="http://schemas.microsoft.com/office/drawing/2014/main" id="{3C8F83CB-FC69-4F1D-AB1B-482D7902CD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625" y="2523864"/>
              <a:ext cx="4887449" cy="23373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fun Example(list [Int]) : [Int] 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sublist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[Int] = </a:t>
              </a:r>
              <a:r>
                <a:rPr lang="en-US" b="1" dirty="0">
                  <a:solidFill>
                    <a:schemeClr val="accent6"/>
                  </a:solidFill>
                  <a:latin typeface="Courier New" pitchFamily="49" charset="0"/>
                  <a:cs typeface="Courier New" pitchFamily="49" charset="0"/>
                </a:rPr>
                <a:t>async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genList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b="1" dirty="0">
                  <a:solidFill>
                    <a:schemeClr val="accent6"/>
                  </a:solidFill>
                  <a:latin typeface="Courier New" pitchFamily="49" charset="0"/>
                  <a:cs typeface="Courier New" pitchFamily="49" charset="0"/>
                </a:rPr>
                <a:t>async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chemeClr val="accent6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for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in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sublist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+= 31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b="1" dirty="0">
                  <a:solidFill>
                    <a:schemeClr val="accent6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sublist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D97611C7-28EC-4922-BAFE-F4E41D6BC5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387" y="2523864"/>
              <a:ext cx="503238" cy="2337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800" dirty="0"/>
                <a:t>1</a:t>
              </a:r>
            </a:p>
            <a:p>
              <a:pPr algn="r"/>
              <a:r>
                <a:rPr lang="en-US" sz="1800" dirty="0"/>
                <a:t>2</a:t>
              </a:r>
            </a:p>
            <a:p>
              <a:pPr algn="r"/>
              <a:r>
                <a:rPr lang="en-US" sz="1800" dirty="0"/>
                <a:t>3</a:t>
              </a:r>
            </a:p>
            <a:p>
              <a:pPr algn="r"/>
              <a:r>
                <a:rPr lang="en-US" sz="1800" dirty="0"/>
                <a:t>4</a:t>
              </a:r>
            </a:p>
            <a:p>
              <a:pPr algn="r"/>
              <a:r>
                <a:rPr lang="en-US" sz="1800" dirty="0"/>
                <a:t>5</a:t>
              </a:r>
            </a:p>
            <a:p>
              <a:pPr algn="r"/>
              <a:r>
                <a:rPr lang="en-US" dirty="0"/>
                <a:t>6</a:t>
              </a:r>
            </a:p>
            <a:p>
              <a:pPr algn="r"/>
              <a:r>
                <a:rPr lang="en-US" sz="1800" dirty="0"/>
                <a:t>7</a:t>
              </a:r>
            </a:p>
            <a:p>
              <a:pPr algn="r"/>
              <a:r>
                <a:rPr lang="en-US" dirty="0"/>
                <a:t>8</a:t>
              </a:r>
            </a:p>
            <a:p>
              <a:pPr algn="r"/>
              <a:r>
                <a:rPr lang="en-US" sz="1800" dirty="0"/>
                <a:t>9</a:t>
              </a:r>
            </a:p>
          </p:txBody>
        </p:sp>
        <p:sp>
          <p:nvSpPr>
            <p:cNvPr id="8" name="AutoShape 40">
              <a:extLst>
                <a:ext uri="{FF2B5EF4-FFF2-40B4-BE49-F238E27FC236}">
                  <a16:creationId xmlns:a16="http://schemas.microsoft.com/office/drawing/2014/main" id="{864F2E43-DB8B-4D14-BF6B-9A125065109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397946" y="2028085"/>
              <a:ext cx="921440" cy="307777"/>
            </a:xfrm>
            <a:prstGeom prst="foldedCorner">
              <a:avLst>
                <a:gd name="adj" fmla="val 2760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10800000" wrap="none" anchor="ctr" anchorCtr="1"/>
            <a:lstStyle/>
            <a:p>
              <a:pPr marL="0" marR="0" lvl="0" indent="0" algn="l" defTabSz="914400" rtl="0" eaLnBrk="0" fontAlgn="auto" latinLnBrk="0" hangingPunct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de-DE" sz="1600" b="0" i="0" u="none" strike="noStrike" kern="1200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PureFun</a:t>
              </a:r>
              <a:endParaRPr kumimoji="0" lang="en-US" altLang="de-DE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50A105DB-50AF-447E-99D5-60D54A341091}"/>
                </a:ext>
              </a:extLst>
            </p:cNvPr>
            <p:cNvSpPr/>
            <p:nvPr/>
          </p:nvSpPr>
          <p:spPr>
            <a:xfrm>
              <a:off x="6560619" y="2335862"/>
              <a:ext cx="59183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de-DE" altLang="de-DE" sz="1400" b="1" noProof="1">
                  <a:solidFill>
                    <a:srgbClr val="000000"/>
                  </a:solidFill>
                </a:rPr>
                <a:t>«hc»</a:t>
              </a:r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C91B31B9-EF45-4202-B31D-3227BF3A2984}"/>
              </a:ext>
            </a:extLst>
          </p:cNvPr>
          <p:cNvSpPr txBox="1"/>
          <p:nvPr/>
        </p:nvSpPr>
        <p:spPr>
          <a:xfrm>
            <a:off x="9108490" y="2834683"/>
            <a:ext cx="130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Async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call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DF85A50-82A4-469E-AB3B-5DB1AC2B7DCB}"/>
              </a:ext>
            </a:extLst>
          </p:cNvPr>
          <p:cNvSpPr txBox="1"/>
          <p:nvPr/>
        </p:nvSpPr>
        <p:spPr>
          <a:xfrm>
            <a:off x="8707560" y="3713257"/>
            <a:ext cx="1564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Async</a:t>
            </a:r>
            <a:r>
              <a:rPr lang="de-DE" dirty="0">
                <a:solidFill>
                  <a:schemeClr val="tx2"/>
                </a:solidFill>
              </a:rPr>
              <a:t> block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13" name="Verbinder: gekrümmt 12">
            <a:extLst>
              <a:ext uri="{FF2B5EF4-FFF2-40B4-BE49-F238E27FC236}">
                <a16:creationId xmlns:a16="http://schemas.microsoft.com/office/drawing/2014/main" id="{07E85D83-F95C-4DF7-BE38-CE15367B5ECC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>
            <a:off x="8771138" y="2494979"/>
            <a:ext cx="337352" cy="5243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krümmt 16">
            <a:extLst>
              <a:ext uri="{FF2B5EF4-FFF2-40B4-BE49-F238E27FC236}">
                <a16:creationId xmlns:a16="http://schemas.microsoft.com/office/drawing/2014/main" id="{A0B6E473-6128-4428-9BAF-870F27B5CFE9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V="1">
            <a:off x="7704431" y="1927842"/>
            <a:ext cx="1032201" cy="253862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12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3ECAC36-2811-49AD-A0D9-98D9D91CA391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/>
              <a:t>Type </a:t>
            </a:r>
            <a:r>
              <a:rPr lang="de-DE" dirty="0" err="1"/>
              <a:t>checking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/>
              <a:t>barrier</a:t>
            </a:r>
            <a:r>
              <a:rPr lang="de-DE" dirty="0"/>
              <a:t> </a:t>
            </a:r>
            <a:r>
              <a:rPr lang="de-DE" dirty="0" err="1"/>
              <a:t>construction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Parsing</a:t>
            </a:r>
            <a:r>
              <a:rPr lang="de-DE" dirty="0"/>
              <a:t> </a:t>
            </a:r>
            <a:r>
              <a:rPr lang="en-US" dirty="0"/>
              <a:t>container</a:t>
            </a:r>
            <a:r>
              <a:rPr lang="de-DE" dirty="0"/>
              <a:t> variables</a:t>
            </a:r>
          </a:p>
          <a:p>
            <a:pPr lvl="1"/>
            <a:r>
              <a:rPr lang="de-DE" dirty="0"/>
              <a:t>Tupels </a:t>
            </a:r>
            <a:r>
              <a:rPr lang="de-DE" dirty="0" err="1"/>
              <a:t>parsed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calls</a:t>
            </a:r>
            <a:endParaRPr lang="de-DE" dirty="0"/>
          </a:p>
          <a:p>
            <a:pPr marL="215900" lvl="1" indent="0">
              <a:buNone/>
            </a:pPr>
            <a:endParaRPr lang="de-DE" dirty="0"/>
          </a:p>
          <a:p>
            <a:pPr lvl="1"/>
            <a:r>
              <a:rPr lang="de-DE" dirty="0" err="1"/>
              <a:t>Unable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parse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consecutive</a:t>
            </a:r>
            <a:r>
              <a:rPr lang="de-DE" dirty="0"/>
              <a:t> </a:t>
            </a:r>
            <a:r>
              <a:rPr lang="de-DE" dirty="0" err="1"/>
              <a:t>container</a:t>
            </a:r>
            <a:r>
              <a:rPr lang="de-DE" dirty="0"/>
              <a:t> variables</a:t>
            </a:r>
            <a:endParaRPr lang="en-GB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052471E-5FDD-4036-9A87-E87FDE320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Challenges</a:t>
            </a:r>
            <a:endParaRPr lang="en-GB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8FC2881-A59C-42FD-B63A-CFD68D39F40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409684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SE">
  <a:themeElements>
    <a:clrScheme name="Editirmodus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339933"/>
      </a:accent4>
      <a:accent5>
        <a:srgbClr val="F6A800"/>
      </a:accent5>
      <a:accent6>
        <a:srgbClr val="CC071E"/>
      </a:accent6>
      <a:hlink>
        <a:srgbClr val="612158"/>
      </a:hlink>
      <a:folHlink>
        <a:srgbClr val="7A6FA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  <a:headEnd type="none" w="med" len="med"/>
          <a:tailEnd type="arrow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Editirmodus">
        <a:dk1>
          <a:sysClr val="windowText" lastClr="000000"/>
        </a:dk1>
        <a:lt1>
          <a:sysClr val="window" lastClr="FFFFFF"/>
        </a:lt1>
        <a:dk2>
          <a:srgbClr val="00549F"/>
        </a:dk2>
        <a:lt2>
          <a:srgbClr val="8EBAE5"/>
        </a:lt2>
        <a:accent1>
          <a:srgbClr val="006165"/>
        </a:accent1>
        <a:accent2>
          <a:srgbClr val="0098A1"/>
        </a:accent2>
        <a:accent3>
          <a:srgbClr val="57AB27"/>
        </a:accent3>
        <a:accent4>
          <a:srgbClr val="339933"/>
        </a:accent4>
        <a:accent5>
          <a:srgbClr val="F6A800"/>
        </a:accent5>
        <a:accent6>
          <a:srgbClr val="CC071E"/>
        </a:accent6>
        <a:hlink>
          <a:srgbClr val="612158"/>
        </a:hlink>
        <a:folHlink>
          <a:srgbClr val="7A6FAC"/>
        </a:folHlink>
      </a:clrScheme>
    </a:extraClrScheme>
    <a:extraClrScheme>
      <a:clrScheme name="Anzeigemodus">
        <a:dk1>
          <a:sysClr val="windowText" lastClr="000000"/>
        </a:dk1>
        <a:lt1>
          <a:sysClr val="window" lastClr="FFFFFF"/>
        </a:lt1>
        <a:dk2>
          <a:srgbClr val="00549F"/>
        </a:dk2>
        <a:lt2>
          <a:srgbClr val="8EBAE5"/>
        </a:lt2>
        <a:accent1>
          <a:srgbClr val="006165"/>
        </a:accent1>
        <a:accent2>
          <a:srgbClr val="0098A1"/>
        </a:accent2>
        <a:accent3>
          <a:srgbClr val="57AB27"/>
        </a:accent3>
        <a:accent4>
          <a:srgbClr val="C0C0C0"/>
        </a:accent4>
        <a:accent5>
          <a:srgbClr val="F6A800"/>
        </a:accent5>
        <a:accent6>
          <a:srgbClr val="CC071E"/>
        </a:accent6>
        <a:hlink>
          <a:srgbClr val="612158"/>
        </a:hlink>
        <a:folHlink>
          <a:srgbClr val="7A6FAC"/>
        </a:folHlink>
      </a:clrScheme>
    </a:extraClrScheme>
    <a:extraClrScheme>
      <a:clrScheme name="Druckmodus">
        <a:dk1>
          <a:sysClr val="windowText" lastClr="000000"/>
        </a:dk1>
        <a:lt1>
          <a:sysClr val="window" lastClr="FFFFFF"/>
        </a:lt1>
        <a:dk2>
          <a:srgbClr val="00549F"/>
        </a:dk2>
        <a:lt2>
          <a:srgbClr val="8EBAE5"/>
        </a:lt2>
        <a:accent1>
          <a:srgbClr val="006165"/>
        </a:accent1>
        <a:accent2>
          <a:srgbClr val="0098A1"/>
        </a:accent2>
        <a:accent3>
          <a:srgbClr val="57AB27"/>
        </a:accent3>
        <a:accent4>
          <a:srgbClr val="FFFFFF"/>
        </a:accent4>
        <a:accent5>
          <a:srgbClr val="F6A800"/>
        </a:accent5>
        <a:accent6>
          <a:srgbClr val="CC071E"/>
        </a:accent6>
        <a:hlink>
          <a:srgbClr val="612158"/>
        </a:hlink>
        <a:folHlink>
          <a:srgbClr val="7A6FAC"/>
        </a:folHlink>
      </a:clrScheme>
    </a:extraClrScheme>
  </a:extraClrSchemeLst>
  <a:extLst>
    <a:ext uri="{05A4C25C-085E-4340-85A3-A5531E510DB2}">
      <thm15:themeFamily xmlns:thm15="http://schemas.microsoft.com/office/thememl/2012/main" name="DesignSE" id="{EAFC8903-E4B1-467C-960D-91660CE78A0A}" vid="{99D41127-BE3F-4F81-BB33-06BFE3C930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765</Words>
  <Application>Microsoft Office PowerPoint</Application>
  <PresentationFormat>Breitbild</PresentationFormat>
  <Paragraphs>285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Symbol</vt:lpstr>
      <vt:lpstr>Wingdings</vt:lpstr>
      <vt:lpstr>DesignSE</vt:lpstr>
      <vt:lpstr>PureFun: A Pure Programming Language</vt:lpstr>
      <vt:lpstr>Motivation</vt:lpstr>
      <vt:lpstr>Table of Contents</vt:lpstr>
      <vt:lpstr>Idea</vt:lpstr>
      <vt:lpstr>Syntax Variables</vt:lpstr>
      <vt:lpstr>Syntax Data Structures</vt:lpstr>
      <vt:lpstr>Syntax Functions</vt:lpstr>
      <vt:lpstr>Features</vt:lpstr>
      <vt:lpstr>Challenges</vt:lpstr>
      <vt:lpstr>Outlook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Windows-Benutzer</dc:creator>
  <cp:lastModifiedBy>Adrian Schmitz</cp:lastModifiedBy>
  <cp:revision>275</cp:revision>
  <dcterms:created xsi:type="dcterms:W3CDTF">2019-02-06T21:20:56Z</dcterms:created>
  <dcterms:modified xsi:type="dcterms:W3CDTF">2019-07-03T22:29:27Z</dcterms:modified>
</cp:coreProperties>
</file>