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7"/>
  </p:notesMasterIdLst>
  <p:handoutMasterIdLst>
    <p:handoutMasterId r:id="rId28"/>
  </p:handoutMasterIdLst>
  <p:sldIdLst>
    <p:sldId id="322" r:id="rId3"/>
    <p:sldId id="323" r:id="rId4"/>
    <p:sldId id="346" r:id="rId5"/>
    <p:sldId id="347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5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581" autoAdjust="0"/>
  </p:normalViewPr>
  <p:slideViewPr>
    <p:cSldViewPr showGuides="1">
      <p:cViewPr varScale="1">
        <p:scale>
          <a:sx n="118" d="100"/>
          <a:sy n="118" d="100"/>
        </p:scale>
        <p:origin x="132" y="3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emofox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emofox.org/" TargetMode="External"/><Relationship Id="rId2" Type="http://schemas.openxmlformats.org/officeDocument/2006/relationships/hyperlink" Target="https://github.com/Atrix256/MusicSyn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cFMCh8CFag&amp;t=1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511Iye6BsI&amp;t=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4495800"/>
            <a:ext cx="8229600" cy="1219200"/>
          </a:xfrm>
        </p:spPr>
        <p:txBody>
          <a:bodyPr/>
          <a:lstStyle/>
          <a:p>
            <a:r>
              <a:rPr lang="en-US" dirty="0" smtClean="0"/>
              <a:t>Alan Wolfe</a:t>
            </a:r>
          </a:p>
          <a:p>
            <a:r>
              <a:rPr lang="en-US" dirty="0" smtClean="0">
                <a:hlinkClick r:id="rId3"/>
              </a:rPr>
              <a:t>http://Blog.demofox.org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914400"/>
            <a:ext cx="12188824" cy="289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Intro 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Audio Synthesis For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changes over time</a:t>
            </a:r>
          </a:p>
          <a:p>
            <a:r>
              <a:rPr lang="en-US" dirty="0" smtClean="0"/>
              <a:t>Can solve popping at beginning and end of sounds</a:t>
            </a:r>
          </a:p>
          <a:p>
            <a:r>
              <a:rPr lang="en-US" dirty="0" smtClean="0"/>
              <a:t>Can also make things (</a:t>
            </a:r>
            <a:r>
              <a:rPr lang="en-US" dirty="0" err="1" smtClean="0"/>
              <a:t>eg</a:t>
            </a:r>
            <a:r>
              <a:rPr lang="en-US" dirty="0" smtClean="0"/>
              <a:t>. sine waves) very different!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Envelopes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07" y="3631152"/>
            <a:ext cx="2324424" cy="562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07" y="4277718"/>
            <a:ext cx="5515745" cy="495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5" y="4857600"/>
            <a:ext cx="5372850" cy="523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5" y="5457747"/>
            <a:ext cx="7868748" cy="56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4812" y="3727512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 smtClean="0">
                <a:solidFill>
                  <a:schemeClr val="accent6"/>
                </a:solidFill>
              </a:rPr>
              <a:t>Minimal</a:t>
            </a:r>
            <a:endParaRPr lang="en-US" b="1" u="sng" dirty="0" smtClean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4812" y="4340736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b="1" u="sng" dirty="0" smtClean="0">
                <a:solidFill>
                  <a:schemeClr val="accent6"/>
                </a:solidFill>
              </a:rPr>
              <a:t>Bell</a:t>
            </a:r>
            <a:endParaRPr lang="en-US" b="1" u="sng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0316" y="48576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 smtClean="0">
                <a:solidFill>
                  <a:schemeClr val="accent6"/>
                </a:solidFill>
              </a:rPr>
              <a:t>Reverse Bell</a:t>
            </a:r>
            <a:endParaRPr lang="en-US" b="1" u="sng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0316" y="54387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u="sng" dirty="0" smtClean="0">
                <a:solidFill>
                  <a:schemeClr val="accent6"/>
                </a:solidFill>
              </a:rPr>
              <a:t>Flute</a:t>
            </a:r>
            <a:endParaRPr lang="en-US" b="1" u="sng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951121"/>
            <a:ext cx="4181390" cy="411480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Sine: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Square: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Saw: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Triangle: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Wave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</a:t>
            </a:r>
            <a:r>
              <a:rPr lang="en-US" b="1" dirty="0" err="1" smtClean="0">
                <a:solidFill>
                  <a:srgbClr val="FFFF00"/>
                </a:solidFill>
              </a:rPr>
              <a:t>WaveForms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2439167"/>
            <a:ext cx="3821069" cy="543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4613870"/>
            <a:ext cx="3915321" cy="552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3504789"/>
            <a:ext cx="391532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0" y="5713425"/>
            <a:ext cx="402963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form of distortion (harshness / hurts ears)</a:t>
            </a:r>
          </a:p>
          <a:p>
            <a:r>
              <a:rPr lang="en-US" b="1" u="sng" dirty="0" smtClean="0">
                <a:solidFill>
                  <a:srgbClr val="FFC000"/>
                </a:solidFill>
              </a:rPr>
              <a:t>Terminology:</a:t>
            </a:r>
            <a:r>
              <a:rPr lang="en-US" dirty="0" smtClean="0"/>
              <a:t> Nyquist Frequency</a:t>
            </a:r>
          </a:p>
          <a:p>
            <a:pPr lvl="1"/>
            <a:r>
              <a:rPr lang="en-US" dirty="0" smtClean="0"/>
              <a:t>If you have N samples per second, limited to freq. N/2.</a:t>
            </a:r>
          </a:p>
          <a:p>
            <a:pPr lvl="1"/>
            <a:r>
              <a:rPr lang="en-US" dirty="0" smtClean="0"/>
              <a:t>Going above that causes aliasing.</a:t>
            </a:r>
          </a:p>
          <a:p>
            <a:r>
              <a:rPr lang="en-US" dirty="0" smtClean="0"/>
              <a:t>All sound made up of adding sound waves together</a:t>
            </a:r>
          </a:p>
          <a:p>
            <a:r>
              <a:rPr lang="en-US" dirty="0" smtClean="0"/>
              <a:t>Perfect corners = infinite sine waves at infinite frequencies.</a:t>
            </a:r>
          </a:p>
          <a:p>
            <a:r>
              <a:rPr lang="en-US" b="1" u="sng" dirty="0" smtClean="0">
                <a:solidFill>
                  <a:srgbClr val="FFC000"/>
                </a:solidFill>
              </a:rPr>
              <a:t>Terminology:</a:t>
            </a:r>
            <a:r>
              <a:rPr lang="en-US" dirty="0" smtClean="0"/>
              <a:t> Band Limited Signal</a:t>
            </a:r>
          </a:p>
          <a:p>
            <a:pPr lvl="1"/>
            <a:r>
              <a:rPr lang="en-US" dirty="0" smtClean="0"/>
              <a:t>Limiting signal to a window of frequencies.</a:t>
            </a:r>
          </a:p>
          <a:p>
            <a:r>
              <a:rPr lang="en-US" dirty="0" smtClean="0"/>
              <a:t>Yes, aliasing is same term and meaning from graphics!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612" y="1981200"/>
            <a:ext cx="4181390" cy="411480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Sine:</a:t>
            </a:r>
            <a:r>
              <a:rPr lang="en-US" dirty="0" smtClean="0"/>
              <a:t> 1 frequency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Square:</a:t>
            </a:r>
            <a:r>
              <a:rPr lang="en-US" dirty="0" smtClean="0"/>
              <a:t> All </a:t>
            </a:r>
            <a:r>
              <a:rPr lang="en-US" dirty="0"/>
              <a:t>h</a:t>
            </a:r>
            <a:r>
              <a:rPr lang="en-US" dirty="0" smtClean="0"/>
              <a:t>armonics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Saw:</a:t>
            </a:r>
            <a:r>
              <a:rPr lang="en-US" dirty="0" smtClean="0"/>
              <a:t> Odd harmonics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Triangle:</a:t>
            </a:r>
            <a:r>
              <a:rPr lang="en-US" dirty="0" smtClean="0"/>
              <a:t> Odd harmonics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Limited Wave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3412" y="6400800"/>
            <a:ext cx="2589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</a:t>
            </a:r>
            <a:r>
              <a:rPr lang="en-US" b="1" dirty="0" err="1" smtClean="0">
                <a:solidFill>
                  <a:srgbClr val="FFFF00"/>
                </a:solidFill>
              </a:rPr>
              <a:t>BLWaveForms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5412" y="3448723"/>
            <a:ext cx="404981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u="sng" dirty="0">
                <a:solidFill>
                  <a:srgbClr val="FFC000"/>
                </a:solidFill>
              </a:rPr>
              <a:t>Terminology:</a:t>
            </a:r>
            <a:r>
              <a:rPr lang="en-US" sz="2000" dirty="0"/>
              <a:t> </a:t>
            </a:r>
            <a:r>
              <a:rPr lang="en-US" sz="2000" dirty="0" smtClean="0"/>
              <a:t>Harmonic</a:t>
            </a:r>
            <a:endParaRPr lang="en-US" sz="2000" dirty="0"/>
          </a:p>
          <a:p>
            <a:r>
              <a:rPr lang="en-US" dirty="0" smtClean="0"/>
              <a:t>Integer multiples of a frequency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09" y="3613916"/>
            <a:ext cx="4086795" cy="514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5801966"/>
            <a:ext cx="3982006" cy="552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443727"/>
            <a:ext cx="3821069" cy="543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56" y="4713632"/>
            <a:ext cx="4154579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sine waves together to make interesting sounds</a:t>
            </a:r>
          </a:p>
          <a:p>
            <a:r>
              <a:rPr lang="en-US" dirty="0" smtClean="0"/>
              <a:t>Can analyze sounds in real life and mimic them with limited success (most real sounds are very complex)</a:t>
            </a:r>
          </a:p>
          <a:p>
            <a:r>
              <a:rPr lang="en-US" dirty="0" smtClean="0"/>
              <a:t>Or, just play around until you have something interesting.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Demo:</a:t>
            </a:r>
          </a:p>
          <a:p>
            <a:r>
              <a:rPr lang="en-US" dirty="0" smtClean="0"/>
              <a:t>10 harmonics</a:t>
            </a:r>
          </a:p>
          <a:p>
            <a:r>
              <a:rPr lang="en-US" dirty="0" smtClean="0"/>
              <a:t>Envelope: 0% quiet, 5% full loud, 10% half loud, 100% quite</a:t>
            </a:r>
          </a:p>
          <a:p>
            <a:r>
              <a:rPr lang="en-US" dirty="0" smtClean="0"/>
              <a:t>Each harmonic envelope lasts: </a:t>
            </a:r>
            <a:r>
              <a:rPr lang="en-US" dirty="0" smtClean="0">
                <a:solidFill>
                  <a:srgbClr val="FFC000"/>
                </a:solidFill>
              </a:rPr>
              <a:t>1.5s / (index)</a:t>
            </a:r>
          </a:p>
          <a:p>
            <a:r>
              <a:rPr lang="en-US" dirty="0" smtClean="0"/>
              <a:t>Lower frequencies last longer, like real life sounds.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Synthesis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Additive</a:t>
            </a:r>
          </a:p>
        </p:txBody>
      </p:sp>
    </p:spTree>
    <p:extLst>
      <p:ext uri="{BB962C8B-B14F-4D97-AF65-F5344CB8AC3E}">
        <p14:creationId xmlns:p14="http://schemas.microsoft.com/office/powerpoint/2010/main" val="1472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Terminology:</a:t>
            </a:r>
            <a:r>
              <a:rPr lang="en-US" dirty="0" smtClean="0"/>
              <a:t> Low Frequency Oscillator (LFO)</a:t>
            </a:r>
          </a:p>
          <a:p>
            <a:pPr lvl="1"/>
            <a:r>
              <a:rPr lang="en-US" dirty="0" smtClean="0"/>
              <a:t>A low frequency wave (usually sine wave), commonly used to drive other effects or behaviors.</a:t>
            </a:r>
          </a:p>
          <a:p>
            <a:pPr lvl="1"/>
            <a:r>
              <a:rPr lang="en-US" dirty="0" smtClean="0"/>
              <a:t>Very cool and powerful technique!</a:t>
            </a:r>
          </a:p>
          <a:p>
            <a:r>
              <a:rPr lang="en-US" dirty="0"/>
              <a:t>Tremolo = use an LFO to control </a:t>
            </a:r>
            <a:r>
              <a:rPr lang="en-US" dirty="0" smtClean="0"/>
              <a:t>amplitude &amp; volume </a:t>
            </a:r>
            <a:r>
              <a:rPr lang="en-US" dirty="0"/>
              <a:t>over time</a:t>
            </a:r>
          </a:p>
          <a:p>
            <a:r>
              <a:rPr lang="en-US" dirty="0"/>
              <a:t>Vibrato = use an LFO to control frequency over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When LFO Taken To Audible Frequencies (HFO?)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Tremolo = Amplitude Modulation (AM) Synthesis</a:t>
            </a:r>
          </a:p>
          <a:p>
            <a:pPr lvl="1"/>
            <a:r>
              <a:rPr lang="en-US" dirty="0" smtClean="0"/>
              <a:t>Vibrato = Frequency Modulation (FM) synthesis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Tremolo &amp; Vibrato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</a:t>
            </a:r>
            <a:r>
              <a:rPr lang="en-US" b="1" dirty="0" err="1" smtClean="0">
                <a:solidFill>
                  <a:srgbClr val="FFFF00"/>
                </a:solidFill>
              </a:rPr>
              <a:t>TremVib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6857999" cy="43434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Bring Vibrato frequency up to audible frequencies</a:t>
            </a:r>
          </a:p>
          <a:p>
            <a:r>
              <a:rPr lang="en-US" dirty="0" smtClean="0"/>
              <a:t>Very hit or miss black magic, but based on solid math.</a:t>
            </a:r>
          </a:p>
          <a:p>
            <a:r>
              <a:rPr lang="en-US" dirty="0" smtClean="0"/>
              <a:t>2 Parameters: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Frequency of frequency altering wave (frequency)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How much the frequency should be altered by (amplitude)</a:t>
            </a:r>
          </a:p>
          <a:p>
            <a:r>
              <a:rPr lang="en-US" dirty="0" smtClean="0"/>
              <a:t>Can use trees of FM to create complex sounds.</a:t>
            </a:r>
          </a:p>
          <a:p>
            <a:r>
              <a:rPr lang="en-US" dirty="0" smtClean="0"/>
              <a:t>Very Deep Topic!</a:t>
            </a:r>
          </a:p>
          <a:p>
            <a:r>
              <a:rPr lang="en-US" dirty="0" smtClean="0"/>
              <a:t>Yes, related to FM radio a bit.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1600"/>
            <a:ext cx="319087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</a:t>
            </a:r>
            <a:r>
              <a:rPr lang="en-US" b="1" dirty="0" err="1" smtClean="0">
                <a:solidFill>
                  <a:srgbClr val="FFFF00"/>
                </a:solidFill>
              </a:rPr>
              <a:t>FMSynth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Circular buffer of audio samples.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Time: determines size of buffer.</a:t>
            </a:r>
          </a:p>
          <a:p>
            <a:pPr lvl="2"/>
            <a:r>
              <a:rPr lang="en-US" dirty="0" err="1" smtClean="0">
                <a:solidFill>
                  <a:srgbClr val="FFC000"/>
                </a:solidFill>
              </a:rPr>
              <a:t>bufferSize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delayTime</a:t>
            </a:r>
            <a:r>
              <a:rPr lang="en-US" dirty="0" smtClean="0">
                <a:solidFill>
                  <a:srgbClr val="FFC000"/>
                </a:solidFill>
              </a:rPr>
              <a:t> * </a:t>
            </a:r>
            <a:r>
              <a:rPr lang="en-US" dirty="0" err="1" smtClean="0">
                <a:solidFill>
                  <a:srgbClr val="FFC000"/>
                </a:solidFill>
              </a:rPr>
              <a:t>sampleRate</a:t>
            </a:r>
            <a:r>
              <a:rPr lang="en-US" dirty="0" smtClean="0">
                <a:solidFill>
                  <a:srgbClr val="FFC000"/>
                </a:solidFill>
              </a:rPr>
              <a:t> * </a:t>
            </a:r>
            <a:r>
              <a:rPr lang="en-US" dirty="0" err="1" smtClean="0">
                <a:solidFill>
                  <a:srgbClr val="FFC000"/>
                </a:solidFill>
              </a:rPr>
              <a:t>numChannels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Feedback: before writing (adding) a new sample into the circular buffer, multiply the existing sample by this value.</a:t>
            </a:r>
          </a:p>
          <a:p>
            <a:r>
              <a:rPr lang="en-US" dirty="0" smtClean="0"/>
              <a:t>How it Works:</a:t>
            </a:r>
            <a:endParaRPr lang="en-US" dirty="0"/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ret = buffer[index] + </a:t>
            </a:r>
            <a:r>
              <a:rPr lang="en-US" dirty="0" err="1" smtClean="0"/>
              <a:t>inputSample</a:t>
            </a:r>
            <a:r>
              <a:rPr lang="en-US" dirty="0" smtClean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Buffer[index] = buffer[index] * feedback + </a:t>
            </a:r>
            <a:r>
              <a:rPr lang="en-US" dirty="0" err="1" smtClean="0"/>
              <a:t>inputSample</a:t>
            </a:r>
            <a:r>
              <a:rPr lang="en-US" dirty="0" smtClean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Index = (index+1) % </a:t>
            </a:r>
            <a:r>
              <a:rPr lang="en-US" dirty="0" err="1" smtClean="0"/>
              <a:t>bufferSize</a:t>
            </a:r>
            <a:r>
              <a:rPr lang="en-US" dirty="0" smtClean="0"/>
              <a:t>;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 smtClean="0"/>
              <a:t>return ret;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(Echo) Effect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5795809"/>
            <a:ext cx="3735310" cy="752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Delay</a:t>
            </a:r>
          </a:p>
        </p:txBody>
      </p:sp>
    </p:spTree>
    <p:extLst>
      <p:ext uri="{BB962C8B-B14F-4D97-AF65-F5344CB8AC3E}">
        <p14:creationId xmlns:p14="http://schemas.microsoft.com/office/powerpoint/2010/main" val="452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Reverb = many </a:t>
            </a:r>
            <a:r>
              <a:rPr lang="en-US" dirty="0" err="1" smtClean="0"/>
              <a:t>echos</a:t>
            </a:r>
            <a:r>
              <a:rPr lang="en-US" dirty="0" smtClean="0"/>
              <a:t> at different volumes and times, from a real environment.  Hallways, caverns, churches, small rooms, etc.</a:t>
            </a:r>
          </a:p>
          <a:p>
            <a:r>
              <a:rPr lang="en-US" dirty="0" smtClean="0"/>
              <a:t>Correct Reverb = Convolution of impulse (single 1.0 sample, or a clap) in said environment.</a:t>
            </a:r>
          </a:p>
          <a:p>
            <a:r>
              <a:rPr lang="en-US" dirty="0" smtClean="0"/>
              <a:t>Simpler / Cheaper to just do N echoes at various times and amplitudes.</a:t>
            </a:r>
          </a:p>
          <a:p>
            <a:r>
              <a:rPr lang="en-US" dirty="0" err="1" smtClean="0"/>
              <a:t>Multitap</a:t>
            </a:r>
            <a:r>
              <a:rPr lang="en-US" dirty="0" smtClean="0"/>
              <a:t> Reverb = a delay effect with lots of reads into the delay buffer, multiplying each read by a volume scaling value.  Approximates convolution!  Not as high quality though.</a:t>
            </a:r>
          </a:p>
          <a:p>
            <a:r>
              <a:rPr lang="en-US" dirty="0" smtClean="0"/>
              <a:t>Demo: 7 taps in a 0.662s delay buffer at various volumes.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Multitap</a:t>
            </a:r>
            <a:r>
              <a:rPr lang="en-US" dirty="0" smtClean="0"/>
              <a:t> Reverberation Effect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Reverb</a:t>
            </a:r>
          </a:p>
        </p:txBody>
      </p:sp>
    </p:spTree>
    <p:extLst>
      <p:ext uri="{BB962C8B-B14F-4D97-AF65-F5344CB8AC3E}">
        <p14:creationId xmlns:p14="http://schemas.microsoft.com/office/powerpoint/2010/main" val="17809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Discovered in analog days by putting a finger on a tape to slow it down.</a:t>
            </a:r>
          </a:p>
          <a:p>
            <a:r>
              <a:rPr lang="en-US" dirty="0" smtClean="0"/>
              <a:t>Mix a sound with itself, at a different time.  Time delay varies over time.</a:t>
            </a:r>
          </a:p>
          <a:p>
            <a:r>
              <a:rPr lang="en-US" dirty="0" smtClean="0"/>
              <a:t>Implementation: Use a delay buffer, but instead of reading from the write head, offset the read from the write head using an LFO.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Time: determines size of delay buffer</a:t>
            </a:r>
          </a:p>
          <a:p>
            <a:pPr lvl="1"/>
            <a:r>
              <a:rPr lang="en-US" dirty="0" smtClean="0"/>
              <a:t>Frequency: how fast the read offset should move between 0 and </a:t>
            </a:r>
            <a:r>
              <a:rPr lang="en-US" dirty="0" err="1" smtClean="0"/>
              <a:t>bufferSize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Flange Effect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Flange</a:t>
            </a:r>
          </a:p>
        </p:txBody>
      </p:sp>
    </p:spTree>
    <p:extLst>
      <p:ext uri="{BB962C8B-B14F-4D97-AF65-F5344CB8AC3E}">
        <p14:creationId xmlns:p14="http://schemas.microsoft.com/office/powerpoint/2010/main" val="2758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intuitive sense of audio synthesis for music</a:t>
            </a:r>
          </a:p>
          <a:p>
            <a:r>
              <a:rPr lang="en-US" dirty="0" smtClean="0"/>
              <a:t>Be able to experiment immediately and get results</a:t>
            </a:r>
          </a:p>
          <a:p>
            <a:r>
              <a:rPr lang="en-US" dirty="0" smtClean="0"/>
              <a:t>Caveat: I am a programmer by trade, not a musician –OR– a sound designer!</a:t>
            </a:r>
          </a:p>
          <a:p>
            <a:r>
              <a:rPr lang="en-US" dirty="0" smtClean="0"/>
              <a:t>I’m using a qwerty keyboard for demos, but MIDI devices are pretty easy to interface with too!</a:t>
            </a:r>
          </a:p>
          <a:p>
            <a:r>
              <a:rPr lang="en-US" dirty="0"/>
              <a:t>Music/Audio/Synth is very much “whatever works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More Audio Synth topics on my blog: </a:t>
            </a:r>
            <a:r>
              <a:rPr lang="en-US" dirty="0" smtClean="0">
                <a:solidFill>
                  <a:srgbClr val="FFC000"/>
                </a:solidFill>
              </a:rPr>
              <a:t>blog.demofox.org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better off using sound samples!</a:t>
            </a:r>
          </a:p>
          <a:p>
            <a:r>
              <a:rPr lang="en-US" dirty="0" smtClean="0"/>
              <a:t>There are some ways to make it sound passable though.</a:t>
            </a:r>
          </a:p>
          <a:p>
            <a:r>
              <a:rPr lang="en-US" dirty="0" smtClean="0"/>
              <a:t>This demo is not so great, and just scratches the surface.</a:t>
            </a:r>
          </a:p>
          <a:p>
            <a:r>
              <a:rPr lang="en-US" dirty="0" smtClean="0"/>
              <a:t>Drum:</a:t>
            </a:r>
          </a:p>
          <a:p>
            <a:pPr lvl="1"/>
            <a:r>
              <a:rPr lang="en-US" dirty="0" smtClean="0"/>
              <a:t>Use sine wave.  Envelope = 10ms attack, 10ms hold, 175ms decay.</a:t>
            </a:r>
          </a:p>
          <a:p>
            <a:pPr lvl="1"/>
            <a:r>
              <a:rPr lang="en-US" dirty="0" smtClean="0"/>
              <a:t>Make frequency drop over time.</a:t>
            </a:r>
          </a:p>
          <a:p>
            <a:r>
              <a:rPr lang="en-US" dirty="0" smtClean="0"/>
              <a:t>Cymbals:</a:t>
            </a:r>
          </a:p>
          <a:p>
            <a:pPr lvl="1"/>
            <a:r>
              <a:rPr lang="en-US" dirty="0" smtClean="0"/>
              <a:t>Shape noise (static) with an envelope.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 Drum + Percussion Sounds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Drum</a:t>
            </a:r>
          </a:p>
        </p:txBody>
      </p:sp>
    </p:spTree>
    <p:extLst>
      <p:ext uri="{BB962C8B-B14F-4D97-AF65-F5344CB8AC3E}">
        <p14:creationId xmlns:p14="http://schemas.microsoft.com/office/powerpoint/2010/main" val="24647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Compressor = Slowly turn down volume if too loud, turn it back up again when it’s quieter.</a:t>
            </a:r>
          </a:p>
          <a:p>
            <a:r>
              <a:rPr lang="en-US" dirty="0" smtClean="0"/>
              <a:t>Limiter = If sound clips, turn down sound instantly to make it not clip.  Turn sound up again later when quieter.</a:t>
            </a:r>
          </a:p>
          <a:p>
            <a:r>
              <a:rPr lang="en-US" dirty="0" smtClean="0"/>
              <a:t>Ducking = make something quieter to make something else stand out more.</a:t>
            </a:r>
          </a:p>
          <a:p>
            <a:r>
              <a:rPr lang="en-US" dirty="0" smtClean="0"/>
              <a:t>We do all of these in heroes and SC2!</a:t>
            </a:r>
          </a:p>
          <a:p>
            <a:r>
              <a:rPr lang="en-US" dirty="0" smtClean="0"/>
              <a:t>See also battlefield for high dynamic range audio.</a:t>
            </a:r>
          </a:p>
          <a:p>
            <a:r>
              <a:rPr lang="en-US" dirty="0" smtClean="0"/>
              <a:t>In music, it’s common to use “side chain compression” to make a compressor turn down music in response to drum sounds being loud.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Adjustment Effects (Simplified)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Ducking</a:t>
            </a:r>
          </a:p>
        </p:txBody>
      </p:sp>
    </p:spTree>
    <p:extLst>
      <p:ext uri="{BB962C8B-B14F-4D97-AF65-F5344CB8AC3E}">
        <p14:creationId xmlns:p14="http://schemas.microsoft.com/office/powerpoint/2010/main" val="30826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filters can change volume of specific frequencies</a:t>
            </a:r>
          </a:p>
          <a:p>
            <a:r>
              <a:rPr lang="en-US" dirty="0" smtClean="0"/>
              <a:t>Low pass filter (LPF) and High pass filter (HPF) as examples</a:t>
            </a:r>
          </a:p>
          <a:p>
            <a:r>
              <a:rPr lang="en-US" dirty="0" smtClean="0"/>
              <a:t>Subtractive Synth = carve away frequencies</a:t>
            </a:r>
          </a:p>
          <a:p>
            <a:pPr lvl="1"/>
            <a:r>
              <a:rPr lang="en-US" dirty="0" smtClean="0"/>
              <a:t>Can only cut away what’s there (odd / all harmonics matters now!)</a:t>
            </a:r>
          </a:p>
          <a:p>
            <a:r>
              <a:rPr lang="en-US" dirty="0" smtClean="0"/>
              <a:t>Subtractive synth can make interesting sounds, as well as bandlimited wave forms.</a:t>
            </a:r>
          </a:p>
          <a:p>
            <a:r>
              <a:rPr lang="en-US" dirty="0" smtClean="0"/>
              <a:t>You can also put filter parameters on LFOs for more interesting sound </a:t>
            </a:r>
            <a:r>
              <a:rPr lang="en-US" dirty="0" err="1" smtClean="0"/>
              <a:t>scapes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info: read about </a:t>
            </a:r>
            <a:r>
              <a:rPr lang="en-US" dirty="0" err="1" smtClean="0"/>
              <a:t>Biquads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Effects &amp; Subtractive Synthesis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Filtering</a:t>
            </a:r>
          </a:p>
        </p:txBody>
      </p:sp>
    </p:spTree>
    <p:extLst>
      <p:ext uri="{BB962C8B-B14F-4D97-AF65-F5344CB8AC3E}">
        <p14:creationId xmlns:p14="http://schemas.microsoft.com/office/powerpoint/2010/main" val="2628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has been “mono” </a:t>
            </a:r>
            <a:r>
              <a:rPr lang="en-US" dirty="0" err="1" smtClean="0"/>
              <a:t>til</a:t>
            </a:r>
            <a:r>
              <a:rPr lang="en-US" dirty="0" smtClean="0"/>
              <a:t> now. 1 channel.</a:t>
            </a:r>
          </a:p>
          <a:p>
            <a:r>
              <a:rPr lang="en-US" dirty="0" smtClean="0"/>
              <a:t>You can do interesting things with multiple channels.</a:t>
            </a:r>
          </a:p>
          <a:p>
            <a:r>
              <a:rPr lang="en-US" dirty="0" smtClean="0"/>
              <a:t>Positional sounds, varying effects per ear, and more.</a:t>
            </a:r>
          </a:p>
          <a:p>
            <a:r>
              <a:rPr lang="en-US" dirty="0" smtClean="0"/>
              <a:t>Positional Sound:</a:t>
            </a:r>
          </a:p>
          <a:p>
            <a:pPr lvl="1"/>
            <a:r>
              <a:rPr lang="en-US" dirty="0" smtClean="0"/>
              <a:t>Deep topic, but can be faked by putting left ear volume on sine LFO and right ear volume on cosine LFO.</a:t>
            </a:r>
          </a:p>
          <a:p>
            <a:r>
              <a:rPr lang="en-US" dirty="0" smtClean="0"/>
              <a:t>Ping Pong Delay:</a:t>
            </a:r>
          </a:p>
          <a:p>
            <a:pPr lvl="1"/>
            <a:r>
              <a:rPr lang="en-US" dirty="0" smtClean="0"/>
              <a:t>Echoes first to one ear, then the other, then feeds back into first ear.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Stereo</a:t>
            </a:r>
          </a:p>
        </p:txBody>
      </p:sp>
    </p:spTree>
    <p:extLst>
      <p:ext uri="{BB962C8B-B14F-4D97-AF65-F5344CB8AC3E}">
        <p14:creationId xmlns:p14="http://schemas.microsoft.com/office/powerpoint/2010/main" val="7211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/>
          <a:lstStyle/>
          <a:p>
            <a:r>
              <a:rPr lang="en-US" dirty="0" smtClean="0"/>
              <a:t>Musical Audio Synth Cheat Sheet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7412" y="4571762"/>
            <a:ext cx="4343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u="sng" dirty="0" smtClean="0">
                <a:solidFill>
                  <a:schemeClr val="accent5"/>
                </a:solidFill>
              </a:rPr>
              <a:t>Avoid: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Popping</a:t>
            </a:r>
            <a:r>
              <a:rPr lang="en-US" dirty="0" smtClean="0"/>
              <a:t> – Keep it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Clipping</a:t>
            </a:r>
            <a:r>
              <a:rPr lang="en-US" dirty="0" smtClean="0"/>
              <a:t> – Stay in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Aliasing</a:t>
            </a:r>
            <a:r>
              <a:rPr lang="en-US" dirty="0" smtClean="0"/>
              <a:t> – No frequencies too high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0412" y="1647885"/>
            <a:ext cx="540564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u="sng" dirty="0" smtClean="0">
                <a:solidFill>
                  <a:schemeClr val="accent5"/>
                </a:solidFill>
              </a:rPr>
              <a:t>Synthesis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Additive</a:t>
            </a:r>
            <a:r>
              <a:rPr lang="en-US" dirty="0" smtClean="0"/>
              <a:t> – add sine waves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Subtractive</a:t>
            </a:r>
            <a:r>
              <a:rPr lang="en-US" dirty="0" smtClean="0"/>
              <a:t> – filter away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FM</a:t>
            </a:r>
            <a:r>
              <a:rPr lang="en-US" dirty="0" smtClean="0"/>
              <a:t> – modulate frequency by another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AM</a:t>
            </a:r>
            <a:r>
              <a:rPr lang="en-US" dirty="0" smtClean="0"/>
              <a:t> – modulate amplitude </a:t>
            </a:r>
            <a:r>
              <a:rPr lang="en-US" dirty="0"/>
              <a:t>by another wave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2" y="3217545"/>
            <a:ext cx="6436779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u="sng" dirty="0" smtClean="0">
                <a:solidFill>
                  <a:schemeClr val="accent5"/>
                </a:solidFill>
              </a:rPr>
              <a:t>Effects: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Envelopes / Ducking</a:t>
            </a:r>
            <a:r>
              <a:rPr lang="en-US" dirty="0" smtClean="0"/>
              <a:t> – Adjust volume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Tremolo</a:t>
            </a:r>
            <a:r>
              <a:rPr lang="en-US" dirty="0" smtClean="0"/>
              <a:t> – Adjust volume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Vibrato</a:t>
            </a:r>
            <a:r>
              <a:rPr lang="en-US" dirty="0" smtClean="0"/>
              <a:t> – Adjust frequency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Delay (echo)</a:t>
            </a:r>
            <a:r>
              <a:rPr lang="en-US" dirty="0" smtClean="0"/>
              <a:t> – Ring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C000"/>
                </a:solidFill>
              </a:rPr>
              <a:t>Multitap</a:t>
            </a:r>
            <a:r>
              <a:rPr lang="en-US" dirty="0" smtClean="0">
                <a:solidFill>
                  <a:srgbClr val="FFC000"/>
                </a:solidFill>
              </a:rPr>
              <a:t> Reverb</a:t>
            </a:r>
            <a:r>
              <a:rPr lang="en-US" dirty="0" smtClean="0"/>
              <a:t> – Multiple reads from ring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Flange</a:t>
            </a:r>
            <a:r>
              <a:rPr lang="en-US" dirty="0" smtClean="0"/>
              <a:t> – Delay ring buffer read offset by 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Filtering</a:t>
            </a:r>
            <a:r>
              <a:rPr lang="en-US" dirty="0" smtClean="0"/>
              <a:t> – Change frequency amplitudes. LFO?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Limiter / Compressor</a:t>
            </a:r>
            <a:r>
              <a:rPr lang="en-US" dirty="0" smtClean="0"/>
              <a:t> – automatically adjust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68192" y="1613494"/>
            <a:ext cx="250902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u="sng" dirty="0" smtClean="0">
                <a:solidFill>
                  <a:schemeClr val="accent5"/>
                </a:solidFill>
              </a:rPr>
              <a:t>Wave 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Saw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Bandlimited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Noise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012" y="5969306"/>
            <a:ext cx="994214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Get The C++ </a:t>
            </a:r>
            <a:r>
              <a:rPr lang="en-US" dirty="0" smtClean="0"/>
              <a:t>Demo Program and start hacking!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github.com/Atrix256/MusicSynth</a:t>
            </a:r>
            <a:endParaRPr lang="en-US" dirty="0" smtClean="0"/>
          </a:p>
          <a:p>
            <a:r>
              <a:rPr lang="en-US" dirty="0" smtClean="0"/>
              <a:t>More Audio Synth on my blog: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Blog.demofox.org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7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341296"/>
            <a:ext cx="5290175" cy="2590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Roland 303 Synth &amp; 707 Drum Machine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341296"/>
            <a:ext cx="4506331" cy="2892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412" y="5715000"/>
            <a:ext cx="6914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www.youtube.com/watch?v=McFMCh8CFag&amp;t=170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09085" y="186228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1982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03563" y="1864454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1984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7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1371600"/>
          </a:xfrm>
        </p:spPr>
        <p:txBody>
          <a:bodyPr/>
          <a:lstStyle/>
          <a:p>
            <a:pPr algn="ctr"/>
            <a:r>
              <a:rPr lang="en-US" dirty="0" smtClean="0"/>
              <a:t>Modular Synth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7184" y="5859982"/>
            <a:ext cx="6304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www.youtube.com/watch?v=H511Iye6BsI&amp;t=40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97" y="1600200"/>
            <a:ext cx="5540107" cy="4114800"/>
          </a:xfrm>
        </p:spPr>
      </p:pic>
    </p:spTree>
    <p:extLst>
      <p:ext uri="{BB962C8B-B14F-4D97-AF65-F5344CB8AC3E}">
        <p14:creationId xmlns:p14="http://schemas.microsoft.com/office/powerpoint/2010/main" val="40688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stream of numbers between -1.0 and 1.0 (usually)</a:t>
            </a:r>
          </a:p>
          <a:p>
            <a:r>
              <a:rPr lang="en-US" dirty="0" smtClean="0"/>
              <a:t>Changes in values important, not values themselves</a:t>
            </a:r>
          </a:p>
          <a:p>
            <a:r>
              <a:rPr lang="en-US" dirty="0" smtClean="0"/>
              <a:t>Value dictates speaker location over time</a:t>
            </a:r>
          </a:p>
          <a:p>
            <a:r>
              <a:rPr lang="en-US" dirty="0" smtClean="0"/>
              <a:t>Better speakers able to move more quickly and accurately</a:t>
            </a:r>
          </a:p>
          <a:p>
            <a:r>
              <a:rPr lang="en-US" dirty="0" smtClean="0"/>
              <a:t>.wav file literally = </a:t>
            </a:r>
            <a:r>
              <a:rPr lang="en-US" dirty="0"/>
              <a:t>header, then </a:t>
            </a:r>
            <a:r>
              <a:rPr lang="en-US" dirty="0" smtClean="0"/>
              <a:t>samples</a:t>
            </a:r>
          </a:p>
          <a:p>
            <a:r>
              <a:rPr lang="en-US" dirty="0" smtClean="0"/>
              <a:t>Resolution:</a:t>
            </a:r>
          </a:p>
          <a:p>
            <a:pPr lvl="1"/>
            <a:r>
              <a:rPr lang="en-US" dirty="0" smtClean="0"/>
              <a:t>X axis = sample rate (audio samples per second)</a:t>
            </a:r>
          </a:p>
          <a:p>
            <a:pPr lvl="1"/>
            <a:r>
              <a:rPr lang="en-US" dirty="0" smtClean="0"/>
              <a:t>Y axis = bit depth (size of floating point numbers)</a:t>
            </a:r>
          </a:p>
          <a:p>
            <a:pPr lvl="1"/>
            <a:r>
              <a:rPr lang="en-US" dirty="0" smtClean="0"/>
              <a:t>Interleaved data for each channel</a:t>
            </a:r>
          </a:p>
          <a:p>
            <a:r>
              <a:rPr lang="en-US" b="1" u="sng" dirty="0" smtClean="0"/>
              <a:t>EVERYTHING</a:t>
            </a:r>
            <a:r>
              <a:rPr lang="en-US" dirty="0" smtClean="0"/>
              <a:t> is made from sine waves added together (DSP)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Audio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note is just a frequency. Non linear: </a:t>
            </a:r>
            <a:r>
              <a:rPr lang="en-US" dirty="0" err="1" smtClean="0">
                <a:solidFill>
                  <a:srgbClr val="FFC000"/>
                </a:solidFill>
              </a:rPr>
              <a:t>freq</a:t>
            </a:r>
            <a:r>
              <a:rPr lang="en-US" dirty="0" smtClean="0">
                <a:solidFill>
                  <a:srgbClr val="FFC000"/>
                </a:solidFill>
              </a:rPr>
              <a:t>=440*2</a:t>
            </a:r>
            <a:r>
              <a:rPr lang="en-US" baseline="30000" dirty="0" smtClean="0">
                <a:solidFill>
                  <a:srgbClr val="FFC000"/>
                </a:solidFill>
              </a:rPr>
              <a:t>(note/12)</a:t>
            </a:r>
          </a:p>
          <a:p>
            <a:r>
              <a:rPr lang="en-US" dirty="0" smtClean="0"/>
              <a:t>An octave is a range of 12 notes.</a:t>
            </a:r>
          </a:p>
          <a:p>
            <a:r>
              <a:rPr lang="en-US" dirty="0" smtClean="0"/>
              <a:t>Double a note frequency to go up an octave.</a:t>
            </a:r>
          </a:p>
          <a:p>
            <a:r>
              <a:rPr lang="en-US" dirty="0" smtClean="0"/>
              <a:t>Relative notes matter, not absolute.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6" y="4170970"/>
            <a:ext cx="8773749" cy="1239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7" y="5676820"/>
            <a:ext cx="8773749" cy="571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Sine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10363199" cy="4343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Popping = discontinuity in data. </a:t>
            </a:r>
            <a:r>
              <a:rPr lang="en-US" b="1" u="sng" dirty="0" smtClean="0"/>
              <a:t>Usually</a:t>
            </a:r>
            <a:r>
              <a:rPr lang="en-US" dirty="0" smtClean="0"/>
              <a:t> unwanted.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Free Spinning Oscillator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Volume Envelopes (more info later)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chemeClr val="accent6"/>
                </a:solidFill>
              </a:rPr>
              <a:t>Free Spinning Oscillator: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NO:</a:t>
            </a:r>
            <a:r>
              <a:rPr lang="en-US" dirty="0"/>
              <a:t> output = </a:t>
            </a:r>
            <a:r>
              <a:rPr lang="en-US" dirty="0" smtClean="0"/>
              <a:t>sine(time*frequency*2*pi);</a:t>
            </a:r>
            <a:endParaRPr lang="en-US" b="1" u="sng" dirty="0" smtClean="0">
              <a:solidFill>
                <a:srgbClr val="50FF5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50FF50"/>
                </a:solidFill>
              </a:rPr>
              <a:t>YES:</a:t>
            </a:r>
            <a:r>
              <a:rPr lang="en-US" dirty="0" smtClean="0"/>
              <a:t> output = sine(phase); phase += (frequency*2*pi)/</a:t>
            </a:r>
            <a:r>
              <a:rPr lang="en-US" dirty="0" err="1" smtClean="0"/>
              <a:t>sampleRate</a:t>
            </a:r>
            <a:r>
              <a:rPr lang="en-US" dirty="0" smtClean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Popping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362200"/>
            <a:ext cx="6755956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Clipping = going outside of [-1,1].</a:t>
            </a:r>
            <a:r>
              <a:rPr lang="en-US" dirty="0"/>
              <a:t> </a:t>
            </a:r>
            <a:r>
              <a:rPr lang="en-US" b="1" u="sng" dirty="0"/>
              <a:t>Usually</a:t>
            </a:r>
            <a:r>
              <a:rPr lang="en-US" dirty="0"/>
              <a:t> unwanted.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Form of Distortion</a:t>
            </a:r>
          </a:p>
          <a:p>
            <a:r>
              <a:rPr lang="en-US" dirty="0" smtClean="0"/>
              <a:t>sine waves clamp, changing sound (frequencies)</a:t>
            </a:r>
          </a:p>
          <a:p>
            <a:r>
              <a:rPr lang="en-US" dirty="0" smtClean="0"/>
              <a:t>Mostly sounds very bad!</a:t>
            </a:r>
          </a:p>
          <a:p>
            <a:r>
              <a:rPr lang="en-US" dirty="0" smtClean="0"/>
              <a:t>Sometimes sounds very good! (guitar)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53" y="2524020"/>
            <a:ext cx="4725059" cy="752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Clipping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add sample values together!</a:t>
            </a:r>
          </a:p>
          <a:p>
            <a:r>
              <a:rPr lang="en-US" dirty="0" smtClean="0"/>
              <a:t>Can cause clipping</a:t>
            </a:r>
          </a:p>
          <a:p>
            <a:r>
              <a:rPr lang="en-US" dirty="0" smtClean="0"/>
              <a:t>Often, peaks and valleys cancel out</a:t>
            </a:r>
          </a:p>
          <a:p>
            <a:r>
              <a:rPr lang="en-US" dirty="0" smtClean="0"/>
              <a:t>Still a problem to watch out for</a:t>
            </a:r>
          </a:p>
          <a:p>
            <a:r>
              <a:rPr lang="en-US" dirty="0" smtClean="0"/>
              <a:t>Automated volume adjustments can help (more info later)</a:t>
            </a:r>
          </a:p>
          <a:p>
            <a:r>
              <a:rPr lang="en-US" b="1" u="sng" dirty="0" smtClean="0">
                <a:solidFill>
                  <a:srgbClr val="FFC000"/>
                </a:solidFill>
              </a:rPr>
              <a:t>Terminology:</a:t>
            </a:r>
            <a:r>
              <a:rPr lang="en-US" dirty="0" smtClean="0"/>
              <a:t> Polyphonic synthesizer</a:t>
            </a:r>
          </a:p>
          <a:p>
            <a:pPr lvl="1"/>
            <a:r>
              <a:rPr lang="en-US" dirty="0" smtClean="0"/>
              <a:t>Can play multiple notes at once!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Multiple Sounds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5812" y="6400800"/>
            <a:ext cx="2436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Demo: Mixing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1556</Words>
  <Application>Microsoft Office PowerPoint</Application>
  <PresentationFormat>Custom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Blue atom design template</vt:lpstr>
      <vt:lpstr>Intro To: Audio Synthesis For Music</vt:lpstr>
      <vt:lpstr>Goals &amp; Intro</vt:lpstr>
      <vt:lpstr> Roland 303 Synth &amp; 707 Drum Machine</vt:lpstr>
      <vt:lpstr>Modular Synth</vt:lpstr>
      <vt:lpstr>What Is Audio Data?</vt:lpstr>
      <vt:lpstr>What Is A Note?</vt:lpstr>
      <vt:lpstr>Popping</vt:lpstr>
      <vt:lpstr>Clipping</vt:lpstr>
      <vt:lpstr>Mixing Multiple Sounds</vt:lpstr>
      <vt:lpstr>Envelopes</vt:lpstr>
      <vt:lpstr>Common Wave Forms</vt:lpstr>
      <vt:lpstr>Aliasing</vt:lpstr>
      <vt:lpstr>Band Limited Wave Forms</vt:lpstr>
      <vt:lpstr>Additive Synthesis</vt:lpstr>
      <vt:lpstr>Tremolo &amp; Vibrato Effects</vt:lpstr>
      <vt:lpstr>FM Synthesis</vt:lpstr>
      <vt:lpstr>Delay (Echo) Effect</vt:lpstr>
      <vt:lpstr>Multitap Reverberation Effect</vt:lpstr>
      <vt:lpstr>Flange Effect</vt:lpstr>
      <vt:lpstr>Synth Drum + Percussion Sounds</vt:lpstr>
      <vt:lpstr>Volume Adjustment Effects (Simplified)</vt:lpstr>
      <vt:lpstr>Filtering Effects &amp; Subtractive Synthesis</vt:lpstr>
      <vt:lpstr>Stereo Effects</vt:lpstr>
      <vt:lpstr>Musical Audio Synth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2016-06-09T17:50:45Z</dcterms:created>
  <dcterms:modified xsi:type="dcterms:W3CDTF">2016-06-09T23:13:46Z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