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sv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svg"/><Relationship Id="rId3" Type="http://schemas.openxmlformats.org/officeDocument/2006/relationships/image" Target="../media/image-3-3.jpe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svg"/><Relationship Id="rId3" Type="http://schemas.openxmlformats.org/officeDocument/2006/relationships/image" Target="../media/image-4-3.jpe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01752" y="301752"/>
            <a:ext cx="11576304" cy="6227064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solid"/>
          </a:ln>
          <a:effectLst>
            <a:outerShdw sx="100000" sy="100000" kx="0" ky="0" algn="bl" rotWithShape="0" blurRad="101600" dist="12700" dir="16200000">
              <a:srgbClr val="000000">
                <a:alpha val="30000"/>
              </a:srgbClr>
            </a:outerShdw>
          </a:effectLst>
        </p:spPr>
      </p:sp>
      <p:sp>
        <p:nvSpPr>
          <p:cNvPr id="3" name="Text 1"/>
          <p:cNvSpPr/>
          <p:nvPr/>
        </p:nvSpPr>
        <p:spPr>
          <a:xfrm>
            <a:off x="2459736" y="2029968"/>
            <a:ext cx="6958584" cy="8229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2400" dirty="0">
                <a:solidFill>
                  <a:srgbClr val="000000"/>
                </a:solidFill>
                <a:latin typeface="Century Gothic" pitchFamily="34" charset="0"/>
                <a:ea typeface="Century Gothic" pitchFamily="34" charset="-122"/>
                <a:cs typeface="Century Gothic" pitchFamily="34" charset="-120"/>
              </a:rPr>
              <a:t>This is a preview of the first 3 slides of the presentation for FREE customers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521208" y="3154680"/>
            <a:ext cx="10844784" cy="8229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2400" dirty="0">
                <a:solidFill>
                  <a:srgbClr val="000000"/>
                </a:solidFill>
                <a:latin typeface="Century Gothic" pitchFamily="34" charset="0"/>
                <a:ea typeface="Century Gothic" pitchFamily="34" charset="-122"/>
                <a:cs typeface="Century Gothic" pitchFamily="34" charset="-120"/>
              </a:rPr>
              <a:t>Please purchase a                               to download the entire deck, and create unlimited presentations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3438144" y="3154680"/>
            <a:ext cx="7159752" cy="10058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400" b="1" dirty="0">
                <a:solidFill>
                  <a:srgbClr val="FF0000"/>
                </a:solidFill>
                <a:latin typeface="Century Gothic" pitchFamily="34" charset="0"/>
                <a:ea typeface="Century Gothic" pitchFamily="34" charset="-122"/>
                <a:cs typeface="Century Gothic" pitchFamily="34" charset="-120"/>
              </a:rPr>
              <a:t>Paid Subscription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12189866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2808122" y="4380890"/>
            <a:ext cx="6577279" cy="53950"/>
          </a:xfrm>
          <a:prstGeom prst="roundRect">
            <a:avLst>
              <a:gd name="adj" fmla="val 1694903"/>
            </a:avLst>
          </a:prstGeom>
          <a:solidFill>
            <a:schemeClr val="bg1">
              <a:alpha val="15000"/>
            </a:schemeClr>
          </a:solidFill>
          <a:ln w="12700">
            <a:solidFill>
              <a:schemeClr val="bg1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914400" y="990295"/>
            <a:ext cx="10364724" cy="320405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6000" b="1" dirty="0">
                <a:solidFill>
                  <a:schemeClr val="bg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Total Preventative Maintenance at Nestlé</a:t>
            </a:r>
            <a:endParaRPr lang="en-US" sz="6000" dirty="0"/>
          </a:p>
        </p:txBody>
      </p:sp>
      <p:sp>
        <p:nvSpPr>
          <p:cNvPr id="5" name="Text 2"/>
          <p:cNvSpPr/>
          <p:nvPr/>
        </p:nvSpPr>
        <p:spPr>
          <a:xfrm>
            <a:off x="2232050" y="4607662"/>
            <a:ext cx="7729423" cy="54315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dirty="0">
                <a:solidFill>
                  <a:schemeClr val="bg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Nestlé</a:t>
            </a:r>
            <a:endParaRPr lang="en-US" sz="2000" dirty="0"/>
          </a:p>
        </p:txBody>
      </p:sp>
      <p:sp>
        <p:nvSpPr>
          <p:cNvPr id="6" name="Text 3"/>
          <p:cNvSpPr/>
          <p:nvPr/>
        </p:nvSpPr>
        <p:spPr>
          <a:xfrm>
            <a:off x="2232050" y="5000854"/>
            <a:ext cx="7729423" cy="54315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dirty="0">
                <a:solidFill>
                  <a:schemeClr val="bg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PM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12193524" cy="68580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91110" y="191110"/>
            <a:ext cx="11811305" cy="64831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chemeClr val="bg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Total Preventative Maintenance Overview</a:t>
            </a:r>
            <a:endParaRPr lang="en-US" sz="3200" dirty="0"/>
          </a:p>
        </p:txBody>
      </p:sp>
      <p:sp>
        <p:nvSpPr>
          <p:cNvPr id="4" name="Shape 1"/>
          <p:cNvSpPr/>
          <p:nvPr/>
        </p:nvSpPr>
        <p:spPr>
          <a:xfrm>
            <a:off x="7638898" y="1399946"/>
            <a:ext cx="4334256" cy="4334256"/>
          </a:xfrm>
          <a:prstGeom prst="ellipse">
            <a:avLst/>
          </a:prstGeom>
          <a:solidFill>
            <a:schemeClr val="bg1">
              <a:alpha val="15000"/>
            </a:schemeClr>
          </a:solidFill>
          <a:ln w="12700">
            <a:solidFill>
              <a:schemeClr val="bg1"/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9806026" y="5731459"/>
            <a:ext cx="0" cy="388620"/>
          </a:xfrm>
          <a:prstGeom prst="line">
            <a:avLst/>
          </a:prstGeom>
          <a:noFill/>
          <a:ln w="12700">
            <a:solidFill>
              <a:schemeClr val="bg1"/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0" y="6116422"/>
            <a:ext cx="9809683" cy="0"/>
          </a:xfrm>
          <a:prstGeom prst="line">
            <a:avLst/>
          </a:prstGeom>
          <a:noFill/>
          <a:ln w="12700">
            <a:solidFill>
              <a:schemeClr val="bg1"/>
            </a:solidFill>
            <a:prstDash val="solid"/>
          </a:ln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7815377" y="1576426"/>
            <a:ext cx="3977640" cy="3977640"/>
          </a:xfrm>
          <a:prstGeom prst="ellipse">
            <a:avLst/>
          </a:prstGeom>
        </p:spPr>
      </p:pic>
      <p:sp>
        <p:nvSpPr>
          <p:cNvPr id="8" name="Shape 4"/>
          <p:cNvSpPr/>
          <p:nvPr/>
        </p:nvSpPr>
        <p:spPr>
          <a:xfrm>
            <a:off x="1677924" y="1414577"/>
            <a:ext cx="457200" cy="457200"/>
          </a:xfrm>
          <a:prstGeom prst="ellipse">
            <a:avLst/>
          </a:prstGeom>
          <a:solidFill>
            <a:schemeClr val="bg1">
              <a:alpha val="15000"/>
            </a:schemeClr>
          </a:solidFill>
          <a:ln w="12700">
            <a:solidFill>
              <a:schemeClr val="bg1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1728216" y="1464869"/>
            <a:ext cx="360274" cy="36027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chemeClr val="bg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</a:t>
            </a:r>
            <a:endParaRPr lang="en-US" sz="1400" dirty="0"/>
          </a:p>
        </p:txBody>
      </p:sp>
      <p:sp>
        <p:nvSpPr>
          <p:cNvPr id="10" name="Text 6"/>
          <p:cNvSpPr/>
          <p:nvPr/>
        </p:nvSpPr>
        <p:spPr>
          <a:xfrm>
            <a:off x="208483" y="2016252"/>
            <a:ext cx="3401568" cy="338328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ctr" indent="0" marL="0">
              <a:buNone/>
            </a:pPr>
            <a:r>
              <a:rPr lang="en-US" sz="1400" b="1" dirty="0">
                <a:solidFill>
                  <a:schemeClr val="bg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Maintenance Scheduling</a:t>
            </a:r>
            <a:endParaRPr lang="en-US" sz="1400" dirty="0"/>
          </a:p>
        </p:txBody>
      </p:sp>
      <p:sp>
        <p:nvSpPr>
          <p:cNvPr id="11" name="Text 7"/>
          <p:cNvSpPr/>
          <p:nvPr/>
        </p:nvSpPr>
        <p:spPr>
          <a:xfrm>
            <a:off x="204826" y="2382926"/>
            <a:ext cx="3405226" cy="10799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200" dirty="0">
                <a:solidFill>
                  <a:schemeClr val="bg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Implementing regular maintenance schedules to preemptively address equipment issues and downtime.</a:t>
            </a:r>
            <a:endParaRPr lang="en-US" sz="1200" dirty="0"/>
          </a:p>
        </p:txBody>
      </p:sp>
      <p:sp>
        <p:nvSpPr>
          <p:cNvPr id="12" name="Shape 8"/>
          <p:cNvSpPr/>
          <p:nvPr/>
        </p:nvSpPr>
        <p:spPr>
          <a:xfrm>
            <a:off x="5529377" y="1414577"/>
            <a:ext cx="457200" cy="457200"/>
          </a:xfrm>
          <a:prstGeom prst="ellipse">
            <a:avLst/>
          </a:prstGeom>
          <a:solidFill>
            <a:schemeClr val="bg1">
              <a:alpha val="15000"/>
            </a:schemeClr>
          </a:solidFill>
          <a:ln w="12700">
            <a:solidFill>
              <a:schemeClr val="bg1"/>
            </a:solidFill>
            <a:prstDash val="solid"/>
          </a:ln>
        </p:spPr>
      </p:sp>
      <p:sp>
        <p:nvSpPr>
          <p:cNvPr id="13" name="Text 9"/>
          <p:cNvSpPr/>
          <p:nvPr/>
        </p:nvSpPr>
        <p:spPr>
          <a:xfrm>
            <a:off x="5579669" y="1464869"/>
            <a:ext cx="360274" cy="36027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chemeClr val="bg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</a:t>
            </a:r>
            <a:endParaRPr lang="en-US" sz="1400" dirty="0"/>
          </a:p>
        </p:txBody>
      </p:sp>
      <p:sp>
        <p:nvSpPr>
          <p:cNvPr id="14" name="Text 10"/>
          <p:cNvSpPr/>
          <p:nvPr/>
        </p:nvSpPr>
        <p:spPr>
          <a:xfrm>
            <a:off x="4057193" y="2016252"/>
            <a:ext cx="3401568" cy="338328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ctr" indent="0" marL="0">
              <a:buNone/>
            </a:pPr>
            <a:r>
              <a:rPr lang="en-US" sz="1400" b="1" dirty="0">
                <a:solidFill>
                  <a:schemeClr val="bg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Data Analysis</a:t>
            </a:r>
            <a:endParaRPr lang="en-US" sz="1400" dirty="0"/>
          </a:p>
        </p:txBody>
      </p:sp>
      <p:sp>
        <p:nvSpPr>
          <p:cNvPr id="15" name="Text 11"/>
          <p:cNvSpPr/>
          <p:nvPr/>
        </p:nvSpPr>
        <p:spPr>
          <a:xfrm>
            <a:off x="4057193" y="2382926"/>
            <a:ext cx="3405226" cy="10799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200" dirty="0">
                <a:solidFill>
                  <a:schemeClr val="bg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Using data analytics to track equipment performance and predict potential failures in advance.</a:t>
            </a:r>
            <a:endParaRPr lang="en-US" sz="1200" dirty="0"/>
          </a:p>
        </p:txBody>
      </p:sp>
      <p:sp>
        <p:nvSpPr>
          <p:cNvPr id="16" name="Shape 12"/>
          <p:cNvSpPr/>
          <p:nvPr/>
        </p:nvSpPr>
        <p:spPr>
          <a:xfrm>
            <a:off x="1677924" y="3761842"/>
            <a:ext cx="457200" cy="457200"/>
          </a:xfrm>
          <a:prstGeom prst="ellipse">
            <a:avLst/>
          </a:prstGeom>
          <a:solidFill>
            <a:schemeClr val="bg1">
              <a:alpha val="15000"/>
            </a:schemeClr>
          </a:solidFill>
          <a:ln w="12700">
            <a:solidFill>
              <a:schemeClr val="bg1"/>
            </a:solidFill>
            <a:prstDash val="solid"/>
          </a:ln>
        </p:spPr>
      </p:sp>
      <p:sp>
        <p:nvSpPr>
          <p:cNvPr id="17" name="Text 13"/>
          <p:cNvSpPr/>
          <p:nvPr/>
        </p:nvSpPr>
        <p:spPr>
          <a:xfrm>
            <a:off x="1728216" y="3812134"/>
            <a:ext cx="360274" cy="36027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chemeClr val="bg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</a:t>
            </a:r>
            <a:endParaRPr lang="en-US" sz="1400" dirty="0"/>
          </a:p>
        </p:txBody>
      </p:sp>
      <p:sp>
        <p:nvSpPr>
          <p:cNvPr id="18" name="Text 14"/>
          <p:cNvSpPr/>
          <p:nvPr/>
        </p:nvSpPr>
        <p:spPr>
          <a:xfrm>
            <a:off x="208483" y="4363517"/>
            <a:ext cx="3401568" cy="338328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ctr" indent="0" marL="0">
              <a:buNone/>
            </a:pPr>
            <a:r>
              <a:rPr lang="en-US" sz="1400" b="1" dirty="0">
                <a:solidFill>
                  <a:schemeClr val="bg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Staff Training</a:t>
            </a:r>
            <a:endParaRPr lang="en-US" sz="1400" dirty="0"/>
          </a:p>
        </p:txBody>
      </p:sp>
      <p:sp>
        <p:nvSpPr>
          <p:cNvPr id="19" name="Text 15"/>
          <p:cNvSpPr/>
          <p:nvPr/>
        </p:nvSpPr>
        <p:spPr>
          <a:xfrm>
            <a:off x="204826" y="4730191"/>
            <a:ext cx="3405226" cy="10799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200" dirty="0">
                <a:solidFill>
                  <a:schemeClr val="bg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Training staff on maintenance protocols to ensure understanding of preventative measures and techniques.</a:t>
            </a:r>
            <a:endParaRPr lang="en-US" sz="1200" dirty="0"/>
          </a:p>
        </p:txBody>
      </p:sp>
      <p:sp>
        <p:nvSpPr>
          <p:cNvPr id="20" name="Shape 16"/>
          <p:cNvSpPr/>
          <p:nvPr/>
        </p:nvSpPr>
        <p:spPr>
          <a:xfrm>
            <a:off x="5529377" y="3761842"/>
            <a:ext cx="457200" cy="457200"/>
          </a:xfrm>
          <a:prstGeom prst="ellipse">
            <a:avLst/>
          </a:prstGeom>
          <a:solidFill>
            <a:schemeClr val="bg1">
              <a:alpha val="15000"/>
            </a:schemeClr>
          </a:solidFill>
          <a:ln w="12700">
            <a:solidFill>
              <a:schemeClr val="bg1"/>
            </a:solidFill>
            <a:prstDash val="solid"/>
          </a:ln>
        </p:spPr>
      </p:sp>
      <p:sp>
        <p:nvSpPr>
          <p:cNvPr id="21" name="Text 17"/>
          <p:cNvSpPr/>
          <p:nvPr/>
        </p:nvSpPr>
        <p:spPr>
          <a:xfrm>
            <a:off x="5579669" y="3812134"/>
            <a:ext cx="360274" cy="36027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chemeClr val="bg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</a:t>
            </a:r>
            <a:endParaRPr lang="en-US" sz="1400" dirty="0"/>
          </a:p>
        </p:txBody>
      </p:sp>
      <p:sp>
        <p:nvSpPr>
          <p:cNvPr id="22" name="Text 18"/>
          <p:cNvSpPr/>
          <p:nvPr/>
        </p:nvSpPr>
        <p:spPr>
          <a:xfrm>
            <a:off x="4057193" y="4363517"/>
            <a:ext cx="3401568" cy="338328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ctr" indent="0" marL="0">
              <a:buNone/>
            </a:pPr>
            <a:r>
              <a:rPr lang="en-US" sz="1400" b="1" dirty="0">
                <a:solidFill>
                  <a:schemeClr val="bg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Cost Reduction</a:t>
            </a:r>
            <a:endParaRPr lang="en-US" sz="1400" dirty="0"/>
          </a:p>
        </p:txBody>
      </p:sp>
      <p:sp>
        <p:nvSpPr>
          <p:cNvPr id="23" name="Text 19"/>
          <p:cNvSpPr/>
          <p:nvPr/>
        </p:nvSpPr>
        <p:spPr>
          <a:xfrm>
            <a:off x="4057193" y="4730191"/>
            <a:ext cx="3405226" cy="10799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200" dirty="0">
                <a:solidFill>
                  <a:schemeClr val="bg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Achieving significant cost savings through reduced unplanned downtimes and extending equipment lifespan.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12193524" cy="68580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91110" y="191110"/>
            <a:ext cx="11811305" cy="64831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chemeClr val="bg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Benefits of Total Preventative Maintenance</a:t>
            </a:r>
            <a:endParaRPr lang="en-US" sz="3200" dirty="0"/>
          </a:p>
        </p:txBody>
      </p:sp>
      <p:sp>
        <p:nvSpPr>
          <p:cNvPr id="4" name="Shape 1"/>
          <p:cNvSpPr/>
          <p:nvPr/>
        </p:nvSpPr>
        <p:spPr>
          <a:xfrm>
            <a:off x="6954926" y="1389888"/>
            <a:ext cx="5010912" cy="5010912"/>
          </a:xfrm>
          <a:prstGeom prst="ellipse">
            <a:avLst/>
          </a:prstGeom>
          <a:solidFill>
            <a:schemeClr val="bg1">
              <a:alpha val="15000"/>
            </a:schemeClr>
          </a:solidFill>
          <a:ln w="12700">
            <a:solidFill>
              <a:schemeClr val="bg1"/>
            </a:solidFill>
            <a:prstDash val="solid"/>
          </a:ln>
        </p:spPr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7131406" y="1566367"/>
            <a:ext cx="4657954" cy="4657954"/>
          </a:xfrm>
          <a:prstGeom prst="ellipse">
            <a:avLst/>
          </a:prstGeom>
        </p:spPr>
      </p:pic>
      <p:sp>
        <p:nvSpPr>
          <p:cNvPr id="6" name="Shape 2"/>
          <p:cNvSpPr/>
          <p:nvPr/>
        </p:nvSpPr>
        <p:spPr>
          <a:xfrm>
            <a:off x="431597" y="2473452"/>
            <a:ext cx="0" cy="2436876"/>
          </a:xfrm>
          <a:prstGeom prst="line">
            <a:avLst/>
          </a:prstGeom>
          <a:noFill/>
          <a:ln w="12700">
            <a:solidFill>
              <a:schemeClr val="bg1"/>
            </a:solidFill>
            <a:prstDash val="solid"/>
          </a:ln>
        </p:spPr>
      </p:sp>
      <p:sp>
        <p:nvSpPr>
          <p:cNvPr id="7" name="Shape 3"/>
          <p:cNvSpPr/>
          <p:nvPr/>
        </p:nvSpPr>
        <p:spPr>
          <a:xfrm>
            <a:off x="201168" y="2023567"/>
            <a:ext cx="457200" cy="457200"/>
          </a:xfrm>
          <a:prstGeom prst="ellipse">
            <a:avLst/>
          </a:prstGeom>
          <a:solidFill>
            <a:schemeClr val="bg1">
              <a:alpha val="15000"/>
            </a:schemeClr>
          </a:solidFill>
          <a:ln w="12700">
            <a:solidFill>
              <a:schemeClr val="bg1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252374" y="2070202"/>
            <a:ext cx="360274" cy="36027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chemeClr val="bg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</a:t>
            </a:r>
            <a:endParaRPr lang="en-US" sz="1400" dirty="0"/>
          </a:p>
        </p:txBody>
      </p:sp>
      <p:sp>
        <p:nvSpPr>
          <p:cNvPr id="9" name="Text 5"/>
          <p:cNvSpPr/>
          <p:nvPr/>
        </p:nvSpPr>
        <p:spPr>
          <a:xfrm>
            <a:off x="791870" y="1821485"/>
            <a:ext cx="5287975" cy="338328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l" indent="0" marL="0">
              <a:buNone/>
            </a:pPr>
            <a:r>
              <a:rPr lang="en-US" sz="1600" b="1" dirty="0">
                <a:solidFill>
                  <a:schemeClr val="bg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Reduced Downtime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791870" y="2228393"/>
            <a:ext cx="5291633" cy="10799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300" dirty="0">
                <a:solidFill>
                  <a:schemeClr val="bg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Implementing Total Preventative Maintenance minimizes equipment failures, leading to fewer production interruptions and increased operational efficiency across Nestlé's manufacturing facilities.</a:t>
            </a:r>
            <a:endParaRPr lang="en-US" sz="1300" dirty="0"/>
          </a:p>
        </p:txBody>
      </p:sp>
      <p:sp>
        <p:nvSpPr>
          <p:cNvPr id="11" name="Shape 7"/>
          <p:cNvSpPr/>
          <p:nvPr/>
        </p:nvSpPr>
        <p:spPr>
          <a:xfrm>
            <a:off x="201168" y="4910328"/>
            <a:ext cx="457200" cy="457200"/>
          </a:xfrm>
          <a:prstGeom prst="ellipse">
            <a:avLst/>
          </a:prstGeom>
          <a:solidFill>
            <a:schemeClr val="bg1">
              <a:alpha val="15000"/>
            </a:schemeClr>
          </a:solidFill>
          <a:ln w="12700">
            <a:solidFill>
              <a:schemeClr val="bg1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252374" y="4956962"/>
            <a:ext cx="360274" cy="36027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chemeClr val="bg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</a:t>
            </a:r>
            <a:endParaRPr lang="en-US" sz="1400" dirty="0"/>
          </a:p>
        </p:txBody>
      </p:sp>
      <p:sp>
        <p:nvSpPr>
          <p:cNvPr id="13" name="Text 9"/>
          <p:cNvSpPr/>
          <p:nvPr/>
        </p:nvSpPr>
        <p:spPr>
          <a:xfrm>
            <a:off x="791870" y="4709160"/>
            <a:ext cx="5287975" cy="338328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l" indent="0" marL="0">
              <a:buNone/>
            </a:pPr>
            <a:r>
              <a:rPr lang="en-US" sz="1600" b="1" dirty="0">
                <a:solidFill>
                  <a:schemeClr val="bg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Cost Savings</a:t>
            </a:r>
            <a:endParaRPr lang="en-US" sz="1600" dirty="0"/>
          </a:p>
        </p:txBody>
      </p:sp>
      <p:sp>
        <p:nvSpPr>
          <p:cNvPr id="14" name="Text 10"/>
          <p:cNvSpPr/>
          <p:nvPr/>
        </p:nvSpPr>
        <p:spPr>
          <a:xfrm>
            <a:off x="791870" y="5115154"/>
            <a:ext cx="5291633" cy="10799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300" dirty="0">
                <a:solidFill>
                  <a:schemeClr val="bg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By proactively addressing maintenance needs, Nestlé reduces repair costs and extends equipment lifespan, achieving significant financial savings in overall operational budget.</a:t>
            </a:r>
            <a:endParaRPr lang="en-US" sz="13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deTeam Theme">
  <a:themeElements>
    <a:clrScheme name="SlideTeam">
      <a:dk1>
        <a:sysClr val="windowText" lastClr="000000"/>
      </a:dk1>
      <a:lt1>
        <a:sysClr val="window" lastClr="FFFFFF"/>
      </a:lt1>
      <a:dk2>
        <a:srgbClr val="B266FE"/>
      </a:dk2>
      <a:lt2>
        <a:srgbClr val="2A8BFE"/>
      </a:lt2>
      <a:accent1>
        <a:srgbClr val="E357A0"/>
      </a:accent1>
      <a:accent2>
        <a:srgbClr val="F3BBD9"/>
      </a:accent2>
      <a:accent3>
        <a:srgbClr val="A9D0FE"/>
      </a:accent3>
      <a:accent4>
        <a:srgbClr val="E0C1FE"/>
      </a:accent4>
      <a:accent5>
        <a:srgbClr val="D4E7FE"/>
      </a:accent5>
      <a:accent6>
        <a:srgbClr val="EFE0F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2024-10-17T14:17:34Z</dcterms:created>
  <dcterms:modified xsi:type="dcterms:W3CDTF">2024-10-17T14:17:34Z</dcterms:modified>
</cp:coreProperties>
</file>