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4724400"/>
            <a:ext cy="5140547" cx="3012140"/>
          </a:xfrm>
          <a:custGeom>
            <a:pathLst>
              <a:path w="3012141" extrusionOk="0" h="6854064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0" name="Shape 10"/>
          <p:cNvGrpSpPr/>
          <p:nvPr/>
        </p:nvGrpSpPr>
        <p:grpSpPr>
          <a:xfrm>
            <a:off y="0" x="4571999"/>
            <a:ext cy="5143499" cx="4546600"/>
            <a:chOff y="0" x="1447"/>
            <a:chExt cy="4319" cx="2863"/>
          </a:xfrm>
        </p:grpSpPr>
        <p:sp>
          <p:nvSpPr>
            <p:cNvPr id="11" name="Shape 11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w="1886" extrusionOk="0" h="4320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w="1979" extrusionOk="0" h="4320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w="1806" extrusionOk="0" h="4320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w="1848" extrusionOk="0" h="4320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SzPct val="100000"/>
              <a:defRPr sz="4800"/>
            </a:lvl1pPr>
            <a:lvl2pPr indent="304800">
              <a:buSzPct val="100000"/>
              <a:defRPr sz="4800"/>
            </a:lvl2pPr>
            <a:lvl3pPr indent="304800">
              <a:buSzPct val="100000"/>
              <a:defRPr sz="4800"/>
            </a:lvl3pPr>
            <a:lvl4pPr indent="304800">
              <a:buSzPct val="100000"/>
              <a:defRPr sz="4800"/>
            </a:lvl4pPr>
            <a:lvl5pPr indent="304800">
              <a:buSzPct val="100000"/>
              <a:defRPr sz="4800"/>
            </a:lvl5pPr>
            <a:lvl6pPr indent="304800">
              <a:buSzPct val="100000"/>
              <a:defRPr sz="4800"/>
            </a:lvl6pPr>
            <a:lvl7pPr indent="304800">
              <a:buSzPct val="100000"/>
              <a:defRPr sz="4800"/>
            </a:lvl7pPr>
            <a:lvl8pPr indent="304800">
              <a:buSzPct val="100000"/>
              <a:defRPr sz="4800"/>
            </a:lvl8pPr>
            <a:lvl9pPr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None/>
              <a:defRPr/>
            </a:lvl1pPr>
            <a:lvl2pPr indent="190500" marL="0">
              <a:spcBef>
                <a:spcPts val="0"/>
              </a:spcBef>
              <a:buSzPct val="100000"/>
              <a:buNone/>
              <a:defRPr sz="3000"/>
            </a:lvl2pPr>
            <a:lvl3pPr indent="190500" marL="0">
              <a:spcBef>
                <a:spcPts val="0"/>
              </a:spcBef>
              <a:buSzPct val="100000"/>
              <a:buNone/>
              <a:defRPr sz="3000"/>
            </a:lvl3pPr>
            <a:lvl4pPr indent="190500" marL="0">
              <a:spcBef>
                <a:spcPts val="0"/>
              </a:spcBef>
              <a:buSzPct val="100000"/>
              <a:buNone/>
              <a:defRPr sz="3000"/>
            </a:lvl4pPr>
            <a:lvl5pPr indent="190500" marL="0">
              <a:spcBef>
                <a:spcPts val="0"/>
              </a:spcBef>
              <a:buSzPct val="100000"/>
              <a:buNone/>
              <a:defRPr sz="3000"/>
            </a:lvl5pPr>
            <a:lvl6pPr indent="190500" marL="0">
              <a:spcBef>
                <a:spcPts val="0"/>
              </a:spcBef>
              <a:buSzPct val="100000"/>
              <a:buNone/>
              <a:defRPr sz="3000"/>
            </a:lvl6pPr>
            <a:lvl7pPr indent="190500" marL="0">
              <a:spcBef>
                <a:spcPts val="0"/>
              </a:spcBef>
              <a:buSzPct val="100000"/>
              <a:buNone/>
              <a:defRPr sz="3000"/>
            </a:lvl7pPr>
            <a:lvl8pPr indent="190500" marL="0">
              <a:spcBef>
                <a:spcPts val="0"/>
              </a:spcBef>
              <a:buSzPct val="100000"/>
              <a:buNone/>
              <a:defRPr sz="3000"/>
            </a:lvl8pPr>
            <a:lvl9pPr indent="190500" marL="0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A64128"/>
                </a:solidFill>
              </a:defRPr>
            </a:lvl1pPr>
            <a:lvl2pPr>
              <a:defRPr>
                <a:solidFill>
                  <a:srgbClr val="A64128"/>
                </a:solidFill>
              </a:defRPr>
            </a:lvl2pPr>
            <a:lvl3pPr>
              <a:defRPr>
                <a:solidFill>
                  <a:srgbClr val="A64128"/>
                </a:solidFill>
              </a:defRPr>
            </a:lvl3pPr>
            <a:lvl4pPr>
              <a:defRPr>
                <a:solidFill>
                  <a:srgbClr val="A64128"/>
                </a:solidFill>
              </a:defRPr>
            </a:lvl4pPr>
            <a:lvl5pPr>
              <a:defRPr>
                <a:solidFill>
                  <a:srgbClr val="A64128"/>
                </a:solidFill>
              </a:defRPr>
            </a:lvl5pPr>
            <a:lvl6pPr>
              <a:defRPr>
                <a:solidFill>
                  <a:srgbClr val="A64128"/>
                </a:solidFill>
              </a:defRPr>
            </a:lvl6pPr>
            <a:lvl7pPr>
              <a:defRPr>
                <a:solidFill>
                  <a:srgbClr val="A64128"/>
                </a:solidFill>
              </a:defRPr>
            </a:lvl7pPr>
            <a:lvl8pPr>
              <a:defRPr>
                <a:solidFill>
                  <a:srgbClr val="A64128"/>
                </a:solidFill>
              </a:defRPr>
            </a:lvl8pPr>
            <a:lvl9pPr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y="0" x="7938258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 rot="5400000">
            <a:off y="-1807795" x="1807794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753577" x="0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326250" x="0"/>
            <a:ext cy="1597799" cx="7197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 marL="1371600">
              <a:buNone/>
            </a:pPr>
            <a:r>
              <a:rPr b="0" lang="en"/>
              <a:t>Hotspot JVM’s</a:t>
            </a:r>
          </a:p>
          <a:p>
            <a:pPr indent="457200" marL="457200">
              <a:buNone/>
            </a:pPr>
            <a:r>
              <a:rPr lang="en"/>
              <a:t>Deadlock Detection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2176744" x="405900"/>
            <a:ext cy="2481299" cx="52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Presented by team </a:t>
            </a:r>
            <a:r>
              <a:rPr b="1" lang="en" i="1">
                <a:solidFill>
                  <a:srgbClr val="CC0000"/>
                </a:solidFill>
              </a:rPr>
              <a:t>Red</a:t>
            </a:r>
            <a:r>
              <a:rPr lang="en"/>
              <a:t>: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Nicolas Ohannesian</a:t>
            </a:r>
          </a:p>
          <a:p>
            <a:pPr algn="ctr" rtl="0" lvl="0">
              <a:buNone/>
            </a:pPr>
            <a:r>
              <a:rPr lang="en"/>
              <a:t>Alexa Dye</a:t>
            </a:r>
          </a:p>
          <a:p>
            <a:pPr algn="ctr" rtl="0" lvl="0">
              <a:buNone/>
            </a:pPr>
            <a:r>
              <a:rPr lang="en"/>
              <a:t>Thu Lam </a:t>
            </a:r>
          </a:p>
          <a:p>
            <a:pPr algn="ctr">
              <a:buNone/>
            </a:pPr>
            <a:r>
              <a:rPr lang="en"/>
              <a:t>Sapir Avrahami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275" x="106850"/>
            <a:ext cy="944099" cx="177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274" x="5896925"/>
            <a:ext cy="944099" cx="1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28050" x="3832300"/>
            <a:ext cy="857400" cx="4261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715675" x="3359925"/>
            <a:ext cy="4258499" cx="545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Java was written to be able to handle some deadlock detection internally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In order to utilize this functionality, the thread dump must be accessed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Deadlocks are a very real problem that can be diagnosed with different tools that have different strengths and weaknesses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2825" x="179175"/>
            <a:ext cy="3818975" cx="309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5" x="909050"/>
            <a:ext cy="857400" cx="7777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864500"/>
            <a:ext cy="3725699" cx="446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at a time please,</a:t>
            </a:r>
          </a:p>
          <a:p>
            <a:pPr rtl="0" lvl="0">
              <a:buNone/>
            </a:pPr>
            <a:r>
              <a:rPr lang="en"/>
              <a:t>We do not want deadlocking</a:t>
            </a:r>
          </a:p>
          <a:p>
            <a:pPr>
              <a:buNone/>
            </a:pPr>
            <a:r>
              <a:rPr lang="en"/>
              <a:t>answers.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9250" x="5398700"/>
            <a:ext cy="3856799" cx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Hotspot JVM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Utilized by both Oracle’s Java and OpenJDK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Has built-in (but limited) deadlock detection capabilities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Ctrl+Break handler executes a deadlock detection algorithm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Prints information about deadlocked threads after the thread dump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Exactly are Deadlocks?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1449" x="1536812"/>
            <a:ext cy="3725699" cx="607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62403" x="1712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 Deadlocks Found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48175" x="258150"/>
            <a:ext cy="3811799" cx="872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n"/>
              <a:t>Caught by HotSpot:</a:t>
            </a:r>
            <a:r>
              <a:rPr lang="en"/>
              <a:t> </a:t>
            </a:r>
          </a:p>
          <a:p>
            <a:pPr rtl="0" lvl="0">
              <a:buNone/>
            </a:pPr>
            <a:r>
              <a:rPr b="1" sz="2000" lang="en">
                <a:solidFill>
                  <a:srgbClr val="0000FF"/>
                </a:solidFill>
              </a:rPr>
              <a:t>A. Basic Shared Resource deadlock </a:t>
            </a:r>
            <a:r>
              <a:rPr b="1" sz="2000" lang="en" i="1">
                <a:solidFill>
                  <a:srgbClr val="0000FF"/>
                </a:solidFill>
              </a:rPr>
              <a:t>(on 2 or 3 resources)</a:t>
            </a:r>
            <a:r>
              <a:rPr b="1" sz="2000" lang="en">
                <a:solidFill>
                  <a:srgbClr val="0000FF"/>
                </a:solidFill>
              </a:rPr>
              <a:t>: </a:t>
            </a:r>
          </a:p>
          <a:p>
            <a:pPr rtl="0" lvl="0" indent="-3429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>
                <a:solidFill>
                  <a:srgbClr val="000000"/>
                </a:solidFill>
              </a:rPr>
              <a:t>Shared resource</a:t>
            </a:r>
          </a:p>
          <a:p>
            <a:pPr rtl="0" lvl="0" indent="-3429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>
                <a:solidFill>
                  <a:srgbClr val="000000"/>
                </a:solidFill>
              </a:rPr>
              <a:t>Acquire lock on the first object</a:t>
            </a:r>
          </a:p>
          <a:p>
            <a:pPr rtl="0" lvl="0" indent="-3429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>
                <a:solidFill>
                  <a:srgbClr val="000000"/>
                </a:solidFill>
              </a:rPr>
              <a:t>When trying to acquire lock on second object → goes on wait state because it’s already locked by another thread. 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</a:rPr>
              <a:t>→ forming a cyclic dependency for resource between Threads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</a:rPr>
              <a:t>→ causing deadlock. </a:t>
            </a:r>
          </a:p>
          <a:p>
            <a:pPr rtl="0" lvl="0">
              <a:buNone/>
            </a:pPr>
            <a:r>
              <a:rPr b="1" sz="2000" lang="en">
                <a:solidFill>
                  <a:srgbClr val="0000FF"/>
                </a:solidFill>
              </a:rPr>
              <a:t>B. ReentrantLock deadlock (Wait - Notify): </a:t>
            </a:r>
          </a:p>
          <a:p>
            <a:pPr rtl="0" lvl="0" indent="-3429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>
                <a:solidFill>
                  <a:srgbClr val="000000"/>
                </a:solidFill>
              </a:rPr>
              <a:t>Object will be replaced by a ReentrantLock object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800" lang="en">
                <a:solidFill>
                  <a:srgbClr val="000000"/>
                </a:solidFill>
              </a:rPr>
              <a:t>Run the same way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2400" x="6358049"/>
            <a:ext cy="1509749" cx="15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Weaknesses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n"/>
              <a:t>Deadlocks NOT Caught by HotSpot: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lang="en">
                <a:latin typeface="Times New Roman"/>
                <a:ea typeface="Times New Roman"/>
                <a:cs typeface="Times New Roman"/>
                <a:sym typeface="Times New Roman"/>
              </a:rPr>
              <a:t>ReentrantReadWriteLock: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Java HotSpot has a problem with detecting </a:t>
            </a:r>
            <a:r>
              <a:rPr u="sng" b="1" lang="en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deadlocks.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lang="en">
                <a:latin typeface="Times New Roman"/>
                <a:ea typeface="Times New Roman"/>
                <a:cs typeface="Times New Roman"/>
                <a:sym typeface="Times New Roman"/>
              </a:rPr>
              <a:t>Aliasing Deadlocks: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Java could not compile.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Use Built-in Detector?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20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Access -</a:t>
            </a: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 HotSpot is a built-in deadlock detection tool for Java.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20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Helpful to the Programmer -</a:t>
            </a: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much simpler for programmers to find deadlocked threads.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20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Synchronization</a:t>
            </a:r>
            <a:r>
              <a:rPr u="sng"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language allows multiple, concurrent paths of program execution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HotSpot provides thead-handling designed to scale regardless of project size</a:t>
            </a:r>
          </a:p>
          <a:p>
            <a:pPr rtl="0" lvl="2" indent="-355600" marL="1371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shared-memory multiprocessor servers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776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Custom GUI</a:t>
            </a:r>
          </a:p>
        </p:txBody>
      </p:sp>
      <p:sp>
        <p:nvSpPr>
          <p:cNvPr id="76" name="Shape 76"/>
          <p:cNvSpPr/>
          <p:nvPr/>
        </p:nvSpPr>
        <p:spPr>
          <a:xfrm>
            <a:off y="997925" x="213850"/>
            <a:ext cy="750600" cx="32747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1" lang="en">
                <a:solidFill>
                  <a:schemeClr val="dk2"/>
                </a:solidFill>
              </a:rPr>
              <a:t>User inputs file’s name</a:t>
            </a:r>
          </a:p>
        </p:txBody>
      </p:sp>
      <p:sp>
        <p:nvSpPr>
          <p:cNvPr id="77" name="Shape 77"/>
          <p:cNvSpPr/>
          <p:nvPr/>
        </p:nvSpPr>
        <p:spPr>
          <a:xfrm>
            <a:off y="1218475" x="3899925"/>
            <a:ext cy="440399" cx="1460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8" name="Shape 78"/>
          <p:cNvSpPr/>
          <p:nvPr/>
        </p:nvSpPr>
        <p:spPr>
          <a:xfrm>
            <a:off y="1063375" x="5621475"/>
            <a:ext cy="750600" cx="2753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chemeClr val="dk2"/>
                </a:solidFill>
              </a:rPr>
              <a:t>User presses “Deadlock Detection” button</a:t>
            </a:r>
          </a:p>
        </p:txBody>
      </p:sp>
      <p:sp>
        <p:nvSpPr>
          <p:cNvPr id="79" name="Shape 79"/>
          <p:cNvSpPr/>
          <p:nvPr/>
        </p:nvSpPr>
        <p:spPr>
          <a:xfrm>
            <a:off y="2600350" x="5621475"/>
            <a:ext cy="490199" cx="2753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chemeClr val="dk2"/>
                </a:solidFill>
              </a:rPr>
              <a:t>
</a:t>
            </a:r>
            <a:r>
              <a:rPr b="1" lang="en">
                <a:solidFill>
                  <a:schemeClr val="dk2"/>
                </a:solidFill>
              </a:rPr>
              <a:t>GUI saves filename to string</a:t>
            </a:r>
          </a:p>
        </p:txBody>
      </p:sp>
      <p:sp>
        <p:nvSpPr>
          <p:cNvPr id="80" name="Shape 80"/>
          <p:cNvSpPr/>
          <p:nvPr/>
        </p:nvSpPr>
        <p:spPr>
          <a:xfrm>
            <a:off y="3712950" x="5621475"/>
            <a:ext cy="1212900" cx="2753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chemeClr val="dk2"/>
                </a:solidFill>
              </a:rPr>
              <a:t>GUI stops waiting, then reads both text files and displays in second pop-up screen (deadlocks and locations on top)</a:t>
            </a:r>
          </a:p>
        </p:txBody>
      </p:sp>
      <p:sp>
        <p:nvSpPr>
          <p:cNvPr id="81" name="Shape 81"/>
          <p:cNvSpPr/>
          <p:nvPr/>
        </p:nvSpPr>
        <p:spPr>
          <a:xfrm>
            <a:off y="3769550" x="213850"/>
            <a:ext cy="1212900" cx="32747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chemeClr val="dk2"/>
                </a:solidFill>
              </a:rPr>
              <a:t>Script runs, then saves formatted thread information to GUI directory (with the relevant info to display) and a second text file with # of deadlocked threads and location in code </a:t>
            </a:r>
          </a:p>
        </p:txBody>
      </p:sp>
      <p:sp>
        <p:nvSpPr>
          <p:cNvPr id="82" name="Shape 82"/>
          <p:cNvSpPr/>
          <p:nvPr/>
        </p:nvSpPr>
        <p:spPr>
          <a:xfrm>
            <a:off y="1942350" x="213850"/>
            <a:ext cy="1212900" cx="32747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chemeClr val="dk2"/>
                </a:solidFill>
              </a:rPr>
              <a:t>GUI passes filename along with pre - determined string to process creator (calls the script)</a:t>
            </a:r>
          </a:p>
          <a:p>
            <a:pPr rtl="0" lvl="0">
              <a:buNone/>
            </a:pPr>
            <a:r>
              <a:rPr b="1" lang="en">
                <a:solidFill>
                  <a:schemeClr val="dk2"/>
                </a:solidFill>
              </a:rPr>
              <a:t>GUI begins waiting </a:t>
            </a:r>
          </a:p>
        </p:txBody>
      </p:sp>
      <p:sp>
        <p:nvSpPr>
          <p:cNvPr id="83" name="Shape 83"/>
          <p:cNvSpPr/>
          <p:nvPr/>
        </p:nvSpPr>
        <p:spPr>
          <a:xfrm>
            <a:off y="1942350" x="6828675"/>
            <a:ext cy="605100" cx="3392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/>
        </p:nvSpPr>
        <p:spPr>
          <a:xfrm>
            <a:off y="2652850" x="3899925"/>
            <a:ext cy="385199" cx="14609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>
            <a:off y="3155250" x="1681600"/>
            <a:ext cy="605100" cx="3392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6" name="Shape 86"/>
          <p:cNvSpPr/>
          <p:nvPr/>
        </p:nvSpPr>
        <p:spPr>
          <a:xfrm>
            <a:off y="4099200" x="4061500"/>
            <a:ext cy="440399" cx="1460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4" x="457200"/>
            <a:ext cy="78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Demonstration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23775" x="2039937"/>
            <a:ext cy="2527850" cx="5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Real-World Deadlocks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Dealing with deadlocks heavily affected the development of operating systems and databases.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Programmers trying to edit the same code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Customers trying to purchase the same product from two or more locations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Trains trying to use the same rail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