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1"/>
  </p:notes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1ABDA-B008-484C-8387-A81374C8F002}" type="datetimeFigureOut">
              <a:rPr lang="en-US" smtClean="0"/>
              <a:t>10/28/2022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CD8B9-254B-41FB-9E70-D9B5F78E6CD6}" type="slidenum">
              <a:rPr lang="en-US" smtClean="0"/>
              <a:t>‹#›</a:t>
            </a:fld>
            <a:endParaRPr lang="en-US"/>
          </a:p>
        </p:txBody>
      </p:sp>
    </p:spTree>
    <p:extLst>
      <p:ext uri="{BB962C8B-B14F-4D97-AF65-F5344CB8AC3E}">
        <p14:creationId xmlns:p14="http://schemas.microsoft.com/office/powerpoint/2010/main" val="1082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8CD8B9-254B-41FB-9E70-D9B5F78E6CD6}" type="slidenum">
              <a:rPr lang="en-US" smtClean="0"/>
              <a:t>3</a:t>
            </a:fld>
            <a:endParaRPr lang="en-US"/>
          </a:p>
        </p:txBody>
      </p:sp>
    </p:spTree>
    <p:extLst>
      <p:ext uri="{BB962C8B-B14F-4D97-AF65-F5344CB8AC3E}">
        <p14:creationId xmlns:p14="http://schemas.microsoft.com/office/powerpoint/2010/main" val="3277172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10/28/2022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1062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10/28/2022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564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10/28/2022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56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10/28/2022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4281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10/28/2022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797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10/28/2022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0106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10/28/2022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494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10/28/2022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4178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10/28/2022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703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10/28/2022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971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10/28/2022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888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10/28/2022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252473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B109-D5A6-E547-C5D0-B675AAD5A74A}"/>
              </a:ext>
            </a:extLst>
          </p:cNvPr>
          <p:cNvSpPr>
            <a:spLocks noGrp="1"/>
          </p:cNvSpPr>
          <p:nvPr>
            <p:ph type="ctrTitle"/>
          </p:nvPr>
        </p:nvSpPr>
        <p:spPr/>
        <p:txBody>
          <a:bodyPr/>
          <a:lstStyle/>
          <a:p>
            <a:pPr algn="l"/>
            <a:r>
              <a:rPr lang="en-US" dirty="0"/>
              <a:t>Web Fundamental</a:t>
            </a:r>
          </a:p>
        </p:txBody>
      </p:sp>
      <p:sp>
        <p:nvSpPr>
          <p:cNvPr id="3" name="Subtitle 2">
            <a:extLst>
              <a:ext uri="{FF2B5EF4-FFF2-40B4-BE49-F238E27FC236}">
                <a16:creationId xmlns:a16="http://schemas.microsoft.com/office/drawing/2014/main" id="{2FAF6F10-9BBB-05C8-E210-DF6D2AEA2727}"/>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4328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4D11-7D19-88B9-1CE0-3E8B46A92167}"/>
              </a:ext>
            </a:extLst>
          </p:cNvPr>
          <p:cNvSpPr>
            <a:spLocks noGrp="1"/>
          </p:cNvSpPr>
          <p:nvPr>
            <p:ph type="title"/>
          </p:nvPr>
        </p:nvSpPr>
        <p:spPr/>
        <p:txBody>
          <a:bodyPr/>
          <a:lstStyle/>
          <a:p>
            <a:pPr algn="l"/>
            <a:r>
              <a:rPr lang="en-US" dirty="0"/>
              <a:t>Summary</a:t>
            </a:r>
          </a:p>
        </p:txBody>
      </p:sp>
      <p:sp>
        <p:nvSpPr>
          <p:cNvPr id="3" name="Content Placeholder 2">
            <a:extLst>
              <a:ext uri="{FF2B5EF4-FFF2-40B4-BE49-F238E27FC236}">
                <a16:creationId xmlns:a16="http://schemas.microsoft.com/office/drawing/2014/main" id="{2E716C86-2763-D8E2-B33C-68E68A63B594}"/>
              </a:ext>
            </a:extLst>
          </p:cNvPr>
          <p:cNvSpPr>
            <a:spLocks noGrp="1"/>
          </p:cNvSpPr>
          <p:nvPr>
            <p:ph idx="1"/>
          </p:nvPr>
        </p:nvSpPr>
        <p:spPr>
          <a:xfrm>
            <a:off x="2093842" y="2052116"/>
            <a:ext cx="8682009" cy="3997828"/>
          </a:xfrm>
        </p:spPr>
        <p:txBody>
          <a:bodyPr>
            <a:normAutofit/>
          </a:bodyPr>
          <a:lstStyle/>
          <a:p>
            <a:pPr marL="0" indent="0">
              <a:buNone/>
            </a:pPr>
            <a:r>
              <a:rPr lang="en-US" sz="2800" dirty="0"/>
              <a:t>I– Introduction </a:t>
            </a:r>
          </a:p>
          <a:p>
            <a:pPr marL="0" indent="0">
              <a:buNone/>
            </a:pPr>
            <a:r>
              <a:rPr lang="en-US" sz="2800" dirty="0"/>
              <a:t>II– How does the web work ?</a:t>
            </a:r>
          </a:p>
          <a:p>
            <a:pPr marL="0" indent="0">
              <a:buNone/>
            </a:pPr>
            <a:r>
              <a:rPr lang="en-US" sz="2800" dirty="0"/>
              <a:t>III– What do you need to be a web developer ?</a:t>
            </a:r>
          </a:p>
          <a:p>
            <a:pPr marL="0" indent="0">
              <a:buNone/>
            </a:pPr>
            <a:r>
              <a:rPr lang="en-US" sz="2800" dirty="0"/>
              <a:t>IV– Why did you choose to learn web development ?</a:t>
            </a:r>
          </a:p>
        </p:txBody>
      </p:sp>
    </p:spTree>
    <p:extLst>
      <p:ext uri="{BB962C8B-B14F-4D97-AF65-F5344CB8AC3E}">
        <p14:creationId xmlns:p14="http://schemas.microsoft.com/office/powerpoint/2010/main" val="115185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F097-0EFF-4ADB-B543-1FCECCB6AD76}"/>
              </a:ext>
            </a:extLst>
          </p:cNvPr>
          <p:cNvSpPr>
            <a:spLocks noGrp="1"/>
          </p:cNvSpPr>
          <p:nvPr>
            <p:ph type="title"/>
          </p:nvPr>
        </p:nvSpPr>
        <p:spPr/>
        <p:txBody>
          <a:bodyPr/>
          <a:lstStyle/>
          <a:p>
            <a:pPr algn="l"/>
            <a:r>
              <a:rPr lang="en-US" dirty="0"/>
              <a:t>I- Introduction</a:t>
            </a:r>
          </a:p>
        </p:txBody>
      </p:sp>
      <p:pic>
        <p:nvPicPr>
          <p:cNvPr id="5" name="Content Placeholder 4">
            <a:extLst>
              <a:ext uri="{FF2B5EF4-FFF2-40B4-BE49-F238E27FC236}">
                <a16:creationId xmlns:a16="http://schemas.microsoft.com/office/drawing/2014/main" id="{B533B2C1-0AEA-70D6-3C0F-794354F803B2}"/>
              </a:ext>
            </a:extLst>
          </p:cNvPr>
          <p:cNvPicPr>
            <a:picLocks noGrp="1" noChangeAspect="1"/>
          </p:cNvPicPr>
          <p:nvPr>
            <p:ph idx="1"/>
          </p:nvPr>
        </p:nvPicPr>
        <p:blipFill>
          <a:blip r:embed="rId3"/>
          <a:stretch>
            <a:fillRect/>
          </a:stretch>
        </p:blipFill>
        <p:spPr>
          <a:xfrm>
            <a:off x="1621861" y="1885285"/>
            <a:ext cx="6007567" cy="1868237"/>
          </a:xfrm>
        </p:spPr>
      </p:pic>
      <p:sp>
        <p:nvSpPr>
          <p:cNvPr id="6" name="TextBox 5">
            <a:extLst>
              <a:ext uri="{FF2B5EF4-FFF2-40B4-BE49-F238E27FC236}">
                <a16:creationId xmlns:a16="http://schemas.microsoft.com/office/drawing/2014/main" id="{67F10699-43E3-2120-5F16-F8E6F637FEE6}"/>
              </a:ext>
            </a:extLst>
          </p:cNvPr>
          <p:cNvSpPr txBox="1"/>
          <p:nvPr/>
        </p:nvSpPr>
        <p:spPr>
          <a:xfrm>
            <a:off x="1621861" y="3895486"/>
            <a:ext cx="8069444" cy="2585323"/>
          </a:xfrm>
          <a:prstGeom prst="rect">
            <a:avLst/>
          </a:prstGeom>
          <a:noFill/>
        </p:spPr>
        <p:txBody>
          <a:bodyPr wrap="square" rtlCol="0">
            <a:spAutoFit/>
          </a:bodyPr>
          <a:lstStyle/>
          <a:p>
            <a:r>
              <a:rPr lang="en-US" dirty="0"/>
              <a:t>Computers connected to the internet are called </a:t>
            </a:r>
            <a:r>
              <a:rPr lang="en-US" dirty="0">
                <a:solidFill>
                  <a:srgbClr val="00B0F0"/>
                </a:solidFill>
              </a:rPr>
              <a:t>Clients</a:t>
            </a:r>
            <a:r>
              <a:rPr lang="en-US" dirty="0"/>
              <a:t> and </a:t>
            </a:r>
            <a:r>
              <a:rPr lang="en-US" dirty="0">
                <a:solidFill>
                  <a:srgbClr val="FFFF00"/>
                </a:solidFill>
              </a:rPr>
              <a:t>Servers</a:t>
            </a:r>
            <a:r>
              <a:rPr lang="en-US" dirty="0"/>
              <a:t>.</a:t>
            </a:r>
          </a:p>
          <a:p>
            <a:endParaRPr lang="en-US" dirty="0">
              <a:solidFill>
                <a:srgbClr val="00B0F0"/>
              </a:solidFill>
            </a:endParaRPr>
          </a:p>
          <a:p>
            <a:r>
              <a:rPr lang="en-US" dirty="0">
                <a:solidFill>
                  <a:srgbClr val="00B0F0"/>
                </a:solidFill>
              </a:rPr>
              <a:t>Clients</a:t>
            </a:r>
            <a:r>
              <a:rPr lang="en-US" dirty="0"/>
              <a:t> are the web user's internet-connected devices (pc,smartphone,ipad...)  with web-accessing software (chrome,brave,firefox...).</a:t>
            </a:r>
          </a:p>
          <a:p>
            <a:endParaRPr lang="en-US" dirty="0"/>
          </a:p>
          <a:p>
            <a:r>
              <a:rPr lang="en-US" dirty="0">
                <a:solidFill>
                  <a:srgbClr val="FFFF00"/>
                </a:solidFill>
              </a:rPr>
              <a:t>Servers</a:t>
            </a:r>
            <a:r>
              <a:rPr lang="en-US" dirty="0"/>
              <a:t> are computer that store webpages, sites or apps.</a:t>
            </a:r>
          </a:p>
          <a:p>
            <a:r>
              <a:rPr lang="en-US" dirty="0">
                <a:solidFill>
                  <a:srgbClr val="FFFFFF"/>
                </a:solidFill>
                <a:latin typeface="Inter"/>
              </a:rPr>
              <a:t>When a client device wants to access a webpage, a copy of the webpage is downloaded from the server onto the client machine to be displayed in the user's web browser.</a:t>
            </a:r>
          </a:p>
        </p:txBody>
      </p:sp>
    </p:spTree>
    <p:extLst>
      <p:ext uri="{BB962C8B-B14F-4D97-AF65-F5344CB8AC3E}">
        <p14:creationId xmlns:p14="http://schemas.microsoft.com/office/powerpoint/2010/main" val="354514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F097-0EFF-4ADB-B543-1FCECCB6AD76}"/>
              </a:ext>
            </a:extLst>
          </p:cNvPr>
          <p:cNvSpPr>
            <a:spLocks noGrp="1"/>
          </p:cNvSpPr>
          <p:nvPr>
            <p:ph type="title"/>
          </p:nvPr>
        </p:nvSpPr>
        <p:spPr/>
        <p:txBody>
          <a:bodyPr/>
          <a:lstStyle/>
          <a:p>
            <a:pPr algn="l"/>
            <a:r>
              <a:rPr lang="en-US" dirty="0"/>
              <a:t>II- </a:t>
            </a:r>
            <a:r>
              <a:rPr lang="en-US" sz="3600" dirty="0"/>
              <a:t>How does the web work ?</a:t>
            </a:r>
            <a:endParaRPr lang="en-US" dirty="0"/>
          </a:p>
        </p:txBody>
      </p:sp>
      <p:pic>
        <p:nvPicPr>
          <p:cNvPr id="5" name="Content Placeholder 4">
            <a:extLst>
              <a:ext uri="{FF2B5EF4-FFF2-40B4-BE49-F238E27FC236}">
                <a16:creationId xmlns:a16="http://schemas.microsoft.com/office/drawing/2014/main" id="{B533B2C1-0AEA-70D6-3C0F-794354F803B2}"/>
              </a:ext>
            </a:extLst>
          </p:cNvPr>
          <p:cNvPicPr>
            <a:picLocks noGrp="1" noChangeAspect="1"/>
          </p:cNvPicPr>
          <p:nvPr>
            <p:ph idx="1"/>
          </p:nvPr>
        </p:nvPicPr>
        <p:blipFill>
          <a:blip r:embed="rId2"/>
          <a:srcRect/>
          <a:stretch/>
        </p:blipFill>
        <p:spPr>
          <a:xfrm>
            <a:off x="1621861" y="2191947"/>
            <a:ext cx="5477117" cy="1218658"/>
          </a:xfrm>
        </p:spPr>
      </p:pic>
      <p:sp>
        <p:nvSpPr>
          <p:cNvPr id="6" name="TextBox 5">
            <a:extLst>
              <a:ext uri="{FF2B5EF4-FFF2-40B4-BE49-F238E27FC236}">
                <a16:creationId xmlns:a16="http://schemas.microsoft.com/office/drawing/2014/main" id="{67F10699-43E3-2120-5F16-F8E6F637FEE6}"/>
              </a:ext>
            </a:extLst>
          </p:cNvPr>
          <p:cNvSpPr txBox="1"/>
          <p:nvPr/>
        </p:nvSpPr>
        <p:spPr>
          <a:xfrm>
            <a:off x="1621861" y="3538119"/>
            <a:ext cx="8069444" cy="1200329"/>
          </a:xfrm>
          <a:prstGeom prst="rect">
            <a:avLst/>
          </a:prstGeom>
          <a:noFill/>
        </p:spPr>
        <p:txBody>
          <a:bodyPr wrap="square" rtlCol="0">
            <a:spAutoFit/>
          </a:bodyPr>
          <a:lstStyle/>
          <a:p>
            <a:r>
              <a:rPr lang="en-US" dirty="0">
                <a:solidFill>
                  <a:srgbClr val="00B0F0"/>
                </a:solidFill>
              </a:rPr>
              <a:t>2-</a:t>
            </a:r>
            <a:r>
              <a:rPr lang="en-US" dirty="0">
                <a:solidFill>
                  <a:srgbClr val="FFFFFF"/>
                </a:solidFill>
              </a:rPr>
              <a:t>The browser parses the information contained in the URL. This includes the protocol (“https”), the domain name(“github.com”) and the resource (“/”). In this case, there isn't anything after the “.com” to indicate a specific resource, so the browser knows to retrieve just the main (index) page.</a:t>
            </a:r>
          </a:p>
        </p:txBody>
      </p:sp>
      <p:pic>
        <p:nvPicPr>
          <p:cNvPr id="8" name="Picture 7">
            <a:extLst>
              <a:ext uri="{FF2B5EF4-FFF2-40B4-BE49-F238E27FC236}">
                <a16:creationId xmlns:a16="http://schemas.microsoft.com/office/drawing/2014/main" id="{A357DD29-6121-8B40-DC65-4C8E0007A034}"/>
              </a:ext>
            </a:extLst>
          </p:cNvPr>
          <p:cNvPicPr>
            <a:picLocks noChangeAspect="1"/>
          </p:cNvPicPr>
          <p:nvPr/>
        </p:nvPicPr>
        <p:blipFill>
          <a:blip r:embed="rId3"/>
          <a:stretch>
            <a:fillRect/>
          </a:stretch>
        </p:blipFill>
        <p:spPr>
          <a:xfrm>
            <a:off x="1659282" y="4865962"/>
            <a:ext cx="5477116" cy="1266583"/>
          </a:xfrm>
          <a:prstGeom prst="rect">
            <a:avLst/>
          </a:prstGeom>
        </p:spPr>
      </p:pic>
      <p:sp>
        <p:nvSpPr>
          <p:cNvPr id="11" name="TextBox 10">
            <a:extLst>
              <a:ext uri="{FF2B5EF4-FFF2-40B4-BE49-F238E27FC236}">
                <a16:creationId xmlns:a16="http://schemas.microsoft.com/office/drawing/2014/main" id="{BBD46119-E795-C15A-A30C-11E0986AC3C8}"/>
              </a:ext>
            </a:extLst>
          </p:cNvPr>
          <p:cNvSpPr txBox="1"/>
          <p:nvPr/>
        </p:nvSpPr>
        <p:spPr>
          <a:xfrm>
            <a:off x="1621861" y="1695101"/>
            <a:ext cx="8069444" cy="369332"/>
          </a:xfrm>
          <a:prstGeom prst="rect">
            <a:avLst/>
          </a:prstGeom>
          <a:noFill/>
        </p:spPr>
        <p:txBody>
          <a:bodyPr wrap="square" rtlCol="0">
            <a:spAutoFit/>
          </a:bodyPr>
          <a:lstStyle/>
          <a:p>
            <a:r>
              <a:rPr lang="en-US" dirty="0">
                <a:solidFill>
                  <a:srgbClr val="00B0F0"/>
                </a:solidFill>
              </a:rPr>
              <a:t>1-</a:t>
            </a:r>
            <a:r>
              <a:rPr lang="en-US" dirty="0">
                <a:solidFill>
                  <a:srgbClr val="FFFFFF"/>
                </a:solidFill>
              </a:rPr>
              <a:t>Type a URL into your browser</a:t>
            </a:r>
          </a:p>
        </p:txBody>
      </p:sp>
    </p:spTree>
    <p:extLst>
      <p:ext uri="{BB962C8B-B14F-4D97-AF65-F5344CB8AC3E}">
        <p14:creationId xmlns:p14="http://schemas.microsoft.com/office/powerpoint/2010/main" val="93496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5E852C-41AA-BC33-E3CE-5BE44C720610}"/>
              </a:ext>
            </a:extLst>
          </p:cNvPr>
          <p:cNvPicPr>
            <a:picLocks noGrp="1" noChangeAspect="1"/>
          </p:cNvPicPr>
          <p:nvPr>
            <p:ph idx="4294967295"/>
          </p:nvPr>
        </p:nvPicPr>
        <p:blipFill>
          <a:blip r:embed="rId2"/>
          <a:stretch>
            <a:fillRect/>
          </a:stretch>
        </p:blipFill>
        <p:spPr>
          <a:xfrm>
            <a:off x="1594936" y="1942313"/>
            <a:ext cx="5721350" cy="1460500"/>
          </a:xfrm>
        </p:spPr>
      </p:pic>
      <p:sp>
        <p:nvSpPr>
          <p:cNvPr id="6" name="TextBox 5">
            <a:extLst>
              <a:ext uri="{FF2B5EF4-FFF2-40B4-BE49-F238E27FC236}">
                <a16:creationId xmlns:a16="http://schemas.microsoft.com/office/drawing/2014/main" id="{98AA1325-8B66-1440-BDE6-40DEABA518D2}"/>
              </a:ext>
            </a:extLst>
          </p:cNvPr>
          <p:cNvSpPr txBox="1"/>
          <p:nvPr/>
        </p:nvSpPr>
        <p:spPr>
          <a:xfrm>
            <a:off x="1594936" y="95653"/>
            <a:ext cx="7671676" cy="646331"/>
          </a:xfrm>
          <a:prstGeom prst="rect">
            <a:avLst/>
          </a:prstGeom>
          <a:noFill/>
        </p:spPr>
        <p:txBody>
          <a:bodyPr wrap="square" rtlCol="0">
            <a:spAutoFit/>
          </a:bodyPr>
          <a:lstStyle/>
          <a:p>
            <a:r>
              <a:rPr lang="en-US" dirty="0"/>
              <a:t>3-Once the ISP receives the IP address of the destination server, it sends it to your web browser.</a:t>
            </a:r>
          </a:p>
        </p:txBody>
      </p:sp>
      <p:sp>
        <p:nvSpPr>
          <p:cNvPr id="12" name="TextBox 11">
            <a:extLst>
              <a:ext uri="{FF2B5EF4-FFF2-40B4-BE49-F238E27FC236}">
                <a16:creationId xmlns:a16="http://schemas.microsoft.com/office/drawing/2014/main" id="{78D8DD9F-F11B-3E70-2C01-1766F5F33411}"/>
              </a:ext>
            </a:extLst>
          </p:cNvPr>
          <p:cNvSpPr txBox="1"/>
          <p:nvPr/>
        </p:nvSpPr>
        <p:spPr>
          <a:xfrm>
            <a:off x="1594936" y="741984"/>
            <a:ext cx="7671676" cy="1200329"/>
          </a:xfrm>
          <a:prstGeom prst="rect">
            <a:avLst/>
          </a:prstGeom>
          <a:noFill/>
        </p:spPr>
        <p:txBody>
          <a:bodyPr wrap="square" rtlCol="0">
            <a:spAutoFit/>
          </a:bodyPr>
          <a:lstStyle/>
          <a:p>
            <a:r>
              <a:rPr lang="en-US" dirty="0"/>
              <a:t>4-The browser takes the IP address and the given port number from the URL (the HTTP protocol defaults to port 80 and HTTPS defaults to port 443) and opens a TCP socket connection. At this point, your web browser and web server are finally connected.</a:t>
            </a:r>
          </a:p>
        </p:txBody>
      </p:sp>
      <p:sp>
        <p:nvSpPr>
          <p:cNvPr id="24" name="TextBox 23">
            <a:extLst>
              <a:ext uri="{FF2B5EF4-FFF2-40B4-BE49-F238E27FC236}">
                <a16:creationId xmlns:a16="http://schemas.microsoft.com/office/drawing/2014/main" id="{0B9086D6-0609-80A9-C306-0D79F1F62867}"/>
              </a:ext>
            </a:extLst>
          </p:cNvPr>
          <p:cNvSpPr txBox="1"/>
          <p:nvPr/>
        </p:nvSpPr>
        <p:spPr>
          <a:xfrm>
            <a:off x="1471850" y="3441119"/>
            <a:ext cx="7917847" cy="1200329"/>
          </a:xfrm>
          <a:prstGeom prst="rect">
            <a:avLst/>
          </a:prstGeom>
          <a:noFill/>
        </p:spPr>
        <p:txBody>
          <a:bodyPr wrap="square" rtlCol="0">
            <a:spAutoFit/>
          </a:bodyPr>
          <a:lstStyle/>
          <a:p>
            <a:r>
              <a:rPr lang="en-US" dirty="0"/>
              <a:t>5-The web server receives the request and looks for that HTML page. If the page exists, the web server prepares the response and sends it back to your browser. If the server cannot find the requested page, it will send an HTTP 404 error message, which stands for “Page Not Found”.</a:t>
            </a:r>
          </a:p>
        </p:txBody>
      </p:sp>
      <p:pic>
        <p:nvPicPr>
          <p:cNvPr id="25" name="Picture 24">
            <a:extLst>
              <a:ext uri="{FF2B5EF4-FFF2-40B4-BE49-F238E27FC236}">
                <a16:creationId xmlns:a16="http://schemas.microsoft.com/office/drawing/2014/main" id="{C241896D-2BC0-57F5-7E01-7A01C58C5EE6}"/>
              </a:ext>
            </a:extLst>
          </p:cNvPr>
          <p:cNvPicPr>
            <a:picLocks noChangeAspect="1"/>
          </p:cNvPicPr>
          <p:nvPr/>
        </p:nvPicPr>
        <p:blipFill>
          <a:blip r:embed="rId3"/>
          <a:stretch>
            <a:fillRect/>
          </a:stretch>
        </p:blipFill>
        <p:spPr>
          <a:xfrm>
            <a:off x="1594936" y="4665693"/>
            <a:ext cx="4581991" cy="1462442"/>
          </a:xfrm>
          <a:prstGeom prst="rect">
            <a:avLst/>
          </a:prstGeom>
        </p:spPr>
      </p:pic>
      <p:pic>
        <p:nvPicPr>
          <p:cNvPr id="26" name="Picture 25">
            <a:extLst>
              <a:ext uri="{FF2B5EF4-FFF2-40B4-BE49-F238E27FC236}">
                <a16:creationId xmlns:a16="http://schemas.microsoft.com/office/drawing/2014/main" id="{152908E3-BB86-5F51-1FC2-14D15DAD3CC5}"/>
              </a:ext>
            </a:extLst>
          </p:cNvPr>
          <p:cNvPicPr>
            <a:picLocks noChangeAspect="1"/>
          </p:cNvPicPr>
          <p:nvPr/>
        </p:nvPicPr>
        <p:blipFill>
          <a:blip r:embed="rId4"/>
          <a:stretch>
            <a:fillRect/>
          </a:stretch>
        </p:blipFill>
        <p:spPr>
          <a:xfrm>
            <a:off x="6303536" y="4665693"/>
            <a:ext cx="4581991" cy="1462442"/>
          </a:xfrm>
          <a:prstGeom prst="rect">
            <a:avLst/>
          </a:prstGeom>
        </p:spPr>
      </p:pic>
    </p:spTree>
    <p:extLst>
      <p:ext uri="{BB962C8B-B14F-4D97-AF65-F5344CB8AC3E}">
        <p14:creationId xmlns:p14="http://schemas.microsoft.com/office/powerpoint/2010/main" val="321246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8428-0C5A-372A-187C-C3175598EE20}"/>
              </a:ext>
            </a:extLst>
          </p:cNvPr>
          <p:cNvSpPr>
            <a:spLocks noGrp="1"/>
          </p:cNvSpPr>
          <p:nvPr>
            <p:ph type="title"/>
          </p:nvPr>
        </p:nvSpPr>
        <p:spPr/>
        <p:txBody>
          <a:bodyPr>
            <a:normAutofit fontScale="90000"/>
          </a:bodyPr>
          <a:lstStyle/>
          <a:p>
            <a:pPr algn="l"/>
            <a:r>
              <a:rPr lang="en-US" sz="3600" dirty="0"/>
              <a:t>III– What do you need to be a web developer ?</a:t>
            </a:r>
            <a:br>
              <a:rPr lang="en-US" sz="3600" dirty="0"/>
            </a:br>
            <a:endParaRPr lang="en-US" dirty="0"/>
          </a:p>
        </p:txBody>
      </p:sp>
      <p:sp>
        <p:nvSpPr>
          <p:cNvPr id="4" name="TextBox 3">
            <a:extLst>
              <a:ext uri="{FF2B5EF4-FFF2-40B4-BE49-F238E27FC236}">
                <a16:creationId xmlns:a16="http://schemas.microsoft.com/office/drawing/2014/main" id="{151BE6AD-8C83-B29C-BC6C-A2DAFB9E8A0D}"/>
              </a:ext>
            </a:extLst>
          </p:cNvPr>
          <p:cNvSpPr txBox="1"/>
          <p:nvPr/>
        </p:nvSpPr>
        <p:spPr>
          <a:xfrm>
            <a:off x="2611808" y="2504049"/>
            <a:ext cx="7958331" cy="1200329"/>
          </a:xfrm>
          <a:prstGeom prst="rect">
            <a:avLst/>
          </a:prstGeom>
          <a:noFill/>
        </p:spPr>
        <p:txBody>
          <a:bodyPr wrap="square" rtlCol="0">
            <a:spAutoFit/>
          </a:bodyPr>
          <a:lstStyle/>
          <a:p>
            <a:r>
              <a:rPr lang="en-US" dirty="0"/>
              <a:t>To become a web developer , I need to learn and understand the </a:t>
            </a:r>
            <a:r>
              <a:rPr lang="en-US" dirty="0">
                <a:solidFill>
                  <a:srgbClr val="FF6600"/>
                </a:solidFill>
              </a:rPr>
              <a:t>HTML</a:t>
            </a:r>
            <a:r>
              <a:rPr lang="en-US" dirty="0"/>
              <a:t>, </a:t>
            </a:r>
            <a:r>
              <a:rPr lang="en-US" dirty="0">
                <a:solidFill>
                  <a:srgbClr val="00B0F0"/>
                </a:solidFill>
              </a:rPr>
              <a:t>CSS</a:t>
            </a:r>
            <a:r>
              <a:rPr lang="en-US" dirty="0"/>
              <a:t>, and </a:t>
            </a:r>
            <a:r>
              <a:rPr lang="en-US" dirty="0">
                <a:solidFill>
                  <a:srgbClr val="FFFF00"/>
                </a:solidFill>
              </a:rPr>
              <a:t>JavaScript</a:t>
            </a:r>
            <a:r>
              <a:rPr lang="en-US" dirty="0"/>
              <a:t>.</a:t>
            </a:r>
          </a:p>
          <a:p>
            <a:r>
              <a:rPr lang="en-US" dirty="0"/>
              <a:t>Develop my skills and build a foundational logic, understanding of</a:t>
            </a:r>
          </a:p>
          <a:p>
            <a:r>
              <a:rPr lang="en-US" dirty="0"/>
              <a:t>Programming languages and learn how to write a clean and scalable code.</a:t>
            </a:r>
          </a:p>
        </p:txBody>
      </p:sp>
    </p:spTree>
    <p:extLst>
      <p:ext uri="{BB962C8B-B14F-4D97-AF65-F5344CB8AC3E}">
        <p14:creationId xmlns:p14="http://schemas.microsoft.com/office/powerpoint/2010/main" val="75362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8428-0C5A-372A-187C-C3175598EE20}"/>
              </a:ext>
            </a:extLst>
          </p:cNvPr>
          <p:cNvSpPr>
            <a:spLocks noGrp="1"/>
          </p:cNvSpPr>
          <p:nvPr>
            <p:ph type="title"/>
          </p:nvPr>
        </p:nvSpPr>
        <p:spPr/>
        <p:txBody>
          <a:bodyPr>
            <a:normAutofit fontScale="90000"/>
          </a:bodyPr>
          <a:lstStyle/>
          <a:p>
            <a:pPr marL="0" indent="0" algn="l">
              <a:buNone/>
            </a:pPr>
            <a:r>
              <a:rPr lang="en-US" sz="3600" dirty="0"/>
              <a:t>IV– Why did you choose to learn web development ?</a:t>
            </a:r>
          </a:p>
        </p:txBody>
      </p:sp>
      <p:sp>
        <p:nvSpPr>
          <p:cNvPr id="4" name="TextBox 3">
            <a:extLst>
              <a:ext uri="{FF2B5EF4-FFF2-40B4-BE49-F238E27FC236}">
                <a16:creationId xmlns:a16="http://schemas.microsoft.com/office/drawing/2014/main" id="{151BE6AD-8C83-B29C-BC6C-A2DAFB9E8A0D}"/>
              </a:ext>
            </a:extLst>
          </p:cNvPr>
          <p:cNvSpPr txBox="1"/>
          <p:nvPr/>
        </p:nvSpPr>
        <p:spPr>
          <a:xfrm>
            <a:off x="2611808" y="2504049"/>
            <a:ext cx="7958331"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It’s Challenging</a:t>
            </a:r>
          </a:p>
          <a:p>
            <a:pPr marL="285750" indent="-285750">
              <a:buFont typeface="Wingdings" panose="05000000000000000000" pitchFamily="2" charset="2"/>
              <a:buChar char="§"/>
            </a:pPr>
            <a:r>
              <a:rPr lang="en-US" dirty="0"/>
              <a:t>Creative Problem Solving</a:t>
            </a:r>
          </a:p>
          <a:p>
            <a:pPr marL="285750" indent="-285750">
              <a:buFont typeface="Wingdings" panose="05000000000000000000" pitchFamily="2" charset="2"/>
              <a:buChar char="§"/>
            </a:pPr>
            <a:r>
              <a:rPr lang="en-US" dirty="0"/>
              <a:t>Ability to Create</a:t>
            </a:r>
          </a:p>
          <a:p>
            <a:pPr marL="285750" indent="-285750">
              <a:buFont typeface="Wingdings" panose="05000000000000000000" pitchFamily="2" charset="2"/>
              <a:buChar char="§"/>
            </a:pPr>
            <a:r>
              <a:rPr lang="en-US" dirty="0"/>
              <a:t>Creative &amp; Expanding field</a:t>
            </a:r>
          </a:p>
          <a:p>
            <a:pPr marL="285750" indent="-285750">
              <a:buFont typeface="Wingdings" panose="05000000000000000000" pitchFamily="2" charset="2"/>
              <a:buChar char="§"/>
            </a:pPr>
            <a:r>
              <a:rPr lang="en-US" dirty="0"/>
              <a:t>Coding is a Universal Language</a:t>
            </a:r>
          </a:p>
          <a:p>
            <a:pPr marL="285750" indent="-285750">
              <a:buFont typeface="Wingdings" panose="05000000000000000000" pitchFamily="2" charset="2"/>
              <a:buChar char="§"/>
            </a:pPr>
            <a:r>
              <a:rPr lang="en-US" dirty="0"/>
              <a:t>There are Opportunities Anywhere in the World</a:t>
            </a:r>
          </a:p>
        </p:txBody>
      </p:sp>
    </p:spTree>
    <p:extLst>
      <p:ext uri="{BB962C8B-B14F-4D97-AF65-F5344CB8AC3E}">
        <p14:creationId xmlns:p14="http://schemas.microsoft.com/office/powerpoint/2010/main" val="7356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4D11-7D19-88B9-1CE0-3E8B46A92167}"/>
              </a:ext>
            </a:extLst>
          </p:cNvPr>
          <p:cNvSpPr>
            <a:spLocks noGrp="1"/>
          </p:cNvSpPr>
          <p:nvPr>
            <p:ph type="title"/>
          </p:nvPr>
        </p:nvSpPr>
        <p:spPr/>
        <p:txBody>
          <a:bodyPr/>
          <a:lstStyle/>
          <a:p>
            <a:pPr algn="l"/>
            <a:r>
              <a:rPr lang="en-US" dirty="0"/>
              <a:t>Summary</a:t>
            </a:r>
          </a:p>
        </p:txBody>
      </p:sp>
      <p:sp>
        <p:nvSpPr>
          <p:cNvPr id="3" name="Content Placeholder 2">
            <a:extLst>
              <a:ext uri="{FF2B5EF4-FFF2-40B4-BE49-F238E27FC236}">
                <a16:creationId xmlns:a16="http://schemas.microsoft.com/office/drawing/2014/main" id="{2E716C86-2763-D8E2-B33C-68E68A63B594}"/>
              </a:ext>
            </a:extLst>
          </p:cNvPr>
          <p:cNvSpPr>
            <a:spLocks noGrp="1"/>
          </p:cNvSpPr>
          <p:nvPr>
            <p:ph idx="1"/>
          </p:nvPr>
        </p:nvSpPr>
        <p:spPr>
          <a:xfrm>
            <a:off x="2093842" y="2052116"/>
            <a:ext cx="8682009" cy="3997828"/>
          </a:xfrm>
        </p:spPr>
        <p:txBody>
          <a:bodyPr>
            <a:normAutofit/>
          </a:bodyPr>
          <a:lstStyle/>
          <a:p>
            <a:pPr marL="0" indent="0">
              <a:buNone/>
            </a:pPr>
            <a:r>
              <a:rPr lang="en-US" sz="2800" dirty="0"/>
              <a:t>I– Introduction </a:t>
            </a:r>
          </a:p>
          <a:p>
            <a:pPr marL="0" indent="0">
              <a:buNone/>
            </a:pPr>
            <a:r>
              <a:rPr lang="en-US" sz="2800" dirty="0"/>
              <a:t>II– How does the web work ?</a:t>
            </a:r>
          </a:p>
          <a:p>
            <a:pPr marL="0" indent="0">
              <a:buNone/>
            </a:pPr>
            <a:r>
              <a:rPr lang="en-US" sz="2800" dirty="0"/>
              <a:t>III– What do you need to be a web developer ?</a:t>
            </a:r>
          </a:p>
          <a:p>
            <a:pPr marL="0" indent="0">
              <a:buNone/>
            </a:pPr>
            <a:r>
              <a:rPr lang="en-US" sz="2800" dirty="0"/>
              <a:t>IV– Why did you choose to learn web development ?</a:t>
            </a:r>
          </a:p>
        </p:txBody>
      </p:sp>
    </p:spTree>
    <p:extLst>
      <p:ext uri="{BB962C8B-B14F-4D97-AF65-F5344CB8AC3E}">
        <p14:creationId xmlns:p14="http://schemas.microsoft.com/office/powerpoint/2010/main" val="1763027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DD3C3-8B45-5C78-3145-5AB32CFEA0CF}"/>
              </a:ext>
            </a:extLst>
          </p:cNvPr>
          <p:cNvSpPr>
            <a:spLocks noGrp="1"/>
          </p:cNvSpPr>
          <p:nvPr>
            <p:ph type="title"/>
          </p:nvPr>
        </p:nvSpPr>
        <p:spPr>
          <a:xfrm>
            <a:off x="2609873" y="3147254"/>
            <a:ext cx="7956560" cy="1959318"/>
          </a:xfrm>
        </p:spPr>
        <p:txBody>
          <a:bodyPr>
            <a:normAutofit/>
          </a:bodyPr>
          <a:lstStyle/>
          <a:p>
            <a:pPr algn="l"/>
            <a:r>
              <a:rPr lang="en-US" sz="5400" dirty="0"/>
              <a:t>Thank you for your time</a:t>
            </a:r>
          </a:p>
        </p:txBody>
      </p:sp>
    </p:spTree>
    <p:extLst>
      <p:ext uri="{BB962C8B-B14F-4D97-AF65-F5344CB8AC3E}">
        <p14:creationId xmlns:p14="http://schemas.microsoft.com/office/powerpoint/2010/main" val="387767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454</Words>
  <Application>Microsoft Office PowerPoint</Application>
  <PresentationFormat>Widescreen</PresentationFormat>
  <Paragraphs>38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Inter</vt:lpstr>
      <vt:lpstr>MS Shell Dlg 2</vt:lpstr>
      <vt:lpstr>Wingdings</vt:lpstr>
      <vt:lpstr>Wingdings 3</vt:lpstr>
      <vt:lpstr>Madison</vt:lpstr>
      <vt:lpstr>Web Fundamental</vt:lpstr>
      <vt:lpstr>Summary</vt:lpstr>
      <vt:lpstr>I- Introduction</vt:lpstr>
      <vt:lpstr>II- How does the web work ?</vt:lpstr>
      <vt:lpstr>PowerPoint Presentation</vt:lpstr>
      <vt:lpstr>III– What do you need to be a web developer ? </vt:lpstr>
      <vt:lpstr>IV– Why did you choose to learn web development ?</vt:lpstr>
      <vt:lpstr>Summary</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dc:title>
  <dc:creator>PC</dc:creator>
  <cp:lastModifiedBy>PC</cp:lastModifiedBy>
  <cp:revision>30</cp:revision>
  <dcterms:created xsi:type="dcterms:W3CDTF">2022-10-28T12:26:49Z</dcterms:created>
  <dcterms:modified xsi:type="dcterms:W3CDTF">2022-10-28T21:48:31Z</dcterms:modified>
</cp:coreProperties>
</file>