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Source Code Pro"/>
      <p:regular r:id="rId49"/>
      <p:bold r:id="rId50"/>
      <p:italic r:id="rId51"/>
      <p:boldItalic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italic.fntdata"/><Relationship Id="rId50" Type="http://schemas.openxmlformats.org/officeDocument/2006/relationships/font" Target="fonts/SourceCodePro-bold.fntdata"/><Relationship Id="rId53" Type="http://schemas.openxmlformats.org/officeDocument/2006/relationships/font" Target="fonts/Oswald-regular.fntdata"/><Relationship Id="rId52"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4fcc0f9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4fcc0f9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4fcc0f96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4fcc0f96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4fcc0f96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4fcc0f96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4fcc0f96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4fcc0f96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4fcc0f96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4fcc0f96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4fcc0f96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4fcc0f96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fcc0f96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fcc0f96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fcc0f96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4fcc0f96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fcc0f96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4fcc0f96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4fcc0f9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4fcc0f9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4fcc0f96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4fcc0f96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4fcc0f96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4fcc0f96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4fcc0f96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4fcc0f96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4fcc0f96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4fcc0f96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4fcc0f96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4fcc0f96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4fcc0f96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4fcc0f96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4fcc0f96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4fcc0f96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4fcc0f96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4fcc0f96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4fcc0f96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4fcc0f96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4fcc0f96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4fcc0f96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4fcc0f96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4fcc0f96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4fcc0f96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4fcc0f96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4fcc0f96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4fcc0f96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4fcc0f96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4fcc0f96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4fcc0f9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4fcc0f9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4fcc0f96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4fcc0f96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4fcc0f96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4fcc0f96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4fcc0f96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4fcc0f96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4fcc0f96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4fcc0f96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4fcc0f96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4fcc0f96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4fcc0f96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4fcc0f96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4fcc0f96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4fcc0f96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fcc0f96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fcc0f96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4fcc0f96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4fcc0f96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4fcc0f96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4fcc0f96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4fcc0f96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4fcc0f96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4fcc0f96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4fcc0f96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4fcc0f96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4fcc0f96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4fcc0f96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4fcc0f96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fcc0f9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fcc0f9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fcc0f96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4fcc0f96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fcc0f9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fcc0f9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zarkom.net/blogs/how-to-install-git-and-git-bash-on-windows-9140" TargetMode="External"/><Relationship Id="rId4" Type="http://schemas.openxmlformats.org/officeDocument/2006/relationships/hyperlink" Target="https://zarkom.net/blogs/how-to-install-git-and-git-bash-on-windows-914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GirlScript-Ireland/Gaming-Boos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it-scm.com/doc" TargetMode="External"/><Relationship Id="rId4" Type="http://schemas.openxmlformats.org/officeDocument/2006/relationships/hyperlink" Target="https://git-scm.com/doc" TargetMode="External"/><Relationship Id="rId5" Type="http://schemas.openxmlformats.org/officeDocument/2006/relationships/hyperlink" Target="https://git-scm.com/book/en/v2" TargetMode="External"/><Relationship Id="rId6" Type="http://schemas.openxmlformats.org/officeDocument/2006/relationships/hyperlink" Target="https://git-scm.com/book/en/v2" TargetMode="External"/><Relationship Id="rId7" Type="http://schemas.openxmlformats.org/officeDocument/2006/relationships/hyperlink" Target="https://guides.github.com/" TargetMode="External"/><Relationship Id="rId8" Type="http://schemas.openxmlformats.org/officeDocument/2006/relationships/hyperlink" Target="https://guides.gith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scm.com/downloa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Git &amp; GitHub</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dk1"/>
                </a:solidFill>
              </a:rPr>
              <a:t>Week 4</a:t>
            </a:r>
            <a:endParaRPr sz="3800">
              <a:solidFill>
                <a:schemeClr val="dk1"/>
              </a:solidFill>
            </a:endParaRPr>
          </a:p>
        </p:txBody>
      </p:sp>
      <p:pic>
        <p:nvPicPr>
          <p:cNvPr id="64" name="Google Shape;64;p13"/>
          <p:cNvPicPr preferRelativeResize="0"/>
          <p:nvPr/>
        </p:nvPicPr>
        <p:blipFill>
          <a:blip r:embed="rId3">
            <a:alphaModFix/>
          </a:blip>
          <a:stretch>
            <a:fillRect/>
          </a:stretch>
        </p:blipFill>
        <p:spPr>
          <a:xfrm>
            <a:off x="7037300" y="3330650"/>
            <a:ext cx="1591225" cy="1591200"/>
          </a:xfrm>
          <a:prstGeom prst="rect">
            <a:avLst/>
          </a:prstGeom>
          <a:noFill/>
          <a:ln>
            <a:noFill/>
          </a:ln>
        </p:spPr>
      </p:pic>
      <p:pic>
        <p:nvPicPr>
          <p:cNvPr id="65" name="Google Shape;65;p13"/>
          <p:cNvPicPr preferRelativeResize="0"/>
          <p:nvPr/>
        </p:nvPicPr>
        <p:blipFill>
          <a:blip r:embed="rId4">
            <a:alphaModFix/>
          </a:blip>
          <a:stretch>
            <a:fillRect/>
          </a:stretch>
        </p:blipFill>
        <p:spPr>
          <a:xfrm>
            <a:off x="521175" y="3398250"/>
            <a:ext cx="1666775" cy="166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Check if Git is Installed</a:t>
            </a:r>
            <a:endParaRPr>
              <a:solidFill>
                <a:schemeClr val="dk1"/>
              </a:solidFill>
            </a:endParaRPr>
          </a:p>
        </p:txBody>
      </p:sp>
      <p:sp>
        <p:nvSpPr>
          <p:cNvPr id="116" name="Google Shape;116;p22"/>
          <p:cNvSpPr txBox="1"/>
          <p:nvPr>
            <p:ph idx="1" type="body"/>
          </p:nvPr>
        </p:nvSpPr>
        <p:spPr>
          <a:xfrm>
            <a:off x="311700" y="1468825"/>
            <a:ext cx="8520600" cy="226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Click the download link for your specific operating system and then follow through the installation wizard to get things set up on your computer!</a:t>
            </a:r>
            <a:endParaRPr>
              <a:solidFill>
                <a:srgbClr val="000000"/>
              </a:solidFill>
            </a:endParaRPr>
          </a:p>
          <a:p>
            <a:pPr indent="0" lvl="0" marL="0" rtl="0" algn="l">
              <a:spcBef>
                <a:spcPts val="1200"/>
              </a:spcBef>
              <a:spcAft>
                <a:spcPts val="0"/>
              </a:spcAft>
              <a:buNone/>
            </a:pPr>
            <a:r>
              <a:rPr lang="en">
                <a:solidFill>
                  <a:srgbClr val="000000"/>
                </a:solidFill>
              </a:rPr>
              <a:t>After installing it, start your terminal and type the following command to verify that Git is ready to be used on your computer:</a:t>
            </a:r>
            <a:endParaRPr>
              <a:solidFill>
                <a:srgbClr val="000000"/>
              </a:solidFill>
            </a:endParaRPr>
          </a:p>
          <a:p>
            <a:pPr indent="0" lvl="0" marL="0" rtl="0" algn="l">
              <a:spcBef>
                <a:spcPts val="120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1557625" y="3847525"/>
            <a:ext cx="6452350" cy="11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Terminal</a:t>
            </a:r>
            <a:endParaRPr>
              <a:solidFill>
                <a:schemeClr val="dk1"/>
              </a:solidFill>
            </a:endParaRPr>
          </a:p>
        </p:txBody>
      </p:sp>
      <p:sp>
        <p:nvSpPr>
          <p:cNvPr id="123" name="Google Shape;123;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If you are using a Mac or Linux machine, then you can utilize the default Bash </a:t>
            </a:r>
            <a:r>
              <a:rPr b="1" lang="en">
                <a:solidFill>
                  <a:srgbClr val="000000"/>
                </a:solidFill>
              </a:rPr>
              <a:t>terminal</a:t>
            </a:r>
            <a:r>
              <a:rPr lang="en">
                <a:solidFill>
                  <a:srgbClr val="000000"/>
                </a:solidFill>
              </a:rPr>
              <a:t> that comes pre-installed on your machine.</a:t>
            </a:r>
            <a:endParaRPr>
              <a:solidFill>
                <a:srgbClr val="000000"/>
              </a:solidFill>
            </a:endParaRPr>
          </a:p>
          <a:p>
            <a:pPr indent="0" lvl="0" marL="0" rtl="0" algn="l">
              <a:spcBef>
                <a:spcPts val="1600"/>
              </a:spcBef>
              <a:spcAft>
                <a:spcPts val="1600"/>
              </a:spcAft>
              <a:buNone/>
            </a:pPr>
            <a:r>
              <a:rPr lang="en" sz="1500">
                <a:solidFill>
                  <a:srgbClr val="000000"/>
                </a:solidFill>
              </a:rPr>
              <a:t>If</a:t>
            </a:r>
            <a:r>
              <a:rPr lang="en" sz="1700">
                <a:solidFill>
                  <a:srgbClr val="000000"/>
                </a:solidFill>
              </a:rPr>
              <a:t> you are using Windows, you can use its built-in </a:t>
            </a:r>
            <a:r>
              <a:rPr b="1" lang="en" sz="1700">
                <a:solidFill>
                  <a:srgbClr val="000000"/>
                </a:solidFill>
              </a:rPr>
              <a:t>Powershell </a:t>
            </a:r>
            <a:r>
              <a:rPr lang="en" sz="1700">
                <a:solidFill>
                  <a:srgbClr val="000000"/>
                </a:solidFill>
              </a:rPr>
              <a:t>terminal, or the </a:t>
            </a:r>
            <a:r>
              <a:rPr b="1" lang="en" sz="1700">
                <a:solidFill>
                  <a:srgbClr val="000000"/>
                </a:solidFill>
              </a:rPr>
              <a:t>Git Bash</a:t>
            </a:r>
            <a:r>
              <a:rPr lang="en" sz="1700">
                <a:solidFill>
                  <a:srgbClr val="000000"/>
                </a:solidFill>
              </a:rPr>
              <a:t> terminal which is bundled with the Git installation. For detailed windows Git and Git Bash install instructions, check out this blog post:</a:t>
            </a:r>
            <a:r>
              <a:rPr lang="en" sz="1700">
                <a:solidFill>
                  <a:srgbClr val="000000"/>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https://zarkom.net/blogs/how-to-install-git-and-git-bash-on-windows-9140</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Configuring Name and Email</a:t>
            </a:r>
            <a:endParaRPr>
              <a:solidFill>
                <a:schemeClr val="dk1"/>
              </a:solidFill>
            </a:endParaRPr>
          </a:p>
        </p:txBody>
      </p:sp>
      <p:sp>
        <p:nvSpPr>
          <p:cNvPr id="129" name="Google Shape;129;p24"/>
          <p:cNvSpPr txBox="1"/>
          <p:nvPr>
            <p:ph idx="1" type="body"/>
          </p:nvPr>
        </p:nvSpPr>
        <p:spPr>
          <a:xfrm>
            <a:off x="311700" y="1468825"/>
            <a:ext cx="8520600" cy="12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your terminal, run the following commands to identify yourself with Git. Replace the values inside the quotes with your name and email address:</a:t>
            </a:r>
            <a:endParaRPr>
              <a:solidFill>
                <a:srgbClr val="000000"/>
              </a:solidFill>
            </a:endParaRPr>
          </a:p>
          <a:p>
            <a:pPr indent="0" lvl="0" marL="0" rtl="0" algn="l">
              <a:spcBef>
                <a:spcPts val="160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1074050" y="2864125"/>
            <a:ext cx="7288900" cy="167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Repositories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 Repository?</a:t>
            </a:r>
            <a:endParaRPr>
              <a:solidFill>
                <a:schemeClr val="dk1"/>
              </a:solidFill>
            </a:endParaRPr>
          </a:p>
        </p:txBody>
      </p:sp>
      <p:sp>
        <p:nvSpPr>
          <p:cNvPr id="141" name="Google Shape;141;p26"/>
          <p:cNvSpPr txBox="1"/>
          <p:nvPr>
            <p:ph idx="1" type="body"/>
          </p:nvPr>
        </p:nvSpPr>
        <p:spPr>
          <a:xfrm>
            <a:off x="311700" y="1390400"/>
            <a:ext cx="8520600" cy="3349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When working with Git, it's important to be familiar with the term </a:t>
            </a:r>
            <a:r>
              <a:rPr b="1" lang="en" sz="1400">
                <a:solidFill>
                  <a:srgbClr val="000000"/>
                </a:solidFill>
              </a:rPr>
              <a:t>repository</a:t>
            </a:r>
            <a:r>
              <a:rPr lang="en" sz="1400">
                <a:solidFill>
                  <a:srgbClr val="000000"/>
                </a:solidFill>
              </a:rPr>
              <a:t>. A Git repository is a container for a project that is tracked by Git.</a:t>
            </a:r>
            <a:endParaRPr sz="1400">
              <a:solidFill>
                <a:srgbClr val="000000"/>
              </a:solidFill>
            </a:endParaRPr>
          </a:p>
          <a:p>
            <a:pPr indent="0" lvl="0" marL="0" rtl="0" algn="l">
              <a:spcBef>
                <a:spcPts val="1200"/>
              </a:spcBef>
              <a:spcAft>
                <a:spcPts val="0"/>
              </a:spcAft>
              <a:buNone/>
            </a:pPr>
            <a:r>
              <a:rPr lang="en" sz="1400">
                <a:solidFill>
                  <a:srgbClr val="000000"/>
                </a:solidFill>
              </a:rPr>
              <a:t>We can single out two major types of Git repositories:</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rPr>
              <a:t>Local repository</a:t>
            </a:r>
            <a:r>
              <a:rPr lang="en" sz="1400">
                <a:solidFill>
                  <a:srgbClr val="000000"/>
                </a:solidFill>
              </a:rPr>
              <a:t> - an isolated repository stored on your own computer, where you can work on the local version of your project.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Remote repository</a:t>
            </a:r>
            <a:r>
              <a:rPr lang="en" sz="1400">
                <a:solidFill>
                  <a:srgbClr val="000000"/>
                </a:solidFill>
              </a:rPr>
              <a:t> - generally stored outside of your isolated local system, usually on a remote server. It's especially useful when working in teams - this is the place where you can share your project code, see other people's code and integrate it into your local version of the project, and also push your changes to the remote repository.</a:t>
            </a:r>
            <a:endParaRPr sz="1400">
              <a:solidFill>
                <a:srgbClr val="000000"/>
              </a:solidFill>
            </a:endParaRPr>
          </a:p>
          <a:p>
            <a:pPr indent="0" lvl="0" marL="0" rtl="0" algn="l">
              <a:spcBef>
                <a:spcPts val="1200"/>
              </a:spcBef>
              <a:spcAft>
                <a:spcPts val="0"/>
              </a:spcAft>
              <a:buNone/>
            </a:pPr>
            <a:r>
              <a:rPr lang="en" sz="1400">
                <a:solidFill>
                  <a:srgbClr val="000000"/>
                </a:solidFill>
              </a:rPr>
              <a:t>In this tutorial, we'll only work with local repositories.</a:t>
            </a:r>
            <a:endParaRPr sz="1400">
              <a:solidFill>
                <a:srgbClr val="000000"/>
              </a:solidFill>
            </a:endParaRPr>
          </a:p>
          <a:p>
            <a:pPr indent="0" lvl="0" marL="0" rtl="0" algn="l">
              <a:spcBef>
                <a:spcPts val="1200"/>
              </a:spcBef>
              <a:spcAft>
                <a:spcPts val="1600"/>
              </a:spcAft>
              <a:buNone/>
            </a:pPr>
            <a:r>
              <a:t/>
            </a:r>
            <a:endParaRPr sz="2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Initializing a Repository</a:t>
            </a:r>
            <a:endParaRPr>
              <a:solidFill>
                <a:schemeClr val="dk1"/>
              </a:solidFill>
            </a:endParaRPr>
          </a:p>
        </p:txBody>
      </p:sp>
      <p:sp>
        <p:nvSpPr>
          <p:cNvPr id="147" name="Google Shape;147;p27"/>
          <p:cNvSpPr txBox="1"/>
          <p:nvPr>
            <p:ph idx="1" type="body"/>
          </p:nvPr>
        </p:nvSpPr>
        <p:spPr>
          <a:xfrm>
            <a:off x="311700" y="1267100"/>
            <a:ext cx="8520600" cy="160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create a new repository and start tracking your project with Git, use your terminal software and navigate to the main folder of your project, then type the following command:</a:t>
            </a:r>
            <a:endParaRPr/>
          </a:p>
        </p:txBody>
      </p:sp>
      <p:pic>
        <p:nvPicPr>
          <p:cNvPr id="148" name="Google Shape;148;p27"/>
          <p:cNvPicPr preferRelativeResize="0"/>
          <p:nvPr/>
        </p:nvPicPr>
        <p:blipFill>
          <a:blip r:embed="rId3">
            <a:alphaModFix/>
          </a:blip>
          <a:stretch>
            <a:fillRect/>
          </a:stretch>
        </p:blipFill>
        <p:spPr>
          <a:xfrm>
            <a:off x="2263600" y="2790600"/>
            <a:ext cx="4227975" cy="1431775"/>
          </a:xfrm>
          <a:prstGeom prst="rect">
            <a:avLst/>
          </a:prstGeom>
          <a:noFill/>
          <a:ln>
            <a:noFill/>
          </a:ln>
        </p:spPr>
      </p:pic>
      <p:sp>
        <p:nvSpPr>
          <p:cNvPr id="149" name="Google Shape;149;p27"/>
          <p:cNvSpPr txBox="1"/>
          <p:nvPr/>
        </p:nvSpPr>
        <p:spPr>
          <a:xfrm>
            <a:off x="448225" y="4146175"/>
            <a:ext cx="7093500" cy="8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Source Code Pro"/>
                <a:ea typeface="Source Code Pro"/>
                <a:cs typeface="Source Code Pro"/>
                <a:sym typeface="Source Code Pro"/>
              </a:rPr>
              <a:t>This command will generate a hidden .git directory for your project, where Git stores all internal tracking data for the current repository.</a:t>
            </a:r>
            <a:endParaRPr sz="150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Staging and Committing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 Commit?</a:t>
            </a:r>
            <a:endParaRPr>
              <a:solidFill>
                <a:schemeClr val="dk1"/>
              </a:solidFill>
            </a:endParaRPr>
          </a:p>
        </p:txBody>
      </p:sp>
      <p:sp>
        <p:nvSpPr>
          <p:cNvPr id="160" name="Google Shape;160;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Committing is the process in which the changes are </a:t>
            </a:r>
            <a:r>
              <a:rPr i="1" lang="en" sz="1400">
                <a:solidFill>
                  <a:srgbClr val="000000"/>
                </a:solidFill>
              </a:rPr>
              <a:t>'officially'</a:t>
            </a:r>
            <a:r>
              <a:rPr lang="en" sz="1400">
                <a:solidFill>
                  <a:srgbClr val="000000"/>
                </a:solidFill>
              </a:rPr>
              <a:t> added to the Git repository.</a:t>
            </a:r>
            <a:endParaRPr sz="1400">
              <a:solidFill>
                <a:srgbClr val="000000"/>
              </a:solidFill>
            </a:endParaRPr>
          </a:p>
          <a:p>
            <a:pPr indent="0" lvl="0" marL="0" rtl="0" algn="l">
              <a:spcBef>
                <a:spcPts val="1200"/>
              </a:spcBef>
              <a:spcAft>
                <a:spcPts val="0"/>
              </a:spcAft>
              <a:buNone/>
            </a:pPr>
            <a:r>
              <a:rPr lang="en" sz="1400">
                <a:solidFill>
                  <a:srgbClr val="000000"/>
                </a:solidFill>
              </a:rPr>
              <a:t>In Git, we can consider </a:t>
            </a:r>
            <a:r>
              <a:rPr b="1" lang="en" sz="1400">
                <a:solidFill>
                  <a:srgbClr val="000000"/>
                </a:solidFill>
              </a:rPr>
              <a:t>commits</a:t>
            </a:r>
            <a:r>
              <a:rPr lang="en" sz="1400">
                <a:solidFill>
                  <a:srgbClr val="000000"/>
                </a:solidFill>
              </a:rPr>
              <a:t> to be checkpoints, or snapshots of your project at its current state. In other words, we basically save the current version of our code in a commit. We can create as many commits as we need in the commit history, and we can go back and forth between commits to see the different revisions of our project code. That allows us to efficiently manage our progress and track the project as it gets developed.</a:t>
            </a:r>
            <a:endParaRPr sz="1400">
              <a:solidFill>
                <a:srgbClr val="000000"/>
              </a:solidFill>
            </a:endParaRPr>
          </a:p>
          <a:p>
            <a:pPr indent="0" lvl="0" marL="0" rtl="0" algn="l">
              <a:spcBef>
                <a:spcPts val="1200"/>
              </a:spcBef>
              <a:spcAft>
                <a:spcPts val="0"/>
              </a:spcAft>
              <a:buNone/>
            </a:pPr>
            <a:r>
              <a:rPr lang="en" sz="1400">
                <a:solidFill>
                  <a:srgbClr val="000000"/>
                </a:solidFill>
              </a:rPr>
              <a:t>Commits are usually created at logical points as we develop our project, usually after adding in specific contents, features or modifications (like new functionalities or bug fixes, for example). Before we can commit our code, we need to place it inside the </a:t>
            </a:r>
            <a:r>
              <a:rPr b="1" lang="en" sz="1400">
                <a:solidFill>
                  <a:srgbClr val="000000"/>
                </a:solidFill>
              </a:rPr>
              <a:t>staging area.</a:t>
            </a:r>
            <a:endParaRPr b="1" sz="14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Checking the Status</a:t>
            </a:r>
            <a:endParaRPr>
              <a:solidFill>
                <a:schemeClr val="dk1"/>
              </a:solidFill>
            </a:endParaRPr>
          </a:p>
        </p:txBody>
      </p:sp>
      <p:sp>
        <p:nvSpPr>
          <p:cNvPr id="166" name="Google Shape;166;p30"/>
          <p:cNvSpPr txBox="1"/>
          <p:nvPr>
            <p:ph idx="1" type="body"/>
          </p:nvPr>
        </p:nvSpPr>
        <p:spPr>
          <a:xfrm>
            <a:off x="56025" y="1468825"/>
            <a:ext cx="8776200" cy="11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located inside the project folder in our terminal, we can type the following command to check the status of our repository:</a:t>
            </a:r>
            <a:endParaRPr/>
          </a:p>
          <a:p>
            <a:pPr indent="0" lvl="0" marL="0" rtl="0" algn="l">
              <a:spcBef>
                <a:spcPts val="1600"/>
              </a:spcBef>
              <a:spcAft>
                <a:spcPts val="1600"/>
              </a:spcAft>
              <a:buNone/>
            </a:pPr>
            <a:r>
              <a:t/>
            </a:r>
            <a:endParaRPr/>
          </a:p>
        </p:txBody>
      </p:sp>
      <p:pic>
        <p:nvPicPr>
          <p:cNvPr id="167" name="Google Shape;167;p30"/>
          <p:cNvPicPr preferRelativeResize="0"/>
          <p:nvPr/>
        </p:nvPicPr>
        <p:blipFill>
          <a:blip r:embed="rId3">
            <a:alphaModFix/>
          </a:blip>
          <a:stretch>
            <a:fillRect/>
          </a:stretch>
        </p:blipFill>
        <p:spPr>
          <a:xfrm>
            <a:off x="2494425" y="2410250"/>
            <a:ext cx="3534325" cy="977875"/>
          </a:xfrm>
          <a:prstGeom prst="rect">
            <a:avLst/>
          </a:prstGeom>
          <a:noFill/>
          <a:ln>
            <a:noFill/>
          </a:ln>
        </p:spPr>
      </p:pic>
      <p:sp>
        <p:nvSpPr>
          <p:cNvPr id="168" name="Google Shape;168;p30"/>
          <p:cNvSpPr txBox="1"/>
          <p:nvPr/>
        </p:nvSpPr>
        <p:spPr>
          <a:xfrm>
            <a:off x="134475" y="3305725"/>
            <a:ext cx="8697900" cy="16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latin typeface="Source Code Pro"/>
                <a:ea typeface="Source Code Pro"/>
                <a:cs typeface="Source Code Pro"/>
                <a:sym typeface="Source Code Pro"/>
              </a:rPr>
              <a:t>This is a command that is very often used when working with Git. It shows us which files have been changed, which files are tracked, etc.</a:t>
            </a:r>
            <a:endParaRPr sz="1200">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200">
                <a:latin typeface="Source Code Pro"/>
                <a:ea typeface="Source Code Pro"/>
                <a:cs typeface="Source Code Pro"/>
                <a:sym typeface="Source Code Pro"/>
              </a:rPr>
              <a:t>We can add the untracked project files to the </a:t>
            </a:r>
            <a:r>
              <a:rPr b="1" lang="en" sz="1200">
                <a:latin typeface="Source Code Pro"/>
                <a:ea typeface="Source Code Pro"/>
                <a:cs typeface="Source Code Pro"/>
                <a:sym typeface="Source Code Pro"/>
              </a:rPr>
              <a:t>staging area</a:t>
            </a:r>
            <a:r>
              <a:rPr lang="en" sz="1200">
                <a:latin typeface="Source Code Pro"/>
                <a:ea typeface="Source Code Pro"/>
                <a:cs typeface="Source Code Pro"/>
                <a:sym typeface="Source Code Pro"/>
              </a:rPr>
              <a:t> based on the information from the git status command.</a:t>
            </a:r>
            <a:endParaRPr sz="1200">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200">
                <a:latin typeface="Source Code Pro"/>
                <a:ea typeface="Source Code Pro"/>
                <a:cs typeface="Source Code Pro"/>
                <a:sym typeface="Source Code Pro"/>
              </a:rPr>
              <a:t>At a later point, git status will report any modifications that we made to our tracked files before we decide to add them to the staging area again.</a:t>
            </a:r>
            <a:endParaRPr sz="1200">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Staging Files</a:t>
            </a:r>
            <a:endParaRPr>
              <a:solidFill>
                <a:schemeClr val="dk1"/>
              </a:solidFill>
            </a:endParaRPr>
          </a:p>
        </p:txBody>
      </p:sp>
      <p:sp>
        <p:nvSpPr>
          <p:cNvPr id="174" name="Google Shape;174;p31"/>
          <p:cNvSpPr txBox="1"/>
          <p:nvPr>
            <p:ph idx="1" type="body"/>
          </p:nvPr>
        </p:nvSpPr>
        <p:spPr>
          <a:xfrm>
            <a:off x="311700" y="1468825"/>
            <a:ext cx="8520600" cy="1041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rPr>
              <a:t>From the project folder, we can use the </a:t>
            </a:r>
            <a:r>
              <a:rPr b="1" lang="en" sz="1600">
                <a:solidFill>
                  <a:srgbClr val="000000"/>
                </a:solidFill>
              </a:rPr>
              <a:t>git add</a:t>
            </a:r>
            <a:r>
              <a:rPr lang="en" sz="1600">
                <a:solidFill>
                  <a:srgbClr val="000000"/>
                </a:solidFill>
              </a:rPr>
              <a:t> command to add our files to the staging area, which allows them to be tracked.</a:t>
            </a:r>
            <a:endParaRPr sz="1600">
              <a:solidFill>
                <a:srgbClr val="000000"/>
              </a:solidFill>
            </a:endParaRPr>
          </a:p>
          <a:p>
            <a:pPr indent="0" lvl="0" marL="0" rtl="0" algn="l">
              <a:spcBef>
                <a:spcPts val="1200"/>
              </a:spcBef>
              <a:spcAft>
                <a:spcPts val="0"/>
              </a:spcAft>
              <a:buNone/>
            </a:pPr>
            <a:r>
              <a:rPr lang="en" sz="1600">
                <a:solidFill>
                  <a:srgbClr val="000000"/>
                </a:solidFill>
              </a:rPr>
              <a:t>We can add a specific file to the staging area with the following command:</a:t>
            </a:r>
            <a:endParaRPr sz="1600">
              <a:solidFill>
                <a:srgbClr val="000000"/>
              </a:solidFill>
            </a:endParaRPr>
          </a:p>
          <a:p>
            <a:pPr indent="0" lvl="0" marL="0" rtl="0" algn="l">
              <a:spcBef>
                <a:spcPts val="1200"/>
              </a:spcBef>
              <a:spcAft>
                <a:spcPts val="1600"/>
              </a:spcAft>
              <a:buNone/>
            </a:pPr>
            <a:r>
              <a:t/>
            </a:r>
            <a:endParaRPr/>
          </a:p>
        </p:txBody>
      </p:sp>
      <p:pic>
        <p:nvPicPr>
          <p:cNvPr id="175" name="Google Shape;175;p31"/>
          <p:cNvPicPr preferRelativeResize="0"/>
          <p:nvPr/>
        </p:nvPicPr>
        <p:blipFill>
          <a:blip r:embed="rId3">
            <a:alphaModFix/>
          </a:blip>
          <a:stretch>
            <a:fillRect/>
          </a:stretch>
        </p:blipFill>
        <p:spPr>
          <a:xfrm>
            <a:off x="2124625" y="3155600"/>
            <a:ext cx="4267200"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2785775" y="295275"/>
            <a:ext cx="3143250" cy="4552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Staging all Files</a:t>
            </a:r>
            <a:endParaRPr>
              <a:solidFill>
                <a:schemeClr val="dk1"/>
              </a:solidFill>
            </a:endParaRPr>
          </a:p>
        </p:txBody>
      </p:sp>
      <p:sp>
        <p:nvSpPr>
          <p:cNvPr id="181" name="Google Shape;181;p32"/>
          <p:cNvSpPr txBox="1"/>
          <p:nvPr>
            <p:ph idx="1" type="body"/>
          </p:nvPr>
        </p:nvSpPr>
        <p:spPr>
          <a:xfrm>
            <a:off x="311700" y="1468825"/>
            <a:ext cx="8520600" cy="12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Instead of having to add the files individually, we can also add all the files inside the project folder to the staging area. </a:t>
            </a:r>
            <a:r>
              <a:rPr lang="en" sz="1500">
                <a:solidFill>
                  <a:srgbClr val="000000"/>
                </a:solidFill>
              </a:rPr>
              <a:t>By default, this adds </a:t>
            </a:r>
            <a:r>
              <a:rPr b="1" lang="en" sz="1500">
                <a:solidFill>
                  <a:srgbClr val="000000"/>
                </a:solidFill>
              </a:rPr>
              <a:t>all the files and folders</a:t>
            </a:r>
            <a:r>
              <a:rPr lang="en" sz="1500">
                <a:solidFill>
                  <a:srgbClr val="000000"/>
                </a:solidFill>
              </a:rPr>
              <a:t> inside the project folder to the staging area, from where they are ready to be committed and tracked.</a:t>
            </a:r>
            <a:endParaRPr sz="1500">
              <a:solidFill>
                <a:srgbClr val="000000"/>
              </a:solidFill>
            </a:endParaRPr>
          </a:p>
          <a:p>
            <a:pPr indent="0" lvl="0" marL="0" rtl="0" algn="l">
              <a:spcBef>
                <a:spcPts val="1600"/>
              </a:spcBef>
              <a:spcAft>
                <a:spcPts val="1600"/>
              </a:spcAft>
              <a:buNone/>
            </a:pPr>
            <a:r>
              <a:t/>
            </a:r>
            <a:endParaRPr b="1"/>
          </a:p>
        </p:txBody>
      </p:sp>
      <p:pic>
        <p:nvPicPr>
          <p:cNvPr id="182" name="Google Shape;182;p32"/>
          <p:cNvPicPr preferRelativeResize="0"/>
          <p:nvPr/>
        </p:nvPicPr>
        <p:blipFill>
          <a:blip r:embed="rId3">
            <a:alphaModFix/>
          </a:blip>
          <a:stretch>
            <a:fillRect/>
          </a:stretch>
        </p:blipFill>
        <p:spPr>
          <a:xfrm>
            <a:off x="2247875" y="3368500"/>
            <a:ext cx="4362450" cy="1104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Making Commits</a:t>
            </a:r>
            <a:endParaRPr>
              <a:solidFill>
                <a:schemeClr val="dk1"/>
              </a:solidFill>
            </a:endParaRPr>
          </a:p>
        </p:txBody>
      </p:sp>
      <p:sp>
        <p:nvSpPr>
          <p:cNvPr id="188" name="Google Shape;188;p33"/>
          <p:cNvSpPr txBox="1"/>
          <p:nvPr>
            <p:ph idx="1" type="body"/>
          </p:nvPr>
        </p:nvSpPr>
        <p:spPr>
          <a:xfrm>
            <a:off x="311700" y="1468825"/>
            <a:ext cx="8520600" cy="14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rPr>
              <a:t>A </a:t>
            </a:r>
            <a:r>
              <a:rPr b="1" lang="en" sz="1500">
                <a:solidFill>
                  <a:srgbClr val="000000"/>
                </a:solidFill>
              </a:rPr>
              <a:t>commit</a:t>
            </a:r>
            <a:r>
              <a:rPr lang="en" sz="1500">
                <a:solidFill>
                  <a:srgbClr val="000000"/>
                </a:solidFill>
              </a:rPr>
              <a:t> is a snapshot of our code at a particular time, which we are saving to the commit history of our repository. After adding all the files that we want to track to the staging area with the **git add** command, we are ready to make a commit.</a:t>
            </a:r>
            <a:endParaRPr sz="1500">
              <a:solidFill>
                <a:srgbClr val="000000"/>
              </a:solidFill>
            </a:endParaRPr>
          </a:p>
          <a:p>
            <a:pPr indent="0" lvl="0" marL="0" rtl="0" algn="l">
              <a:spcBef>
                <a:spcPts val="1200"/>
              </a:spcBef>
              <a:spcAft>
                <a:spcPts val="1600"/>
              </a:spcAft>
              <a:buNone/>
            </a:pPr>
            <a:r>
              <a:t/>
            </a:r>
            <a:endParaRPr sz="2200"/>
          </a:p>
        </p:txBody>
      </p:sp>
      <p:pic>
        <p:nvPicPr>
          <p:cNvPr id="189" name="Google Shape;189;p33"/>
          <p:cNvPicPr preferRelativeResize="0"/>
          <p:nvPr/>
        </p:nvPicPr>
        <p:blipFill>
          <a:blip r:embed="rId3">
            <a:alphaModFix/>
          </a:blip>
          <a:stretch>
            <a:fillRect/>
          </a:stretch>
        </p:blipFill>
        <p:spPr>
          <a:xfrm>
            <a:off x="2147050" y="3032425"/>
            <a:ext cx="5295900" cy="1238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Making Commits</a:t>
            </a:r>
            <a:endParaRPr>
              <a:solidFill>
                <a:schemeClr val="dk1"/>
              </a:solidFill>
            </a:endParaRPr>
          </a:p>
        </p:txBody>
      </p:sp>
      <p:sp>
        <p:nvSpPr>
          <p:cNvPr id="195" name="Google Shape;195;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rPr>
              <a:t>Inside the quotes, we should write a </a:t>
            </a:r>
            <a:r>
              <a:rPr b="1" lang="en" sz="1500">
                <a:solidFill>
                  <a:srgbClr val="000000"/>
                </a:solidFill>
              </a:rPr>
              <a:t>commit message</a:t>
            </a:r>
            <a:r>
              <a:rPr lang="en" sz="1500">
                <a:solidFill>
                  <a:srgbClr val="000000"/>
                </a:solidFill>
              </a:rPr>
              <a:t> which is used to identify it in the commit history.</a:t>
            </a:r>
            <a:endParaRPr sz="1500">
              <a:solidFill>
                <a:srgbClr val="000000"/>
              </a:solidFill>
            </a:endParaRPr>
          </a:p>
          <a:p>
            <a:pPr indent="0" lvl="0" marL="0" rtl="0" algn="l">
              <a:spcBef>
                <a:spcPts val="1200"/>
              </a:spcBef>
              <a:spcAft>
                <a:spcPts val="0"/>
              </a:spcAft>
              <a:buNone/>
            </a:pPr>
            <a:r>
              <a:rPr lang="en" sz="1500">
                <a:solidFill>
                  <a:srgbClr val="000000"/>
                </a:solidFill>
              </a:rPr>
              <a:t>The commit message should be a descriptive summary of the changes that you are committing to the repository.</a:t>
            </a:r>
            <a:endParaRPr sz="1500">
              <a:solidFill>
                <a:srgbClr val="000000"/>
              </a:solidFill>
            </a:endParaRPr>
          </a:p>
          <a:p>
            <a:pPr indent="0" lvl="0" marL="0" rtl="0" algn="l">
              <a:spcBef>
                <a:spcPts val="1200"/>
              </a:spcBef>
              <a:spcAft>
                <a:spcPts val="0"/>
              </a:spcAft>
              <a:buNone/>
            </a:pPr>
            <a:r>
              <a:rPr lang="en" sz="1500">
                <a:solidFill>
                  <a:srgbClr val="000000"/>
                </a:solidFill>
              </a:rPr>
              <a:t>After executing that command, you will get the technical details about the commit printed in the terminal. And that's basically it, you have successfully made a commit in your project!</a:t>
            </a:r>
            <a:endParaRPr sz="15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Commit History</a:t>
            </a:r>
            <a:endParaRPr>
              <a:solidFill>
                <a:schemeClr val="dk1"/>
              </a:solidFill>
            </a:endParaRPr>
          </a:p>
        </p:txBody>
      </p:sp>
      <p:sp>
        <p:nvSpPr>
          <p:cNvPr id="201" name="Google Shape;201;p35"/>
          <p:cNvSpPr txBox="1"/>
          <p:nvPr>
            <p:ph idx="1" type="body"/>
          </p:nvPr>
        </p:nvSpPr>
        <p:spPr>
          <a:xfrm>
            <a:off x="311700" y="1468825"/>
            <a:ext cx="8520600" cy="175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rPr>
              <a:t>To see all the commits that were made for our project, you can use the following command. The logs will show details for each commit, like the author name, the generated hash for the commit, date and time of the commit, and the commit message that we provided.</a:t>
            </a:r>
            <a:endParaRPr sz="1700">
              <a:solidFill>
                <a:srgbClr val="000000"/>
              </a:solidFill>
            </a:endParaRPr>
          </a:p>
          <a:p>
            <a:pPr indent="0" lvl="0" marL="0" rtl="0" algn="l">
              <a:spcBef>
                <a:spcPts val="1200"/>
              </a:spcBef>
              <a:spcAft>
                <a:spcPts val="1600"/>
              </a:spcAft>
              <a:buNone/>
            </a:pPr>
            <a:r>
              <a:t/>
            </a:r>
            <a:endParaRPr/>
          </a:p>
        </p:txBody>
      </p:sp>
      <p:pic>
        <p:nvPicPr>
          <p:cNvPr id="202" name="Google Shape;202;p35"/>
          <p:cNvPicPr preferRelativeResize="0"/>
          <p:nvPr/>
        </p:nvPicPr>
        <p:blipFill>
          <a:blip r:embed="rId3">
            <a:alphaModFix/>
          </a:blip>
          <a:stretch>
            <a:fillRect/>
          </a:stretch>
        </p:blipFill>
        <p:spPr>
          <a:xfrm>
            <a:off x="2124625" y="3391025"/>
            <a:ext cx="2990850" cy="1352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Pushing Code to GitHub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Pushing to GitHub</a:t>
            </a:r>
            <a:endParaRPr>
              <a:solidFill>
                <a:schemeClr val="dk1"/>
              </a:solidFill>
            </a:endParaRPr>
          </a:p>
        </p:txBody>
      </p:sp>
      <p:sp>
        <p:nvSpPr>
          <p:cNvPr id="213" name="Google Shape;213;p37"/>
          <p:cNvSpPr txBox="1"/>
          <p:nvPr>
            <p:ph idx="1" type="body"/>
          </p:nvPr>
        </p:nvSpPr>
        <p:spPr>
          <a:xfrm>
            <a:off x="311700" y="1468825"/>
            <a:ext cx="8520600" cy="18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0A0A23"/>
                </a:solidFill>
                <a:highlight>
                  <a:srgbClr val="FFFFFF"/>
                </a:highlight>
              </a:rPr>
              <a:t>Here we will be using GitHub for the remote repository.</a:t>
            </a:r>
            <a:endParaRPr sz="1650">
              <a:solidFill>
                <a:srgbClr val="0A0A23"/>
              </a:solidFill>
              <a:highlight>
                <a:srgbClr val="FFFFFF"/>
              </a:highlight>
            </a:endParaRPr>
          </a:p>
          <a:p>
            <a:pPr indent="0" lvl="0" marL="0" rtl="0" algn="l">
              <a:spcBef>
                <a:spcPts val="2500"/>
              </a:spcBef>
              <a:spcAft>
                <a:spcPts val="0"/>
              </a:spcAft>
              <a:buNone/>
            </a:pPr>
            <a:r>
              <a:rPr lang="en" sz="1650">
                <a:solidFill>
                  <a:srgbClr val="0A0A23"/>
                </a:solidFill>
                <a:highlight>
                  <a:srgbClr val="FFFFFF"/>
                </a:highlight>
              </a:rPr>
              <a:t>Go to </a:t>
            </a:r>
            <a:r>
              <a:rPr lang="en" sz="1650" u="sng">
                <a:solidFill>
                  <a:schemeClr val="dk1"/>
                </a:solidFill>
                <a:highlight>
                  <a:srgbClr val="FFFFFF"/>
                </a:highlight>
                <a:hlinkClick r:id="rId3">
                  <a:extLst>
                    <a:ext uri="{A12FA001-AC4F-418D-AE19-62706E023703}">
                      <ahyp:hlinkClr val="tx"/>
                    </a:ext>
                  </a:extLst>
                </a:hlinkClick>
              </a:rPr>
              <a:t>https://github.com/</a:t>
            </a:r>
            <a:r>
              <a:rPr lang="en" sz="1650">
                <a:solidFill>
                  <a:schemeClr val="dk1"/>
                </a:solidFill>
                <a:highlight>
                  <a:srgbClr val="FFFFFF"/>
                </a:highlight>
              </a:rPr>
              <a:t> </a:t>
            </a:r>
            <a:r>
              <a:rPr lang="en" sz="1650">
                <a:solidFill>
                  <a:srgbClr val="0A0A23"/>
                </a:solidFill>
                <a:highlight>
                  <a:srgbClr val="FFFFFF"/>
                </a:highlight>
              </a:rPr>
              <a:t>and create an account.</a:t>
            </a:r>
            <a:endParaRPr sz="1650">
              <a:solidFill>
                <a:srgbClr val="0A0A23"/>
              </a:solidFill>
              <a:highlight>
                <a:srgbClr val="FFFFFF"/>
              </a:highlight>
            </a:endParaRPr>
          </a:p>
          <a:p>
            <a:pPr indent="0" lvl="0" marL="0" rtl="0" algn="l">
              <a:spcBef>
                <a:spcPts val="2500"/>
              </a:spcBef>
              <a:spcAft>
                <a:spcPts val="0"/>
              </a:spcAft>
              <a:buNone/>
            </a:pPr>
            <a:r>
              <a:rPr lang="en" sz="1650">
                <a:solidFill>
                  <a:srgbClr val="0A0A23"/>
                </a:solidFill>
                <a:highlight>
                  <a:srgbClr val="FFFFFF"/>
                </a:highlight>
              </a:rPr>
              <a:t>After registering in the GitHub homepage, click on </a:t>
            </a:r>
            <a:r>
              <a:rPr b="1" lang="en" sz="1650">
                <a:solidFill>
                  <a:srgbClr val="0A0A23"/>
                </a:solidFill>
                <a:highlight>
                  <a:srgbClr val="FFFFFF"/>
                </a:highlight>
              </a:rPr>
              <a:t>Start a Project</a:t>
            </a:r>
            <a:r>
              <a:rPr lang="en" sz="1650">
                <a:solidFill>
                  <a:srgbClr val="0A0A23"/>
                </a:solidFill>
                <a:highlight>
                  <a:srgbClr val="FFFFFF"/>
                </a:highlight>
              </a:rPr>
              <a:t> to create a new Git repository. Give the repository a name and click “Create Repository”</a:t>
            </a:r>
            <a:endParaRPr sz="1650">
              <a:solidFill>
                <a:srgbClr val="0A0A23"/>
              </a:solidFill>
              <a:highlight>
                <a:srgbClr val="FFFFFF"/>
              </a:highlight>
            </a:endParaRPr>
          </a:p>
          <a:p>
            <a:pPr indent="0" lvl="0" marL="0" rtl="0" algn="l">
              <a:spcBef>
                <a:spcPts val="2500"/>
              </a:spcBef>
              <a:spcAft>
                <a:spcPts val="0"/>
              </a:spcAft>
              <a:buNone/>
            </a:pPr>
            <a:r>
              <a:rPr lang="en" sz="1650">
                <a:solidFill>
                  <a:srgbClr val="0A0A23"/>
                </a:solidFill>
                <a:highlight>
                  <a:srgbClr val="FFFFFF"/>
                </a:highlight>
              </a:rPr>
              <a:t>Give it a name. This will create a remote repository in GitHub, and when you open the repository, a page like the image below will open up:</a:t>
            </a:r>
            <a:endParaRPr sz="1650">
              <a:solidFill>
                <a:srgbClr val="0A0A23"/>
              </a:solidFill>
              <a:highlight>
                <a:srgbClr val="FFFFFF"/>
              </a:highlight>
            </a:endParaRPr>
          </a:p>
          <a:p>
            <a:pPr indent="0" lvl="0" marL="0" rtl="0" algn="l">
              <a:spcBef>
                <a:spcPts val="25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Pushing to GitHub</a:t>
            </a:r>
            <a:endParaRPr>
              <a:solidFill>
                <a:schemeClr val="dk1"/>
              </a:solidFill>
            </a:endParaRPr>
          </a:p>
        </p:txBody>
      </p:sp>
      <p:sp>
        <p:nvSpPr>
          <p:cNvPr id="219" name="Google Shape;219;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50">
                <a:solidFill>
                  <a:srgbClr val="0A0A23"/>
                </a:solidFill>
                <a:highlight>
                  <a:srgbClr val="FFFFFF"/>
                </a:highlight>
              </a:rPr>
              <a:t>The repository URL is the highlighted portion </a:t>
            </a:r>
            <a:r>
              <a:rPr b="1" lang="en" sz="1300">
                <a:solidFill>
                  <a:srgbClr val="0A0A23"/>
                </a:solidFill>
              </a:rPr>
              <a:t>https://github.com/aditya-sridhar/git-blog-demo.git</a:t>
            </a:r>
            <a:endParaRPr/>
          </a:p>
        </p:txBody>
      </p:sp>
      <p:pic>
        <p:nvPicPr>
          <p:cNvPr id="220" name="Google Shape;220;p38"/>
          <p:cNvPicPr preferRelativeResize="0"/>
          <p:nvPr/>
        </p:nvPicPr>
        <p:blipFill>
          <a:blip r:embed="rId3">
            <a:alphaModFix/>
          </a:blip>
          <a:stretch>
            <a:fillRect/>
          </a:stretch>
        </p:blipFill>
        <p:spPr>
          <a:xfrm>
            <a:off x="636425" y="2821623"/>
            <a:ext cx="7174073" cy="1436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Pushing to GitHub</a:t>
            </a:r>
            <a:endParaRPr>
              <a:solidFill>
                <a:schemeClr val="dk1"/>
              </a:solidFill>
            </a:endParaRPr>
          </a:p>
        </p:txBody>
      </p:sp>
      <p:sp>
        <p:nvSpPr>
          <p:cNvPr id="226" name="Google Shape;226;p39"/>
          <p:cNvSpPr txBox="1"/>
          <p:nvPr>
            <p:ph idx="1" type="body"/>
          </p:nvPr>
        </p:nvSpPr>
        <p:spPr>
          <a:xfrm>
            <a:off x="311700" y="1468825"/>
            <a:ext cx="8520600" cy="8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50">
                <a:solidFill>
                  <a:srgbClr val="0A0A23"/>
                </a:solidFill>
                <a:highlight>
                  <a:srgbClr val="FFFFFF"/>
                </a:highlight>
                <a:latin typeface="Arial"/>
                <a:ea typeface="Arial"/>
                <a:cs typeface="Arial"/>
                <a:sym typeface="Arial"/>
              </a:rPr>
              <a:t>In order to point your local repository to the remote repository, use the following command:</a:t>
            </a:r>
            <a:endParaRPr/>
          </a:p>
        </p:txBody>
      </p:sp>
      <p:pic>
        <p:nvPicPr>
          <p:cNvPr id="227" name="Google Shape;227;p39"/>
          <p:cNvPicPr preferRelativeResize="0"/>
          <p:nvPr/>
        </p:nvPicPr>
        <p:blipFill>
          <a:blip r:embed="rId3">
            <a:alphaModFix/>
          </a:blip>
          <a:stretch>
            <a:fillRect/>
          </a:stretch>
        </p:blipFill>
        <p:spPr>
          <a:xfrm>
            <a:off x="895350" y="3021200"/>
            <a:ext cx="7353300" cy="95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Git Push</a:t>
            </a:r>
            <a:endParaRPr>
              <a:solidFill>
                <a:schemeClr val="dk1"/>
              </a:solidFill>
            </a:endParaRPr>
          </a:p>
        </p:txBody>
      </p:sp>
      <p:sp>
        <p:nvSpPr>
          <p:cNvPr id="233" name="Google Shape;233;p40"/>
          <p:cNvSpPr txBox="1"/>
          <p:nvPr>
            <p:ph idx="1" type="body"/>
          </p:nvPr>
        </p:nvSpPr>
        <p:spPr>
          <a:xfrm>
            <a:off x="311700" y="1468825"/>
            <a:ext cx="8520600" cy="13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50">
                <a:solidFill>
                  <a:srgbClr val="0A0A23"/>
                </a:solidFill>
                <a:highlight>
                  <a:srgbClr val="FFFFFF"/>
                </a:highlight>
              </a:rPr>
              <a:t>In order to push all the code from the local repository into the remote repository, use the following command. This pushes the code from the master branch in the local repository to the master branch in the remote repository.</a:t>
            </a:r>
            <a:endParaRPr/>
          </a:p>
        </p:txBody>
      </p:sp>
      <p:pic>
        <p:nvPicPr>
          <p:cNvPr id="234" name="Google Shape;234;p40"/>
          <p:cNvPicPr preferRelativeResize="0"/>
          <p:nvPr/>
        </p:nvPicPr>
        <p:blipFill>
          <a:blip r:embed="rId3">
            <a:alphaModFix/>
          </a:blip>
          <a:stretch>
            <a:fillRect/>
          </a:stretch>
        </p:blipFill>
        <p:spPr>
          <a:xfrm>
            <a:off x="1104900" y="3267775"/>
            <a:ext cx="7353300" cy="95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Git Pull</a:t>
            </a:r>
            <a:endParaRPr>
              <a:solidFill>
                <a:schemeClr val="dk1"/>
              </a:solidFill>
            </a:endParaRPr>
          </a:p>
        </p:txBody>
      </p:sp>
      <p:sp>
        <p:nvSpPr>
          <p:cNvPr id="240" name="Google Shape;240;p41"/>
          <p:cNvSpPr txBox="1"/>
          <p:nvPr>
            <p:ph idx="1" type="body"/>
          </p:nvPr>
        </p:nvSpPr>
        <p:spPr>
          <a:xfrm>
            <a:off x="311700" y="1468825"/>
            <a:ext cx="8520600" cy="125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50">
                <a:solidFill>
                  <a:srgbClr val="0A0A23"/>
                </a:solidFill>
                <a:highlight>
                  <a:srgbClr val="FFFFFF"/>
                </a:highlight>
              </a:rPr>
              <a:t>Git Pull is used to pull the latest changes from the remote repository into the local repository. The remote repository code is updated continuously by various developers, hence git pull is necessary:</a:t>
            </a:r>
            <a:endParaRPr/>
          </a:p>
        </p:txBody>
      </p:sp>
      <p:pic>
        <p:nvPicPr>
          <p:cNvPr id="241" name="Google Shape;241;p41"/>
          <p:cNvPicPr preferRelativeResize="0"/>
          <p:nvPr/>
        </p:nvPicPr>
        <p:blipFill>
          <a:blip r:embed="rId3">
            <a:alphaModFix/>
          </a:blip>
          <a:stretch>
            <a:fillRect/>
          </a:stretch>
        </p:blipFill>
        <p:spPr>
          <a:xfrm>
            <a:off x="1463475" y="3085950"/>
            <a:ext cx="4514850" cy="68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Git and GitHub?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Git Clone</a:t>
            </a:r>
            <a:endParaRPr>
              <a:solidFill>
                <a:schemeClr val="dk1"/>
              </a:solidFill>
            </a:endParaRPr>
          </a:p>
        </p:txBody>
      </p:sp>
      <p:sp>
        <p:nvSpPr>
          <p:cNvPr id="247" name="Google Shape;247;p42"/>
          <p:cNvSpPr txBox="1"/>
          <p:nvPr>
            <p:ph idx="1" type="body"/>
          </p:nvPr>
        </p:nvSpPr>
        <p:spPr>
          <a:xfrm>
            <a:off x="311700" y="1468825"/>
            <a:ext cx="8520600" cy="101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Git clone i</a:t>
            </a:r>
            <a:r>
              <a:rPr lang="en" sz="1850">
                <a:solidFill>
                  <a:srgbClr val="0A0A23"/>
                </a:solidFill>
                <a:highlight>
                  <a:srgbClr val="FFFFFF"/>
                </a:highlight>
              </a:rPr>
              <a:t>s used to clone an existing remote repository into your computer. The command for this is:</a:t>
            </a:r>
            <a:endParaRPr sz="2000"/>
          </a:p>
        </p:txBody>
      </p:sp>
      <p:pic>
        <p:nvPicPr>
          <p:cNvPr id="248" name="Google Shape;248;p42"/>
          <p:cNvPicPr preferRelativeResize="0"/>
          <p:nvPr/>
        </p:nvPicPr>
        <p:blipFill>
          <a:blip r:embed="rId3">
            <a:alphaModFix/>
          </a:blip>
          <a:stretch>
            <a:fillRect/>
          </a:stretch>
        </p:blipFill>
        <p:spPr>
          <a:xfrm>
            <a:off x="1317825" y="2908975"/>
            <a:ext cx="4781550" cy="838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Branches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 Branch?</a:t>
            </a:r>
            <a:endParaRPr>
              <a:solidFill>
                <a:schemeClr val="dk1"/>
              </a:solidFill>
            </a:endParaRPr>
          </a:p>
        </p:txBody>
      </p:sp>
      <p:sp>
        <p:nvSpPr>
          <p:cNvPr id="259" name="Google Shape;259;p4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A </a:t>
            </a:r>
            <a:r>
              <a:rPr b="1" lang="en" sz="1400">
                <a:solidFill>
                  <a:srgbClr val="000000"/>
                </a:solidFill>
              </a:rPr>
              <a:t>branch</a:t>
            </a:r>
            <a:r>
              <a:rPr lang="en" sz="1400">
                <a:solidFill>
                  <a:srgbClr val="000000"/>
                </a:solidFill>
              </a:rPr>
              <a:t> could be interpreted as an individual timeline of our project commits.</a:t>
            </a:r>
            <a:endParaRPr sz="1400">
              <a:solidFill>
                <a:srgbClr val="000000"/>
              </a:solidFill>
            </a:endParaRPr>
          </a:p>
          <a:p>
            <a:pPr indent="0" lvl="0" marL="0" rtl="0" algn="l">
              <a:spcBef>
                <a:spcPts val="1200"/>
              </a:spcBef>
              <a:spcAft>
                <a:spcPts val="0"/>
              </a:spcAft>
              <a:buNone/>
            </a:pPr>
            <a:r>
              <a:rPr lang="en" sz="1400">
                <a:solidFill>
                  <a:srgbClr val="000000"/>
                </a:solidFill>
              </a:rPr>
              <a:t>With Git, we can create many of these alternative environments (i.e. we can create different </a:t>
            </a:r>
            <a:r>
              <a:rPr b="1" lang="en" sz="1400">
                <a:solidFill>
                  <a:srgbClr val="000000"/>
                </a:solidFill>
              </a:rPr>
              <a:t>branches</a:t>
            </a:r>
            <a:r>
              <a:rPr lang="en" sz="1400">
                <a:solidFill>
                  <a:srgbClr val="000000"/>
                </a:solidFill>
              </a:rPr>
              <a:t>) so other versions of our project code can exist and be tracked in parallel.</a:t>
            </a:r>
            <a:endParaRPr sz="1400">
              <a:solidFill>
                <a:srgbClr val="000000"/>
              </a:solidFill>
            </a:endParaRPr>
          </a:p>
          <a:p>
            <a:pPr indent="0" lvl="0" marL="0" rtl="0" algn="l">
              <a:spcBef>
                <a:spcPts val="1200"/>
              </a:spcBef>
              <a:spcAft>
                <a:spcPts val="0"/>
              </a:spcAft>
              <a:buNone/>
            </a:pPr>
            <a:r>
              <a:rPr lang="en" sz="1400">
                <a:solidFill>
                  <a:srgbClr val="000000"/>
                </a:solidFill>
              </a:rPr>
              <a:t>That allows us to add new (experimental, unfinished, and potentially buggy) features in separate branches, without touching the '</a:t>
            </a:r>
            <a:r>
              <a:rPr i="1" lang="en" sz="1400">
                <a:solidFill>
                  <a:srgbClr val="000000"/>
                </a:solidFill>
              </a:rPr>
              <a:t>official'</a:t>
            </a:r>
            <a:r>
              <a:rPr lang="en" sz="1400">
                <a:solidFill>
                  <a:srgbClr val="000000"/>
                </a:solidFill>
              </a:rPr>
              <a:t> stable version of our project code (which is usually kept on the </a:t>
            </a:r>
            <a:r>
              <a:rPr b="1" lang="en" sz="1400">
                <a:solidFill>
                  <a:srgbClr val="000000"/>
                </a:solidFill>
              </a:rPr>
              <a:t>master</a:t>
            </a:r>
            <a:r>
              <a:rPr lang="en" sz="1400">
                <a:solidFill>
                  <a:srgbClr val="000000"/>
                </a:solidFill>
              </a:rPr>
              <a:t> branch).</a:t>
            </a:r>
            <a:endParaRPr sz="1400">
              <a:solidFill>
                <a:srgbClr val="000000"/>
              </a:solidFill>
            </a:endParaRPr>
          </a:p>
          <a:p>
            <a:pPr indent="0" lvl="0" marL="0" rtl="0" algn="l">
              <a:spcBef>
                <a:spcPts val="1200"/>
              </a:spcBef>
              <a:spcAft>
                <a:spcPts val="0"/>
              </a:spcAft>
              <a:buNone/>
            </a:pPr>
            <a:r>
              <a:rPr lang="en" sz="1400">
                <a:solidFill>
                  <a:srgbClr val="000000"/>
                </a:solidFill>
              </a:rPr>
              <a:t>When we initialize a repository and start making commits, they are saved to the </a:t>
            </a:r>
            <a:r>
              <a:rPr b="1" lang="en" sz="1400">
                <a:solidFill>
                  <a:srgbClr val="000000"/>
                </a:solidFill>
              </a:rPr>
              <a:t>master</a:t>
            </a:r>
            <a:r>
              <a:rPr lang="en" sz="1400">
                <a:solidFill>
                  <a:srgbClr val="000000"/>
                </a:solidFill>
              </a:rPr>
              <a:t> branch by default.</a:t>
            </a:r>
            <a:endParaRPr sz="14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Creating a Branch</a:t>
            </a:r>
            <a:endParaRPr>
              <a:solidFill>
                <a:schemeClr val="dk1"/>
              </a:solidFill>
            </a:endParaRPr>
          </a:p>
        </p:txBody>
      </p:sp>
      <p:sp>
        <p:nvSpPr>
          <p:cNvPr id="265" name="Google Shape;265;p45"/>
          <p:cNvSpPr txBox="1"/>
          <p:nvPr>
            <p:ph idx="1" type="body"/>
          </p:nvPr>
        </p:nvSpPr>
        <p:spPr>
          <a:xfrm>
            <a:off x="311700" y="1468825"/>
            <a:ext cx="8520600" cy="202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You can create a new branch using the following command. </a:t>
            </a:r>
            <a:r>
              <a:rPr lang="en" sz="1500">
                <a:solidFill>
                  <a:srgbClr val="000000"/>
                </a:solidFill>
              </a:rPr>
              <a:t>It's a good idea to create a </a:t>
            </a:r>
            <a:r>
              <a:rPr b="1" lang="en" sz="1500">
                <a:solidFill>
                  <a:srgbClr val="000000"/>
                </a:solidFill>
              </a:rPr>
              <a:t>development</a:t>
            </a:r>
            <a:r>
              <a:rPr lang="en" sz="1500">
                <a:solidFill>
                  <a:srgbClr val="000000"/>
                </a:solidFill>
              </a:rPr>
              <a:t> branch where you can work on improving your code, adding new experimental features, and similar. After development and testing these new features to make sure they don't have any bugs and that they can be used, you can merge them to the master branch.</a:t>
            </a:r>
            <a:endParaRPr sz="1500">
              <a:solidFill>
                <a:srgbClr val="000000"/>
              </a:solidFill>
            </a:endParaRPr>
          </a:p>
          <a:p>
            <a:pPr indent="0" lvl="0" marL="0" rtl="0" algn="l">
              <a:spcBef>
                <a:spcPts val="1200"/>
              </a:spcBef>
              <a:spcAft>
                <a:spcPts val="1200"/>
              </a:spcAft>
              <a:buNone/>
            </a:pPr>
            <a:r>
              <a:t/>
            </a:r>
            <a:endParaRPr/>
          </a:p>
        </p:txBody>
      </p:sp>
      <p:pic>
        <p:nvPicPr>
          <p:cNvPr id="266" name="Google Shape;266;p45"/>
          <p:cNvPicPr preferRelativeResize="0"/>
          <p:nvPr/>
        </p:nvPicPr>
        <p:blipFill>
          <a:blip r:embed="rId3">
            <a:alphaModFix/>
          </a:blip>
          <a:stretch>
            <a:fillRect/>
          </a:stretch>
        </p:blipFill>
        <p:spPr>
          <a:xfrm>
            <a:off x="2102225" y="3592600"/>
            <a:ext cx="5067300" cy="1295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Changing Branches</a:t>
            </a:r>
            <a:endParaRPr>
              <a:solidFill>
                <a:schemeClr val="dk1"/>
              </a:solidFill>
            </a:endParaRPr>
          </a:p>
        </p:txBody>
      </p:sp>
      <p:sp>
        <p:nvSpPr>
          <p:cNvPr id="272" name="Google Shape;272;p46"/>
          <p:cNvSpPr txBox="1"/>
          <p:nvPr>
            <p:ph idx="1" type="body"/>
          </p:nvPr>
        </p:nvSpPr>
        <p:spPr>
          <a:xfrm>
            <a:off x="311700" y="1468825"/>
            <a:ext cx="8520600" cy="1893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To switch to a different branch, you use the </a:t>
            </a:r>
            <a:r>
              <a:rPr b="1" lang="en" sz="1400">
                <a:solidFill>
                  <a:srgbClr val="000000"/>
                </a:solidFill>
              </a:rPr>
              <a:t>git checkout</a:t>
            </a:r>
            <a:r>
              <a:rPr lang="en" sz="1400">
                <a:solidFill>
                  <a:srgbClr val="000000"/>
                </a:solidFill>
              </a:rPr>
              <a:t> command. For example, you could be working on different features in your code and have a separate branch for each feature. When you switch to a branch, you can commit code changes which only affect that particular branch. Then, you can switch to another branch to work on a different feature, which won't be affected by the changes and commits made from the previous branch.</a:t>
            </a:r>
            <a:endParaRPr sz="1400">
              <a:solidFill>
                <a:srgbClr val="000000"/>
              </a:solidFill>
            </a:endParaRPr>
          </a:p>
          <a:p>
            <a:pPr indent="0" lvl="0" marL="0" rtl="0" algn="l">
              <a:spcBef>
                <a:spcPts val="1200"/>
              </a:spcBef>
              <a:spcAft>
                <a:spcPts val="1600"/>
              </a:spcAft>
              <a:buNone/>
            </a:pPr>
            <a:r>
              <a:t/>
            </a:r>
            <a:endParaRPr/>
          </a:p>
        </p:txBody>
      </p:sp>
      <p:pic>
        <p:nvPicPr>
          <p:cNvPr id="273" name="Google Shape;273;p46"/>
          <p:cNvPicPr preferRelativeResize="0"/>
          <p:nvPr/>
        </p:nvPicPr>
        <p:blipFill>
          <a:blip r:embed="rId3">
            <a:alphaModFix/>
          </a:blip>
          <a:stretch>
            <a:fillRect/>
          </a:stretch>
        </p:blipFill>
        <p:spPr>
          <a:xfrm>
            <a:off x="2057400" y="3458200"/>
            <a:ext cx="4476750" cy="1257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Changing Branches</a:t>
            </a:r>
            <a:endParaRPr>
              <a:solidFill>
                <a:schemeClr val="dk1"/>
              </a:solidFill>
            </a:endParaRPr>
          </a:p>
        </p:txBody>
      </p:sp>
      <p:sp>
        <p:nvSpPr>
          <p:cNvPr id="279" name="Google Shape;279;p47"/>
          <p:cNvSpPr txBox="1"/>
          <p:nvPr>
            <p:ph idx="1" type="body"/>
          </p:nvPr>
        </p:nvSpPr>
        <p:spPr>
          <a:xfrm>
            <a:off x="311700" y="1468825"/>
            <a:ext cx="8520600" cy="66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To go back to the master branch, use this command:</a:t>
            </a:r>
            <a:endParaRPr>
              <a:solidFill>
                <a:srgbClr val="000000"/>
              </a:solidFill>
            </a:endParaRPr>
          </a:p>
        </p:txBody>
      </p:sp>
      <p:pic>
        <p:nvPicPr>
          <p:cNvPr id="280" name="Google Shape;280;p47"/>
          <p:cNvPicPr preferRelativeResize="0"/>
          <p:nvPr/>
        </p:nvPicPr>
        <p:blipFill>
          <a:blip r:embed="rId3">
            <a:alphaModFix/>
          </a:blip>
          <a:stretch>
            <a:fillRect/>
          </a:stretch>
        </p:blipFill>
        <p:spPr>
          <a:xfrm>
            <a:off x="2091025" y="2415975"/>
            <a:ext cx="4476750" cy="1085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Merching Branches</a:t>
            </a:r>
            <a:endParaRPr>
              <a:solidFill>
                <a:schemeClr val="dk1"/>
              </a:solidFill>
            </a:endParaRPr>
          </a:p>
        </p:txBody>
      </p:sp>
      <p:sp>
        <p:nvSpPr>
          <p:cNvPr id="286" name="Google Shape;286;p48"/>
          <p:cNvSpPr txBox="1"/>
          <p:nvPr>
            <p:ph idx="1" type="body"/>
          </p:nvPr>
        </p:nvSpPr>
        <p:spPr>
          <a:xfrm>
            <a:off x="311700" y="1390375"/>
            <a:ext cx="8520600" cy="175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Y</a:t>
            </a:r>
            <a:r>
              <a:rPr lang="en" sz="1400">
                <a:solidFill>
                  <a:srgbClr val="000000"/>
                </a:solidFill>
              </a:rPr>
              <a:t>ou can merge branches in situations where you want to implement the code changes that you made in an individual branch to a different branch.</a:t>
            </a:r>
            <a:endParaRPr sz="1400">
              <a:solidFill>
                <a:srgbClr val="000000"/>
              </a:solidFill>
            </a:endParaRPr>
          </a:p>
          <a:p>
            <a:pPr indent="0" lvl="0" marL="0" rtl="0" algn="l">
              <a:spcBef>
                <a:spcPts val="1200"/>
              </a:spcBef>
              <a:spcAft>
                <a:spcPts val="0"/>
              </a:spcAft>
              <a:buNone/>
            </a:pPr>
            <a:r>
              <a:rPr lang="en" sz="1400">
                <a:solidFill>
                  <a:srgbClr val="000000"/>
                </a:solidFill>
              </a:rPr>
              <a:t>For example, after you fully implemented and tested a new feature in your code, you would want to merge those changes to the stable branch of your project (which is usually the default </a:t>
            </a:r>
            <a:r>
              <a:rPr b="1" lang="en" sz="1400">
                <a:solidFill>
                  <a:srgbClr val="000000"/>
                </a:solidFill>
              </a:rPr>
              <a:t>master</a:t>
            </a:r>
            <a:r>
              <a:rPr lang="en" sz="1400">
                <a:solidFill>
                  <a:srgbClr val="000000"/>
                </a:solidFill>
              </a:rPr>
              <a:t> branch).</a:t>
            </a:r>
            <a:endParaRPr sz="1400">
              <a:solidFill>
                <a:srgbClr val="000000"/>
              </a:solidFill>
            </a:endParaRPr>
          </a:p>
          <a:p>
            <a:pPr indent="0" lvl="0" marL="0" rtl="0" algn="l">
              <a:spcBef>
                <a:spcPts val="1200"/>
              </a:spcBef>
              <a:spcAft>
                <a:spcPts val="0"/>
              </a:spcAft>
              <a:buNone/>
            </a:pPr>
            <a:r>
              <a:rPr lang="en" sz="1400">
                <a:solidFill>
                  <a:srgbClr val="000000"/>
                </a:solidFill>
              </a:rPr>
              <a:t>To merge the changes from a different branch into your current branch, you can use this command. </a:t>
            </a:r>
            <a:r>
              <a:rPr lang="en" sz="1300">
                <a:solidFill>
                  <a:srgbClr val="000000"/>
                </a:solidFill>
              </a:rPr>
              <a:t>You would replace </a:t>
            </a:r>
            <a:r>
              <a:rPr lang="en" sz="1150">
                <a:solidFill>
                  <a:srgbClr val="EB5757"/>
                </a:solidFill>
              </a:rPr>
              <a:t>&lt;branch-name&gt;</a:t>
            </a:r>
            <a:r>
              <a:rPr lang="en" sz="1300">
                <a:solidFill>
                  <a:srgbClr val="000000"/>
                </a:solidFill>
              </a:rPr>
              <a:t> with the branch that you want to integrate into your current branch.</a:t>
            </a:r>
            <a:endParaRPr sz="1600">
              <a:solidFill>
                <a:srgbClr val="000000"/>
              </a:solidFill>
            </a:endParaRPr>
          </a:p>
          <a:p>
            <a:pPr indent="0" lvl="0" marL="0" rtl="0" algn="l">
              <a:spcBef>
                <a:spcPts val="1200"/>
              </a:spcBef>
              <a:spcAft>
                <a:spcPts val="1600"/>
              </a:spcAft>
              <a:buNone/>
            </a:pPr>
            <a:r>
              <a:t/>
            </a:r>
            <a:endParaRPr sz="2000"/>
          </a:p>
        </p:txBody>
      </p:sp>
      <p:pic>
        <p:nvPicPr>
          <p:cNvPr id="287" name="Google Shape;287;p48"/>
          <p:cNvPicPr preferRelativeResize="0"/>
          <p:nvPr/>
        </p:nvPicPr>
        <p:blipFill>
          <a:blip r:embed="rId3">
            <a:alphaModFix/>
          </a:blip>
          <a:stretch>
            <a:fillRect/>
          </a:stretch>
        </p:blipFill>
        <p:spPr>
          <a:xfrm>
            <a:off x="2393575" y="3924300"/>
            <a:ext cx="4552950" cy="121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Deleting a Branch</a:t>
            </a:r>
            <a:endParaRPr>
              <a:solidFill>
                <a:schemeClr val="dk1"/>
              </a:solidFill>
            </a:endParaRPr>
          </a:p>
        </p:txBody>
      </p:sp>
      <p:sp>
        <p:nvSpPr>
          <p:cNvPr id="293" name="Google Shape;293;p49"/>
          <p:cNvSpPr txBox="1"/>
          <p:nvPr>
            <p:ph idx="1" type="body"/>
          </p:nvPr>
        </p:nvSpPr>
        <p:spPr>
          <a:xfrm>
            <a:off x="311700" y="1468825"/>
            <a:ext cx="8520600" cy="89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delete a branch, you can run the git branch command with the -d flag:</a:t>
            </a:r>
            <a:endParaRPr/>
          </a:p>
        </p:txBody>
      </p:sp>
      <p:pic>
        <p:nvPicPr>
          <p:cNvPr id="294" name="Google Shape;294;p49"/>
          <p:cNvPicPr preferRelativeResize="0"/>
          <p:nvPr/>
        </p:nvPicPr>
        <p:blipFill>
          <a:blip r:embed="rId3">
            <a:alphaModFix/>
          </a:blip>
          <a:stretch>
            <a:fillRect/>
          </a:stretch>
        </p:blipFill>
        <p:spPr>
          <a:xfrm>
            <a:off x="2236700" y="2571750"/>
            <a:ext cx="4552950" cy="121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 Your Code to the GirlScript Repo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How to add games to Gaming Booster Repo</a:t>
            </a:r>
            <a:endParaRPr>
              <a:solidFill>
                <a:schemeClr val="dk1"/>
              </a:solidFill>
            </a:endParaRPr>
          </a:p>
        </p:txBody>
      </p:sp>
      <p:sp>
        <p:nvSpPr>
          <p:cNvPr id="305" name="Google Shape;305;p5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600"/>
              <a:t>Fork the Repo: </a:t>
            </a:r>
            <a:r>
              <a:rPr lang="en" sz="1300" u="sng">
                <a:solidFill>
                  <a:schemeClr val="dk1"/>
                </a:solidFill>
                <a:latin typeface="Arial"/>
                <a:ea typeface="Arial"/>
                <a:cs typeface="Arial"/>
                <a:sym typeface="Arial"/>
                <a:hlinkClick r:id="rId3">
                  <a:extLst>
                    <a:ext uri="{A12FA001-AC4F-418D-AE19-62706E023703}">
                      <ahyp:hlinkClr val="tx"/>
                    </a:ext>
                  </a:extLst>
                </a:hlinkClick>
              </a:rPr>
              <a:t>https://github.com/GirlScript-Ireland/Gaming-Booster</a:t>
            </a:r>
            <a:endParaRPr sz="2000">
              <a:solidFill>
                <a:schemeClr val="dk1"/>
              </a:solidFill>
            </a:endParaRPr>
          </a:p>
          <a:p>
            <a:pPr indent="-342900" lvl="0" marL="457200" rtl="0" algn="l">
              <a:spcBef>
                <a:spcPts val="0"/>
              </a:spcBef>
              <a:spcAft>
                <a:spcPts val="0"/>
              </a:spcAft>
              <a:buSzPts val="1800"/>
              <a:buAutoNum type="arabicPeriod"/>
            </a:pPr>
            <a:r>
              <a:rPr lang="en" sz="1600"/>
              <a:t>Clone the Repo on your terminal: git clone </a:t>
            </a:r>
            <a:endParaRPr sz="1400"/>
          </a:p>
          <a:p>
            <a:pPr indent="-342900" lvl="0" marL="457200" rtl="0" algn="l">
              <a:spcBef>
                <a:spcPts val="0"/>
              </a:spcBef>
              <a:spcAft>
                <a:spcPts val="0"/>
              </a:spcAft>
              <a:buSzPts val="1800"/>
              <a:buAutoNum type="arabicPeriod"/>
            </a:pPr>
            <a:r>
              <a:rPr lang="en"/>
              <a:t>Cd into the the gaming-booster folder on terminal</a:t>
            </a:r>
            <a:endParaRPr/>
          </a:p>
          <a:p>
            <a:pPr indent="-342900" lvl="0" marL="457200" rtl="0" algn="l">
              <a:spcBef>
                <a:spcPts val="0"/>
              </a:spcBef>
              <a:spcAft>
                <a:spcPts val="0"/>
              </a:spcAft>
              <a:buSzPts val="1800"/>
              <a:buAutoNum type="arabicPeriod"/>
            </a:pPr>
            <a:r>
              <a:rPr lang="en"/>
              <a:t>Put your games in your folder with your name within Nicole’s Team</a:t>
            </a:r>
            <a:endParaRPr/>
          </a:p>
          <a:p>
            <a:pPr indent="-342900" lvl="0" marL="457200" rtl="0" algn="l">
              <a:spcBef>
                <a:spcPts val="0"/>
              </a:spcBef>
              <a:spcAft>
                <a:spcPts val="0"/>
              </a:spcAft>
              <a:buSzPts val="1800"/>
              <a:buAutoNum type="arabicPeriod"/>
            </a:pPr>
            <a:r>
              <a:rPr lang="en"/>
              <a:t>On your terminal, type git add .</a:t>
            </a:r>
            <a:endParaRPr/>
          </a:p>
          <a:p>
            <a:pPr indent="-342900" lvl="0" marL="457200" rtl="0" algn="l">
              <a:spcBef>
                <a:spcPts val="0"/>
              </a:spcBef>
              <a:spcAft>
                <a:spcPts val="0"/>
              </a:spcAft>
              <a:buSzPts val="1800"/>
              <a:buAutoNum type="arabicPeriod"/>
            </a:pPr>
            <a:r>
              <a:rPr lang="en"/>
              <a:t>On your terminal, type git commit -m “add your message”</a:t>
            </a:r>
            <a:endParaRPr/>
          </a:p>
          <a:p>
            <a:pPr indent="-342900" lvl="0" marL="457200" rtl="0" algn="l">
              <a:spcBef>
                <a:spcPts val="0"/>
              </a:spcBef>
              <a:spcAft>
                <a:spcPts val="0"/>
              </a:spcAft>
              <a:buSzPts val="1800"/>
              <a:buAutoNum type="arabicPeriod"/>
            </a:pPr>
            <a:r>
              <a:rPr lang="en"/>
              <a:t>On your terminal, type git push -u origin master</a:t>
            </a:r>
            <a:endParaRPr/>
          </a:p>
          <a:p>
            <a:pPr indent="-342900" lvl="0" marL="457200" rtl="0" algn="l">
              <a:spcBef>
                <a:spcPts val="0"/>
              </a:spcBef>
              <a:spcAft>
                <a:spcPts val="0"/>
              </a:spcAft>
              <a:buSzPts val="1800"/>
              <a:buAutoNum type="arabicPeriod"/>
            </a:pPr>
            <a:r>
              <a:rPr lang="en"/>
              <a:t>On Github, in your Gaming-Booster repo, click pull-request, add a title then click create pull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Git?</a:t>
            </a:r>
            <a:endParaRPr>
              <a:solidFill>
                <a:schemeClr val="dk1"/>
              </a:solidFill>
            </a:endParaRPr>
          </a:p>
        </p:txBody>
      </p:sp>
      <p:sp>
        <p:nvSpPr>
          <p:cNvPr id="81" name="Google Shape;81;p16"/>
          <p:cNvSpPr txBox="1"/>
          <p:nvPr>
            <p:ph idx="1" type="body"/>
          </p:nvPr>
        </p:nvSpPr>
        <p:spPr>
          <a:xfrm>
            <a:off x="311700" y="1468825"/>
            <a:ext cx="8520600" cy="3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50">
                <a:solidFill>
                  <a:srgbClr val="0A0A23"/>
                </a:solidFill>
                <a:highlight>
                  <a:srgbClr val="FFFFFF"/>
                </a:highlight>
              </a:rPr>
              <a:t>Git is an </a:t>
            </a:r>
            <a:r>
              <a:rPr b="1" lang="en" sz="2050">
                <a:solidFill>
                  <a:srgbClr val="000000"/>
                </a:solidFill>
                <a:highlight>
                  <a:srgbClr val="FFFFFF"/>
                </a:highlight>
              </a:rPr>
              <a:t>Open Source Distributed Version Control System</a:t>
            </a:r>
            <a:r>
              <a:rPr lang="en" sz="2050">
                <a:solidFill>
                  <a:srgbClr val="0A0A23"/>
                </a:solidFill>
                <a:highlight>
                  <a:srgbClr val="FFFFFF"/>
                </a:highlight>
              </a:rPr>
              <a:t>. </a:t>
            </a:r>
            <a:endParaRPr sz="2050">
              <a:solidFill>
                <a:srgbClr val="0A0A23"/>
              </a:solidFill>
              <a:highlight>
                <a:srgbClr val="FFFFFF"/>
              </a:highlight>
            </a:endParaRPr>
          </a:p>
          <a:p>
            <a:pPr indent="-333375" lvl="0" marL="457200" rtl="0" algn="l">
              <a:spcBef>
                <a:spcPts val="1600"/>
              </a:spcBef>
              <a:spcAft>
                <a:spcPts val="0"/>
              </a:spcAft>
              <a:buSzPts val="1650"/>
              <a:buFont typeface="Arial"/>
              <a:buChar char="●"/>
            </a:pPr>
            <a:r>
              <a:rPr b="1" lang="en" sz="1650">
                <a:solidFill>
                  <a:srgbClr val="000000"/>
                </a:solidFill>
                <a:highlight>
                  <a:srgbClr val="FFFFFF"/>
                </a:highlight>
              </a:rPr>
              <a:t>Control System:</a:t>
            </a:r>
            <a:r>
              <a:rPr lang="en" sz="1650">
                <a:solidFill>
                  <a:srgbClr val="0A0A23"/>
                </a:solidFill>
                <a:highlight>
                  <a:srgbClr val="FFFFFF"/>
                </a:highlight>
              </a:rPr>
              <a:t> This basically means that Git is a content tracker. So Git can be used to store content — it is mostly used to store code due to the other features it provides.</a:t>
            </a:r>
            <a:endParaRPr sz="1650">
              <a:solidFill>
                <a:srgbClr val="0A0A23"/>
              </a:solidFill>
              <a:highlight>
                <a:srgbClr val="FFFFFF"/>
              </a:highlight>
            </a:endParaRPr>
          </a:p>
          <a:p>
            <a:pPr indent="-333375" lvl="0" marL="457200" rtl="0" algn="l">
              <a:spcBef>
                <a:spcPts val="0"/>
              </a:spcBef>
              <a:spcAft>
                <a:spcPts val="0"/>
              </a:spcAft>
              <a:buClr>
                <a:srgbClr val="0A0A23"/>
              </a:buClr>
              <a:buSzPts val="1650"/>
              <a:buFont typeface="Arial"/>
              <a:buChar char="●"/>
            </a:pPr>
            <a:r>
              <a:rPr b="1" lang="en" sz="1650">
                <a:solidFill>
                  <a:srgbClr val="000000"/>
                </a:solidFill>
                <a:highlight>
                  <a:srgbClr val="FFFFFF"/>
                </a:highlight>
              </a:rPr>
              <a:t>Version Control System</a:t>
            </a:r>
            <a:r>
              <a:rPr lang="en" sz="1650">
                <a:solidFill>
                  <a:srgbClr val="0A0A23"/>
                </a:solidFill>
                <a:highlight>
                  <a:srgbClr val="FFFFFF"/>
                </a:highlight>
              </a:rPr>
              <a:t>: 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a:t>
            </a:r>
            <a:endParaRPr sz="1650">
              <a:solidFill>
                <a:srgbClr val="0A0A23"/>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Forking a Repo</a:t>
            </a:r>
            <a:endParaRPr>
              <a:solidFill>
                <a:schemeClr val="dk1"/>
              </a:solidFill>
            </a:endParaRPr>
          </a:p>
        </p:txBody>
      </p:sp>
      <p:pic>
        <p:nvPicPr>
          <p:cNvPr id="311" name="Google Shape;311;p52"/>
          <p:cNvPicPr preferRelativeResize="0"/>
          <p:nvPr/>
        </p:nvPicPr>
        <p:blipFill>
          <a:blip r:embed="rId3">
            <a:alphaModFix/>
          </a:blip>
          <a:stretch>
            <a:fillRect/>
          </a:stretch>
        </p:blipFill>
        <p:spPr>
          <a:xfrm>
            <a:off x="2526950" y="1502075"/>
            <a:ext cx="4739601" cy="2871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Creating a Pull Request</a:t>
            </a:r>
            <a:endParaRPr>
              <a:solidFill>
                <a:schemeClr val="dk1"/>
              </a:solidFill>
            </a:endParaRPr>
          </a:p>
        </p:txBody>
      </p:sp>
      <p:pic>
        <p:nvPicPr>
          <p:cNvPr id="317" name="Google Shape;317;p53"/>
          <p:cNvPicPr preferRelativeResize="0"/>
          <p:nvPr/>
        </p:nvPicPr>
        <p:blipFill>
          <a:blip r:embed="rId3">
            <a:alphaModFix/>
          </a:blip>
          <a:stretch>
            <a:fillRect/>
          </a:stretch>
        </p:blipFill>
        <p:spPr>
          <a:xfrm>
            <a:off x="1908626" y="1330075"/>
            <a:ext cx="5537901" cy="3432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Further Resources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Git Resources</a:t>
            </a:r>
            <a:endParaRPr>
              <a:solidFill>
                <a:schemeClr val="dk1"/>
              </a:solidFill>
            </a:endParaRPr>
          </a:p>
        </p:txBody>
      </p:sp>
      <p:sp>
        <p:nvSpPr>
          <p:cNvPr id="328" name="Google Shape;328;p55"/>
          <p:cNvSpPr txBox="1"/>
          <p:nvPr>
            <p:ph idx="1" type="body"/>
          </p:nvPr>
        </p:nvSpPr>
        <p:spPr>
          <a:xfrm>
            <a:off x="311700" y="14352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Git official documentation:</a:t>
            </a:r>
            <a:r>
              <a:rPr lang="en" sz="1600">
                <a:solidFill>
                  <a:srgbClr val="000000"/>
                </a:solidFill>
                <a:uFill>
                  <a:noFill/>
                </a:uFill>
                <a:hlinkClick r:id="rId3">
                  <a:extLst>
                    <a:ext uri="{A12FA001-AC4F-418D-AE19-62706E023703}">
                      <ahyp:hlinkClr val="tx"/>
                    </a:ext>
                  </a:extLst>
                </a:hlinkClick>
              </a:rPr>
              <a:t> </a:t>
            </a:r>
            <a:r>
              <a:rPr lang="en" sz="1600" u="sng">
                <a:solidFill>
                  <a:schemeClr val="dk1"/>
                </a:solidFill>
                <a:hlinkClick r:id="rId4">
                  <a:extLst>
                    <a:ext uri="{A12FA001-AC4F-418D-AE19-62706E023703}">
                      <ahyp:hlinkClr val="tx"/>
                    </a:ext>
                  </a:extLst>
                </a:hlinkClick>
              </a:rPr>
              <a:t>https://git-scm.com/doc</a:t>
            </a:r>
            <a:endParaRPr sz="2300">
              <a:solidFill>
                <a:schemeClr val="dk1"/>
              </a:solidFill>
            </a:endParaRPr>
          </a:p>
          <a:p>
            <a:pPr indent="0" lvl="0" marL="0" rtl="0" algn="l">
              <a:spcBef>
                <a:spcPts val="1600"/>
              </a:spcBef>
              <a:spcAft>
                <a:spcPts val="0"/>
              </a:spcAft>
              <a:buNone/>
            </a:pPr>
            <a:r>
              <a:rPr lang="en" sz="1700">
                <a:solidFill>
                  <a:srgbClr val="000000"/>
                </a:solidFill>
              </a:rPr>
              <a:t>The free </a:t>
            </a:r>
            <a:r>
              <a:rPr b="1" lang="en" sz="1700">
                <a:solidFill>
                  <a:srgbClr val="000000"/>
                </a:solidFill>
              </a:rPr>
              <a:t>Pro Git</a:t>
            </a:r>
            <a:r>
              <a:rPr lang="en" sz="1700">
                <a:solidFill>
                  <a:srgbClr val="000000"/>
                </a:solidFill>
              </a:rPr>
              <a:t> book:</a:t>
            </a:r>
            <a:r>
              <a:rPr lang="en" sz="1700">
                <a:solidFill>
                  <a:srgbClr val="000000"/>
                </a:solidFill>
                <a:uFill>
                  <a:noFill/>
                </a:uFill>
                <a:hlinkClick r:id="rId5">
                  <a:extLst>
                    <a:ext uri="{A12FA001-AC4F-418D-AE19-62706E023703}">
                      <ahyp:hlinkClr val="tx"/>
                    </a:ext>
                  </a:extLst>
                </a:hlinkClick>
              </a:rPr>
              <a:t> </a:t>
            </a:r>
            <a:r>
              <a:rPr lang="en" sz="1700" u="sng">
                <a:solidFill>
                  <a:schemeClr val="dk1"/>
                </a:solidFill>
                <a:hlinkClick r:id="rId6">
                  <a:extLst>
                    <a:ext uri="{A12FA001-AC4F-418D-AE19-62706E023703}">
                      <ahyp:hlinkClr val="tx"/>
                    </a:ext>
                  </a:extLst>
                </a:hlinkClick>
              </a:rPr>
              <a:t>https://git-scm.com/book/en/v2</a:t>
            </a:r>
            <a:endParaRPr sz="1700" u="sng">
              <a:solidFill>
                <a:schemeClr val="dk1"/>
              </a:solidFill>
            </a:endParaRPr>
          </a:p>
          <a:p>
            <a:pPr indent="0" lvl="0" marL="0" rtl="0" algn="l">
              <a:spcBef>
                <a:spcPts val="1200"/>
              </a:spcBef>
              <a:spcAft>
                <a:spcPts val="0"/>
              </a:spcAft>
              <a:buNone/>
            </a:pPr>
            <a:r>
              <a:rPr lang="en" sz="1700">
                <a:solidFill>
                  <a:srgbClr val="000000"/>
                </a:solidFill>
              </a:rPr>
              <a:t>Learn about GitHub:</a:t>
            </a:r>
            <a:r>
              <a:rPr lang="en" sz="1700">
                <a:solidFill>
                  <a:srgbClr val="000000"/>
                </a:solidFill>
                <a:uFill>
                  <a:noFill/>
                </a:uFill>
                <a:hlinkClick r:id="rId7">
                  <a:extLst>
                    <a:ext uri="{A12FA001-AC4F-418D-AE19-62706E023703}">
                      <ahyp:hlinkClr val="tx"/>
                    </a:ext>
                  </a:extLst>
                </a:hlinkClick>
              </a:rPr>
              <a:t> </a:t>
            </a:r>
            <a:r>
              <a:rPr lang="en" sz="1700" u="sng">
                <a:solidFill>
                  <a:schemeClr val="dk1"/>
                </a:solidFill>
                <a:hlinkClick r:id="rId8">
                  <a:extLst>
                    <a:ext uri="{A12FA001-AC4F-418D-AE19-62706E023703}">
                      <ahyp:hlinkClr val="tx"/>
                    </a:ext>
                  </a:extLst>
                </a:hlinkClick>
              </a:rPr>
              <a:t>https://guides.github.com/</a:t>
            </a:r>
            <a:endParaRPr sz="1700" u="sng">
              <a:solidFill>
                <a:schemeClr val="dk1"/>
              </a:solidFill>
            </a:endParaRPr>
          </a:p>
          <a:p>
            <a:pPr indent="0" lvl="0" marL="0" rtl="0" algn="l">
              <a:spcBef>
                <a:spcPts val="1200"/>
              </a:spcBef>
              <a:spcAft>
                <a:spcPts val="16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Git?</a:t>
            </a:r>
            <a:endParaRPr>
              <a:solidFill>
                <a:schemeClr val="dk1"/>
              </a:solidFill>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Char char="●"/>
            </a:pPr>
            <a:r>
              <a:rPr b="1" lang="en" sz="1650">
                <a:solidFill>
                  <a:srgbClr val="000000"/>
                </a:solidFill>
                <a:highlight>
                  <a:srgbClr val="FFFFFF"/>
                </a:highlight>
              </a:rPr>
              <a:t>Distributed Version Control System</a:t>
            </a:r>
            <a:r>
              <a:rPr lang="en" sz="1650">
                <a:solidFill>
                  <a:srgbClr val="0A0A23"/>
                </a:solidFill>
                <a:highlight>
                  <a:srgbClr val="FFFFFF"/>
                </a:highlight>
              </a:rPr>
              <a:t>: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 I will explain the concept of remote and local repositories later in this article.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Why is Git Needed?</a:t>
            </a:r>
            <a:endParaRPr>
              <a:solidFill>
                <a:schemeClr val="dk1"/>
              </a:solidFill>
            </a:endParaRPr>
          </a:p>
        </p:txBody>
      </p:sp>
      <p:sp>
        <p:nvSpPr>
          <p:cNvPr id="93" name="Google Shape;93;p18"/>
          <p:cNvSpPr txBox="1"/>
          <p:nvPr>
            <p:ph idx="1" type="body"/>
          </p:nvPr>
        </p:nvSpPr>
        <p:spPr>
          <a:xfrm>
            <a:off x="311700" y="14464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000000"/>
                </a:solidFill>
                <a:highlight>
                  <a:srgbClr val="FFFFFF"/>
                </a:highlight>
              </a:rPr>
              <a:t>Real life projects generally have multiple developers working in parallel. So a version control system like Git is needed to ensure there are no code conflicts between the developers.</a:t>
            </a:r>
            <a:endParaRPr sz="1650">
              <a:solidFill>
                <a:srgbClr val="000000"/>
              </a:solidFill>
              <a:highlight>
                <a:srgbClr val="FFFFFF"/>
              </a:highlight>
            </a:endParaRPr>
          </a:p>
          <a:p>
            <a:pPr indent="0" lvl="0" marL="0" rtl="0" algn="l">
              <a:spcBef>
                <a:spcPts val="2500"/>
              </a:spcBef>
              <a:spcAft>
                <a:spcPts val="0"/>
              </a:spcAft>
              <a:buNone/>
            </a:pPr>
            <a:r>
              <a:rPr lang="en" sz="1650">
                <a:solidFill>
                  <a:srgbClr val="000000"/>
                </a:solidFill>
                <a:highlight>
                  <a:srgbClr val="FFFFFF"/>
                </a:highlight>
              </a:rPr>
              <a:t>Additionally, the requirements in such projects change often. So a version control system allows developers to revert and go back to an older version of the code.</a:t>
            </a:r>
            <a:endParaRPr sz="1650">
              <a:solidFill>
                <a:srgbClr val="000000"/>
              </a:solidFill>
              <a:highlight>
                <a:srgbClr val="FFFFFF"/>
              </a:highlight>
            </a:endParaRPr>
          </a:p>
          <a:p>
            <a:pPr indent="0" lvl="0" marL="0" rtl="0" algn="l">
              <a:spcBef>
                <a:spcPts val="2500"/>
              </a:spcBef>
              <a:spcAft>
                <a:spcPts val="0"/>
              </a:spcAft>
              <a:buNone/>
            </a:pPr>
            <a:r>
              <a:rPr lang="en" sz="1650">
                <a:solidFill>
                  <a:srgbClr val="000000"/>
                </a:solidFill>
                <a:highlight>
                  <a:srgbClr val="FFFFFF"/>
                </a:highlight>
              </a:rPr>
              <a:t>Finally, sometimes several projects which are being run in parallel involve the same codebase. In such a case, the concept of branching in Git is very important.</a:t>
            </a:r>
            <a:endParaRPr sz="1650">
              <a:solidFill>
                <a:srgbClr val="000000"/>
              </a:solidFill>
              <a:highlight>
                <a:srgbClr val="FFFFFF"/>
              </a:highlight>
            </a:endParaRPr>
          </a:p>
          <a:p>
            <a:pPr indent="0" lvl="0" marL="0" rtl="0" algn="l">
              <a:spcBef>
                <a:spcPts val="2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Git vs GitHub: What’s the difference?</a:t>
            </a:r>
            <a:endParaRPr>
              <a:solidFill>
                <a:schemeClr val="dk1"/>
              </a:solidFill>
            </a:endParaRPr>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50">
                <a:solidFill>
                  <a:srgbClr val="242729"/>
                </a:solidFill>
                <a:highlight>
                  <a:srgbClr val="FFFFFF"/>
                </a:highlight>
              </a:rPr>
              <a:t>Git</a:t>
            </a:r>
            <a:r>
              <a:rPr lang="en" sz="2050">
                <a:solidFill>
                  <a:srgbClr val="242729"/>
                </a:solidFill>
                <a:highlight>
                  <a:srgbClr val="FFFFFF"/>
                </a:highlight>
              </a:rPr>
              <a:t> is a revision control system, a tool to manage your source code history.</a:t>
            </a:r>
            <a:endParaRPr sz="2050">
              <a:solidFill>
                <a:srgbClr val="242729"/>
              </a:solidFill>
              <a:highlight>
                <a:srgbClr val="FFFFFF"/>
              </a:highlight>
            </a:endParaRPr>
          </a:p>
          <a:p>
            <a:pPr indent="0" lvl="0" marL="0" rtl="0" algn="l">
              <a:spcBef>
                <a:spcPts val="1600"/>
              </a:spcBef>
              <a:spcAft>
                <a:spcPts val="0"/>
              </a:spcAft>
              <a:buNone/>
            </a:pPr>
            <a:r>
              <a:rPr b="1" lang="en" sz="2050">
                <a:solidFill>
                  <a:srgbClr val="242729"/>
                </a:solidFill>
                <a:highlight>
                  <a:srgbClr val="FFFFFF"/>
                </a:highlight>
              </a:rPr>
              <a:t>GitHub</a:t>
            </a:r>
            <a:r>
              <a:rPr lang="en" sz="2050">
                <a:solidFill>
                  <a:srgbClr val="242729"/>
                </a:solidFill>
                <a:highlight>
                  <a:srgbClr val="FFFFFF"/>
                </a:highlight>
              </a:rPr>
              <a:t> is a hosting service for Git repositories.</a:t>
            </a:r>
            <a:endParaRPr sz="2050">
              <a:solidFill>
                <a:srgbClr val="242729"/>
              </a:solidFill>
              <a:highlight>
                <a:srgbClr val="FFFFFF"/>
              </a:highlight>
            </a:endParaRPr>
          </a:p>
          <a:p>
            <a:pPr indent="0" lvl="0" marL="0" rtl="0" algn="l">
              <a:spcBef>
                <a:spcPts val="1600"/>
              </a:spcBef>
              <a:spcAft>
                <a:spcPts val="0"/>
              </a:spcAft>
              <a:buNone/>
            </a:pPr>
            <a:r>
              <a:rPr lang="en" sz="2050">
                <a:solidFill>
                  <a:srgbClr val="242729"/>
                </a:solidFill>
                <a:highlight>
                  <a:srgbClr val="FFFFFF"/>
                </a:highlight>
              </a:rPr>
              <a:t>So they are not the same thing: </a:t>
            </a:r>
            <a:r>
              <a:rPr b="1" lang="en" sz="2050">
                <a:solidFill>
                  <a:srgbClr val="242729"/>
                </a:solidFill>
                <a:highlight>
                  <a:srgbClr val="FFFFFF"/>
                </a:highlight>
              </a:rPr>
              <a:t>Git</a:t>
            </a:r>
            <a:r>
              <a:rPr lang="en" sz="2050">
                <a:solidFill>
                  <a:srgbClr val="242729"/>
                </a:solidFill>
                <a:highlight>
                  <a:srgbClr val="FFFFFF"/>
                </a:highlight>
              </a:rPr>
              <a:t> is the </a:t>
            </a:r>
            <a:r>
              <a:rPr b="1" lang="en" sz="2050">
                <a:solidFill>
                  <a:srgbClr val="242729"/>
                </a:solidFill>
                <a:highlight>
                  <a:srgbClr val="FFFFFF"/>
                </a:highlight>
              </a:rPr>
              <a:t>tool</a:t>
            </a:r>
            <a:r>
              <a:rPr lang="en" sz="2050">
                <a:solidFill>
                  <a:srgbClr val="242729"/>
                </a:solidFill>
                <a:highlight>
                  <a:srgbClr val="FFFFFF"/>
                </a:highlight>
              </a:rPr>
              <a:t>, </a:t>
            </a:r>
            <a:r>
              <a:rPr b="1" lang="en" sz="2050">
                <a:solidFill>
                  <a:srgbClr val="242729"/>
                </a:solidFill>
                <a:highlight>
                  <a:srgbClr val="FFFFFF"/>
                </a:highlight>
              </a:rPr>
              <a:t>GitHub</a:t>
            </a:r>
            <a:r>
              <a:rPr lang="en" sz="2050">
                <a:solidFill>
                  <a:srgbClr val="242729"/>
                </a:solidFill>
                <a:highlight>
                  <a:srgbClr val="FFFFFF"/>
                </a:highlight>
              </a:rPr>
              <a:t> is the </a:t>
            </a:r>
            <a:r>
              <a:rPr b="1" lang="en" sz="2050">
                <a:solidFill>
                  <a:srgbClr val="242729"/>
                </a:solidFill>
                <a:highlight>
                  <a:srgbClr val="FFFFFF"/>
                </a:highlight>
              </a:rPr>
              <a:t>service for projects that use Git</a:t>
            </a:r>
            <a:r>
              <a:rPr lang="en" sz="2050">
                <a:solidFill>
                  <a:srgbClr val="242729"/>
                </a:solidFill>
                <a:highlight>
                  <a:srgbClr val="FFFFFF"/>
                </a:highlight>
              </a:rPr>
              <a:t>.</a:t>
            </a:r>
            <a:endParaRPr sz="2050">
              <a:solidFill>
                <a:srgbClr val="242729"/>
              </a:solidFill>
              <a:highlight>
                <a:srgbClr val="FFFFFF"/>
              </a:highlight>
            </a:endParaRPr>
          </a:p>
          <a:p>
            <a:pPr indent="0" lvl="0" marL="0" rtl="0" algn="l">
              <a:spcBef>
                <a:spcPts val="1600"/>
              </a:spcBef>
              <a:spcAft>
                <a:spcPts val="1600"/>
              </a:spcAft>
              <a:buNone/>
            </a:pPr>
            <a:r>
              <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Setting Up Git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Git Setup</a:t>
            </a:r>
            <a:endParaRPr>
              <a:solidFill>
                <a:schemeClr val="dk1"/>
              </a:solidFill>
            </a:endParaRPr>
          </a:p>
        </p:txBody>
      </p:sp>
      <p:sp>
        <p:nvSpPr>
          <p:cNvPr id="110" name="Google Shape;110;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Git is primarily used via the command-line interface, which we can access with our system terminals.</a:t>
            </a:r>
            <a:endParaRPr sz="2000">
              <a:solidFill>
                <a:srgbClr val="000000"/>
              </a:solidFill>
            </a:endParaRPr>
          </a:p>
          <a:p>
            <a:pPr indent="0" lvl="0" marL="0" rtl="0" algn="l">
              <a:spcBef>
                <a:spcPts val="1600"/>
              </a:spcBef>
              <a:spcAft>
                <a:spcPts val="0"/>
              </a:spcAft>
              <a:buNone/>
            </a:pPr>
            <a:r>
              <a:rPr lang="en" sz="2000">
                <a:solidFill>
                  <a:srgbClr val="000000"/>
                </a:solidFill>
              </a:rPr>
              <a:t>However, we first need to make sure that we have Git installed on our computers.</a:t>
            </a:r>
            <a:endParaRPr sz="2000">
              <a:solidFill>
                <a:srgbClr val="000000"/>
              </a:solidFill>
            </a:endParaRPr>
          </a:p>
          <a:p>
            <a:pPr indent="0" lvl="0" marL="0" rtl="0" algn="l">
              <a:spcBef>
                <a:spcPts val="1600"/>
              </a:spcBef>
              <a:spcAft>
                <a:spcPts val="1600"/>
              </a:spcAft>
              <a:buNone/>
            </a:pPr>
            <a:r>
              <a:rPr lang="en" sz="2000">
                <a:solidFill>
                  <a:srgbClr val="000000"/>
                </a:solidFill>
              </a:rPr>
              <a:t>You can download git here:</a:t>
            </a:r>
            <a:r>
              <a:rPr lang="en"/>
              <a:t> </a:t>
            </a:r>
            <a:r>
              <a:rPr lang="en" u="sng">
                <a:solidFill>
                  <a:schemeClr val="dk1"/>
                </a:solidFill>
                <a:latin typeface="Arial"/>
                <a:ea typeface="Arial"/>
                <a:cs typeface="Arial"/>
                <a:sym typeface="Arial"/>
                <a:hlinkClick r:id="rId3">
                  <a:extLst>
                    <a:ext uri="{A12FA001-AC4F-418D-AE19-62706E023703}">
                      <ahyp:hlinkClr val="tx"/>
                    </a:ext>
                  </a:extLst>
                </a:hlinkClick>
              </a:rPr>
              <a:t>https://git-scm.com/downloads</a:t>
            </a:r>
            <a:endParaRPr sz="2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