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63" r:id="rId12"/>
    <p:sldId id="272" r:id="rId13"/>
    <p:sldId id="265" r:id="rId14"/>
    <p:sldId id="266" r:id="rId15"/>
    <p:sldId id="267" r:id="rId16"/>
    <p:sldId id="27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of Healthcare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</a:rPr>
              <a:t>Week 1</a:t>
            </a:r>
            <a:r>
              <a:rPr lang="en-IN">
                <a:solidFill>
                  <a:schemeClr val="tx1"/>
                </a:solidFill>
              </a:rPr>
              <a:t>1</a:t>
            </a:r>
            <a:r>
              <a:rPr>
                <a:solidFill>
                  <a:schemeClr val="tx1"/>
                </a:solidFill>
              </a:rPr>
              <a:t> Deliverable</a:t>
            </a:r>
            <a:endParaRPr>
              <a:solidFill>
                <a:schemeClr val="tx1"/>
              </a:solidFill>
            </a:endParaRPr>
          </a:p>
          <a:p>
            <a:r>
              <a:rPr lang="en-IN" sz="1800">
                <a:solidFill>
                  <a:schemeClr val="tx1"/>
                </a:solidFill>
              </a:rPr>
              <a:t>Atshaya Srinivasan</a:t>
            </a:r>
            <a:endParaRPr lang="en-IN" sz="1800">
              <a:solidFill>
                <a:schemeClr val="tx1"/>
              </a:solidFill>
            </a:endParaRPr>
          </a:p>
          <a:p>
            <a:r>
              <a:rPr lang="en-IN" sz="1800">
                <a:solidFill>
                  <a:schemeClr val="tx1"/>
                </a:solidFill>
              </a:rPr>
              <a:t>atshayarakshanaa@gmail.com</a:t>
            </a:r>
            <a:endParaRPr lang="en-IN" sz="1800">
              <a:solidFill>
                <a:schemeClr val="tx1"/>
              </a:solidFill>
            </a:endParaRPr>
          </a:p>
          <a:p>
            <a:endParaRPr lang="en-I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Categorical Features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ClrTx/>
              <a:buSzTx/>
              <a:buNone/>
            </a:pPr>
            <a:r>
              <a:rPr sz="1800"/>
              <a:t>Analysis of categorical features using bar charts.</a:t>
            </a:r>
            <a:endParaRPr sz="1800"/>
          </a:p>
          <a:p>
            <a:pPr marL="0" indent="0" algn="l">
              <a:buClrTx/>
              <a:buSzTx/>
              <a:buNone/>
            </a:pPr>
            <a:endParaRPr sz="1800"/>
          </a:p>
          <a:p>
            <a:pPr marL="0" indent="0" algn="l">
              <a:buClrTx/>
              <a:buSzTx/>
              <a:buNone/>
            </a:pPr>
            <a:r>
              <a:rPr sz="1800">
                <a:sym typeface="+mn-ea"/>
              </a:rPr>
              <a:t>Based on the above result,</a:t>
            </a:r>
            <a:endParaRPr sz="1800">
              <a:sym typeface="+mn-ea"/>
            </a:endParaRPr>
          </a:p>
          <a:p>
            <a:pPr algn="l">
              <a:buClrTx/>
              <a:buSzTx/>
            </a:pPr>
            <a:endParaRPr sz="1800"/>
          </a:p>
          <a:p>
            <a:pPr algn="l">
              <a:buClrTx/>
              <a:buSzTx/>
            </a:pPr>
            <a:r>
              <a:rPr sz="1800">
                <a:sym typeface="+mn-ea"/>
              </a:rPr>
              <a:t>The gender chart shows a clear imbalance. There are far more females than males in the dataset. This suggests a gender bias in the data.</a:t>
            </a:r>
            <a:endParaRPr sz="1800">
              <a:sym typeface="+mn-ea"/>
            </a:endParaRPr>
          </a:p>
          <a:p>
            <a:pPr algn="l">
              <a:buClrTx/>
              <a:buSzTx/>
            </a:pPr>
            <a:r>
              <a:rPr sz="1800">
                <a:sym typeface="+mn-ea"/>
              </a:rPr>
              <a:t>There's a strong bias towards Caucasians, who make up the vast majority of the dataset. Other races (Asian, African American, Other/Unknown) are significantly underrepresented. This indicates racial bias in the data.</a:t>
            </a:r>
            <a:endParaRPr sz="1800">
              <a:sym typeface="+mn-ea"/>
            </a:endParaRPr>
          </a:p>
          <a:p>
            <a:pPr algn="l">
              <a:buClrTx/>
              <a:buSzTx/>
            </a:pPr>
            <a:r>
              <a:rPr sz="1800">
                <a:sym typeface="+mn-ea"/>
              </a:rPr>
              <a:t>The ethnicity chart shows a heavy bias towards "Not Hispanic" individuals. Hispanic and Unknown categories are very small in comparison. This suggests an ethnic bias in the data.</a:t>
            </a:r>
            <a:endParaRPr sz="1800">
              <a:sym typeface="+mn-ea"/>
            </a:endParaRPr>
          </a:p>
          <a:p>
            <a:pPr algn="l">
              <a:buClrTx/>
              <a:buSzTx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IN" altLang="en-US"/>
              <a:t>...continue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algn="l">
              <a:buClrTx/>
              <a:buSzTx/>
            </a:pPr>
            <a:r>
              <a:rPr sz="3000">
                <a:sym typeface="+mn-ea"/>
              </a:rPr>
              <a:t>There's a strong imbalance favoring "Adherent" over "Non-Adherent". This suggests bias in the adherence data.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r>
              <a:rPr sz="3000">
                <a:sym typeface="+mn-ea"/>
              </a:rPr>
              <a:t>The consistent pattern might indicate a selection bias in the study population or data collection process.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r>
              <a:rPr sz="3000">
                <a:sym typeface="+mn-ea"/>
              </a:rPr>
              <a:t>Risk Type 1 Insulin Dependent Diabetes, Risk untreated chronic hypogonadism, Risk Patient Parent Fractured their hip are being heavily skewed towards 'N'. And the distribution seems reasonable and doesn't indicate obvious bias.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r>
              <a:rPr sz="3000">
                <a:sym typeface="+mn-ea"/>
              </a:rPr>
              <a:t>Risk_Chronic_Liver_disease chart could potentially indicate bias or error, as it's unusual to have zero cases in the large dataset.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r>
              <a:rPr sz="3000">
                <a:sym typeface="+mn-ea"/>
              </a:rPr>
              <a:t>Risk_Low_calcium_Intake could indicate potential bias or measurements issues, as low calcium intake is generally more common.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r>
              <a:rPr sz="3000">
                <a:sym typeface="+mn-ea"/>
              </a:rPr>
              <a:t>From the result, some of the charts shows the extreme skewness and these indicates data collection bias, sampling bias, measurement errors</a:t>
            </a:r>
            <a:endParaRPr sz="3000">
              <a:sym typeface="+mn-ea"/>
            </a:endParaRPr>
          </a:p>
          <a:p>
            <a:pPr algn="l">
              <a:buClrTx/>
              <a:buSzTx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Interaction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correlation matrix was calculated to identify relationships between the target variable and the feature variables.</a:t>
            </a:r>
            <a:endParaRPr sz="1800"/>
          </a:p>
          <a:p>
            <a:r>
              <a:rPr sz="1800"/>
              <a:t>Univariate and Bivariate Analysis</a:t>
            </a:r>
            <a:r>
              <a:rPr lang="en-IN" sz="1800"/>
              <a:t> is done using</a:t>
            </a:r>
            <a:endParaRPr lang="en-IN" sz="1800"/>
          </a:p>
          <a:p>
            <a:pPr lvl="1"/>
            <a:r>
              <a:rPr lang="en-IN" sz="1800"/>
              <a:t>Histogram and count plots to visualize the distribution of numerical and categorical features</a:t>
            </a:r>
            <a:endParaRPr lang="en-IN" sz="1800"/>
          </a:p>
          <a:p>
            <a:pPr lvl="1"/>
            <a:r>
              <a:rPr lang="en-IN" sz="1800"/>
              <a:t>Box plots and count plots by Persistency_Flag were used to explore relationships between features and the target variable.</a:t>
            </a:r>
            <a:endParaRPr lang="en-I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Models for Predictive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/>
              <a:t>Summary of recommended models based on EDA findings.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Models:</a:t>
            </a:r>
            <a:endParaRPr sz="1800"/>
          </a:p>
          <a:p>
            <a:pPr marL="0" indent="457200">
              <a:buNone/>
            </a:pPr>
            <a:r>
              <a:rPr sz="1800"/>
              <a:t>- Random Forest Classifier</a:t>
            </a:r>
            <a:endParaRPr sz="1800"/>
          </a:p>
          <a:p>
            <a:pPr marL="0" indent="457200">
              <a:buNone/>
            </a:pPr>
            <a:r>
              <a:rPr sz="1800"/>
              <a:t>- Logistic Regression</a:t>
            </a:r>
            <a:endParaRPr sz="1800"/>
          </a:p>
          <a:p>
            <a:pPr marL="0" indent="457200">
              <a:buNone/>
            </a:pPr>
            <a:r>
              <a:rPr sz="1800"/>
              <a:t>- Gradient Boosting Classifier</a:t>
            </a:r>
            <a:endParaRPr sz="1800"/>
          </a:p>
          <a:p>
            <a:pPr marL="0" indent="457200">
              <a:buNone/>
            </a:pPr>
            <a:r>
              <a:rPr sz="1800"/>
              <a:t>- Support Vector Machine (SVM)</a:t>
            </a:r>
            <a:endParaRPr sz="1800"/>
          </a:p>
          <a:p>
            <a:pPr marL="0" indent="0"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Recommendations for Technical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/>
              <a:t>Recommended Models for the Healthcare Dataset: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lang="en-IN" sz="1800"/>
              <a:t>1. </a:t>
            </a:r>
            <a:r>
              <a:rPr sz="1800"/>
              <a:t>Random Forest Classifier</a:t>
            </a:r>
            <a:endParaRPr sz="1800"/>
          </a:p>
          <a:p>
            <a:pPr marL="0" indent="457200">
              <a:buNone/>
            </a:pPr>
            <a:r>
              <a:rPr sz="1800"/>
              <a:t>- Handles high-dimensional data well, robust to outliers, and provides feature importance.</a:t>
            </a:r>
            <a:endParaRPr sz="1800"/>
          </a:p>
          <a:p>
            <a:pPr marL="0" indent="457200">
              <a:buNone/>
            </a:pPr>
            <a:r>
              <a:rPr sz="1800"/>
              <a:t>- Preprocessing: Minimal preprocessing required; handle categorical variables using one-hot encoding.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2. Logistic Regression</a:t>
            </a:r>
            <a:endParaRPr sz="1800"/>
          </a:p>
          <a:p>
            <a:pPr marL="0" indent="457200">
              <a:buNone/>
            </a:pPr>
            <a:r>
              <a:rPr sz="1800"/>
              <a:t>-Simple to implement, interpretable, and performs well with binary outcomes.</a:t>
            </a:r>
            <a:endParaRPr sz="1800"/>
          </a:p>
          <a:p>
            <a:pPr marL="0" indent="457200">
              <a:buNone/>
            </a:pPr>
            <a:r>
              <a:rPr sz="1800"/>
              <a:t>- Preprocessing:</a:t>
            </a:r>
            <a:r>
              <a:rPr lang="en-IN" sz="1800"/>
              <a:t> </a:t>
            </a:r>
            <a:r>
              <a:rPr sz="1800"/>
              <a:t>Scale numerical features, encode categorical variables.</a:t>
            </a:r>
            <a:endParaRPr sz="1800"/>
          </a:p>
          <a:p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700"/>
            <a:ext cx="8229600" cy="547878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sz="7200">
                <a:sym typeface="+mn-ea"/>
              </a:rPr>
              <a:t>3. Gradient Boosting Classifier</a:t>
            </a:r>
            <a:endParaRPr sz="7200"/>
          </a:p>
          <a:p>
            <a:pPr marL="0" indent="457200">
              <a:buNone/>
            </a:pPr>
            <a:r>
              <a:rPr sz="7200">
                <a:sym typeface="+mn-ea"/>
              </a:rPr>
              <a:t>- Effective for binary classification, handles missing data well, and provides high predictive accuracy.</a:t>
            </a:r>
            <a:endParaRPr sz="7200">
              <a:sym typeface="+mn-ea"/>
            </a:endParaRPr>
          </a:p>
          <a:p>
            <a:pPr marL="0" indent="457200">
              <a:buNone/>
            </a:pPr>
            <a:r>
              <a:rPr sz="7200">
                <a:sym typeface="+mn-ea"/>
              </a:rPr>
              <a:t>-Preprocessing: Handle categorical variables, impute missing values.</a:t>
            </a:r>
            <a:endParaRPr sz="7200">
              <a:sym typeface="+mn-ea"/>
            </a:endParaRPr>
          </a:p>
          <a:p>
            <a:pPr marL="0" indent="0">
              <a:buNone/>
            </a:pPr>
            <a:endParaRPr sz="7200">
              <a:sym typeface="+mn-ea"/>
            </a:endParaRPr>
          </a:p>
          <a:p>
            <a:pPr marL="0" indent="0">
              <a:buNone/>
            </a:pPr>
            <a:r>
              <a:rPr sz="7200">
                <a:sym typeface="+mn-ea"/>
              </a:rPr>
              <a:t>4. Support Vector Machine (SVM)</a:t>
            </a:r>
            <a:endParaRPr sz="7200">
              <a:sym typeface="+mn-ea"/>
            </a:endParaRPr>
          </a:p>
          <a:p>
            <a:pPr marL="0" indent="457200">
              <a:buNone/>
            </a:pPr>
            <a:r>
              <a:rPr sz="7200">
                <a:sym typeface="+mn-ea"/>
              </a:rPr>
              <a:t>-  Effective in high-dimensional spaces and with clear margin separation.</a:t>
            </a:r>
            <a:endParaRPr sz="7200">
              <a:sym typeface="+mn-ea"/>
            </a:endParaRPr>
          </a:p>
          <a:p>
            <a:pPr marL="0" indent="457200">
              <a:buNone/>
            </a:pPr>
            <a:r>
              <a:rPr sz="7200">
                <a:sym typeface="+mn-ea"/>
              </a:rPr>
              <a:t>- Preprocessing:Scale numerical features, encode categorical variables.</a:t>
            </a:r>
            <a:endParaRPr sz="7200">
              <a:sym typeface="+mn-ea"/>
            </a:endParaRPr>
          </a:p>
          <a:p>
            <a:pPr marL="0" indent="0">
              <a:buNone/>
            </a:pPr>
            <a:endParaRPr sz="7200">
              <a:sym typeface="+mn-ea"/>
            </a:endParaRPr>
          </a:p>
          <a:p>
            <a:pPr marL="0" indent="0">
              <a:buNone/>
            </a:pPr>
            <a:r>
              <a:rPr sz="7200">
                <a:sym typeface="+mn-ea"/>
              </a:rPr>
              <a:t>These models provide a robust starting point for building a predictive system for the given healthcare dataset. Fine-tuning these models through hyperparameter optimization and cross-validation is recommended for achieving the best performance.</a:t>
            </a:r>
            <a:endParaRPr sz="7200">
              <a:sym typeface="+mn-ea"/>
            </a:endParaRPr>
          </a:p>
          <a:p>
            <a:pPr marL="0" indent="0">
              <a:buNone/>
            </a:pPr>
            <a:endParaRPr lang="en-US"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/>
              <a:t>Features like Count_Of_Risks, Risk_Chronic_Liver_Disease_Yes, and Risk_Poor_Health_Frailty_Yes are highly positively correlated with the target variable and could be critical for predictive modeling.</a:t>
            </a:r>
            <a:endParaRPr sz="1800"/>
          </a:p>
          <a:p>
            <a:pPr marL="0" indent="0">
              <a:buNone/>
            </a:pPr>
            <a:endParaRPr sz="1800"/>
          </a:p>
          <a:p>
            <a:r>
              <a:rPr sz="1800"/>
              <a:t>Features like Dexa_Freq_During_Rx_Log, Risk_Vitamin_D_Insufficiency_Yes, and Risk_Low_Calcium_Intake_Yes are negatively correlated with the target variable and also provide valuable information.</a:t>
            </a:r>
            <a:endParaRPr sz="1800"/>
          </a:p>
          <a:p>
            <a:pPr marL="0" indent="0">
              <a:buNone/>
            </a:pPr>
            <a:endParaRPr sz="1800"/>
          </a:p>
          <a:p>
            <a:r>
              <a:rPr sz="1800"/>
              <a:t>Next Steps: Implementation of the recommended models and further tuning.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/>
              <a:t>Objective: </a:t>
            </a:r>
            <a:endParaRPr sz="1800"/>
          </a:p>
          <a:p>
            <a:pPr marL="285750" indent="-285750"/>
            <a:r>
              <a:rPr sz="1800"/>
              <a:t>To analyze the healthcare dataset to gain insights and prepare it for modeling.</a:t>
            </a:r>
            <a:endParaRPr sz="1800"/>
          </a:p>
          <a:p>
            <a:endParaRPr sz="1800"/>
          </a:p>
          <a:p>
            <a:pPr marL="0" indent="0">
              <a:buNone/>
            </a:pPr>
            <a:r>
              <a:rPr sz="1800"/>
              <a:t>Dataset Description:</a:t>
            </a:r>
            <a:r>
              <a:rPr lang="en-IN" sz="1800"/>
              <a:t> </a:t>
            </a:r>
            <a:endParaRPr lang="en-IN" sz="1800"/>
          </a:p>
          <a:p>
            <a:pPr marL="285750" indent="-285750"/>
            <a:r>
              <a:rPr lang="en-IN" sz="1800"/>
              <a:t>The dataset contains 3424 entries and 69 columns, with a mix of numerical and categorical variables.</a:t>
            </a:r>
            <a:endParaRPr lang="en-IN" sz="1800"/>
          </a:p>
          <a:p>
            <a:pPr marL="0" indent="0">
              <a:buNone/>
            </a:pPr>
            <a:endParaRPr lang="en-I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Initial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Data was loaded from an Excel file.</a:t>
            </a:r>
            <a:endParaRPr sz="1800"/>
          </a:p>
          <a:p>
            <a:r>
              <a:rPr sz="1800"/>
              <a:t>Initial check for missing values.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Missing Values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/>
              <a:t>Description:</a:t>
            </a:r>
            <a:endParaRPr sz="1800"/>
          </a:p>
          <a:p>
            <a:r>
              <a:rPr sz="1800"/>
              <a:t>Checked for missing values.</a:t>
            </a:r>
            <a:endParaRPr sz="1800"/>
          </a:p>
          <a:p>
            <a:r>
              <a:rPr sz="1800"/>
              <a:t>Result: No missing values in the dataset.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Histograms to check the distribution of numerical features.</a:t>
            </a:r>
          </a:p>
        </p:txBody>
      </p:sp>
      <p:pic>
        <p:nvPicPr>
          <p:cNvPr id="4" name="Picture 3" descr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2558415"/>
            <a:ext cx="8102600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Box plots to identify outliers.</a:t>
            </a:r>
            <a:endParaRPr sz="1800">
              <a:sym typeface="+mn-ea"/>
            </a:endParaRPr>
          </a:p>
          <a:p>
            <a:endParaRPr>
              <a:sym typeface="+mn-ea"/>
            </a:endParaRPr>
          </a:p>
          <a:p>
            <a:pPr marL="0" indent="0">
              <a:buNone/>
            </a:pPr>
          </a:p>
          <a:p/>
        </p:txBody>
      </p:sp>
      <p:pic>
        <p:nvPicPr>
          <p:cNvPr id="4" name="Content Placeholder 3" descr="imag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2284095"/>
            <a:ext cx="8229600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Calculation of Z-scores to handle outliers.</a:t>
            </a:r>
            <a:r>
              <a:rPr lang="en-IN" sz="1800"/>
              <a:t> Based on the result, we conclude that Data points with Z-scores beyond a threshold of 3 were removed, reducing the dataset size to 3344 entries.</a:t>
            </a:r>
            <a:endParaRPr lang="en-IN" sz="1800"/>
          </a:p>
          <a:p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Skewness in 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Skewed data in numerical columns (Dexa_Freq_During_Rx and Count_Of_Risks) were transformed using log transformation to reduce skewness and normalize the distribution.</a:t>
            </a: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8455" y="1016000"/>
            <a:ext cx="7854950" cy="4527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4721</Words>
  <Application>WPS Presentation</Application>
  <PresentationFormat>On-screen Show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Exploratory Data Analysis of Healthcare Dataset</vt:lpstr>
      <vt:lpstr>Introduction</vt:lpstr>
      <vt:lpstr>Data Loading and Initial Exploration</vt:lpstr>
      <vt:lpstr>Missing Values Analysis</vt:lpstr>
      <vt:lpstr>Data Distribution</vt:lpstr>
      <vt:lpstr>Outlier Detection</vt:lpstr>
      <vt:lpstr>Handling Outliers</vt:lpstr>
      <vt:lpstr>PowerPoint 演示文稿</vt:lpstr>
      <vt:lpstr>PowerPoint 演示文稿</vt:lpstr>
      <vt:lpstr>Categorical Features Analysis</vt:lpstr>
      <vt:lpstr>PowerPoint 演示文稿</vt:lpstr>
      <vt:lpstr>Feature Interaction Analysis</vt:lpstr>
      <vt:lpstr>Recommended Models for Predictive Analysis</vt:lpstr>
      <vt:lpstr>Model Recommendations for Technical Users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Atshaya Srinivasan</cp:lastModifiedBy>
  <cp:revision>4</cp:revision>
  <dcterms:created xsi:type="dcterms:W3CDTF">2013-01-27T09:14:00Z</dcterms:created>
  <dcterms:modified xsi:type="dcterms:W3CDTF">2024-06-28T15:16:12Z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D159F900CA074EB1B8AF1D030A2DDB0E_12</vt:lpwstr>
  </property>
  <property fmtid="{D5CDD505-2E9C-101B-9397-08002B2CF9AE}" pid="3" name="KSOProductBuildVer">
    <vt:lpwstr>1033-12.2.0.17119</vt:lpwstr>
  </property>
</Properties>
</file>