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 bwMode="lt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3BCD7C-AB2A-4F0E-8872-CAA08D11A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/>
              <a:t>pipeLINE</a:t>
            </a:r>
            <a:r>
              <a:rPr lang="ja-JP" altLang="en-US" dirty="0"/>
              <a:t>について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F46D157-3541-4415-87E3-010A6E2EB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899" y="4352544"/>
            <a:ext cx="9877425" cy="1239894"/>
          </a:xfrm>
        </p:spPr>
        <p:txBody>
          <a:bodyPr>
            <a:normAutofit lnSpcReduction="10000"/>
          </a:bodyPr>
          <a:lstStyle/>
          <a:p>
            <a:r>
              <a:rPr kumimoji="1" lang="en-US" altLang="ja-JP" sz="3200" dirty="0"/>
              <a:t>Masayuki </a:t>
            </a:r>
            <a:r>
              <a:rPr kumimoji="1" lang="en-US" altLang="ja-JP" sz="3200" dirty="0" err="1"/>
              <a:t>Sugasawa</a:t>
            </a:r>
            <a:endParaRPr kumimoji="1" lang="en-US" altLang="ja-JP" sz="3200" dirty="0"/>
          </a:p>
          <a:p>
            <a:r>
              <a:rPr lang="ja-JP" altLang="en-US" sz="1800" dirty="0"/>
              <a:t>参考文献：</a:t>
            </a:r>
            <a:r>
              <a:rPr lang="en-US" altLang="ja-JP" sz="1800" dirty="0"/>
              <a:t>Python</a:t>
            </a:r>
            <a:r>
              <a:rPr lang="ja-JP" altLang="en-US" sz="1800" dirty="0"/>
              <a:t>ではじめる機械学習 </a:t>
            </a:r>
            <a:r>
              <a:rPr lang="en-US" altLang="ja-JP" sz="1800" dirty="0"/>
              <a:t>scikit-learn</a:t>
            </a:r>
            <a:r>
              <a:rPr lang="ja-JP" altLang="en-US" sz="1800" dirty="0"/>
              <a:t>で学ぶ特徴量エンジニアリングと機械学習の基礎（オライリー・ジャパン）</a:t>
            </a:r>
            <a:endParaRPr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1123271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FE5369-E79A-4674-8259-D2050A7D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1D91E5-3B54-4816-947E-B8B10D04D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Pipeline</a:t>
            </a:r>
            <a:r>
              <a:rPr kumimoji="1" lang="ja-JP" altLang="en-US" dirty="0"/>
              <a:t>クラスを用いて、データ変換とモデル実行のチェーン構築を簡単に行う。</a:t>
            </a:r>
            <a:r>
              <a:rPr lang="ja-JP" altLang="en-US" dirty="0"/>
              <a:t>特に</a:t>
            </a:r>
            <a:r>
              <a:rPr lang="en-US" altLang="ja-JP" dirty="0"/>
              <a:t>Pipeline</a:t>
            </a:r>
            <a:r>
              <a:rPr lang="ja-JP" altLang="en-US" dirty="0"/>
              <a:t>と</a:t>
            </a:r>
            <a:r>
              <a:rPr lang="en-US" altLang="ja-JP" dirty="0" err="1"/>
              <a:t>GridsearchCV</a:t>
            </a:r>
            <a:r>
              <a:rPr lang="ja-JP" altLang="en-US" dirty="0"/>
              <a:t>を用いて全ての処理ステップを一度に行う方法を述べる。</a:t>
            </a:r>
            <a:endParaRPr lang="en-US" altLang="ja-JP" dirty="0"/>
          </a:p>
          <a:p>
            <a:r>
              <a:rPr kumimoji="1" lang="ja-JP" altLang="en-US" dirty="0"/>
              <a:t>モデルチェーンの重要性を示す例として、乳癌データを用いる。このデータセットでは、前処理に</a:t>
            </a:r>
            <a:r>
              <a:rPr kumimoji="1" lang="en-US" altLang="ja-JP" dirty="0" err="1"/>
              <a:t>MinMaxScaler</a:t>
            </a:r>
            <a:r>
              <a:rPr kumimoji="1" lang="ja-JP" altLang="en-US" dirty="0"/>
              <a:t>を使うことで</a:t>
            </a:r>
            <a:r>
              <a:rPr lang="ja-JP" altLang="en-US" dirty="0"/>
              <a:t>、カーネル法を用いた</a:t>
            </a:r>
            <a:r>
              <a:rPr lang="en-US" altLang="ja-JP" dirty="0"/>
              <a:t>SVM</a:t>
            </a:r>
            <a:r>
              <a:rPr lang="ja-JP" altLang="en-US" dirty="0"/>
              <a:t>の性能を著しく向上することが出来ている。データを分割して最大値と最小値を求め、データのスケール変換を行い、</a:t>
            </a:r>
            <a:r>
              <a:rPr lang="en-US" altLang="ja-JP" dirty="0"/>
              <a:t>SVM</a:t>
            </a:r>
            <a:r>
              <a:rPr lang="ja-JP" altLang="en-US" dirty="0"/>
              <a:t>をトレーニングするコードを示します。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sz="3200" b="1" dirty="0" err="1">
                <a:solidFill>
                  <a:srgbClr val="FF0000"/>
                </a:solidFill>
              </a:rPr>
              <a:t>Pipeline.jpynb</a:t>
            </a:r>
            <a:r>
              <a:rPr lang="ja-JP" altLang="en-US" sz="3200" b="1" dirty="0">
                <a:solidFill>
                  <a:srgbClr val="FF0000"/>
                </a:solidFill>
              </a:rPr>
              <a:t>参照</a:t>
            </a:r>
            <a:endParaRPr kumimoji="1" lang="en-US" altLang="ja-JP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10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3B525E-222C-4569-A20A-A3DAAD016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問題点があります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39A280D-2561-40FC-830D-363BEB3EA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2272468"/>
            <a:ext cx="6435025" cy="4423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BE7275E-D22C-4F9D-AF05-F9F75C836BE4}"/>
              </a:ext>
            </a:extLst>
          </p:cNvPr>
          <p:cNvSpPr txBox="1"/>
          <p:nvPr/>
        </p:nvSpPr>
        <p:spPr>
          <a:xfrm>
            <a:off x="9363075" y="470458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情報リーク</a:t>
            </a:r>
          </a:p>
        </p:txBody>
      </p:sp>
    </p:spTree>
    <p:extLst>
      <p:ext uri="{BB962C8B-B14F-4D97-AF65-F5344CB8AC3E}">
        <p14:creationId xmlns:p14="http://schemas.microsoft.com/office/powerpoint/2010/main" val="1864750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73AD75-8489-4D4F-9332-44EBBF69B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前頁の説明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EE0650-DA98-4A13-A799-C3F67AD37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2638044"/>
            <a:ext cx="11677650" cy="4038981"/>
          </a:xfrm>
        </p:spPr>
        <p:txBody>
          <a:bodyPr>
            <a:noAutofit/>
          </a:bodyPr>
          <a:lstStyle/>
          <a:p>
            <a:pPr>
              <a:lnSpc>
                <a:spcPts val="2400"/>
              </a:lnSpc>
            </a:pPr>
            <a:r>
              <a:rPr kumimoji="1" lang="ja-JP" altLang="en-US" sz="1600" dirty="0"/>
              <a:t>ここでは、</a:t>
            </a:r>
            <a:r>
              <a:rPr kumimoji="1" lang="en-US" altLang="ja-JP" sz="1600" dirty="0"/>
              <a:t>SVC</a:t>
            </a:r>
            <a:r>
              <a:rPr kumimoji="1" lang="ja-JP" altLang="en-US" sz="1600" dirty="0"/>
              <a:t>のパラメータに対してスケール変換されたデータを用いてグリッドサーチを行っている。しかし、ここに問題点がある。ここでは、データをスケール変換する際に、トレーニングセットの全てデータを用いている。そのスケール変換されたトレーニングデータを用いて交差検証、グリッドサーチを行っている。交差検証の過程では分割されたデータの一部がトレーニングデータとなり、残りがテストデータになる。テストデータとなった部分は、トレーニングデータとなった部分を用いて訓練されたモデルの新しいデータに対する性能を評価するために用いられる</a:t>
            </a:r>
            <a:r>
              <a:rPr lang="ja-JP" altLang="en-US" sz="1600" dirty="0"/>
              <a:t>。しかし、実は既にスケール変換する際に、テストデータとなった部分に含まれている情報を使ってしまっている。交差検証で用いるために、トレーニングデータセット全体の情報を使っているからである。このようなデータはモデルに対して全く新しいデータとは本質的に異なる。全く新しいデータを観測した場合（例えばテストデータセット）、そのデータはトレーニングセットをスケール変換するのには用い垂れておらず、したがって、トレーニングデータとは異なる最小値と最大値を持つかもしれない。前頁に交差検証の際と最終的な評価の際のデータ処理の違いを示す。</a:t>
            </a:r>
            <a:r>
              <a:rPr kumimoji="1" lang="ja-JP" altLang="en-US" sz="1600" dirty="0"/>
              <a:t>モデル構築過程において、テストデータは全く新しいデータでなければならないのに、この場合には、交差検証のテストデータがその要件を満たしていない。テストデータになるべき部分の情報がモデル構築過程にリークしてしまっている。この結果、交差検証で過度に楽観的な結果が得られてしまったり、最良でないパラメータが選択されてしまう可能性がある。</a:t>
            </a:r>
          </a:p>
          <a:p>
            <a:pPr>
              <a:lnSpc>
                <a:spcPts val="2400"/>
              </a:lnSpc>
            </a:pPr>
            <a:endParaRPr kumimoji="1"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1500719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C4F3F8-82CC-4D51-BB70-DF4438CC1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課題解決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92BC83-33E0-499C-940A-0066C906D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638044"/>
            <a:ext cx="11582400" cy="3101983"/>
          </a:xfrm>
        </p:spPr>
        <p:txBody>
          <a:bodyPr>
            <a:normAutofit/>
          </a:bodyPr>
          <a:lstStyle/>
          <a:p>
            <a:pPr>
              <a:lnSpc>
                <a:spcPts val="2400"/>
              </a:lnSpc>
            </a:pPr>
            <a:r>
              <a:rPr kumimoji="1" lang="ja-JP" altLang="en-US" sz="1600" dirty="0"/>
              <a:t>この問題を回避するには、前処理をする前に交差検証のためのデータ分割を行う必要がある。データセットから何らかの知識を抽出する過程は、交差検証のループの内側で、データセットのトレーニングデータとなる部分に対してのみ行うようにする。これを実現するため、</a:t>
            </a:r>
            <a:r>
              <a:rPr kumimoji="1" lang="en-US" altLang="ja-JP" sz="1600" dirty="0"/>
              <a:t>scikit-learn</a:t>
            </a:r>
            <a:r>
              <a:rPr kumimoji="1" lang="ja-JP" altLang="en-US" sz="1600" dirty="0"/>
              <a:t>では</a:t>
            </a:r>
            <a:r>
              <a:rPr kumimoji="1" lang="en-US" altLang="ja-JP" sz="1600" dirty="0" err="1"/>
              <a:t>cross_val_score</a:t>
            </a:r>
            <a:r>
              <a:rPr kumimoji="1" lang="ja-JP" altLang="en-US" sz="1600" dirty="0"/>
              <a:t>関数と</a:t>
            </a:r>
            <a:r>
              <a:rPr lang="en-US" altLang="ja-JP" sz="1600" dirty="0" err="1"/>
              <a:t>GridSearchCV</a:t>
            </a:r>
            <a:r>
              <a:rPr lang="ja-JP" altLang="en-US" sz="1600" dirty="0"/>
              <a:t>関数に</a:t>
            </a:r>
            <a:r>
              <a:rPr lang="en-US" altLang="ja-JP" sz="1600" dirty="0"/>
              <a:t>Pipeline</a:t>
            </a:r>
            <a:r>
              <a:rPr lang="ja-JP" altLang="en-US" sz="1600" dirty="0"/>
              <a:t>クラスを使うことができる。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42139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19E80F-9E48-465B-90DE-3D51CDA4B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Pipeline</a:t>
            </a:r>
            <a:r>
              <a:rPr kumimoji="1" lang="ja-JP" altLang="en-US" dirty="0"/>
              <a:t>を構築した結果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14E5D5-D7B2-45DB-B460-F9E7A0A43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136" y="2594124"/>
            <a:ext cx="7205663" cy="403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046686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TM10001115[[fn=パーセル]]</Template>
  <TotalTime>99</TotalTime>
  <Words>545</Words>
  <Application>Microsoft Office PowerPoint</Application>
  <PresentationFormat>ワイド画面</PresentationFormat>
  <Paragraphs>15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パーセル</vt:lpstr>
      <vt:lpstr>pipeLINEについて</vt:lpstr>
      <vt:lpstr>まず</vt:lpstr>
      <vt:lpstr>問題点があります</vt:lpstr>
      <vt:lpstr>前頁の説明</vt:lpstr>
      <vt:lpstr>課題解決</vt:lpstr>
      <vt:lpstr>Pipelineを構築した結果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pipeLINEについて</dc:title>
  <dc:creator>菅澤 昌之</dc:creator>
  <cp:lastModifiedBy>菅澤 昌之</cp:lastModifiedBy>
  <cp:revision>7</cp:revision>
  <dcterms:created xsi:type="dcterms:W3CDTF">2020-11-04T05:17:03Z</dcterms:created>
  <dcterms:modified xsi:type="dcterms:W3CDTF">2020-11-04T06:59:12Z</dcterms:modified>
</cp:coreProperties>
</file>