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4" r:id="rId8"/>
    <p:sldId id="261" r:id="rId9"/>
    <p:sldId id="262"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207091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420285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225883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114474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1670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180575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6541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67002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43582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283806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209605-F37A-4387-8D9C-8C5FFB8F7799}" type="datetimeFigureOut">
              <a:rPr kumimoji="1" lang="ja-JP" altLang="en-US" smtClean="0"/>
              <a:t>2020/10/31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15440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09605-F37A-4387-8D9C-8C5FFB8F7799}" type="datetimeFigureOut">
              <a:rPr kumimoji="1" lang="ja-JP" altLang="en-US" smtClean="0"/>
              <a:t>2020/10/31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663FE-B21D-49E6-A685-684E0383F0F0}" type="slidenum">
              <a:rPr kumimoji="1" lang="ja-JP" altLang="en-US" smtClean="0"/>
              <a:t>‹#›</a:t>
            </a:fld>
            <a:endParaRPr kumimoji="1" lang="ja-JP" altLang="en-US"/>
          </a:p>
        </p:txBody>
      </p:sp>
    </p:spTree>
    <p:extLst>
      <p:ext uri="{BB962C8B-B14F-4D97-AF65-F5344CB8AC3E}">
        <p14:creationId xmlns:p14="http://schemas.microsoft.com/office/powerpoint/2010/main" val="1744946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6E586B9-A2C5-494B-9EF7-75A8197FF918}"/>
              </a:ext>
            </a:extLst>
          </p:cNvPr>
          <p:cNvSpPr txBox="1"/>
          <p:nvPr/>
        </p:nvSpPr>
        <p:spPr>
          <a:xfrm>
            <a:off x="1235278" y="788403"/>
            <a:ext cx="6673443" cy="523220"/>
          </a:xfrm>
          <a:prstGeom prst="rect">
            <a:avLst/>
          </a:prstGeom>
          <a:noFill/>
        </p:spPr>
        <p:txBody>
          <a:bodyPr wrap="square">
            <a:spAutoFit/>
          </a:bodyPr>
          <a:lstStyle/>
          <a:p>
            <a:pPr algn="ctr"/>
            <a:r>
              <a:rPr lang="en-US" altLang="ja-JP" sz="2800" b="1" i="0" u="none" strike="noStrike" baseline="0" dirty="0">
                <a:solidFill>
                  <a:srgbClr val="2F5497"/>
                </a:solidFill>
                <a:latin typeface="Arial" panose="020B0604020202020204" pitchFamily="34" charset="0"/>
                <a:cs typeface="Arial" panose="020B0604020202020204" pitchFamily="34" charset="0"/>
              </a:rPr>
              <a:t>Arranging machine learning projects</a:t>
            </a:r>
          </a:p>
        </p:txBody>
      </p:sp>
      <p:sp>
        <p:nvSpPr>
          <p:cNvPr id="2" name="テキスト ボックス 1">
            <a:extLst>
              <a:ext uri="{FF2B5EF4-FFF2-40B4-BE49-F238E27FC236}">
                <a16:creationId xmlns:a16="http://schemas.microsoft.com/office/drawing/2014/main" id="{0C5C0F63-7631-4F32-A810-7C7411C62E42}"/>
              </a:ext>
            </a:extLst>
          </p:cNvPr>
          <p:cNvSpPr txBox="1"/>
          <p:nvPr/>
        </p:nvSpPr>
        <p:spPr>
          <a:xfrm>
            <a:off x="1235278" y="5680583"/>
            <a:ext cx="6673443" cy="523220"/>
          </a:xfrm>
          <a:prstGeom prst="rect">
            <a:avLst/>
          </a:prstGeom>
          <a:noFill/>
        </p:spPr>
        <p:txBody>
          <a:bodyPr wrap="square">
            <a:spAutoFit/>
          </a:bodyPr>
          <a:lstStyle/>
          <a:p>
            <a:pPr algn="ctr"/>
            <a:r>
              <a:rPr lang="en-US" altLang="ja-JP" sz="2800" b="1" i="0" u="none" strike="noStrike" baseline="0" dirty="0">
                <a:solidFill>
                  <a:srgbClr val="2F5497"/>
                </a:solidFill>
                <a:latin typeface="Arial" panose="020B0604020202020204" pitchFamily="34" charset="0"/>
                <a:cs typeface="Arial" panose="020B0604020202020204" pitchFamily="34" charset="0"/>
              </a:rPr>
              <a:t>10/31 (</a:t>
            </a:r>
            <a:r>
              <a:rPr lang="ja-JP" altLang="en-US" sz="2800" b="1" i="0" u="none" strike="noStrike" baseline="0" dirty="0">
                <a:solidFill>
                  <a:srgbClr val="2F5497"/>
                </a:solidFill>
                <a:latin typeface="Arial" panose="020B0604020202020204" pitchFamily="34" charset="0"/>
                <a:cs typeface="Arial" panose="020B0604020202020204" pitchFamily="34" charset="0"/>
              </a:rPr>
              <a:t>土</a:t>
            </a:r>
            <a:r>
              <a:rPr lang="en-US" altLang="ja-JP" sz="2800" b="1" i="0" u="none" strike="noStrike" baseline="0" dirty="0">
                <a:solidFill>
                  <a:srgbClr val="2F5497"/>
                </a:solidFill>
                <a:latin typeface="Arial" panose="020B0604020202020204" pitchFamily="34" charset="0"/>
                <a:cs typeface="Arial" panose="020B0604020202020204" pitchFamily="34" charset="0"/>
              </a:rPr>
              <a:t>)</a:t>
            </a:r>
          </a:p>
        </p:txBody>
      </p:sp>
      <p:pic>
        <p:nvPicPr>
          <p:cNvPr id="1026" name="Picture 2">
            <a:extLst>
              <a:ext uri="{FF2B5EF4-FFF2-40B4-BE49-F238E27FC236}">
                <a16:creationId xmlns:a16="http://schemas.microsoft.com/office/drawing/2014/main" id="{1D2D8D5F-3DE0-46CD-B584-F5921AD52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422" y="178160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5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CAE9B51-8C5F-409E-A5CA-5209B3EAD396}"/>
              </a:ext>
            </a:extLst>
          </p:cNvPr>
          <p:cNvSpPr>
            <a:spLocks noGrp="1"/>
          </p:cNvSpPr>
          <p:nvPr>
            <p:ph idx="1"/>
          </p:nvPr>
        </p:nvSpPr>
        <p:spPr/>
        <p:txBody>
          <a:bodyPr/>
          <a:lstStyle/>
          <a:p>
            <a:r>
              <a:rPr lang="ja-JP" altLang="en-US" dirty="0"/>
              <a:t>このままでは、５つの</a:t>
            </a:r>
            <a:r>
              <a:rPr lang="en-US" altLang="ja-JP" dirty="0"/>
              <a:t>fold</a:t>
            </a:r>
            <a:r>
              <a:rPr lang="ja-JP" altLang="en-US" dirty="0"/>
              <a:t>が一斉に起動する。</a:t>
            </a:r>
            <a:endParaRPr lang="en-US" altLang="ja-JP" dirty="0"/>
          </a:p>
          <a:p>
            <a:pPr marL="0" indent="0">
              <a:buNone/>
            </a:pPr>
            <a:r>
              <a:rPr kumimoji="1" lang="ja-JP" altLang="en-US" dirty="0"/>
              <a:t>＝</a:t>
            </a:r>
            <a:r>
              <a:rPr kumimoji="1" lang="en-US" altLang="ja-JP" dirty="0"/>
              <a:t>PC</a:t>
            </a:r>
            <a:r>
              <a:rPr kumimoji="1" lang="ja-JP" altLang="en-US" dirty="0"/>
              <a:t>への負担がかかる。</a:t>
            </a:r>
            <a:endParaRPr kumimoji="1" lang="en-US" altLang="ja-JP" dirty="0"/>
          </a:p>
          <a:p>
            <a:pPr marL="0" indent="0">
              <a:buNone/>
            </a:pPr>
            <a:endParaRPr lang="en-US" altLang="ja-JP" dirty="0"/>
          </a:p>
          <a:p>
            <a:pPr marL="0" indent="0">
              <a:buNone/>
            </a:pPr>
            <a:r>
              <a:rPr kumimoji="1" lang="en-US" altLang="ja-JP" dirty="0" err="1"/>
              <a:t>argparse</a:t>
            </a:r>
            <a:r>
              <a:rPr kumimoji="1" lang="en-US" altLang="ja-JP" dirty="0"/>
              <a:t>.</a:t>
            </a:r>
            <a:r>
              <a:rPr kumimoji="1" lang="ja-JP" altLang="en-US" dirty="0"/>
              <a:t>を利用し、特定の</a:t>
            </a:r>
            <a:r>
              <a:rPr kumimoji="1" lang="en-US" altLang="ja-JP" dirty="0"/>
              <a:t>fold</a:t>
            </a:r>
            <a:r>
              <a:rPr kumimoji="1" lang="ja-JP" altLang="en-US" dirty="0"/>
              <a:t>のみで計算させることが可能。</a:t>
            </a:r>
            <a:endParaRPr kumimoji="1" lang="en-US" altLang="ja-JP" dirty="0"/>
          </a:p>
          <a:p>
            <a:pPr marL="0" indent="0">
              <a:buNone/>
            </a:pPr>
            <a:endParaRPr lang="en-US" altLang="ja-JP" dirty="0"/>
          </a:p>
          <a:p>
            <a:pPr marL="0" indent="0">
              <a:buNone/>
            </a:pPr>
            <a:r>
              <a:rPr kumimoji="1" lang="ja-JP" altLang="en-US" dirty="0"/>
              <a:t>＊施行するたびに、正答率変わるのはランダム要素によるもの</a:t>
            </a:r>
          </a:p>
        </p:txBody>
      </p:sp>
      <p:sp>
        <p:nvSpPr>
          <p:cNvPr id="5" name="タイトル 4">
            <a:extLst>
              <a:ext uri="{FF2B5EF4-FFF2-40B4-BE49-F238E27FC236}">
                <a16:creationId xmlns:a16="http://schemas.microsoft.com/office/drawing/2014/main" id="{E403E6DB-481F-426E-A373-67E4C3581714}"/>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train-3.py</a:t>
            </a:r>
          </a:p>
        </p:txBody>
      </p:sp>
    </p:spTree>
    <p:extLst>
      <p:ext uri="{BB962C8B-B14F-4D97-AF65-F5344CB8AC3E}">
        <p14:creationId xmlns:p14="http://schemas.microsoft.com/office/powerpoint/2010/main" val="131972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6C22B508-71C2-4A48-B167-F7B7A3B373A7}"/>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train-4.py</a:t>
            </a:r>
          </a:p>
        </p:txBody>
      </p:sp>
      <p:sp>
        <p:nvSpPr>
          <p:cNvPr id="6" name="コンテンツ プレースホルダー 2">
            <a:extLst>
              <a:ext uri="{FF2B5EF4-FFF2-40B4-BE49-F238E27FC236}">
                <a16:creationId xmlns:a16="http://schemas.microsoft.com/office/drawing/2014/main" id="{EF7551C7-C322-4A8F-B20D-6365290E1E20}"/>
              </a:ext>
            </a:extLst>
          </p:cNvPr>
          <p:cNvSpPr>
            <a:spLocks noGrp="1"/>
          </p:cNvSpPr>
          <p:nvPr>
            <p:ph idx="1"/>
          </p:nvPr>
        </p:nvSpPr>
        <p:spPr>
          <a:xfrm>
            <a:off x="628650" y="1825625"/>
            <a:ext cx="7886700" cy="4351338"/>
          </a:xfrm>
        </p:spPr>
        <p:txBody>
          <a:bodyPr/>
          <a:lstStyle/>
          <a:p>
            <a:r>
              <a:rPr kumimoji="1" lang="ja-JP" altLang="en-US" dirty="0"/>
              <a:t>モデルを複数定義したファイルを作成している。</a:t>
            </a:r>
            <a:endParaRPr kumimoji="1" lang="en-US" altLang="ja-JP" dirty="0"/>
          </a:p>
          <a:p>
            <a:endParaRPr lang="en-US" altLang="ja-JP" dirty="0"/>
          </a:p>
          <a:p>
            <a:pPr marL="0" indent="0">
              <a:buNone/>
            </a:pPr>
            <a:r>
              <a:rPr kumimoji="1" lang="ja-JP" altLang="en-US" dirty="0"/>
              <a:t>主たるファイルにて、方法を指示することで起動。</a:t>
            </a:r>
          </a:p>
        </p:txBody>
      </p:sp>
    </p:spTree>
    <p:extLst>
      <p:ext uri="{BB962C8B-B14F-4D97-AF65-F5344CB8AC3E}">
        <p14:creationId xmlns:p14="http://schemas.microsoft.com/office/powerpoint/2010/main" val="74810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FEA0E3F-8B04-4553-A0D7-F1FCE6289816}"/>
              </a:ext>
            </a:extLst>
          </p:cNvPr>
          <p:cNvSpPr>
            <a:spLocks noGrp="1"/>
          </p:cNvSpPr>
          <p:nvPr>
            <p:ph idx="1"/>
          </p:nvPr>
        </p:nvSpPr>
        <p:spPr>
          <a:xfrm>
            <a:off x="628650" y="1825625"/>
            <a:ext cx="7886700" cy="3182603"/>
          </a:xfrm>
        </p:spPr>
        <p:txBody>
          <a:bodyPr/>
          <a:lstStyle/>
          <a:p>
            <a:r>
              <a:rPr kumimoji="1" lang="ja-JP" altLang="en-US" dirty="0"/>
              <a:t>分類のフレームワークはある程度共通で、プラグアンドプレイになるように構築することが多い。</a:t>
            </a:r>
            <a:endParaRPr kumimoji="1" lang="en-US" altLang="ja-JP" dirty="0"/>
          </a:p>
          <a:p>
            <a:r>
              <a:rPr lang="ja-JP" altLang="en-US" dirty="0"/>
              <a:t>そのために、全てを</a:t>
            </a:r>
            <a:r>
              <a:rPr lang="en-US" altLang="ja-JP" dirty="0" err="1"/>
              <a:t>jupyter</a:t>
            </a:r>
            <a:r>
              <a:rPr lang="en-US" altLang="ja-JP" dirty="0"/>
              <a:t> notebook</a:t>
            </a:r>
            <a:r>
              <a:rPr lang="ja-JP" altLang="en-US" dirty="0"/>
              <a:t>形式で作るのではなく、プロジェクト範囲でフォルダを管理して業務にあたってみましょう。</a:t>
            </a:r>
            <a:endParaRPr kumimoji="1" lang="ja-JP" altLang="en-US" dirty="0"/>
          </a:p>
        </p:txBody>
      </p:sp>
      <p:sp>
        <p:nvSpPr>
          <p:cNvPr id="5" name="タイトル 4">
            <a:extLst>
              <a:ext uri="{FF2B5EF4-FFF2-40B4-BE49-F238E27FC236}">
                <a16:creationId xmlns:a16="http://schemas.microsoft.com/office/drawing/2014/main" id="{F22A1A53-3424-45F1-B44F-F40164514C75}"/>
              </a:ext>
            </a:extLst>
          </p:cNvPr>
          <p:cNvSpPr txBox="1">
            <a:spLocks noGrp="1"/>
          </p:cNvSpPr>
          <p:nvPr>
            <p:ph type="title"/>
          </p:nvPr>
        </p:nvSpPr>
        <p:spPr>
          <a:xfrm>
            <a:off x="628650" y="787842"/>
            <a:ext cx="7886700" cy="480131"/>
          </a:xfrm>
          <a:prstGeom prst="rect">
            <a:avLst/>
          </a:prstGeom>
          <a:noFill/>
        </p:spPr>
        <p:txBody>
          <a:bodyPr wrap="square">
            <a:spAutoFit/>
          </a:bodyPr>
          <a:lstStyle/>
          <a:p>
            <a:pPr algn="ctr"/>
            <a:r>
              <a:rPr lang="ja-JP" altLang="en-US" sz="2800" b="1" i="0" u="none" strike="noStrike" baseline="0" dirty="0">
                <a:solidFill>
                  <a:srgbClr val="2F5497"/>
                </a:solidFill>
                <a:latin typeface="Arial" panose="020B0604020202020204" pitchFamily="34" charset="0"/>
                <a:cs typeface="Arial" panose="020B0604020202020204" pitchFamily="34" charset="0"/>
              </a:rPr>
              <a:t>概要</a:t>
            </a:r>
            <a:r>
              <a:rPr lang="en-US" altLang="ja-JP" sz="2800" b="1" i="0" u="none" strike="noStrike" baseline="0" dirty="0">
                <a:solidFill>
                  <a:srgbClr val="2F5497"/>
                </a:solidFill>
                <a:latin typeface="Arial" panose="020B0604020202020204" pitchFamily="34" charset="0"/>
                <a:cs typeface="Arial" panose="020B0604020202020204" pitchFamily="34" charset="0"/>
              </a:rPr>
              <a:t>(</a:t>
            </a:r>
            <a:r>
              <a:rPr lang="ja-JP" altLang="en-US" sz="2800" b="1" dirty="0">
                <a:solidFill>
                  <a:srgbClr val="2F5497"/>
                </a:solidFill>
                <a:latin typeface="Arial" panose="020B0604020202020204" pitchFamily="34" charset="0"/>
                <a:cs typeface="Arial" panose="020B0604020202020204" pitchFamily="34" charset="0"/>
              </a:rPr>
              <a:t>本章の狙い</a:t>
            </a:r>
            <a:r>
              <a:rPr lang="en-US" altLang="ja-JP" sz="2800" b="1" i="0" u="none" strike="noStrike" baseline="0" dirty="0">
                <a:solidFill>
                  <a:srgbClr val="2F549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5461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9B0ABE-B04C-45D5-A027-C81B4C2E9FA5}"/>
              </a:ext>
            </a:extLst>
          </p:cNvPr>
          <p:cNvSpPr>
            <a:spLocks noGrp="1"/>
          </p:cNvSpPr>
          <p:nvPr>
            <p:ph idx="1"/>
          </p:nvPr>
        </p:nvSpPr>
        <p:spPr>
          <a:xfrm>
            <a:off x="3724712" y="1406176"/>
            <a:ext cx="5229224" cy="4351338"/>
          </a:xfrm>
        </p:spPr>
        <p:txBody>
          <a:bodyPr/>
          <a:lstStyle/>
          <a:p>
            <a:r>
              <a:rPr kumimoji="1" lang="en-US" altLang="ja-JP" dirty="0" err="1"/>
              <a:t>Src</a:t>
            </a:r>
            <a:r>
              <a:rPr kumimoji="1" lang="en-US" altLang="ja-JP" dirty="0"/>
              <a:t>:</a:t>
            </a:r>
            <a:r>
              <a:rPr kumimoji="1" lang="ja-JP" altLang="en-US" dirty="0"/>
              <a:t>本プロジェクトに関連する</a:t>
            </a:r>
            <a:r>
              <a:rPr kumimoji="1" lang="en-US" altLang="ja-JP" dirty="0"/>
              <a:t>python</a:t>
            </a:r>
            <a:r>
              <a:rPr kumimoji="1" lang="ja-JP" altLang="en-US" dirty="0"/>
              <a:t>スクリプトを記載。</a:t>
            </a:r>
            <a:endParaRPr kumimoji="1" lang="en-US" altLang="ja-JP" dirty="0"/>
          </a:p>
          <a:p>
            <a:r>
              <a:rPr lang="en-US" altLang="ja-JP" dirty="0"/>
              <a:t>model:</a:t>
            </a:r>
            <a:r>
              <a:rPr lang="ja-JP" altLang="en-US" dirty="0"/>
              <a:t>訓練後のモデルを保存。</a:t>
            </a:r>
            <a:endParaRPr lang="en-US" altLang="ja-JP" dirty="0"/>
          </a:p>
          <a:p>
            <a:r>
              <a:rPr lang="en-US" altLang="ja-JP" dirty="0"/>
              <a:t>Input:</a:t>
            </a:r>
            <a:r>
              <a:rPr lang="ja-JP" altLang="en-US" dirty="0"/>
              <a:t>基本のデータセット。</a:t>
            </a:r>
            <a:endParaRPr lang="en-US" altLang="ja-JP" dirty="0"/>
          </a:p>
          <a:p>
            <a:pPr marL="0" indent="0">
              <a:buNone/>
            </a:pPr>
            <a:r>
              <a:rPr lang="ja-JP" altLang="en-US" dirty="0"/>
              <a:t>今回は</a:t>
            </a:r>
            <a:r>
              <a:rPr lang="en-US" altLang="ja-JP" dirty="0"/>
              <a:t>MNIST</a:t>
            </a:r>
            <a:r>
              <a:rPr lang="ja-JP" altLang="en-US" dirty="0"/>
              <a:t>の</a:t>
            </a:r>
            <a:r>
              <a:rPr lang="en-US" altLang="ja-JP" dirty="0"/>
              <a:t>csv</a:t>
            </a:r>
            <a:r>
              <a:rPr lang="ja-JP" altLang="en-US" dirty="0"/>
              <a:t>ファイルを利用（</a:t>
            </a:r>
            <a:r>
              <a:rPr lang="en-US" altLang="ja-JP" dirty="0"/>
              <a:t>https://www.kaggle.com/oddrationale/mnist-in-csv</a:t>
            </a:r>
            <a:r>
              <a:rPr lang="ja-JP" altLang="en-US" dirty="0"/>
              <a:t>）</a:t>
            </a:r>
            <a:endParaRPr lang="en-US" altLang="ja-JP" dirty="0"/>
          </a:p>
          <a:p>
            <a:endParaRPr kumimoji="1" lang="ja-JP" altLang="en-US" dirty="0"/>
          </a:p>
        </p:txBody>
      </p:sp>
      <p:sp>
        <p:nvSpPr>
          <p:cNvPr id="6" name="タイトル 4">
            <a:extLst>
              <a:ext uri="{FF2B5EF4-FFF2-40B4-BE49-F238E27FC236}">
                <a16:creationId xmlns:a16="http://schemas.microsoft.com/office/drawing/2014/main" id="{BDAFE087-E2EF-448F-AE9F-DFEA86FF3428}"/>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800" b="1" dirty="0">
                <a:solidFill>
                  <a:srgbClr val="2F5497"/>
                </a:solidFill>
                <a:latin typeface="Arial" panose="020B0604020202020204" pitchFamily="34" charset="0"/>
                <a:cs typeface="Arial" panose="020B0604020202020204" pitchFamily="34" charset="0"/>
              </a:rPr>
              <a:t>プロジェクトでのフォルダツリー</a:t>
            </a:r>
            <a:endParaRPr lang="en-US" altLang="ja-JP" sz="2800" b="1" dirty="0">
              <a:solidFill>
                <a:srgbClr val="2F5497"/>
              </a:solidFill>
              <a:latin typeface="Arial" panose="020B0604020202020204" pitchFamily="34" charset="0"/>
              <a:cs typeface="Arial" panose="020B0604020202020204" pitchFamily="34" charset="0"/>
            </a:endParaRPr>
          </a:p>
        </p:txBody>
      </p:sp>
      <p:pic>
        <p:nvPicPr>
          <p:cNvPr id="7" name="図 6">
            <a:extLst>
              <a:ext uri="{FF2B5EF4-FFF2-40B4-BE49-F238E27FC236}">
                <a16:creationId xmlns:a16="http://schemas.microsoft.com/office/drawing/2014/main" id="{C7B1A867-BEFF-4B58-9AE9-7A65447F6721}"/>
              </a:ext>
            </a:extLst>
          </p:cNvPr>
          <p:cNvPicPr>
            <a:picLocks noChangeAspect="1"/>
          </p:cNvPicPr>
          <p:nvPr/>
        </p:nvPicPr>
        <p:blipFill>
          <a:blip r:embed="rId2"/>
          <a:stretch>
            <a:fillRect/>
          </a:stretch>
        </p:blipFill>
        <p:spPr>
          <a:xfrm>
            <a:off x="190064" y="1170570"/>
            <a:ext cx="3400425" cy="5305425"/>
          </a:xfrm>
          <a:prstGeom prst="rect">
            <a:avLst/>
          </a:prstGeom>
        </p:spPr>
      </p:pic>
    </p:spTree>
    <p:extLst>
      <p:ext uri="{BB962C8B-B14F-4D97-AF65-F5344CB8AC3E}">
        <p14:creationId xmlns:p14="http://schemas.microsoft.com/office/powerpoint/2010/main" val="336486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50BBAF2-9F56-4514-888A-5F236EF2DD2A}"/>
              </a:ext>
            </a:extLst>
          </p:cNvPr>
          <p:cNvSpPr>
            <a:spLocks noGrp="1"/>
          </p:cNvSpPr>
          <p:nvPr>
            <p:ph idx="1"/>
          </p:nvPr>
        </p:nvSpPr>
        <p:spPr/>
        <p:txBody>
          <a:bodyPr/>
          <a:lstStyle/>
          <a:p>
            <a:r>
              <a:rPr kumimoji="1" lang="ja-JP" altLang="en-US" dirty="0">
                <a:latin typeface="Arial" panose="020B0604020202020204" pitchFamily="34" charset="0"/>
                <a:cs typeface="Arial" panose="020B0604020202020204" pitchFamily="34" charset="0"/>
              </a:rPr>
              <a:t>元ファイル</a:t>
            </a:r>
            <a:r>
              <a:rPr lang="en-US" altLang="ja-JP" dirty="0">
                <a:latin typeface="Arial" panose="020B0604020202020204" pitchFamily="34" charset="0"/>
                <a:cs typeface="Arial" panose="020B0604020202020204" pitchFamily="34" charset="0"/>
              </a:rPr>
              <a:t>(train.csv)</a:t>
            </a:r>
            <a:r>
              <a:rPr lang="ja-JP" altLang="en-US" dirty="0">
                <a:latin typeface="Arial" panose="020B0604020202020204" pitchFamily="34" charset="0"/>
                <a:cs typeface="Arial" panose="020B0604020202020204" pitchFamily="34" charset="0"/>
              </a:rPr>
              <a:t>をシャッフルして</a:t>
            </a:r>
            <a:r>
              <a:rPr lang="en-US" altLang="ja-JP" dirty="0" err="1">
                <a:latin typeface="Arial" panose="020B0604020202020204" pitchFamily="34" charset="0"/>
                <a:cs typeface="Arial" panose="020B0604020202020204" pitchFamily="34" charset="0"/>
              </a:rPr>
              <a:t>kfold</a:t>
            </a:r>
            <a:r>
              <a:rPr lang="ja-JP" altLang="en-US" dirty="0">
                <a:latin typeface="Arial" panose="020B0604020202020204" pitchFamily="34" charset="0"/>
                <a:cs typeface="Arial" panose="020B0604020202020204" pitchFamily="34" charset="0"/>
              </a:rPr>
              <a:t>ファイルを作成するファイルのこと。</a:t>
            </a:r>
            <a:endParaRPr lang="en-US" altLang="ja-JP" dirty="0">
              <a:latin typeface="Arial" panose="020B0604020202020204" pitchFamily="34" charset="0"/>
              <a:cs typeface="Arial" panose="020B0604020202020204" pitchFamily="34" charset="0"/>
            </a:endParaRPr>
          </a:p>
          <a:p>
            <a:pPr marL="0" indent="0">
              <a:buNone/>
            </a:pPr>
            <a:r>
              <a:rPr lang="ja-JP" altLang="en-US" dirty="0">
                <a:latin typeface="Arial" panose="020B0604020202020204" pitchFamily="34" charset="0"/>
                <a:cs typeface="Arial" panose="020B0604020202020204" pitchFamily="34" charset="0"/>
              </a:rPr>
              <a:t>（</a:t>
            </a:r>
            <a:r>
              <a:rPr lang="en-US" altLang="ja-JP" dirty="0" err="1">
                <a:latin typeface="Arial" panose="020B0604020202020204" pitchFamily="34" charset="0"/>
                <a:cs typeface="Arial" panose="020B0604020202020204" pitchFamily="34" charset="0"/>
              </a:rPr>
              <a:t>kfold</a:t>
            </a:r>
            <a:r>
              <a:rPr lang="ja-JP" altLang="en-US" dirty="0">
                <a:latin typeface="Arial" panose="020B0604020202020204" pitchFamily="34" charset="0"/>
                <a:cs typeface="Arial" panose="020B0604020202020204" pitchFamily="34" charset="0"/>
              </a:rPr>
              <a:t>はこの場では、</a:t>
            </a:r>
            <a:r>
              <a:rPr lang="en-US" altLang="zh-TW" dirty="0">
                <a:latin typeface="Arial" panose="020B0604020202020204" pitchFamily="34" charset="0"/>
                <a:cs typeface="Arial" panose="020B0604020202020204" pitchFamily="34" charset="0"/>
              </a:rPr>
              <a:t>K-</a:t>
            </a:r>
            <a:r>
              <a:rPr lang="zh-TW" altLang="en-US" dirty="0">
                <a:latin typeface="Arial" panose="020B0604020202020204" pitchFamily="34" charset="0"/>
                <a:cs typeface="Arial" panose="020B0604020202020204" pitchFamily="34" charset="0"/>
              </a:rPr>
              <a:t>分割交差検証</a:t>
            </a:r>
            <a:r>
              <a:rPr lang="ja-JP" altLang="en-US" dirty="0">
                <a:latin typeface="Arial" panose="020B0604020202020204" pitchFamily="34" charset="0"/>
                <a:cs typeface="Arial" panose="020B0604020202020204" pitchFamily="34" charset="0"/>
              </a:rPr>
              <a:t>を指している。）</a:t>
            </a:r>
            <a:endParaRPr lang="en-US" altLang="ja-JP" dirty="0">
              <a:latin typeface="Arial" panose="020B0604020202020204" pitchFamily="34" charset="0"/>
              <a:cs typeface="Arial" panose="020B0604020202020204" pitchFamily="34" charset="0"/>
            </a:endParaRPr>
          </a:p>
          <a:p>
            <a:pPr marL="0" indent="0">
              <a:buNone/>
            </a:pPr>
            <a:endParaRPr lang="en-US" altLang="ja-JP" dirty="0">
              <a:latin typeface="Arial" panose="020B0604020202020204" pitchFamily="34" charset="0"/>
              <a:cs typeface="Arial" panose="020B0604020202020204" pitchFamily="34" charset="0"/>
            </a:endParaRPr>
          </a:p>
          <a:p>
            <a:pPr marL="0" indent="0">
              <a:buNone/>
            </a:pPr>
            <a:r>
              <a:rPr lang="en-US" altLang="ja-JP" dirty="0">
                <a:latin typeface="Arial" panose="020B0604020202020204" pitchFamily="34" charset="0"/>
                <a:cs typeface="Arial" panose="020B0604020202020204" pitchFamily="34" charset="0"/>
              </a:rPr>
              <a:t>※</a:t>
            </a:r>
            <a:r>
              <a:rPr lang="ja-JP" altLang="en-US" dirty="0">
                <a:latin typeface="Arial" panose="020B0604020202020204" pitchFamily="34" charset="0"/>
                <a:cs typeface="Arial" panose="020B0604020202020204" pitchFamily="34" charset="0"/>
              </a:rPr>
              <a:t>これは自分で作ってます：</a:t>
            </a:r>
            <a:r>
              <a:rPr lang="en-US" altLang="ja-JP" dirty="0" err="1">
                <a:latin typeface="Arial" panose="020B0604020202020204" pitchFamily="34" charset="0"/>
                <a:cs typeface="Arial" panose="020B0604020202020204" pitchFamily="34" charset="0"/>
              </a:rPr>
              <a:t>StratifiedKFold</a:t>
            </a:r>
            <a:r>
              <a:rPr lang="ja-JP" altLang="en-US" dirty="0">
                <a:latin typeface="Arial" panose="020B0604020202020204" pitchFamily="34" charset="0"/>
                <a:cs typeface="Arial" panose="020B0604020202020204" pitchFamily="34" charset="0"/>
              </a:rPr>
              <a:t>（層状</a:t>
            </a:r>
            <a:r>
              <a:rPr lang="en-US" altLang="ja-JP" dirty="0">
                <a:latin typeface="Arial" panose="020B0604020202020204" pitchFamily="34" charset="0"/>
                <a:cs typeface="Arial" panose="020B0604020202020204" pitchFamily="34" charset="0"/>
              </a:rPr>
              <a:t>K</a:t>
            </a:r>
            <a:r>
              <a:rPr lang="ja-JP" altLang="en-US" dirty="0">
                <a:latin typeface="Arial" panose="020B0604020202020204" pitchFamily="34" charset="0"/>
                <a:cs typeface="Arial" panose="020B0604020202020204" pitchFamily="34" charset="0"/>
              </a:rPr>
              <a:t>分割）</a:t>
            </a:r>
            <a:endParaRPr lang="en-US" altLang="ja-JP" dirty="0">
              <a:latin typeface="Arial" panose="020B0604020202020204" pitchFamily="34" charset="0"/>
              <a:cs typeface="Arial" panose="020B0604020202020204" pitchFamily="34" charset="0"/>
            </a:endParaRPr>
          </a:p>
          <a:p>
            <a:pPr marL="0" indent="0">
              <a:buNone/>
            </a:pPr>
            <a:endParaRPr lang="en-US" altLang="ja-JP" dirty="0">
              <a:latin typeface="Arial" panose="020B0604020202020204" pitchFamily="34" charset="0"/>
              <a:cs typeface="Arial" panose="020B0604020202020204" pitchFamily="34" charset="0"/>
            </a:endParaRPr>
          </a:p>
          <a:p>
            <a:pPr marL="0" indent="0">
              <a:buNone/>
            </a:pPr>
            <a:endParaRPr lang="en-US" altLang="ja-JP" dirty="0">
              <a:latin typeface="Arial" panose="020B0604020202020204" pitchFamily="34" charset="0"/>
              <a:cs typeface="Arial" panose="020B0604020202020204" pitchFamily="34" charset="0"/>
            </a:endParaRPr>
          </a:p>
        </p:txBody>
      </p:sp>
      <p:sp>
        <p:nvSpPr>
          <p:cNvPr id="6" name="タイトル 4">
            <a:extLst>
              <a:ext uri="{FF2B5EF4-FFF2-40B4-BE49-F238E27FC236}">
                <a16:creationId xmlns:a16="http://schemas.microsoft.com/office/drawing/2014/main" id="{53B1AC28-704A-491A-A200-ACFD2F6963B0}"/>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create_folds.py</a:t>
            </a:r>
          </a:p>
        </p:txBody>
      </p:sp>
    </p:spTree>
    <p:extLst>
      <p:ext uri="{BB962C8B-B14F-4D97-AF65-F5344CB8AC3E}">
        <p14:creationId xmlns:p14="http://schemas.microsoft.com/office/powerpoint/2010/main" val="22696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6D55841-52E2-4EAC-AAF1-C0D4A0066218}"/>
              </a:ext>
            </a:extLst>
          </p:cNvPr>
          <p:cNvSpPr>
            <a:spLocks noGrp="1"/>
          </p:cNvSpPr>
          <p:nvPr>
            <p:ph idx="1"/>
          </p:nvPr>
        </p:nvSpPr>
        <p:spPr/>
        <p:txBody>
          <a:bodyPr/>
          <a:lstStyle/>
          <a:p>
            <a:r>
              <a:rPr lang="ja-JP" altLang="en-US" b="0" i="0" dirty="0">
                <a:solidFill>
                  <a:srgbClr val="333333"/>
                </a:solidFill>
                <a:effectLst/>
                <a:latin typeface="-apple-system"/>
              </a:rPr>
              <a:t>比較的少ないデータセットを使って学習する場合に、</a:t>
            </a:r>
            <a:r>
              <a:rPr lang="ja-JP" altLang="en-US" b="0" i="0" u="sng" dirty="0">
                <a:solidFill>
                  <a:srgbClr val="333333"/>
                </a:solidFill>
                <a:effectLst/>
                <a:latin typeface="-apple-system"/>
              </a:rPr>
              <a:t>過学習を防ぐ（汎化性能を上げる）</a:t>
            </a:r>
            <a:r>
              <a:rPr lang="ja-JP" altLang="en-US" b="0" i="0" dirty="0">
                <a:solidFill>
                  <a:srgbClr val="333333"/>
                </a:solidFill>
                <a:effectLst/>
                <a:latin typeface="-apple-system"/>
              </a:rPr>
              <a:t>ためにするもの。</a:t>
            </a:r>
            <a:endParaRPr lang="en-US" altLang="ja-JP" b="0" i="0" dirty="0">
              <a:solidFill>
                <a:srgbClr val="333333"/>
              </a:solidFill>
              <a:effectLst/>
              <a:latin typeface="-apple-system"/>
            </a:endParaRPr>
          </a:p>
          <a:p>
            <a:endParaRPr kumimoji="1" lang="en-US" altLang="ja-JP" dirty="0">
              <a:solidFill>
                <a:srgbClr val="333333"/>
              </a:solidFill>
              <a:latin typeface="-apple-system"/>
            </a:endParaRPr>
          </a:p>
          <a:p>
            <a:r>
              <a:rPr lang="ja-JP" altLang="en-US" b="0" i="0" dirty="0">
                <a:solidFill>
                  <a:srgbClr val="333333"/>
                </a:solidFill>
                <a:effectLst/>
                <a:latin typeface="-apple-system"/>
              </a:rPr>
              <a:t>データセット全体からテストデータを抜き、残りのデータを </a:t>
            </a:r>
            <a:r>
              <a:rPr lang="en-US" altLang="ja-JP" b="0" i="0" dirty="0">
                <a:solidFill>
                  <a:srgbClr val="333333"/>
                </a:solidFill>
                <a:effectLst/>
                <a:latin typeface="-apple-system"/>
              </a:rPr>
              <a:t>k </a:t>
            </a:r>
            <a:r>
              <a:rPr lang="ja-JP" altLang="en-US" b="0" i="0" dirty="0">
                <a:solidFill>
                  <a:srgbClr val="333333"/>
                </a:solidFill>
                <a:effectLst/>
                <a:latin typeface="-apple-system"/>
              </a:rPr>
              <a:t>で割って、一つは検証用、残りを訓練用に使用。</a:t>
            </a:r>
            <a:endParaRPr lang="en-US" altLang="ja-JP" b="0" i="0" dirty="0">
              <a:solidFill>
                <a:srgbClr val="333333"/>
              </a:solidFill>
              <a:effectLst/>
              <a:latin typeface="-apple-system"/>
            </a:endParaRPr>
          </a:p>
          <a:p>
            <a:pPr marL="0" indent="0">
              <a:buNone/>
            </a:pPr>
            <a:r>
              <a:rPr kumimoji="1" lang="en-US" altLang="ja-JP" dirty="0">
                <a:solidFill>
                  <a:srgbClr val="333333"/>
                </a:solidFill>
                <a:latin typeface="-apple-system"/>
              </a:rPr>
              <a:t>(</a:t>
            </a:r>
            <a:r>
              <a:rPr kumimoji="1" lang="ja-JP" altLang="en-US" dirty="0">
                <a:solidFill>
                  <a:srgbClr val="333333"/>
                </a:solidFill>
                <a:latin typeface="-apple-system"/>
              </a:rPr>
              <a:t>例えば</a:t>
            </a:r>
            <a:r>
              <a:rPr kumimoji="1" lang="en-US" altLang="ja-JP" dirty="0">
                <a:solidFill>
                  <a:srgbClr val="333333"/>
                </a:solidFill>
                <a:latin typeface="-apple-system"/>
              </a:rPr>
              <a:t>k=5</a:t>
            </a:r>
            <a:r>
              <a:rPr kumimoji="1" lang="ja-JP" altLang="en-US" dirty="0">
                <a:solidFill>
                  <a:srgbClr val="333333"/>
                </a:solidFill>
                <a:latin typeface="-apple-system"/>
              </a:rPr>
              <a:t>なら、</a:t>
            </a:r>
            <a:r>
              <a:rPr lang="en-US" altLang="ja-JP" dirty="0">
                <a:solidFill>
                  <a:srgbClr val="333333"/>
                </a:solidFill>
                <a:latin typeface="-apple-system"/>
              </a:rPr>
              <a:t>4</a:t>
            </a:r>
            <a:r>
              <a:rPr kumimoji="1" lang="en-US" altLang="ja-JP" dirty="0">
                <a:solidFill>
                  <a:srgbClr val="333333"/>
                </a:solidFill>
                <a:latin typeface="-apple-system"/>
              </a:rPr>
              <a:t>/5</a:t>
            </a:r>
            <a:r>
              <a:rPr kumimoji="1" lang="ja-JP" altLang="en-US" dirty="0">
                <a:solidFill>
                  <a:srgbClr val="333333"/>
                </a:solidFill>
                <a:latin typeface="-apple-system"/>
              </a:rPr>
              <a:t>で訓練し、</a:t>
            </a:r>
            <a:r>
              <a:rPr kumimoji="1" lang="en-US" altLang="ja-JP" dirty="0">
                <a:solidFill>
                  <a:srgbClr val="333333"/>
                </a:solidFill>
                <a:latin typeface="-apple-system"/>
              </a:rPr>
              <a:t>1/5</a:t>
            </a:r>
            <a:r>
              <a:rPr kumimoji="1" lang="ja-JP" altLang="en-US" dirty="0">
                <a:solidFill>
                  <a:srgbClr val="333333"/>
                </a:solidFill>
                <a:latin typeface="-apple-system"/>
              </a:rPr>
              <a:t>でテストを実施する。</a:t>
            </a:r>
            <a:r>
              <a:rPr kumimoji="1" lang="en-US" altLang="ja-JP" dirty="0">
                <a:solidFill>
                  <a:srgbClr val="333333"/>
                </a:solidFill>
                <a:latin typeface="-apple-system"/>
              </a:rPr>
              <a:t>)</a:t>
            </a:r>
            <a:endParaRPr kumimoji="1" lang="ja-JP" altLang="en-US" dirty="0"/>
          </a:p>
        </p:txBody>
      </p:sp>
      <p:sp>
        <p:nvSpPr>
          <p:cNvPr id="5" name="タイトル 4">
            <a:extLst>
              <a:ext uri="{FF2B5EF4-FFF2-40B4-BE49-F238E27FC236}">
                <a16:creationId xmlns:a16="http://schemas.microsoft.com/office/drawing/2014/main" id="{46F8D37B-3FB9-4CDC-A0D5-37F88E2E8893}"/>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zh-TW" sz="2800" b="1" dirty="0">
                <a:solidFill>
                  <a:srgbClr val="2F5497"/>
                </a:solidFill>
                <a:latin typeface="Arial" panose="020B0604020202020204" pitchFamily="34" charset="0"/>
                <a:cs typeface="Arial" panose="020B0604020202020204" pitchFamily="34" charset="0"/>
              </a:rPr>
              <a:t>K-</a:t>
            </a:r>
            <a:r>
              <a:rPr lang="ja-JP" altLang="en-US" sz="2800" b="1" dirty="0">
                <a:solidFill>
                  <a:srgbClr val="2F5497"/>
                </a:solidFill>
                <a:latin typeface="Arial" panose="020B0604020202020204" pitchFamily="34" charset="0"/>
                <a:cs typeface="Arial" panose="020B0604020202020204" pitchFamily="34" charset="0"/>
              </a:rPr>
              <a:t>分割交差検証（クロスバリデーション）</a:t>
            </a:r>
            <a:endParaRPr lang="en-US" altLang="ja-JP" sz="2800" b="1" dirty="0">
              <a:solidFill>
                <a:srgbClr val="2F549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46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CE6064-A2AB-44CB-A4B7-25C66B88CD3B}"/>
              </a:ext>
            </a:extLst>
          </p:cNvPr>
          <p:cNvSpPr>
            <a:spLocks noGrp="1"/>
          </p:cNvSpPr>
          <p:nvPr>
            <p:ph idx="1"/>
          </p:nvPr>
        </p:nvSpPr>
        <p:spPr>
          <a:xfrm>
            <a:off x="628650" y="1506842"/>
            <a:ext cx="7886700" cy="4709399"/>
          </a:xfrm>
        </p:spPr>
        <p:txBody>
          <a:bodyPr>
            <a:normAutofit fontScale="77500" lnSpcReduction="20000"/>
          </a:bodyPr>
          <a:lstStyle/>
          <a:p>
            <a:r>
              <a:rPr kumimoji="1" lang="en-US" altLang="ja-JP" dirty="0"/>
              <a:t>Python</a:t>
            </a:r>
            <a:r>
              <a:rPr kumimoji="1" lang="ja-JP" altLang="en-US" dirty="0"/>
              <a:t>では“おまじない”とか言われるコード</a:t>
            </a:r>
            <a:endParaRPr kumimoji="1" lang="en-US" altLang="ja-JP" dirty="0"/>
          </a:p>
          <a:p>
            <a:pPr marL="0" indent="0">
              <a:buNone/>
            </a:pPr>
            <a:r>
              <a:rPr lang="ja-JP" altLang="en-US" dirty="0"/>
              <a:t>（でも、意外とわかっている人いないと思う。。。）</a:t>
            </a:r>
            <a:endParaRPr lang="en-US" altLang="ja-JP" dirty="0"/>
          </a:p>
          <a:p>
            <a:pPr marL="0" indent="0">
              <a:buNone/>
            </a:pPr>
            <a:endParaRPr kumimoji="1" lang="en-US" altLang="ja-JP" dirty="0"/>
          </a:p>
          <a:p>
            <a:pPr marL="0" indent="0">
              <a:buNone/>
            </a:pPr>
            <a:r>
              <a:rPr kumimoji="1" lang="ja-JP" altLang="en-US" dirty="0"/>
              <a:t>上記の含まれたファイルを実行すると</a:t>
            </a:r>
            <a:endParaRPr kumimoji="1" lang="en-US" altLang="ja-JP" dirty="0"/>
          </a:p>
          <a:p>
            <a:pPr marL="0" indent="0">
              <a:buNone/>
            </a:pPr>
            <a:r>
              <a:rPr kumimoji="1" lang="en-US" altLang="ja-JP" dirty="0"/>
              <a:t>if __name__ == “__main__”:</a:t>
            </a:r>
            <a:r>
              <a:rPr lang="ja-JP" altLang="en-US" dirty="0"/>
              <a:t>以下が実行される。</a:t>
            </a:r>
            <a:endParaRPr lang="en-US" altLang="ja-JP" dirty="0"/>
          </a:p>
          <a:p>
            <a:pPr marL="0" indent="0">
              <a:buNone/>
            </a:pPr>
            <a:endParaRPr kumimoji="1" lang="en-US" altLang="ja-JP" dirty="0"/>
          </a:p>
          <a:p>
            <a:pPr marL="0" indent="0">
              <a:buNone/>
            </a:pPr>
            <a:r>
              <a:rPr lang="ja-JP" altLang="en-US" dirty="0"/>
              <a:t>インポートすると、</a:t>
            </a:r>
            <a:r>
              <a:rPr lang="en-US" altLang="ja-JP" dirty="0"/>
              <a:t>if __name__ == "__main__":</a:t>
            </a:r>
          </a:p>
          <a:p>
            <a:pPr marL="0" indent="0">
              <a:buNone/>
            </a:pPr>
            <a:r>
              <a:rPr kumimoji="1" lang="ja-JP" altLang="en-US" dirty="0"/>
              <a:t>が実行されない。</a:t>
            </a:r>
            <a:endParaRPr kumimoji="1" lang="en-US" altLang="ja-JP" dirty="0"/>
          </a:p>
          <a:p>
            <a:pPr marL="0" indent="0">
              <a:buNone/>
            </a:pPr>
            <a:r>
              <a:rPr kumimoji="1" lang="ja-JP" altLang="en-US" dirty="0"/>
              <a:t>（実行ファイルによく書かれている。）</a:t>
            </a:r>
            <a:endParaRPr kumimoji="1" lang="en-US" altLang="ja-JP" dirty="0"/>
          </a:p>
          <a:p>
            <a:pPr marL="0" indent="0">
              <a:buNone/>
            </a:pPr>
            <a:endParaRPr lang="en-US" altLang="ja-JP" dirty="0"/>
          </a:p>
          <a:p>
            <a:pPr marL="0" indent="0">
              <a:buNone/>
            </a:pPr>
            <a:r>
              <a:rPr kumimoji="1" lang="ja-JP" altLang="en-US" dirty="0"/>
              <a:t>→この性質から、確認・検証用に応用</a:t>
            </a:r>
            <a:endParaRPr kumimoji="1" lang="en-US" altLang="ja-JP" dirty="0"/>
          </a:p>
          <a:p>
            <a:pPr marL="0" indent="0">
              <a:buNone/>
            </a:pPr>
            <a:r>
              <a:rPr kumimoji="1" lang="ja-JP" altLang="en-US" dirty="0"/>
              <a:t>メイン、モジュールとしてフォルダに入っている場合、メイン</a:t>
            </a:r>
            <a:r>
              <a:rPr kumimoji="1" lang="ja-JP" altLang="en-US"/>
              <a:t>によく書かれている。</a:t>
            </a:r>
            <a:endParaRPr kumimoji="1" lang="ja-JP" altLang="en-US" dirty="0"/>
          </a:p>
        </p:txBody>
      </p:sp>
      <p:sp>
        <p:nvSpPr>
          <p:cNvPr id="9" name="タイトル 4">
            <a:extLst>
              <a:ext uri="{FF2B5EF4-FFF2-40B4-BE49-F238E27FC236}">
                <a16:creationId xmlns:a16="http://schemas.microsoft.com/office/drawing/2014/main" id="{CBC2AD17-EC61-403C-8D76-C6F1307F11B4}"/>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if __name__ == "__main__":</a:t>
            </a:r>
          </a:p>
        </p:txBody>
      </p:sp>
    </p:spTree>
    <p:extLst>
      <p:ext uri="{BB962C8B-B14F-4D97-AF65-F5344CB8AC3E}">
        <p14:creationId xmlns:p14="http://schemas.microsoft.com/office/powerpoint/2010/main" val="275319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8D6426E-1457-4A9E-BA97-C6AB4EB6BF00}"/>
              </a:ext>
            </a:extLst>
          </p:cNvPr>
          <p:cNvSpPr>
            <a:spLocks noGrp="1"/>
          </p:cNvSpPr>
          <p:nvPr>
            <p:ph idx="1"/>
          </p:nvPr>
        </p:nvSpPr>
        <p:spPr/>
        <p:txBody>
          <a:bodyPr/>
          <a:lstStyle/>
          <a:p>
            <a:r>
              <a:rPr kumimoji="1" lang="ja-JP" altLang="en-US" dirty="0"/>
              <a:t>交差検証のため、５個のデータセットへ分類</a:t>
            </a:r>
            <a:endParaRPr kumimoji="1" lang="en-US" altLang="ja-JP" dirty="0"/>
          </a:p>
          <a:p>
            <a:pPr marL="0" indent="0">
              <a:buNone/>
            </a:pPr>
            <a:endParaRPr kumimoji="1" lang="en-US" altLang="ja-JP" dirty="0"/>
          </a:p>
          <a:p>
            <a:pPr marL="0" indent="0">
              <a:buNone/>
            </a:pPr>
            <a:r>
              <a:rPr lang="ja-JP" altLang="en-US" dirty="0"/>
              <a:t>そのための分類分けを実施するファイル。</a:t>
            </a:r>
            <a:endParaRPr kumimoji="1" lang="ja-JP" altLang="en-US" dirty="0"/>
          </a:p>
        </p:txBody>
      </p:sp>
      <p:sp>
        <p:nvSpPr>
          <p:cNvPr id="5" name="タイトル 4">
            <a:extLst>
              <a:ext uri="{FF2B5EF4-FFF2-40B4-BE49-F238E27FC236}">
                <a16:creationId xmlns:a16="http://schemas.microsoft.com/office/drawing/2014/main" id="{29AB6BC8-B5BD-40CA-9542-029EEC18690D}"/>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Create_folds.py</a:t>
            </a:r>
          </a:p>
        </p:txBody>
      </p:sp>
    </p:spTree>
    <p:extLst>
      <p:ext uri="{BB962C8B-B14F-4D97-AF65-F5344CB8AC3E}">
        <p14:creationId xmlns:p14="http://schemas.microsoft.com/office/powerpoint/2010/main" val="411440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5DF911F-A390-4E93-8D20-85FD7FDCC7F5}"/>
              </a:ext>
            </a:extLst>
          </p:cNvPr>
          <p:cNvSpPr>
            <a:spLocks noGrp="1"/>
          </p:cNvSpPr>
          <p:nvPr>
            <p:ph idx="1"/>
          </p:nvPr>
        </p:nvSpPr>
        <p:spPr>
          <a:xfrm>
            <a:off x="628650" y="3181632"/>
            <a:ext cx="7886700" cy="3080856"/>
          </a:xfrm>
        </p:spPr>
        <p:txBody>
          <a:bodyPr>
            <a:noAutofit/>
          </a:bodyPr>
          <a:lstStyle/>
          <a:p>
            <a:pPr marL="0" indent="0">
              <a:buNone/>
            </a:pPr>
            <a:r>
              <a:rPr kumimoji="1" lang="en-US" altLang="ja-JP" dirty="0"/>
              <a:t>fold</a:t>
            </a:r>
            <a:r>
              <a:rPr kumimoji="1" lang="ja-JP" altLang="en-US" dirty="0"/>
              <a:t>ごとに</a:t>
            </a:r>
            <a:r>
              <a:rPr kumimoji="1" lang="en-US" altLang="ja-JP" dirty="0"/>
              <a:t>run</a:t>
            </a:r>
            <a:r>
              <a:rPr kumimoji="1" lang="ja-JP" altLang="en-US" dirty="0"/>
              <a:t>関数を複数回呼び出しています。</a:t>
            </a:r>
            <a:endParaRPr kumimoji="1" lang="en-US" altLang="ja-JP" dirty="0"/>
          </a:p>
          <a:p>
            <a:pPr marL="0" indent="0">
              <a:buNone/>
            </a:pPr>
            <a:endParaRPr lang="en-US" altLang="ja-JP" dirty="0"/>
          </a:p>
          <a:p>
            <a:pPr marL="0" indent="0">
              <a:buNone/>
            </a:pPr>
            <a:r>
              <a:rPr kumimoji="1" lang="ja-JP" altLang="en-US" dirty="0"/>
              <a:t>上記のように５種類の結果算出＋</a:t>
            </a:r>
            <a:endParaRPr kumimoji="1" lang="en-US" altLang="ja-JP" dirty="0"/>
          </a:p>
          <a:p>
            <a:pPr marL="0" indent="0">
              <a:buNone/>
            </a:pPr>
            <a:r>
              <a:rPr kumimoji="1" lang="ja-JP" altLang="en-US" dirty="0"/>
              <a:t>モデルを創出。</a:t>
            </a:r>
          </a:p>
        </p:txBody>
      </p:sp>
      <p:sp>
        <p:nvSpPr>
          <p:cNvPr id="5" name="タイトル 4">
            <a:extLst>
              <a:ext uri="{FF2B5EF4-FFF2-40B4-BE49-F238E27FC236}">
                <a16:creationId xmlns:a16="http://schemas.microsoft.com/office/drawing/2014/main" id="{CDA2797C-FA49-4DB4-841B-B805B057464F}"/>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train.py</a:t>
            </a:r>
          </a:p>
        </p:txBody>
      </p:sp>
      <p:pic>
        <p:nvPicPr>
          <p:cNvPr id="6" name="図 5">
            <a:extLst>
              <a:ext uri="{FF2B5EF4-FFF2-40B4-BE49-F238E27FC236}">
                <a16:creationId xmlns:a16="http://schemas.microsoft.com/office/drawing/2014/main" id="{E0C96BF1-EEFE-4D2F-B798-1B83E402D27B}"/>
              </a:ext>
            </a:extLst>
          </p:cNvPr>
          <p:cNvPicPr>
            <a:picLocks noChangeAspect="1"/>
          </p:cNvPicPr>
          <p:nvPr/>
        </p:nvPicPr>
        <p:blipFill>
          <a:blip r:embed="rId2"/>
          <a:stretch>
            <a:fillRect/>
          </a:stretch>
        </p:blipFill>
        <p:spPr>
          <a:xfrm>
            <a:off x="628650" y="1422953"/>
            <a:ext cx="7886700" cy="1150446"/>
          </a:xfrm>
          <a:prstGeom prst="rect">
            <a:avLst/>
          </a:prstGeom>
        </p:spPr>
      </p:pic>
    </p:spTree>
    <p:extLst>
      <p:ext uri="{BB962C8B-B14F-4D97-AF65-F5344CB8AC3E}">
        <p14:creationId xmlns:p14="http://schemas.microsoft.com/office/powerpoint/2010/main" val="88905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B1D6823F-0F7D-4755-950E-C528CDD5E15D}"/>
              </a:ext>
            </a:extLst>
          </p:cNvPr>
          <p:cNvSpPr>
            <a:spLocks noGrp="1"/>
          </p:cNvSpPr>
          <p:nvPr>
            <p:ph idx="1"/>
          </p:nvPr>
        </p:nvSpPr>
        <p:spPr>
          <a:xfrm>
            <a:off x="569927" y="4859430"/>
            <a:ext cx="7886700" cy="1574926"/>
          </a:xfrm>
        </p:spPr>
        <p:txBody>
          <a:bodyPr>
            <a:noAutofit/>
          </a:bodyPr>
          <a:lstStyle/>
          <a:p>
            <a:pPr marL="0" indent="0">
              <a:buNone/>
            </a:pPr>
            <a:r>
              <a:rPr lang="en-US" altLang="ja-JP" dirty="0"/>
              <a:t>Config.py</a:t>
            </a:r>
            <a:r>
              <a:rPr lang="ja-JP" altLang="en-US" dirty="0"/>
              <a:t>ファイルを作成。</a:t>
            </a:r>
            <a:endParaRPr lang="en-US" altLang="ja-JP" dirty="0"/>
          </a:p>
          <a:p>
            <a:pPr marL="0" indent="0">
              <a:buNone/>
            </a:pPr>
            <a:r>
              <a:rPr kumimoji="1" lang="ja-JP" altLang="en-US" dirty="0"/>
              <a:t>この中で、使用するファイル等の情報を一元管理している。</a:t>
            </a:r>
          </a:p>
        </p:txBody>
      </p:sp>
      <p:sp>
        <p:nvSpPr>
          <p:cNvPr id="6" name="タイトル 4">
            <a:extLst>
              <a:ext uri="{FF2B5EF4-FFF2-40B4-BE49-F238E27FC236}">
                <a16:creationId xmlns:a16="http://schemas.microsoft.com/office/drawing/2014/main" id="{7D702606-FECA-415D-B0DA-E0043282A38B}"/>
              </a:ext>
            </a:extLst>
          </p:cNvPr>
          <p:cNvSpPr txBox="1">
            <a:spLocks/>
          </p:cNvSpPr>
          <p:nvPr/>
        </p:nvSpPr>
        <p:spPr>
          <a:xfrm>
            <a:off x="628650" y="787842"/>
            <a:ext cx="7886700"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2800" b="1" dirty="0">
                <a:solidFill>
                  <a:srgbClr val="2F5497"/>
                </a:solidFill>
                <a:latin typeface="Arial" panose="020B0604020202020204" pitchFamily="34" charset="0"/>
                <a:cs typeface="Arial" panose="020B0604020202020204" pitchFamily="34" charset="0"/>
              </a:rPr>
              <a:t>train-2.py</a:t>
            </a:r>
          </a:p>
        </p:txBody>
      </p:sp>
      <p:pic>
        <p:nvPicPr>
          <p:cNvPr id="7" name="図 6">
            <a:extLst>
              <a:ext uri="{FF2B5EF4-FFF2-40B4-BE49-F238E27FC236}">
                <a16:creationId xmlns:a16="http://schemas.microsoft.com/office/drawing/2014/main" id="{69932717-295C-4A59-8E15-DFA34DBAF1C4}"/>
              </a:ext>
            </a:extLst>
          </p:cNvPr>
          <p:cNvPicPr>
            <a:picLocks noChangeAspect="1"/>
          </p:cNvPicPr>
          <p:nvPr/>
        </p:nvPicPr>
        <p:blipFill>
          <a:blip r:embed="rId2"/>
          <a:stretch>
            <a:fillRect/>
          </a:stretch>
        </p:blipFill>
        <p:spPr>
          <a:xfrm>
            <a:off x="2414587" y="2229025"/>
            <a:ext cx="4314825" cy="990600"/>
          </a:xfrm>
          <a:prstGeom prst="rect">
            <a:avLst/>
          </a:prstGeom>
        </p:spPr>
      </p:pic>
    </p:spTree>
    <p:extLst>
      <p:ext uri="{BB962C8B-B14F-4D97-AF65-F5344CB8AC3E}">
        <p14:creationId xmlns:p14="http://schemas.microsoft.com/office/powerpoint/2010/main" val="158663341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4734</TotalTime>
  <Words>509</Words>
  <Application>Microsoft Office PowerPoint</Application>
  <PresentationFormat>画面に合わせる (4:3)</PresentationFormat>
  <Paragraphs>56</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-apple-system</vt:lpstr>
      <vt:lpstr>Arial</vt:lpstr>
      <vt:lpstr>Calibri</vt:lpstr>
      <vt:lpstr>Calibri Light</vt:lpstr>
      <vt:lpstr>Office テーマ</vt:lpstr>
      <vt:lpstr>PowerPoint プレゼンテーション</vt:lpstr>
      <vt:lpstr>概要(本章の狙い)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雄太</dc:creator>
  <cp:lastModifiedBy>中野 雄太</cp:lastModifiedBy>
  <cp:revision>34</cp:revision>
  <dcterms:created xsi:type="dcterms:W3CDTF">2020-10-25T14:34:30Z</dcterms:created>
  <dcterms:modified xsi:type="dcterms:W3CDTF">2020-10-31T10:15:55Z</dcterms:modified>
</cp:coreProperties>
</file>