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6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93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5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2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0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1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2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48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36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BB5B-DD05-4268-985F-2EC3E09166AF}" type="datetimeFigureOut">
              <a:rPr kumimoji="1" lang="ja-JP" altLang="en-US" smtClean="0"/>
              <a:t>2016/8/23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1351-8786-4EF6-9C7A-46CF571C8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2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619075" y="1112851"/>
            <a:ext cx="1201217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&gt; 3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* x;</a:t>
            </a:r>
            <a:endParaRPr kumimoji="1" lang="ja-JP" altLang="en-US" sz="1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075" y="2069196"/>
            <a:ext cx="1765474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.Where(x =&gt; x &gt; 3)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.Select(x =&gt; x * x);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075" y="3025541"/>
            <a:ext cx="155387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.Where(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source,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=&gt; x &gt; 3),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x =&gt; x * x);</a:t>
            </a:r>
          </a:p>
        </p:txBody>
      </p:sp>
      <p:sp>
        <p:nvSpPr>
          <p:cNvPr id="5" name="矢印: 下 4"/>
          <p:cNvSpPr/>
          <p:nvPr/>
        </p:nvSpPr>
        <p:spPr>
          <a:xfrm>
            <a:off x="1820411" y="1700259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72081" y="1744911"/>
            <a:ext cx="84214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クエリ式展開</a:t>
            </a:r>
            <a:endParaRPr kumimoji="1" lang="ja-JP" altLang="en-US" sz="1000" dirty="0"/>
          </a:p>
        </p:txBody>
      </p:sp>
      <p:sp>
        <p:nvSpPr>
          <p:cNvPr id="7" name="矢印: 下 6"/>
          <p:cNvSpPr/>
          <p:nvPr/>
        </p:nvSpPr>
        <p:spPr>
          <a:xfrm>
            <a:off x="1820411" y="2656604"/>
            <a:ext cx="184558" cy="315897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72081" y="2701256"/>
            <a:ext cx="109862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ja-JP" altLang="en-US" sz="1000" dirty="0"/>
              <a:t>拡張メソッド展開</a:t>
            </a:r>
            <a:endParaRPr kumimoji="1" lang="ja-JP" altLang="en-US" sz="1000" dirty="0"/>
          </a:p>
        </p:txBody>
      </p:sp>
      <p:sp>
        <p:nvSpPr>
          <p:cNvPr id="9" name="矢印: 上下 8"/>
          <p:cNvSpPr/>
          <p:nvPr/>
        </p:nvSpPr>
        <p:spPr>
          <a:xfrm>
            <a:off x="3531766" y="1048624"/>
            <a:ext cx="167779" cy="2819062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358958" y="825370"/>
            <a:ext cx="513393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ja-JP" altLang="en-US" sz="1000" dirty="0"/>
              <a:t>元の</a:t>
            </a:r>
            <a:r>
              <a:rPr kumimoji="1" lang="en-US" altLang="ja-JP" sz="1000" dirty="0"/>
              <a:t>C#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101" y="3920726"/>
            <a:ext cx="1355105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ja-JP" altLang="en-US" sz="1000" dirty="0"/>
              <a:t>実際に実行されるもの</a:t>
            </a:r>
          </a:p>
        </p:txBody>
      </p:sp>
    </p:spTree>
    <p:extLst>
      <p:ext uri="{BB962C8B-B14F-4D97-AF65-F5344CB8AC3E}">
        <p14:creationId xmlns:p14="http://schemas.microsoft.com/office/powerpoint/2010/main" val="35461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1970031" y="1233182"/>
            <a:ext cx="1396389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70031" y="1233182"/>
            <a:ext cx="7155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From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46900" y="1409262"/>
            <a:ext cx="67062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Identifier: x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35872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2616100" y="541136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16100" y="549614"/>
            <a:ext cx="9800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Query Expression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34871" y="725694"/>
            <a:ext cx="34681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From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198622" y="725694"/>
            <a:ext cx="33559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Body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2668226" y="952285"/>
            <a:ext cx="240054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3711552" y="1136844"/>
            <a:ext cx="1992962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3866892" y="1233182"/>
            <a:ext cx="795658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66891" y="1233182"/>
            <a:ext cx="79565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Where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43760" y="1409262"/>
            <a:ext cx="57925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Condition</a:t>
            </a:r>
            <a:endParaRPr kumimoji="1" lang="ja-JP" altLang="en-US" sz="1000" dirty="0"/>
          </a:p>
        </p:txBody>
      </p:sp>
      <p:sp>
        <p:nvSpPr>
          <p:cNvPr id="24" name="四角形: 角を丸くする 23"/>
          <p:cNvSpPr/>
          <p:nvPr/>
        </p:nvSpPr>
        <p:spPr>
          <a:xfrm>
            <a:off x="4739418" y="1233182"/>
            <a:ext cx="795658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39417" y="1233182"/>
            <a:ext cx="75558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Select Clause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816286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3366420" y="952285"/>
            <a:ext cx="345132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/>
          <p:cNvSpPr/>
          <p:nvPr/>
        </p:nvSpPr>
        <p:spPr>
          <a:xfrm>
            <a:off x="3602654" y="1904303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602654" y="1912781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721425" y="2088861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185176" y="2088861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2" name="四角形: 角を丸くする 41"/>
          <p:cNvSpPr/>
          <p:nvPr/>
        </p:nvSpPr>
        <p:spPr>
          <a:xfrm>
            <a:off x="4739417" y="1904303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739417" y="1912781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858188" y="2088861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21939" y="2088861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3210771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210770" y="2619355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287639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49" name="四角形: 角を丸くする 48"/>
          <p:cNvSpPr/>
          <p:nvPr/>
        </p:nvSpPr>
        <p:spPr>
          <a:xfrm>
            <a:off x="3994505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3994504" y="2615292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71373" y="2782983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4737194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737193" y="2615292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814062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5513649" y="2606903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513648" y="2615292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5590517" y="2782983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40" idx="2"/>
            <a:endCxn id="46" idx="0"/>
          </p:cNvCxnSpPr>
          <p:nvPr/>
        </p:nvCxnSpPr>
        <p:spPr>
          <a:xfrm flipH="1">
            <a:off x="3538831" y="2315452"/>
            <a:ext cx="319134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41" idx="2"/>
            <a:endCxn id="49" idx="0"/>
          </p:cNvCxnSpPr>
          <p:nvPr/>
        </p:nvCxnSpPr>
        <p:spPr>
          <a:xfrm flipH="1">
            <a:off x="4322565" y="2315452"/>
            <a:ext cx="33615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4994728" y="2315452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5492943" y="2315452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stCxn id="22" idx="2"/>
            <a:endCxn id="38" idx="0"/>
          </p:cNvCxnSpPr>
          <p:nvPr/>
        </p:nvCxnSpPr>
        <p:spPr>
          <a:xfrm flipH="1">
            <a:off x="4132602" y="1635853"/>
            <a:ext cx="100784" cy="2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26" idx="2"/>
            <a:endCxn id="42" idx="0"/>
          </p:cNvCxnSpPr>
          <p:nvPr/>
        </p:nvCxnSpPr>
        <p:spPr>
          <a:xfrm>
            <a:off x="5131560" y="1635853"/>
            <a:ext cx="137805" cy="26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201217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source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&gt; 3</a:t>
            </a:r>
          </a:p>
          <a:p>
            <a:r>
              <a:rPr lang="en-US" altLang="ja-JP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x * x;</a:t>
            </a:r>
            <a:endParaRPr kumimoji="1" lang="ja-JP" altLang="en-US" sz="1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2172749" y="3464653"/>
            <a:ext cx="2634302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Roslyn</a:t>
            </a:r>
            <a:r>
              <a:rPr kumimoji="1" lang="ja-JP" altLang="en-US" sz="1000" dirty="0"/>
              <a:t>はこの形態で式ツリーを持ってる</a:t>
            </a:r>
            <a:endParaRPr kumimoji="1" lang="en-US" altLang="ja-JP" sz="1000" dirty="0"/>
          </a:p>
          <a:p>
            <a:r>
              <a:rPr lang="en-US" altLang="ja-JP" sz="1000" dirty="0"/>
              <a:t>C#</a:t>
            </a:r>
            <a:r>
              <a:rPr lang="ja-JP" altLang="en-US" sz="1000" dirty="0"/>
              <a:t>を直接解釈する立場なので当然</a:t>
            </a:r>
            <a:endParaRPr lang="en-US" altLang="ja-JP" sz="1000" dirty="0"/>
          </a:p>
          <a:p>
            <a:r>
              <a:rPr kumimoji="1" lang="en-US" altLang="ja-JP" sz="1000" dirty="0"/>
              <a:t>C#</a:t>
            </a:r>
            <a:r>
              <a:rPr kumimoji="1" lang="ja-JP" altLang="en-US" sz="1000" dirty="0"/>
              <a:t>→</a:t>
            </a:r>
            <a:r>
              <a:rPr kumimoji="1" lang="en-US" altLang="ja-JP" sz="1000" dirty="0"/>
              <a:t>C#</a:t>
            </a:r>
            <a:r>
              <a:rPr kumimoji="1" lang="ja-JP" altLang="en-US" sz="1000" dirty="0"/>
              <a:t>なコード書き換えとかも担うので当然</a:t>
            </a:r>
          </a:p>
        </p:txBody>
      </p:sp>
    </p:spTree>
    <p:extLst>
      <p:ext uri="{BB962C8B-B14F-4D97-AF65-F5344CB8AC3E}">
        <p14:creationId xmlns:p14="http://schemas.microsoft.com/office/powerpoint/2010/main" val="81596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3039496" y="1233182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39496" y="1233182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16365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05337" y="1409262"/>
            <a:ext cx="7603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Select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3589052" y="541136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9052" y="549614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07823" y="72569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61215" y="725694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3829332" y="952285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4852454" y="1136844"/>
            <a:ext cx="1730366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5007794" y="1233182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07793" y="1233182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084662" y="1409262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4684504" y="952285"/>
            <a:ext cx="167950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/>
          <p:cNvSpPr/>
          <p:nvPr/>
        </p:nvSpPr>
        <p:spPr>
          <a:xfrm>
            <a:off x="5907228" y="1868580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907228" y="1877058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025999" y="2053138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489750" y="2053138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5007794" y="1879044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007793" y="1891496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084662" y="2055124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5905005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905004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981873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6681460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681459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758328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22" idx="2"/>
            <a:endCxn id="46" idx="0"/>
          </p:cNvCxnSpPr>
          <p:nvPr/>
        </p:nvCxnSpPr>
        <p:spPr>
          <a:xfrm flipH="1">
            <a:off x="5335854" y="1635853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6162539" y="2279729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6660754" y="2279729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3" idx="2"/>
            <a:endCxn id="42" idx="0"/>
          </p:cNvCxnSpPr>
          <p:nvPr/>
        </p:nvCxnSpPr>
        <p:spPr>
          <a:xfrm>
            <a:off x="6082767" y="1635853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765474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source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.Where(x =&gt; x &gt; 3)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.Select(x =&gt; x * x);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767493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64" name="中かっこ 63"/>
          <p:cNvSpPr/>
          <p:nvPr/>
        </p:nvSpPr>
        <p:spPr>
          <a:xfrm>
            <a:off x="4852454" y="1876969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/>
          <p:cNvSpPr/>
          <p:nvPr/>
        </p:nvSpPr>
        <p:spPr>
          <a:xfrm>
            <a:off x="2685037" y="1877058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685037" y="1885536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803808" y="206161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457200" y="2061616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sp>
        <p:nvSpPr>
          <p:cNvPr id="90" name="中かっこ 89"/>
          <p:cNvSpPr/>
          <p:nvPr/>
        </p:nvSpPr>
        <p:spPr>
          <a:xfrm>
            <a:off x="3820677" y="2472766"/>
            <a:ext cx="1730366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/>
          <p:cNvSpPr/>
          <p:nvPr/>
        </p:nvSpPr>
        <p:spPr>
          <a:xfrm>
            <a:off x="3976017" y="2569104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976016" y="2569104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052885" y="2745184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94" name="直線矢印コネクタ 93"/>
          <p:cNvCxnSpPr>
            <a:stCxn id="89" idx="2"/>
            <a:endCxn id="90" idx="1"/>
          </p:cNvCxnSpPr>
          <p:nvPr/>
        </p:nvCxnSpPr>
        <p:spPr>
          <a:xfrm>
            <a:off x="3780489" y="2288207"/>
            <a:ext cx="40188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四角形: 角を丸くする 94"/>
          <p:cNvSpPr/>
          <p:nvPr/>
        </p:nvSpPr>
        <p:spPr>
          <a:xfrm>
            <a:off x="4875451" y="3204502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4875451" y="3212980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4994222" y="3389060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5457973" y="3389060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99" name="四角形: 角を丸くする 98"/>
          <p:cNvSpPr/>
          <p:nvPr/>
        </p:nvSpPr>
        <p:spPr>
          <a:xfrm>
            <a:off x="3976017" y="3214966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76016" y="3227418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4052885" y="3391046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02" name="四角形: 角を丸くする 101"/>
          <p:cNvSpPr/>
          <p:nvPr/>
        </p:nvSpPr>
        <p:spPr>
          <a:xfrm>
            <a:off x="4873228" y="3907102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4873227" y="3915491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950096" y="4083182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05" name="四角形: 角を丸くする 104"/>
          <p:cNvSpPr/>
          <p:nvPr/>
        </p:nvSpPr>
        <p:spPr>
          <a:xfrm>
            <a:off x="5649683" y="3907102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5649682" y="3915491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5726551" y="4083182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cxnSp>
        <p:nvCxnSpPr>
          <p:cNvPr id="108" name="直線矢印コネクタ 107"/>
          <p:cNvCxnSpPr>
            <a:stCxn id="93" idx="2"/>
            <a:endCxn id="99" idx="0"/>
          </p:cNvCxnSpPr>
          <p:nvPr/>
        </p:nvCxnSpPr>
        <p:spPr>
          <a:xfrm flipH="1">
            <a:off x="4304077" y="2971775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97" idx="2"/>
            <a:endCxn id="102" idx="0"/>
          </p:cNvCxnSpPr>
          <p:nvPr/>
        </p:nvCxnSpPr>
        <p:spPr>
          <a:xfrm>
            <a:off x="5130762" y="3615651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98" idx="2"/>
            <a:endCxn id="105" idx="0"/>
          </p:cNvCxnSpPr>
          <p:nvPr/>
        </p:nvCxnSpPr>
        <p:spPr>
          <a:xfrm>
            <a:off x="5628977" y="3615651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12" idx="2"/>
            <a:endCxn id="95" idx="0"/>
          </p:cNvCxnSpPr>
          <p:nvPr/>
        </p:nvCxnSpPr>
        <p:spPr>
          <a:xfrm>
            <a:off x="5050990" y="2971775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4735716" y="274518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3" name="中かっこ 112"/>
          <p:cNvSpPr/>
          <p:nvPr/>
        </p:nvSpPr>
        <p:spPr>
          <a:xfrm>
            <a:off x="3820677" y="3212891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>
            <a:stCxn id="6" idx="2"/>
            <a:endCxn id="86" idx="0"/>
          </p:cNvCxnSpPr>
          <p:nvPr/>
        </p:nvCxnSpPr>
        <p:spPr>
          <a:xfrm flipH="1">
            <a:off x="3394408" y="1635853"/>
            <a:ext cx="37231" cy="24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四角形: 角を丸くする 117"/>
          <p:cNvSpPr/>
          <p:nvPr/>
        </p:nvSpPr>
        <p:spPr>
          <a:xfrm>
            <a:off x="2618832" y="2567117"/>
            <a:ext cx="87855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618832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695701" y="2743197"/>
            <a:ext cx="79405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source</a:t>
            </a:r>
            <a:endParaRPr kumimoji="1" lang="ja-JP" altLang="en-US" sz="1000" dirty="0"/>
          </a:p>
        </p:txBody>
      </p:sp>
      <p:cxnSp>
        <p:nvCxnSpPr>
          <p:cNvPr id="121" name="直線矢印コネクタ 120"/>
          <p:cNvCxnSpPr>
            <a:stCxn id="88" idx="2"/>
            <a:endCxn id="118" idx="0"/>
          </p:cNvCxnSpPr>
          <p:nvPr/>
        </p:nvCxnSpPr>
        <p:spPr>
          <a:xfrm flipH="1">
            <a:off x="3058110" y="2288207"/>
            <a:ext cx="60972" cy="27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9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/>
          <p:cNvSpPr/>
          <p:nvPr/>
        </p:nvSpPr>
        <p:spPr>
          <a:xfrm>
            <a:off x="2485823" y="1233182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85823" y="1233182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62692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51664" y="1409262"/>
            <a:ext cx="76039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Select</a:t>
            </a:r>
            <a:endParaRPr kumimoji="1" lang="ja-JP" altLang="en-US" sz="1000" dirty="0"/>
          </a:p>
        </p:txBody>
      </p:sp>
      <p:sp>
        <p:nvSpPr>
          <p:cNvPr id="8" name="四角形: 角を丸くする 7"/>
          <p:cNvSpPr/>
          <p:nvPr/>
        </p:nvSpPr>
        <p:spPr>
          <a:xfrm>
            <a:off x="3035379" y="541136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35379" y="549614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54150" y="725694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807542" y="725694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13" name="直線矢印コネクタ 12"/>
          <p:cNvCxnSpPr>
            <a:stCxn id="10" idx="2"/>
            <a:endCxn id="4" idx="0"/>
          </p:cNvCxnSpPr>
          <p:nvPr/>
        </p:nvCxnSpPr>
        <p:spPr>
          <a:xfrm flipH="1">
            <a:off x="3275659" y="952285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中かっこ 17"/>
          <p:cNvSpPr/>
          <p:nvPr/>
        </p:nvSpPr>
        <p:spPr>
          <a:xfrm>
            <a:off x="4298781" y="1136844"/>
            <a:ext cx="3361598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/>
          <p:cNvSpPr/>
          <p:nvPr/>
        </p:nvSpPr>
        <p:spPr>
          <a:xfrm>
            <a:off x="6076566" y="1233182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076565" y="1233182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53434" y="1409262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27" name="直線矢印コネクタ 26"/>
          <p:cNvCxnSpPr>
            <a:stCxn id="11" idx="2"/>
            <a:endCxn id="18" idx="1"/>
          </p:cNvCxnSpPr>
          <p:nvPr/>
        </p:nvCxnSpPr>
        <p:spPr>
          <a:xfrm>
            <a:off x="4130831" y="952285"/>
            <a:ext cx="167950" cy="47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/>
          <p:cNvSpPr/>
          <p:nvPr/>
        </p:nvSpPr>
        <p:spPr>
          <a:xfrm>
            <a:off x="6976000" y="1868580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6000" y="1877058"/>
            <a:ext cx="50391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Multiply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94771" y="2053138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558522" y="2053138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46" name="四角形: 角を丸くする 45"/>
          <p:cNvSpPr/>
          <p:nvPr/>
        </p:nvSpPr>
        <p:spPr>
          <a:xfrm>
            <a:off x="6076566" y="1879044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076565" y="1891496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53434" y="2055124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2" name="四角形: 角を丸くする 51"/>
          <p:cNvSpPr/>
          <p:nvPr/>
        </p:nvSpPr>
        <p:spPr>
          <a:xfrm>
            <a:off x="6973777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973776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50645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55" name="四角形: 角を丸くする 54"/>
          <p:cNvSpPr/>
          <p:nvPr/>
        </p:nvSpPr>
        <p:spPr>
          <a:xfrm>
            <a:off x="7750232" y="2571180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750231" y="257956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827100" y="2747260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cxnSp>
        <p:nvCxnSpPr>
          <p:cNvPr id="58" name="直線矢印コネクタ 57"/>
          <p:cNvCxnSpPr>
            <a:stCxn id="22" idx="2"/>
            <a:endCxn id="46" idx="0"/>
          </p:cNvCxnSpPr>
          <p:nvPr/>
        </p:nvCxnSpPr>
        <p:spPr>
          <a:xfrm flipH="1">
            <a:off x="6404626" y="1635853"/>
            <a:ext cx="60876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44" idx="2"/>
            <a:endCxn id="52" idx="0"/>
          </p:cNvCxnSpPr>
          <p:nvPr/>
        </p:nvCxnSpPr>
        <p:spPr>
          <a:xfrm>
            <a:off x="7231311" y="2279729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5" idx="2"/>
            <a:endCxn id="55" idx="0"/>
          </p:cNvCxnSpPr>
          <p:nvPr/>
        </p:nvCxnSpPr>
        <p:spPr>
          <a:xfrm>
            <a:off x="7729526" y="2279729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63" idx="2"/>
            <a:endCxn id="42" idx="0"/>
          </p:cNvCxnSpPr>
          <p:nvPr/>
        </p:nvCxnSpPr>
        <p:spPr>
          <a:xfrm>
            <a:off x="7151539" y="1635853"/>
            <a:ext cx="354409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62062" y="458510"/>
            <a:ext cx="1553878" cy="84214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.Select(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000" dirty="0">
                <a:solidFill>
                  <a:srgbClr val="2B91AF"/>
                </a:solidFill>
                <a:latin typeface="Consolas" panose="020B0609020204030204" pitchFamily="49" charset="0"/>
              </a:rPr>
              <a:t>Enumerable</a:t>
            </a:r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.Where(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source,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x =&gt; x &gt; 3),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x =&gt; x * x);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836265" y="1409262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64" name="中かっこ 63"/>
          <p:cNvSpPr/>
          <p:nvPr/>
        </p:nvSpPr>
        <p:spPr>
          <a:xfrm>
            <a:off x="5921226" y="1876969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>
            <a:stCxn id="6" idx="2"/>
            <a:endCxn id="118" idx="0"/>
          </p:cNvCxnSpPr>
          <p:nvPr/>
        </p:nvCxnSpPr>
        <p:spPr>
          <a:xfrm>
            <a:off x="2877966" y="1635853"/>
            <a:ext cx="184383" cy="24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四角形: 角を丸くする 117"/>
          <p:cNvSpPr/>
          <p:nvPr/>
        </p:nvSpPr>
        <p:spPr>
          <a:xfrm>
            <a:off x="2485823" y="1880213"/>
            <a:ext cx="1153052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2485823" y="1892665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2562692" y="2056293"/>
            <a:ext cx="107618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Enumerable</a:t>
            </a:r>
            <a:endParaRPr kumimoji="1" lang="ja-JP" altLang="en-US" sz="1000" dirty="0"/>
          </a:p>
        </p:txBody>
      </p:sp>
      <p:sp>
        <p:nvSpPr>
          <p:cNvPr id="73" name="四角形: 角を丸くする 72"/>
          <p:cNvSpPr/>
          <p:nvPr/>
        </p:nvSpPr>
        <p:spPr>
          <a:xfrm>
            <a:off x="3954149" y="1933706"/>
            <a:ext cx="157967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954149" y="1933706"/>
            <a:ext cx="89985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Member Access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031018" y="2109786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719990" y="2109786"/>
            <a:ext cx="80046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Where</a:t>
            </a:r>
            <a:endParaRPr kumimoji="1" lang="ja-JP" altLang="en-US" sz="1000" dirty="0"/>
          </a:p>
        </p:txBody>
      </p:sp>
      <p:sp>
        <p:nvSpPr>
          <p:cNvPr id="77" name="四角形: 角を丸くする 76"/>
          <p:cNvSpPr/>
          <p:nvPr/>
        </p:nvSpPr>
        <p:spPr>
          <a:xfrm>
            <a:off x="4503705" y="1241660"/>
            <a:ext cx="1418741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4503705" y="1250138"/>
            <a:ext cx="61932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Invocation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622476" y="1426218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275868" y="1426218"/>
            <a:ext cx="6465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Arguments</a:t>
            </a:r>
            <a:endParaRPr kumimoji="1" lang="ja-JP" altLang="en-US" sz="1000" dirty="0"/>
          </a:p>
        </p:txBody>
      </p:sp>
      <p:cxnSp>
        <p:nvCxnSpPr>
          <p:cNvPr id="82" name="直線矢印コネクタ 81"/>
          <p:cNvCxnSpPr>
            <a:stCxn id="80" idx="2"/>
            <a:endCxn id="73" idx="0"/>
          </p:cNvCxnSpPr>
          <p:nvPr/>
        </p:nvCxnSpPr>
        <p:spPr>
          <a:xfrm flipH="1">
            <a:off x="4743985" y="1652809"/>
            <a:ext cx="193765" cy="28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中かっこ 83"/>
          <p:cNvSpPr/>
          <p:nvPr/>
        </p:nvSpPr>
        <p:spPr>
          <a:xfrm>
            <a:off x="5824721" y="3083085"/>
            <a:ext cx="2612535" cy="582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/>
          <p:cNvSpPr/>
          <p:nvPr/>
        </p:nvSpPr>
        <p:spPr>
          <a:xfrm>
            <a:off x="6883925" y="3179423"/>
            <a:ext cx="140247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883924" y="3179423"/>
            <a:ext cx="48627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960793" y="3355503"/>
            <a:ext cx="62413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Parameter</a:t>
            </a:r>
            <a:endParaRPr kumimoji="1" lang="ja-JP" altLang="en-US" sz="1000" dirty="0"/>
          </a:p>
        </p:txBody>
      </p:sp>
      <p:cxnSp>
        <p:nvCxnSpPr>
          <p:cNvPr id="117" name="直線矢印コネクタ 116"/>
          <p:cNvCxnSpPr>
            <a:stCxn id="81" idx="2"/>
            <a:endCxn id="84" idx="1"/>
          </p:cNvCxnSpPr>
          <p:nvPr/>
        </p:nvCxnSpPr>
        <p:spPr>
          <a:xfrm>
            <a:off x="5599157" y="1652809"/>
            <a:ext cx="225564" cy="172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四角形: 角を丸くする 121"/>
          <p:cNvSpPr/>
          <p:nvPr/>
        </p:nvSpPr>
        <p:spPr>
          <a:xfrm>
            <a:off x="6976000" y="3814821"/>
            <a:ext cx="1059895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6976000" y="3823299"/>
            <a:ext cx="57765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>
                <a:solidFill>
                  <a:schemeClr val="accent3">
                    <a:lumMod val="75000"/>
                  </a:schemeClr>
                </a:solidFill>
              </a:rPr>
              <a:t>Less Than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7094771" y="3999379"/>
            <a:ext cx="27307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Left</a:t>
            </a:r>
            <a:endParaRPr kumimoji="1" lang="ja-JP" altLang="en-US" sz="1000" dirty="0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7558522" y="3999379"/>
            <a:ext cx="3420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Right</a:t>
            </a:r>
            <a:endParaRPr kumimoji="1" lang="ja-JP" altLang="en-US" sz="1000" dirty="0"/>
          </a:p>
        </p:txBody>
      </p:sp>
      <p:sp>
        <p:nvSpPr>
          <p:cNvPr id="126" name="四角形: 角を丸くする 125"/>
          <p:cNvSpPr/>
          <p:nvPr/>
        </p:nvSpPr>
        <p:spPr>
          <a:xfrm>
            <a:off x="6076566" y="3825285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6076565" y="3837737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6153434" y="4001365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29" name="四角形: 角を丸くする 128"/>
          <p:cNvSpPr/>
          <p:nvPr/>
        </p:nvSpPr>
        <p:spPr>
          <a:xfrm>
            <a:off x="6973777" y="4517421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6973776" y="4525810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7050645" y="4693501"/>
            <a:ext cx="5023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x</a:t>
            </a:r>
            <a:endParaRPr kumimoji="1" lang="ja-JP" altLang="en-US" sz="1000" dirty="0"/>
          </a:p>
        </p:txBody>
      </p:sp>
      <p:sp>
        <p:nvSpPr>
          <p:cNvPr id="132" name="四角形: 角を丸くする 131"/>
          <p:cNvSpPr/>
          <p:nvPr/>
        </p:nvSpPr>
        <p:spPr>
          <a:xfrm>
            <a:off x="7750232" y="4517421"/>
            <a:ext cx="656120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7750231" y="4525810"/>
            <a:ext cx="39811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Literal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827100" y="4693501"/>
            <a:ext cx="49429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Value: 3</a:t>
            </a:r>
            <a:endParaRPr kumimoji="1" lang="ja-JP" altLang="en-US" sz="1000" dirty="0"/>
          </a:p>
        </p:txBody>
      </p:sp>
      <p:cxnSp>
        <p:nvCxnSpPr>
          <p:cNvPr id="135" name="直線矢印コネクタ 134"/>
          <p:cNvCxnSpPr>
            <a:stCxn id="116" idx="2"/>
            <a:endCxn id="126" idx="0"/>
          </p:cNvCxnSpPr>
          <p:nvPr/>
        </p:nvCxnSpPr>
        <p:spPr>
          <a:xfrm flipH="1">
            <a:off x="6404626" y="3582094"/>
            <a:ext cx="868235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/>
          <p:cNvCxnSpPr>
            <a:stCxn id="124" idx="2"/>
            <a:endCxn id="129" idx="0"/>
          </p:cNvCxnSpPr>
          <p:nvPr/>
        </p:nvCxnSpPr>
        <p:spPr>
          <a:xfrm>
            <a:off x="7231311" y="4225970"/>
            <a:ext cx="7052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25" idx="2"/>
            <a:endCxn id="132" idx="0"/>
          </p:cNvCxnSpPr>
          <p:nvPr/>
        </p:nvCxnSpPr>
        <p:spPr>
          <a:xfrm>
            <a:off x="7729526" y="4225970"/>
            <a:ext cx="348766" cy="29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139" idx="2"/>
            <a:endCxn id="122" idx="0"/>
          </p:cNvCxnSpPr>
          <p:nvPr/>
        </p:nvCxnSpPr>
        <p:spPr>
          <a:xfrm flipH="1">
            <a:off x="7505948" y="3582094"/>
            <a:ext cx="452950" cy="23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/>
          <p:cNvSpPr txBox="1"/>
          <p:nvPr/>
        </p:nvSpPr>
        <p:spPr>
          <a:xfrm>
            <a:off x="7643624" y="3355503"/>
            <a:ext cx="63054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endParaRPr kumimoji="1" lang="ja-JP" altLang="en-US" sz="1000" dirty="0"/>
          </a:p>
        </p:txBody>
      </p:sp>
      <p:sp>
        <p:nvSpPr>
          <p:cNvPr id="140" name="中かっこ 139"/>
          <p:cNvSpPr/>
          <p:nvPr/>
        </p:nvSpPr>
        <p:spPr>
          <a:xfrm>
            <a:off x="5921226" y="3823210"/>
            <a:ext cx="937410" cy="4047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1" name="直線矢印コネクタ 140"/>
          <p:cNvCxnSpPr>
            <a:stCxn id="75" idx="2"/>
            <a:endCxn id="142" idx="0"/>
          </p:cNvCxnSpPr>
          <p:nvPr/>
        </p:nvCxnSpPr>
        <p:spPr>
          <a:xfrm>
            <a:off x="4346292" y="2336377"/>
            <a:ext cx="184383" cy="24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四角形: 角を丸くする 141"/>
          <p:cNvSpPr/>
          <p:nvPr/>
        </p:nvSpPr>
        <p:spPr>
          <a:xfrm>
            <a:off x="3954149" y="2580737"/>
            <a:ext cx="1153052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954149" y="2593189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4031018" y="2756817"/>
            <a:ext cx="107618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Enumerable</a:t>
            </a:r>
            <a:endParaRPr kumimoji="1" lang="ja-JP" altLang="en-US" sz="1000" dirty="0"/>
          </a:p>
        </p:txBody>
      </p:sp>
      <p:sp>
        <p:nvSpPr>
          <p:cNvPr id="145" name="四角形: 角を丸くする 144"/>
          <p:cNvSpPr/>
          <p:nvPr/>
        </p:nvSpPr>
        <p:spPr>
          <a:xfrm>
            <a:off x="5941732" y="3181677"/>
            <a:ext cx="870923" cy="402671"/>
          </a:xfrm>
          <a:prstGeom prst="roundRect">
            <a:avLst>
              <a:gd name="adj" fmla="val 104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5941732" y="3181677"/>
            <a:ext cx="552002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ja-JP" sz="1000" dirty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endParaRPr kumimoji="1" lang="ja-JP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7" name="テキスト ボックス 146"/>
          <p:cNvSpPr txBox="1"/>
          <p:nvPr/>
        </p:nvSpPr>
        <p:spPr>
          <a:xfrm>
            <a:off x="6018601" y="3357757"/>
            <a:ext cx="794054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Name: source</a:t>
            </a:r>
            <a:endParaRPr kumimoji="1" lang="ja-JP" altLang="en-US" sz="1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885855" y="4426317"/>
            <a:ext cx="4134713" cy="53436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1000" dirty="0"/>
              <a:t>Expression</a:t>
            </a:r>
            <a:r>
              <a:rPr kumimoji="1" lang="ja-JP" altLang="en-US" sz="1000" dirty="0"/>
              <a:t>はこの形態で式ツリーを持ってる</a:t>
            </a:r>
            <a:endParaRPr kumimoji="1" lang="en-US" altLang="ja-JP" sz="1000" dirty="0"/>
          </a:p>
          <a:p>
            <a:r>
              <a:rPr lang="ja-JP" altLang="en-US" sz="1000" dirty="0"/>
              <a:t>動的コード生成するので、</a:t>
            </a:r>
            <a:r>
              <a:rPr lang="en-US" altLang="ja-JP" sz="1000" dirty="0"/>
              <a:t>IL</a:t>
            </a:r>
            <a:r>
              <a:rPr lang="ja-JP" altLang="en-US" sz="1000" dirty="0"/>
              <a:t>に近い形態の方が実行速度的にお得なので</a:t>
            </a:r>
            <a:endParaRPr lang="en-US" altLang="ja-JP" sz="1000" dirty="0"/>
          </a:p>
          <a:p>
            <a:r>
              <a:rPr lang="ja-JP" altLang="en-US" sz="1000" dirty="0"/>
              <a:t>ラムダ式からの変換が効く範囲ならいいけど、直接組むのは結構大変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0627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36000" tIns="36000" rIns="36000" bIns="36000" rtlCol="0" anchor="ctr"/>
      <a:lstStyle>
        <a:defPPr algn="ctr"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>
          <a:defRPr kumimoji="1"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352</Words>
  <Application>Microsoft Office PowerPoint</Application>
  <PresentationFormat>ワイド画面</PresentationFormat>
  <Paragraphs>133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Nobuyuki Iwanaga</dc:creator>
  <cp:lastModifiedBy>Nobuyuki Iwanaga</cp:lastModifiedBy>
  <cp:revision>5</cp:revision>
  <dcterms:created xsi:type="dcterms:W3CDTF">2016-08-23T12:30:50Z</dcterms:created>
  <dcterms:modified xsi:type="dcterms:W3CDTF">2016-08-23T13:16:13Z</dcterms:modified>
</cp:coreProperties>
</file>