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3" autoAdjust="0"/>
  </p:normalViewPr>
  <p:slideViewPr>
    <p:cSldViewPr snapToGrid="0" showGuides="1">
      <p:cViewPr varScale="1">
        <p:scale>
          <a:sx n="55" d="100"/>
          <a:sy n="55" d="100"/>
        </p:scale>
        <p:origin x="676" y="44"/>
      </p:cViewPr>
      <p:guideLst>
        <p:guide orient="horz" pos="300"/>
        <p:guide pos="347"/>
        <p:guide pos="7333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F6327-9F8C-45DA-A242-DF54DED1B5CA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DCC0-350E-4A8F-884B-7C7A5B9569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5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ポインタとの違いとして，参照型では</a:t>
            </a:r>
            <a:r>
              <a:rPr kumimoji="1" lang="en-US" altLang="ja-JP" dirty="0"/>
              <a:t>(const</a:t>
            </a:r>
            <a:r>
              <a:rPr kumimoji="1" lang="ja-JP" altLang="en-US" dirty="0"/>
              <a:t>なくても</a:t>
            </a:r>
            <a:r>
              <a:rPr kumimoji="1" lang="en-US" altLang="ja-JP" dirty="0"/>
              <a:t>)</a:t>
            </a:r>
            <a:r>
              <a:rPr kumimoji="1" lang="ja-JP" altLang="en-US" dirty="0"/>
              <a:t>そもそも</a:t>
            </a:r>
            <a:r>
              <a:rPr kumimoji="1" lang="en-US" altLang="ja-JP" dirty="0"/>
              <a:t>ref</a:t>
            </a:r>
            <a:r>
              <a:rPr kumimoji="1" lang="ja-JP" altLang="en-US" dirty="0"/>
              <a:t>のアドレスはあとから変更できないことに注意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DCC0-350E-4A8F-884B-7C7A5B9569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72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また，ポインタの指す値が定数でもよい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DCC0-350E-4A8F-884B-7C7A5B9569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57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以降石田さんコメントは＊とかく</a:t>
            </a:r>
            <a:endParaRPr kumimoji="1" lang="en-US" altLang="ja-JP" dirty="0"/>
          </a:p>
          <a:p>
            <a:r>
              <a:rPr kumimoji="1" lang="ja-JP" altLang="en-US" dirty="0"/>
              <a:t>＊今後，練習課題でなく，研究などで使うものは先人のつくった関数を使っていけばよい（先人によってすごく最適化されてる）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DCC0-350E-4A8F-884B-7C7A5B9569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1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＊実装は簡単，短いデータには速い，安定ソート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9DCC0-350E-4A8F-884B-7C7A5B95697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11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・この計算量は比較回数を考えてるが，交換回数は比較より必ず少ないので</a:t>
                </a:r>
                <a:r>
                  <a:rPr kumimoji="1" lang="en-US" altLang="ja-JP" dirty="0"/>
                  <a:t>OK</a:t>
                </a:r>
              </a:p>
              <a:p>
                <a:r>
                  <a:rPr kumimoji="1" lang="ja-JP" altLang="en-US" dirty="0"/>
                  <a:t>＊なぜ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ja-JP" altLang="en-US" dirty="0"/>
                  <a:t>なのか：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最短となるのはピボットが常に中央値の場合，分割回数は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ja-JP" altLang="en-US" dirty="0"/>
                  <a:t>オーダー</a:t>
                </a:r>
              </a:p>
            </p:txBody>
          </p:sp>
        </mc:Choice>
        <mc:Fallback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・この計算量は比較回数を考えてるが，交換回数は比較より必ず少ないので</a:t>
                </a:r>
                <a:r>
                  <a:rPr kumimoji="1" lang="en-US" altLang="ja-JP" dirty="0"/>
                  <a:t>OK</a:t>
                </a:r>
              </a:p>
              <a:p>
                <a:r>
                  <a:rPr kumimoji="1" lang="ja-JP" altLang="en-US" dirty="0"/>
                  <a:t>＊なぜ</a:t>
                </a:r>
                <a:r>
                  <a:rPr kumimoji="1" lang="en-US" altLang="ja-JP" b="0" i="0">
                    <a:latin typeface="Cambria Math" panose="02040503050406030204" pitchFamily="18" charset="0"/>
                  </a:rPr>
                  <a:t>𝑛 log_2⁡𝑛</a:t>
                </a:r>
                <a:r>
                  <a:rPr kumimoji="1" lang="ja-JP" altLang="en-US" dirty="0"/>
                  <a:t>なのか：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最短となるのはピボットが常に中央値の場合，分割回数は</a:t>
                </a:r>
                <a:r>
                  <a:rPr kumimoji="1" lang="en-US" altLang="ja-JP" b="0" i="0">
                    <a:latin typeface="Cambria Math" panose="02040503050406030204" pitchFamily="18" charset="0"/>
                  </a:rPr>
                  <a:t>log_2⁡𝑛</a:t>
                </a:r>
                <a:r>
                  <a:rPr kumimoji="1" lang="ja-JP" altLang="en-US" dirty="0"/>
                  <a:t>オーダー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9DCC0-350E-4A8F-884B-7C7A5B95697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2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・挿入ソートでは比較回数と入れ替え回数は同じになる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9DCC0-350E-4A8F-884B-7C7A5B95697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95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＊挿入ソート：リアルタイムの</a:t>
            </a:r>
            <a:r>
              <a:rPr kumimoji="1" lang="ja-JP" altLang="en-US"/>
              <a:t>ソートに使える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9DCC0-350E-4A8F-884B-7C7A5B95697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01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8B989-9152-4AB9-877D-7A7E2DB9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F18EBD-D937-4661-AB5A-F624F7EF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8AEA3-6789-4258-830B-BD387C69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78E2C-0CB9-4D28-A8F8-162B47FC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8B1CF-773E-4E17-91A1-6C9A3A7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2AFD3-B94F-4687-8C8D-7C052410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F4C8CA-ECFA-4D85-8465-7226D62AE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CC460-DA6C-4BF1-9D52-8BA2E6AC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415F2-BCC4-40CA-9479-E7B1B71B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21286-A634-4239-9CC8-C9E30FA7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3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36CE45-C735-4307-80D7-5E952CF1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3F7020-FB41-4D7E-BD1F-B8247F055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7A1AE-D4F8-4EB6-AA64-58DACB98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BDCEC-1250-4284-9C4D-32CADE54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8DCFE8-4E14-4898-AF44-BF2BB57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2A702-7647-4684-94D7-A92F18A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90AD7E-9537-4D57-8F77-DF7456AA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1AE0F-159B-43E8-AB2D-19AB9D2E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62D2E8-E62E-43D9-BE73-715AD2B1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76550-8B00-47A4-9D8D-05D8B016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CB8F0-F0E7-4E3B-B1C5-3976B48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4164C7-F2AA-44BA-A690-1F4FE57E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F8059-1E84-40C8-B457-96C876E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2E878-1D78-4430-A323-42425C46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E8F8-6754-4CF3-98DA-CED86354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7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8FC44-EA48-4EEE-91EA-3F0E24D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99AE97-CDD9-4997-BA24-EB3476488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6759A6-2288-4E43-9F12-AF398288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83E68-4086-444A-B138-307396E6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BD5A5-6B78-4D3E-BEC4-52ED2EA3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AF28AC-5345-4C16-B7B6-57EC9E5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4C9DD-57BB-4F66-BEA3-AB4B8181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BA8D2-3468-4AB3-9D36-2513FCA2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EDF349-679A-49E9-8CC3-878F6E369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2A9312-AB74-4D68-8491-0B6B3E585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1ECE41-B30F-497A-8E58-8FB45E004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3A7FB0-36F6-4E52-AAC6-BB09DDEC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C33D26-7EB5-4CCD-9DE6-EFA674CB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929477-7513-48A5-A16F-C0FBF934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8C25F-6F04-4C26-A9EE-69A24FD1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6CADA8-8A4C-4AA6-A216-6EF6483D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0E2544-5CF8-4E1E-AE6A-60BC0B67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6CD5E9-C073-4F56-BB9A-90A3D8CB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5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18AFC3-026B-4ECC-8CED-92C4D18E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FB146A-F4D7-48DC-BA9E-6EBEEECB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A397F9-966A-4407-9320-E224BF6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6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DAD-6BAC-4F0F-B926-7D0433B6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00F4E-2C18-4059-9640-AF73CF07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6A284C-8322-4CA2-B3B1-952FF3F3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849E1-93CC-4D8F-B31E-CA5B92ED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985BCF-FD91-4F5B-BEDC-B9E67E22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F50B07-E922-4E13-A4F2-0B49CCAB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9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C020A-2578-4D62-A081-6E737EE5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0D059D-2916-41FF-BB06-1D199E25F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84CE6-D3BE-4970-9B8C-076E3957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56AE87-018E-41AD-95BF-AF6F8DA5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88AD6C-8C4E-45CA-AE30-81A6888A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ABCCB7-7502-4E04-A9C2-5D5E2CC2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8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9F080B-66C0-4FE6-BCE8-95E7BCEB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88084-1205-43D3-B83B-A35DFCAF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8C65D-BDB4-413F-9D64-C64E9B2DA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729A-1F76-44A4-93D6-9D3CC9437299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532A71-5CE7-4E28-B9BF-F5724ED6D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459C1-4893-421B-A43B-BB7F35977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548D-B4E7-4048-9BC8-D577EA4B2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0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D42F6-D3A5-4B79-B8F6-0E445F15B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783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プログラミング講座</a:t>
            </a:r>
            <a:r>
              <a:rPr lang="en-US" altLang="ja-JP" dirty="0"/>
              <a:t> </a:t>
            </a:r>
            <a:r>
              <a:rPr kumimoji="1" lang="ja-JP" altLang="en-US" dirty="0"/>
              <a:t>宿題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49B5DE-B940-4B7B-B4C7-F3CE14C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dirty="0"/>
              <a:t>Day3 (2019/3/12)</a:t>
            </a:r>
            <a:r>
              <a:rPr kumimoji="1" lang="ja-JP" altLang="en-US" dirty="0"/>
              <a:t>実施分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小林篤史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C4D9E0-C76C-43D5-8FF2-53D6C925D9D8}"/>
              </a:ext>
            </a:extLst>
          </p:cNvPr>
          <p:cNvSpPr/>
          <p:nvPr/>
        </p:nvSpPr>
        <p:spPr>
          <a:xfrm>
            <a:off x="1270200" y="3929383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5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2</a:t>
            </a:r>
            <a:r>
              <a:rPr lang="ja-JP" altLang="en-US" dirty="0"/>
              <a:t> 使い分けなど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25563"/>
            <a:ext cx="11090274" cy="47306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クイックソート：大規模なデータでは平均計算量が比較的少ない</a:t>
            </a:r>
            <a:endParaRPr lang="en-US" altLang="ja-JP" dirty="0"/>
          </a:p>
          <a:p>
            <a:r>
              <a:rPr lang="ja-JP" altLang="en-US" dirty="0"/>
              <a:t>計算量が最大になるのを防ぐための対処法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 dirty="0"/>
              <a:t>データ（全体もしくは一部）の中央値をピボットにする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 dirty="0"/>
              <a:t>あらかじめ入力データ列をランダムに入れ替える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挿入ソート</a:t>
            </a:r>
            <a:endParaRPr lang="en-US" altLang="ja-JP" dirty="0"/>
          </a:p>
          <a:p>
            <a:r>
              <a:rPr lang="ja-JP" altLang="en-US" dirty="0"/>
              <a:t>整列済みデータに新しいデータを加えるときに高速</a:t>
            </a:r>
            <a:endParaRPr lang="en-US" altLang="ja-JP" dirty="0"/>
          </a:p>
          <a:p>
            <a:r>
              <a:rPr lang="ja-JP" altLang="en-US" dirty="0"/>
              <a:t>大規模なデータに対し，まずクイックソートを実行し</a:t>
            </a:r>
            <a:br>
              <a:rPr lang="en-US" altLang="ja-JP" dirty="0"/>
            </a:br>
            <a:r>
              <a:rPr lang="ja-JP" altLang="en-US" dirty="0"/>
              <a:t>分割が進んだデータに挿入ソートを行うことで高速化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1.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36" y="1139915"/>
            <a:ext cx="9940927" cy="435133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ポインタ・参照と</a:t>
            </a:r>
            <a:r>
              <a:rPr lang="nl-NL" altLang="ja-JP" sz="3200" dirty="0"/>
              <a:t>const </a:t>
            </a:r>
            <a:r>
              <a:rPr lang="ja-JP" altLang="en-US" sz="3200" dirty="0"/>
              <a:t>について，以下の</a:t>
            </a:r>
            <a:r>
              <a:rPr lang="en-US" altLang="ja-JP" sz="3200" dirty="0"/>
              <a:t>3</a:t>
            </a:r>
            <a:r>
              <a:rPr lang="ja-JP" altLang="en-US" sz="3200" dirty="0" err="1"/>
              <a:t>つの</a:t>
            </a:r>
            <a:r>
              <a:rPr lang="ja-JP" altLang="en-US" sz="3200" dirty="0"/>
              <a:t>違い</a:t>
            </a:r>
            <a:endParaRPr lang="en-US" altLang="ja-JP" sz="3200" dirty="0"/>
          </a:p>
          <a:p>
            <a:pPr marL="0" indent="0">
              <a:buNone/>
            </a:pPr>
            <a:endParaRPr lang="nl-NL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nl-NL" altLang="ja-JP" sz="3200" dirty="0"/>
              <a:t>const int &amp;ref = val;</a:t>
            </a:r>
            <a:br>
              <a:rPr lang="nl-NL" altLang="ja-JP" sz="3200" dirty="0"/>
            </a:br>
            <a:endParaRPr lang="nl-NL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nl-NL" altLang="ja-JP" sz="3200" dirty="0"/>
              <a:t>const int *ptr1 = val;</a:t>
            </a:r>
            <a:br>
              <a:rPr lang="nl-NL" altLang="ja-JP" sz="3200" dirty="0"/>
            </a:br>
            <a:endParaRPr lang="nl-NL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nl-NL" altLang="ja-JP" sz="3200" dirty="0"/>
              <a:t>int *const ptr2 = val;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6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1.1 const int &amp;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39915"/>
            <a:ext cx="11090274" cy="1101049"/>
          </a:xfrm>
        </p:spPr>
        <p:txBody>
          <a:bodyPr>
            <a:normAutofit/>
          </a:bodyPr>
          <a:lstStyle/>
          <a:p>
            <a:r>
              <a:rPr lang="nl-NL" altLang="ja-JP" sz="2400" dirty="0"/>
              <a:t>const int &amp;ref = val;</a:t>
            </a:r>
          </a:p>
          <a:p>
            <a:pPr marL="0" indent="0">
              <a:buNone/>
            </a:pPr>
            <a:r>
              <a:rPr lang="nl-NL" altLang="ja-JP" sz="2400" dirty="0"/>
              <a:t>ref</a:t>
            </a:r>
            <a:r>
              <a:rPr lang="ja-JP" altLang="en-US" sz="2400" dirty="0"/>
              <a:t>の値の変更は不可，参照先</a:t>
            </a:r>
            <a:r>
              <a:rPr lang="en-US" altLang="ja-JP" sz="2400" dirty="0" err="1"/>
              <a:t>val</a:t>
            </a:r>
            <a:r>
              <a:rPr lang="ja-JP" altLang="en-US" sz="2400" dirty="0"/>
              <a:t>の値の変更は可</a:t>
            </a:r>
            <a:endParaRPr lang="nl-NL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F4ED411-DBB2-4C5A-A1D8-4CEFB490BB9F}"/>
              </a:ext>
            </a:extLst>
          </p:cNvPr>
          <p:cNvSpPr txBox="1">
            <a:spLocks/>
          </p:cNvSpPr>
          <p:nvPr/>
        </p:nvSpPr>
        <p:spPr>
          <a:xfrm>
            <a:off x="550864" y="5827286"/>
            <a:ext cx="11090274" cy="55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注：参照型では，参照先（アドレス）の変更はそもそも不可</a:t>
            </a:r>
            <a:endParaRPr lang="nl-NL" altLang="ja-JP" sz="24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27CB4C9-59B2-4D21-B730-B280F1EC286B}"/>
              </a:ext>
            </a:extLst>
          </p:cNvPr>
          <p:cNvSpPr txBox="1">
            <a:spLocks/>
          </p:cNvSpPr>
          <p:nvPr/>
        </p:nvSpPr>
        <p:spPr>
          <a:xfrm>
            <a:off x="550864" y="4558751"/>
            <a:ext cx="11090274" cy="110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altLang="ja-JP" sz="2400" dirty="0"/>
              <a:t>const int val </a:t>
            </a:r>
            <a:r>
              <a:rPr lang="ja-JP" altLang="en-US" sz="2400" dirty="0"/>
              <a:t>を参照できる</a:t>
            </a:r>
            <a:r>
              <a:rPr lang="en-US" altLang="ja-JP" sz="2400" dirty="0"/>
              <a:t>(const</a:t>
            </a:r>
            <a:r>
              <a:rPr lang="ja-JP" altLang="en-US" sz="2400" dirty="0"/>
              <a:t>なし参照型では参照不可</a:t>
            </a:r>
            <a:r>
              <a:rPr lang="en-US" altLang="ja-JP" sz="2400" dirty="0"/>
              <a:t>)</a:t>
            </a:r>
            <a:endParaRPr lang="nl-NL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49C8F90-D268-4064-A12E-B6862E1AA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2" y="2324853"/>
            <a:ext cx="3833492" cy="129286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6A3691-B771-49CB-83F5-3BD0F9B01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73" y="2357539"/>
            <a:ext cx="3822636" cy="12825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6C31A0F-9432-4C1B-8581-DEA64A8DA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84" y="2753831"/>
            <a:ext cx="1104957" cy="31116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D2296D-EA42-4AC0-8866-A42F8EC4521B}"/>
              </a:ext>
            </a:extLst>
          </p:cNvPr>
          <p:cNvCxnSpPr>
            <a:cxnSpLocks/>
          </p:cNvCxnSpPr>
          <p:nvPr/>
        </p:nvCxnSpPr>
        <p:spPr>
          <a:xfrm>
            <a:off x="5806391" y="2113808"/>
            <a:ext cx="0" cy="17843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C9C8F37D-F3AE-47AF-8D27-7442229520E8}"/>
              </a:ext>
            </a:extLst>
          </p:cNvPr>
          <p:cNvSpPr/>
          <p:nvPr/>
        </p:nvSpPr>
        <p:spPr>
          <a:xfrm>
            <a:off x="4482706" y="2787021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9D0E8C-B198-445B-8C45-CD83872436C0}"/>
              </a:ext>
            </a:extLst>
          </p:cNvPr>
          <p:cNvSpPr txBox="1"/>
          <p:nvPr/>
        </p:nvSpPr>
        <p:spPr>
          <a:xfrm>
            <a:off x="4555029" y="3181998"/>
            <a:ext cx="135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エラー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CF307469-C0EE-4104-A1B9-93E23FD22673}"/>
              </a:ext>
            </a:extLst>
          </p:cNvPr>
          <p:cNvSpPr/>
          <p:nvPr/>
        </p:nvSpPr>
        <p:spPr>
          <a:xfrm>
            <a:off x="4910723" y="2654961"/>
            <a:ext cx="571638" cy="624482"/>
          </a:xfrm>
          <a:prstGeom prst="mathMultiply">
            <a:avLst>
              <a:gd name="adj1" fmla="val 14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FFB2A378-0D9B-42DB-BA9A-BD45A448544F}"/>
              </a:ext>
            </a:extLst>
          </p:cNvPr>
          <p:cNvSpPr/>
          <p:nvPr/>
        </p:nvSpPr>
        <p:spPr>
          <a:xfrm>
            <a:off x="9893238" y="2768000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9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1.2 </a:t>
            </a:r>
            <a:r>
              <a:rPr lang="nl-NL" altLang="ja-JP" dirty="0"/>
              <a:t>const int *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39915"/>
            <a:ext cx="11090274" cy="1173049"/>
          </a:xfrm>
        </p:spPr>
        <p:txBody>
          <a:bodyPr>
            <a:normAutofit/>
          </a:bodyPr>
          <a:lstStyle/>
          <a:p>
            <a:r>
              <a:rPr lang="nl-NL" altLang="ja-JP" sz="2400" dirty="0"/>
              <a:t>const int *ptr = val; </a:t>
            </a:r>
          </a:p>
          <a:p>
            <a:pPr marL="0" indent="0">
              <a:buNone/>
            </a:pPr>
            <a:r>
              <a:rPr kumimoji="1" lang="en-US" altLang="ja-JP" sz="2400" dirty="0"/>
              <a:t> *</a:t>
            </a:r>
            <a:r>
              <a:rPr kumimoji="1" lang="en-US" altLang="ja-JP" sz="2400" dirty="0" err="1"/>
              <a:t>ptr</a:t>
            </a:r>
            <a:r>
              <a:rPr lang="ja-JP" altLang="en-US" sz="2400" dirty="0"/>
              <a:t>を用いた</a:t>
            </a:r>
            <a:r>
              <a:rPr lang="en-US" altLang="ja-JP" sz="2400" dirty="0" err="1"/>
              <a:t>val</a:t>
            </a:r>
            <a:r>
              <a:rPr lang="ja-JP" altLang="en-US" sz="2400" dirty="0"/>
              <a:t>の値の変更が不可，ただし直接</a:t>
            </a:r>
            <a:r>
              <a:rPr lang="en-US" altLang="ja-JP" sz="2400" dirty="0" err="1"/>
              <a:t>val</a:t>
            </a:r>
            <a:r>
              <a:rPr lang="ja-JP" altLang="en-US" sz="2400" dirty="0"/>
              <a:t>の書き換えは可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C37BA10-D60C-439C-96E3-4DE1D01AA524}"/>
              </a:ext>
            </a:extLst>
          </p:cNvPr>
          <p:cNvSpPr txBox="1">
            <a:spLocks/>
          </p:cNvSpPr>
          <p:nvPr/>
        </p:nvSpPr>
        <p:spPr>
          <a:xfrm>
            <a:off x="550863" y="4234298"/>
            <a:ext cx="11090274" cy="117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あとから別の値を参照するのは可能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E0DFF2-4DCF-4EA4-A39B-8973CD4EF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50" y="2282815"/>
            <a:ext cx="3641602" cy="1323839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D72B2C-524E-4B36-B43D-032DD7DDB87E}"/>
              </a:ext>
            </a:extLst>
          </p:cNvPr>
          <p:cNvCxnSpPr>
            <a:cxnSpLocks/>
          </p:cNvCxnSpPr>
          <p:nvPr/>
        </p:nvCxnSpPr>
        <p:spPr>
          <a:xfrm>
            <a:off x="5734472" y="2060151"/>
            <a:ext cx="0" cy="1965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2F36ECA-ECD5-4B0F-B0A2-6DEF388E7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77" y="2791374"/>
            <a:ext cx="1174810" cy="29846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EC826EDB-A01D-4D15-9C17-1D5D3BC915F8}"/>
              </a:ext>
            </a:extLst>
          </p:cNvPr>
          <p:cNvSpPr/>
          <p:nvPr/>
        </p:nvSpPr>
        <p:spPr>
          <a:xfrm>
            <a:off x="9804950" y="2765246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02306E0-89FE-4023-B884-3A1411E19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3" y="2380829"/>
            <a:ext cx="3657529" cy="1323839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3474B8F8-9DC2-4384-B4B7-6FB08BA743F6}"/>
              </a:ext>
            </a:extLst>
          </p:cNvPr>
          <p:cNvSpPr/>
          <p:nvPr/>
        </p:nvSpPr>
        <p:spPr>
          <a:xfrm>
            <a:off x="4410787" y="2784446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C9065C8-0B33-45BA-B634-24C06AE2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3" y="4740217"/>
            <a:ext cx="5206244" cy="1569206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8CBC1B46-E520-49D0-A818-D3F964F932C9}"/>
              </a:ext>
            </a:extLst>
          </p:cNvPr>
          <p:cNvSpPr/>
          <p:nvPr/>
        </p:nvSpPr>
        <p:spPr>
          <a:xfrm>
            <a:off x="6299245" y="5231985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8D35B48B-13F0-4A82-A5FB-892CD8D9C0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46" y="5271542"/>
            <a:ext cx="1632034" cy="311166"/>
          </a:xfrm>
          <a:prstGeom prst="rect">
            <a:avLst/>
          </a:prstGeom>
        </p:spPr>
      </p:pic>
      <p:sp>
        <p:nvSpPr>
          <p:cNvPr id="25" name="乗算記号 24">
            <a:extLst>
              <a:ext uri="{FF2B5EF4-FFF2-40B4-BE49-F238E27FC236}">
                <a16:creationId xmlns:a16="http://schemas.microsoft.com/office/drawing/2014/main" id="{81BF14C3-60DB-42D8-9D98-D47E35DF5E61}"/>
              </a:ext>
            </a:extLst>
          </p:cNvPr>
          <p:cNvSpPr/>
          <p:nvPr/>
        </p:nvSpPr>
        <p:spPr>
          <a:xfrm>
            <a:off x="4838804" y="2652386"/>
            <a:ext cx="571638" cy="624482"/>
          </a:xfrm>
          <a:prstGeom prst="mathMultiply">
            <a:avLst>
              <a:gd name="adj1" fmla="val 14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47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1.3 </a:t>
            </a:r>
            <a:r>
              <a:rPr lang="nl-NL" altLang="ja-JP" dirty="0"/>
              <a:t>int *const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39915"/>
            <a:ext cx="11090274" cy="1074965"/>
          </a:xfrm>
        </p:spPr>
        <p:txBody>
          <a:bodyPr/>
          <a:lstStyle/>
          <a:p>
            <a:r>
              <a:rPr lang="nl-NL" altLang="ja-JP" sz="2400" dirty="0"/>
              <a:t>int *const ptr = val;</a:t>
            </a:r>
          </a:p>
          <a:p>
            <a:pPr marL="0" indent="0">
              <a:buNone/>
            </a:pPr>
            <a:r>
              <a:rPr lang="ja-JP" altLang="en-US" sz="2400" dirty="0"/>
              <a:t>参照する先</a:t>
            </a:r>
            <a:r>
              <a:rPr lang="en-US" altLang="ja-JP" sz="2400" dirty="0"/>
              <a:t>(</a:t>
            </a:r>
            <a:r>
              <a:rPr lang="ja-JP" altLang="en-US" sz="2400" dirty="0"/>
              <a:t>アドレス</a:t>
            </a:r>
            <a:r>
              <a:rPr lang="en-US" altLang="ja-JP" sz="2400" dirty="0"/>
              <a:t>)</a:t>
            </a:r>
            <a:r>
              <a:rPr lang="ja-JP" altLang="en-US" sz="2400" dirty="0"/>
              <a:t>をあとで変更できない，値の変更は可能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7597FEE9-C5D4-4441-9B61-3F171F34F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64" y="4031312"/>
                <a:ext cx="11090274" cy="11010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400" dirty="0"/>
                  <a:t>定数を指すことはできない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nl-NL" altLang="ja-JP" sz="2400" dirty="0" smtClean="0"/>
                          <m:t>const</m:t>
                        </m:r>
                        <m:r>
                          <m:rPr>
                            <m:nor/>
                          </m:rPr>
                          <a:rPr lang="nl-NL" altLang="ja-JP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nl-NL" altLang="ja-JP" sz="2400" dirty="0" smtClean="0"/>
                          <m:t>int</m:t>
                        </m:r>
                        <m:r>
                          <m:rPr>
                            <m:nor/>
                          </m:rPr>
                          <a:rPr lang="nl-NL" altLang="ja-JP" sz="2400" dirty="0" smtClean="0"/>
                          <m:t> ∗</m:t>
                        </m:r>
                        <m:r>
                          <m:rPr>
                            <m:nor/>
                          </m:rPr>
                          <a:rPr lang="nl-NL" altLang="ja-JP" sz="2400" dirty="0" smtClean="0"/>
                          <m:t>ptr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ja-JP" altLang="en-US" sz="2400" i="1" dirty="0">
                            <a:latin typeface="Cambria Math" panose="02040503050406030204" pitchFamily="18" charset="0"/>
                          </a:rPr>
                          <m:t>は</m:t>
                        </m:r>
                        <m:r>
                          <a:rPr lang="ja-JP" altLang="en-US" sz="2400" i="1" dirty="0" smtClean="0">
                            <a:latin typeface="Cambria Math" panose="02040503050406030204" pitchFamily="18" charset="0"/>
                          </a:rPr>
                          <m:t>可能</m:t>
                        </m:r>
                      </m:e>
                    </m:d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7597FEE9-C5D4-4441-9B61-3F171F34F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4" y="4031312"/>
                <a:ext cx="11090274" cy="1101049"/>
              </a:xfrm>
              <a:prstGeom prst="rect">
                <a:avLst/>
              </a:prstGeom>
              <a:blipFill>
                <a:blip r:embed="rId2"/>
                <a:stretch>
                  <a:fillRect l="-824" t="-7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611C635B-751C-4E96-B4FC-9DC32A3CE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0" y="2312964"/>
            <a:ext cx="4361609" cy="128017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6D3D7E0-243D-46D1-AD64-EADA28F2B5BD}"/>
              </a:ext>
            </a:extLst>
          </p:cNvPr>
          <p:cNvCxnSpPr>
            <a:cxnSpLocks/>
          </p:cNvCxnSpPr>
          <p:nvPr/>
        </p:nvCxnSpPr>
        <p:spPr>
          <a:xfrm>
            <a:off x="6070704" y="2066115"/>
            <a:ext cx="0" cy="19651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1ED66F5B-3404-44E6-8626-5E88BB4551DF}"/>
              </a:ext>
            </a:extLst>
          </p:cNvPr>
          <p:cNvSpPr/>
          <p:nvPr/>
        </p:nvSpPr>
        <p:spPr>
          <a:xfrm>
            <a:off x="5104402" y="2779257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C086D2E5-2266-4612-9F05-F75BD33D8763}"/>
              </a:ext>
            </a:extLst>
          </p:cNvPr>
          <p:cNvSpPr/>
          <p:nvPr/>
        </p:nvSpPr>
        <p:spPr>
          <a:xfrm>
            <a:off x="5499066" y="2636123"/>
            <a:ext cx="571638" cy="624482"/>
          </a:xfrm>
          <a:prstGeom prst="mathMultiply">
            <a:avLst>
              <a:gd name="adj1" fmla="val 14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419FCE2-43E4-4BBB-A2E6-EF5D9845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33" y="2737547"/>
            <a:ext cx="1168460" cy="3111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60A4B09-EC6C-40D9-BB4A-739DBE776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97" y="2242880"/>
            <a:ext cx="3666318" cy="1350255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B5D6D66C-1FF2-4EA3-9796-C93C33AB9FC6}"/>
              </a:ext>
            </a:extLst>
          </p:cNvPr>
          <p:cNvSpPr/>
          <p:nvPr/>
        </p:nvSpPr>
        <p:spPr>
          <a:xfrm>
            <a:off x="9936167" y="2712414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7AFB885-0312-48A0-8A1A-271A5E9E9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95" y="4794643"/>
            <a:ext cx="5029458" cy="1295467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B03F1A2-94EA-4859-8892-E07C9BDBC094}"/>
              </a:ext>
            </a:extLst>
          </p:cNvPr>
          <p:cNvSpPr/>
          <p:nvPr/>
        </p:nvSpPr>
        <p:spPr>
          <a:xfrm>
            <a:off x="6456471" y="5298994"/>
            <a:ext cx="397513" cy="3507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>
            <a:extLst>
              <a:ext uri="{FF2B5EF4-FFF2-40B4-BE49-F238E27FC236}">
                <a16:creationId xmlns:a16="http://schemas.microsoft.com/office/drawing/2014/main" id="{54FC337B-D281-46BC-AFE8-5D9F025E696B}"/>
              </a:ext>
            </a:extLst>
          </p:cNvPr>
          <p:cNvSpPr/>
          <p:nvPr/>
        </p:nvSpPr>
        <p:spPr>
          <a:xfrm>
            <a:off x="6851135" y="5155860"/>
            <a:ext cx="571638" cy="624482"/>
          </a:xfrm>
          <a:prstGeom prst="mathMultiply">
            <a:avLst>
              <a:gd name="adj1" fmla="val 14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72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2.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36" y="1059402"/>
            <a:ext cx="9940927" cy="5322347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ソートアルゴリズムについて，以下の</a:t>
            </a:r>
            <a:r>
              <a:rPr lang="en-US" altLang="ja-JP" sz="3200" dirty="0"/>
              <a:t>3</a:t>
            </a:r>
            <a:r>
              <a:rPr lang="ja-JP" altLang="en-US" sz="3200" dirty="0" err="1"/>
              <a:t>つの</a:t>
            </a:r>
            <a:r>
              <a:rPr lang="ja-JP" altLang="en-US" sz="3200" dirty="0"/>
              <a:t>実装</a:t>
            </a:r>
            <a:br>
              <a:rPr lang="en-US" altLang="ja-JP" sz="3200" dirty="0"/>
            </a:br>
            <a:r>
              <a:rPr lang="ja-JP" altLang="en-US" sz="3200" dirty="0"/>
              <a:t>および計算量などの違いの考察</a:t>
            </a:r>
            <a:br>
              <a:rPr lang="en-US" altLang="ja-JP" sz="3200" dirty="0"/>
            </a:br>
            <a:endParaRPr lang="nl-NL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バブルソート</a:t>
            </a:r>
            <a:br>
              <a:rPr lang="en-US" altLang="ja-JP" sz="3200" dirty="0"/>
            </a:b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クイックソート</a:t>
            </a:r>
            <a:br>
              <a:rPr lang="en-US" altLang="ja-JP" sz="3200" dirty="0"/>
            </a:b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挿入ソート</a:t>
            </a:r>
            <a:endParaRPr lang="en-US" altLang="ja-JP" sz="3200" dirty="0"/>
          </a:p>
          <a:p>
            <a:pPr marL="0" indent="0" algn="r">
              <a:buNone/>
            </a:pPr>
            <a:endParaRPr lang="en-US" altLang="ja-JP" sz="3200" dirty="0"/>
          </a:p>
          <a:p>
            <a:pPr marL="0" indent="0" algn="r">
              <a:buNone/>
            </a:pPr>
            <a:r>
              <a:rPr lang="en-US" altLang="ja-JP" sz="3200" dirty="0"/>
              <a:t>(※</a:t>
            </a:r>
            <a:r>
              <a:rPr lang="ja-JP" altLang="en-US" sz="3200" dirty="0"/>
              <a:t>実装は別ファイル</a:t>
            </a:r>
            <a:r>
              <a:rPr lang="en-US" altLang="ja-JP" sz="3200" dirty="0"/>
              <a:t>)</a:t>
            </a:r>
            <a:endParaRPr lang="nl-NL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3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2.1 </a:t>
            </a:r>
            <a:r>
              <a:rPr lang="ja-JP" altLang="en-US" dirty="0"/>
              <a:t>バブルソート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39915"/>
            <a:ext cx="11090274" cy="1882915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バブルソート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・安定ソートの一種</a:t>
            </a:r>
            <a:br>
              <a:rPr lang="en-US" altLang="ja-JP" sz="2400" dirty="0"/>
            </a:br>
            <a:r>
              <a:rPr lang="ja-JP" altLang="en-US" sz="2400" dirty="0"/>
              <a:t>　同じ値をもつデータの並び順がソート実行前の順序を保持する</a:t>
            </a:r>
            <a:endParaRPr lang="nl-NL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088B8DF-9277-4557-879A-CBD1F61A6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76890"/>
                  </p:ext>
                </p:extLst>
              </p:nvPr>
            </p:nvGraphicFramePr>
            <p:xfrm>
              <a:off x="636998" y="4684110"/>
              <a:ext cx="9050391" cy="15653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016797">
                      <a:extLst>
                        <a:ext uri="{9D8B030D-6E8A-4147-A177-3AD203B41FA5}">
                          <a16:colId xmlns:a16="http://schemas.microsoft.com/office/drawing/2014/main" val="2988493451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020146547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209608662"/>
                        </a:ext>
                      </a:extLst>
                    </a:gridCol>
                  </a:tblGrid>
                  <a:tr h="5217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比較回数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交換回数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2920985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最小の場合</a:t>
                          </a:r>
                        </a:p>
                      </a:txBody>
                      <a:tcPr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ja-JP" altLang="en-US" sz="2400" b="0" i="1" smtClean="0">
                                        <a:latin typeface="Cambria Math" panose="02040503050406030204" pitchFamily="18" charset="0"/>
                                      </a:rPr>
                                      <m:t>固定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9258493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平均・最大の場合</a:t>
                          </a:r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5164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088B8DF-9277-4557-879A-CBD1F61A6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76890"/>
                  </p:ext>
                </p:extLst>
              </p:nvPr>
            </p:nvGraphicFramePr>
            <p:xfrm>
              <a:off x="636998" y="4684110"/>
              <a:ext cx="9050391" cy="15653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016797">
                      <a:extLst>
                        <a:ext uri="{9D8B030D-6E8A-4147-A177-3AD203B41FA5}">
                          <a16:colId xmlns:a16="http://schemas.microsoft.com/office/drawing/2014/main" val="2988493451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020146547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209608662"/>
                        </a:ext>
                      </a:extLst>
                    </a:gridCol>
                  </a:tblGrid>
                  <a:tr h="5217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比較回数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交換回数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2920985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最小の場合</a:t>
                          </a:r>
                        </a:p>
                      </a:txBody>
                      <a:tcPr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798" t="-51163" r="-100000" b="-9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02" t="-102326" r="-202" b="-11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258493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平均・最大の場合</a:t>
                          </a:r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02" t="-202326" r="-202" b="-1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164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6E75F49-3FB2-48A1-9C45-DF6AB8FAC4CA}"/>
              </a:ext>
            </a:extLst>
          </p:cNvPr>
          <p:cNvSpPr txBox="1">
            <a:spLocks/>
          </p:cNvSpPr>
          <p:nvPr/>
        </p:nvSpPr>
        <p:spPr>
          <a:xfrm>
            <a:off x="3738963" y="4247128"/>
            <a:ext cx="2846459" cy="45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/>
              <a:t>バブルソートの計算量</a:t>
            </a:r>
            <a:endParaRPr lang="nl-NL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FEFC8B0-B038-4589-ACC8-DF1CB5426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519" r="4592" b="65477"/>
          <a:stretch/>
        </p:blipFill>
        <p:spPr>
          <a:xfrm>
            <a:off x="814615" y="2389930"/>
            <a:ext cx="4063638" cy="97548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69EFEDF-E95E-48D5-BAB7-7422E9243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58177" r="2363" b="2424"/>
          <a:stretch/>
        </p:blipFill>
        <p:spPr>
          <a:xfrm>
            <a:off x="7108523" y="2586425"/>
            <a:ext cx="3957940" cy="1105838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0E19C341-9DBF-4C1C-B3BE-A314ED9929C9}"/>
              </a:ext>
            </a:extLst>
          </p:cNvPr>
          <p:cNvSpPr txBox="1">
            <a:spLocks/>
          </p:cNvSpPr>
          <p:nvPr/>
        </p:nvSpPr>
        <p:spPr>
          <a:xfrm>
            <a:off x="7212458" y="6399800"/>
            <a:ext cx="4369991" cy="29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ja-JP" altLang="en-US" sz="1050" dirty="0"/>
              <a:t>画像引用：</a:t>
            </a:r>
            <a:r>
              <a:rPr lang="en-US" altLang="ja-JP" sz="1050" dirty="0"/>
              <a:t>http://yuukiyg.hatenablog.jp/entry/2014/01/29/161800</a:t>
            </a:r>
            <a:endParaRPr lang="nl-NL" altLang="ja-JP" sz="105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41F047-400B-4C93-BFE0-555C38F8F393}"/>
              </a:ext>
            </a:extLst>
          </p:cNvPr>
          <p:cNvSpPr/>
          <p:nvPr/>
        </p:nvSpPr>
        <p:spPr>
          <a:xfrm>
            <a:off x="636998" y="2463367"/>
            <a:ext cx="10602930" cy="129148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CB8B889A-0076-47B0-9113-4D94913459B7}"/>
              </a:ext>
            </a:extLst>
          </p:cNvPr>
          <p:cNvSpPr/>
          <p:nvPr/>
        </p:nvSpPr>
        <p:spPr>
          <a:xfrm>
            <a:off x="5681609" y="2822376"/>
            <a:ext cx="589052" cy="43700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F6692F96-7B2C-442E-B304-BFB2260EB621}"/>
              </a:ext>
            </a:extLst>
          </p:cNvPr>
          <p:cNvSpPr txBox="1">
            <a:spLocks/>
          </p:cNvSpPr>
          <p:nvPr/>
        </p:nvSpPr>
        <p:spPr>
          <a:xfrm>
            <a:off x="4547900" y="3331359"/>
            <a:ext cx="2846459" cy="45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600" dirty="0"/>
              <a:t>値段について安定ソート</a:t>
            </a:r>
            <a:endParaRPr lang="nl-NL" altLang="ja-JP" sz="1600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B989A7A-4EBF-449F-B86C-339AEB06BE98}"/>
              </a:ext>
            </a:extLst>
          </p:cNvPr>
          <p:cNvSpPr/>
          <p:nvPr/>
        </p:nvSpPr>
        <p:spPr>
          <a:xfrm>
            <a:off x="9892926" y="5515230"/>
            <a:ext cx="589052" cy="43700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コンテンツ プレースホルダー 2">
                <a:extLst>
                  <a:ext uri="{FF2B5EF4-FFF2-40B4-BE49-F238E27FC236}">
                    <a16:creationId xmlns:a16="http://schemas.microsoft.com/office/drawing/2014/main" id="{B698CCF0-1C6B-43A9-B7C0-6BD12F8E0B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2463" y="5466765"/>
                <a:ext cx="1758022" cy="640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sz="2000" dirty="0"/>
                  <a:t>計算量は</a:t>
                </a: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l-NL" altLang="ja-JP" sz="2000" dirty="0"/>
              </a:p>
            </p:txBody>
          </p:sp>
        </mc:Choice>
        <mc:Fallback xmlns="">
          <p:sp>
            <p:nvSpPr>
              <p:cNvPr id="26" name="コンテンツ プレースホルダー 2">
                <a:extLst>
                  <a:ext uri="{FF2B5EF4-FFF2-40B4-BE49-F238E27FC236}">
                    <a16:creationId xmlns:a16="http://schemas.microsoft.com/office/drawing/2014/main" id="{B698CCF0-1C6B-43A9-B7C0-6BD12F8E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63" y="5466765"/>
                <a:ext cx="1758022" cy="640333"/>
              </a:xfrm>
              <a:prstGeom prst="rect">
                <a:avLst/>
              </a:prstGeom>
              <a:blipFill>
                <a:blip r:embed="rId5"/>
                <a:stretch>
                  <a:fillRect t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2.2 </a:t>
            </a:r>
            <a:r>
              <a:rPr lang="ja-JP" altLang="en-US" dirty="0"/>
              <a:t>クイックソート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39915"/>
            <a:ext cx="11090274" cy="47576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クイックソート</a:t>
            </a:r>
            <a:r>
              <a:rPr lang="en-US" altLang="ja-JP" sz="2400" dirty="0"/>
              <a:t>: </a:t>
            </a:r>
            <a:r>
              <a:rPr lang="ja-JP" altLang="en-US" sz="2400" dirty="0"/>
              <a:t>不安定ソートの一種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088B8DF-9277-4557-879A-CBD1F61A6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96022"/>
                  </p:ext>
                </p:extLst>
              </p:nvPr>
            </p:nvGraphicFramePr>
            <p:xfrm>
              <a:off x="2886236" y="2162434"/>
              <a:ext cx="6033594" cy="15653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016797">
                      <a:extLst>
                        <a:ext uri="{9D8B030D-6E8A-4147-A177-3AD203B41FA5}">
                          <a16:colId xmlns:a16="http://schemas.microsoft.com/office/drawing/2014/main" val="2988493451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209608662"/>
                        </a:ext>
                      </a:extLst>
                    </a:gridCol>
                  </a:tblGrid>
                  <a:tr h="5217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計算量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2920985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最良の場合・平均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ja-JP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9258493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最大の場合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5164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088B8DF-9277-4557-879A-CBD1F61A6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96022"/>
                  </p:ext>
                </p:extLst>
              </p:nvPr>
            </p:nvGraphicFramePr>
            <p:xfrm>
              <a:off x="2886236" y="2162434"/>
              <a:ext cx="6033594" cy="15653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016797">
                      <a:extLst>
                        <a:ext uri="{9D8B030D-6E8A-4147-A177-3AD203B41FA5}">
                          <a16:colId xmlns:a16="http://schemas.microsoft.com/office/drawing/2014/main" val="2988493451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209608662"/>
                        </a:ext>
                      </a:extLst>
                    </a:gridCol>
                  </a:tblGrid>
                  <a:tr h="5217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計算量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2920985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最良の場合・平均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02" t="-102326" r="-202" b="-11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258493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最大の場合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02" t="-202326" r="-202" b="-1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164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6E75F49-3FB2-48A1-9C45-DF6AB8FAC4CA}"/>
              </a:ext>
            </a:extLst>
          </p:cNvPr>
          <p:cNvSpPr txBox="1">
            <a:spLocks/>
          </p:cNvSpPr>
          <p:nvPr/>
        </p:nvSpPr>
        <p:spPr>
          <a:xfrm>
            <a:off x="4561080" y="1602441"/>
            <a:ext cx="3378744" cy="45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クイックソート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の計算量</a:t>
            </a:r>
            <a:endParaRPr kumimoji="1" lang="nl-NL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0E19C341-9DBF-4C1C-B3BE-A314ED9929C9}"/>
              </a:ext>
            </a:extLst>
          </p:cNvPr>
          <p:cNvSpPr txBox="1">
            <a:spLocks/>
          </p:cNvSpPr>
          <p:nvPr/>
        </p:nvSpPr>
        <p:spPr>
          <a:xfrm>
            <a:off x="4345969" y="6381750"/>
            <a:ext cx="7236481" cy="31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画像引用：</a:t>
            </a:r>
            <a:r>
              <a:rPr lang="en-US" altLang="ja-JP" sz="1050" dirty="0">
                <a:solidFill>
                  <a:prstClr val="black"/>
                </a:solidFill>
              </a:rPr>
              <a:t>http://www.akita-pu.ac.jp/system/elect/ins/kusakari/japanese/teaching/SoftTech/2010/note/3.pdf</a:t>
            </a:r>
            <a:endParaRPr kumimoji="1" lang="nl-NL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5C61C32-4FBD-4E88-8DE7-7B6DCF177A37}"/>
              </a:ext>
            </a:extLst>
          </p:cNvPr>
          <p:cNvSpPr txBox="1">
            <a:spLocks/>
          </p:cNvSpPr>
          <p:nvPr/>
        </p:nvSpPr>
        <p:spPr>
          <a:xfrm>
            <a:off x="550864" y="4343500"/>
            <a:ext cx="11090274" cy="156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計算量が最大になる状況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毎回，領域内の最大（最小）値をピボットに選んでしまう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→毎回の分割が「ピボットのみ」と「それ以外」となる</a:t>
            </a:r>
            <a:endParaRPr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787BF3C-5EC1-4B31-B18F-E3152FC9B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183" y="3466708"/>
            <a:ext cx="1296198" cy="26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14A43-C827-4570-B38A-F2E2E79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515600" cy="1325563"/>
          </a:xfrm>
        </p:spPr>
        <p:txBody>
          <a:bodyPr/>
          <a:lstStyle/>
          <a:p>
            <a:r>
              <a:rPr lang="ja-JP" altLang="en-US" dirty="0"/>
              <a:t>宿題</a:t>
            </a:r>
            <a:r>
              <a:rPr lang="en-US" altLang="ja-JP" dirty="0"/>
              <a:t>2.3 </a:t>
            </a:r>
            <a:r>
              <a:rPr lang="ja-JP" altLang="en-US" dirty="0"/>
              <a:t>挿入ソート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38431-92DD-4A81-B8CE-6408C554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39915"/>
            <a:ext cx="11090274" cy="47576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挿入ソート：安定ソート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9C0E72-E009-47E6-BEBB-04AD7BA77E45}"/>
              </a:ext>
            </a:extLst>
          </p:cNvPr>
          <p:cNvSpPr/>
          <p:nvPr/>
        </p:nvSpPr>
        <p:spPr>
          <a:xfrm>
            <a:off x="550863" y="987401"/>
            <a:ext cx="96516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6E75F49-3FB2-48A1-9C45-DF6AB8FAC4CA}"/>
              </a:ext>
            </a:extLst>
          </p:cNvPr>
          <p:cNvSpPr txBox="1">
            <a:spLocks/>
          </p:cNvSpPr>
          <p:nvPr/>
        </p:nvSpPr>
        <p:spPr>
          <a:xfrm>
            <a:off x="4561080" y="1602441"/>
            <a:ext cx="3378744" cy="45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挿入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ソートの計算量</a:t>
            </a:r>
            <a:endParaRPr kumimoji="1" lang="nl-NL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8F892F8C-CAEB-444B-B293-7B315C1A57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664896"/>
                  </p:ext>
                </p:extLst>
              </p:nvPr>
            </p:nvGraphicFramePr>
            <p:xfrm>
              <a:off x="2886236" y="2162434"/>
              <a:ext cx="6033594" cy="15653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016797">
                      <a:extLst>
                        <a:ext uri="{9D8B030D-6E8A-4147-A177-3AD203B41FA5}">
                          <a16:colId xmlns:a16="http://schemas.microsoft.com/office/drawing/2014/main" val="2988493451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209608662"/>
                        </a:ext>
                      </a:extLst>
                    </a:gridCol>
                  </a:tblGrid>
                  <a:tr h="5217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計算量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2920985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最小の場合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652817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平均・最大の場合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5164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8F892F8C-CAEB-444B-B293-7B315C1A57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664896"/>
                  </p:ext>
                </p:extLst>
              </p:nvPr>
            </p:nvGraphicFramePr>
            <p:xfrm>
              <a:off x="2886236" y="2162434"/>
              <a:ext cx="6033594" cy="15653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016797">
                      <a:extLst>
                        <a:ext uri="{9D8B030D-6E8A-4147-A177-3AD203B41FA5}">
                          <a16:colId xmlns:a16="http://schemas.microsoft.com/office/drawing/2014/main" val="2988493451"/>
                        </a:ext>
                      </a:extLst>
                    </a:gridCol>
                    <a:gridCol w="3016797">
                      <a:extLst>
                        <a:ext uri="{9D8B030D-6E8A-4147-A177-3AD203B41FA5}">
                          <a16:colId xmlns:a16="http://schemas.microsoft.com/office/drawing/2014/main" val="4209608662"/>
                        </a:ext>
                      </a:extLst>
                    </a:gridCol>
                  </a:tblGrid>
                  <a:tr h="5217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計算量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2920985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最小の場合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02" t="-102326" r="-202" b="-11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652817"/>
                      </a:ext>
                    </a:extLst>
                  </a:tr>
                  <a:tr h="521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平均・最大の場合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02" t="-202326" r="-202" b="-19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164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B85B042C-5251-411C-8171-E150D6788044}"/>
              </a:ext>
            </a:extLst>
          </p:cNvPr>
          <p:cNvSpPr txBox="1">
            <a:spLocks/>
          </p:cNvSpPr>
          <p:nvPr/>
        </p:nvSpPr>
        <p:spPr>
          <a:xfrm>
            <a:off x="550863" y="4428503"/>
            <a:ext cx="11090274" cy="82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計算量の最小になる場合：整列済みのデータに対し実行するとき</a:t>
            </a:r>
            <a:br>
              <a:rPr lang="en-US" altLang="ja-JP" sz="2400" dirty="0"/>
            </a:br>
            <a:r>
              <a:rPr lang="ja-JP" altLang="en-US" sz="2400" dirty="0"/>
              <a:t>←整列済みに近いデータほど高速にソートできる</a:t>
            </a:r>
            <a:endParaRPr lang="en-US" altLang="ja-JP" sz="2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9AECE4A-91AB-4A7D-85AD-2E7ADDD9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49922"/>
              </p:ext>
            </p:extLst>
          </p:nvPr>
        </p:nvGraphicFramePr>
        <p:xfrm>
          <a:off x="1625104" y="5255559"/>
          <a:ext cx="5198910" cy="636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485">
                  <a:extLst>
                    <a:ext uri="{9D8B030D-6E8A-4147-A177-3AD203B41FA5}">
                      <a16:colId xmlns:a16="http://schemas.microsoft.com/office/drawing/2014/main" val="3789887233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1399609349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195523958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1458924117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4169373231"/>
                    </a:ext>
                  </a:extLst>
                </a:gridCol>
                <a:gridCol w="866485">
                  <a:extLst>
                    <a:ext uri="{9D8B030D-6E8A-4147-A177-3AD203B41FA5}">
                      <a16:colId xmlns:a16="http://schemas.microsoft.com/office/drawing/2014/main" val="2043774364"/>
                    </a:ext>
                  </a:extLst>
                </a:gridCol>
              </a:tblGrid>
              <a:tr h="6365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6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37552"/>
                  </a:ext>
                </a:extLst>
              </a:tr>
            </a:tbl>
          </a:graphicData>
        </a:graphic>
      </p:graphicFrame>
      <p:sp>
        <p:nvSpPr>
          <p:cNvPr id="9" name="矢印: 環状 8">
            <a:extLst>
              <a:ext uri="{FF2B5EF4-FFF2-40B4-BE49-F238E27FC236}">
                <a16:creationId xmlns:a16="http://schemas.microsoft.com/office/drawing/2014/main" id="{74ADB173-D103-4384-9C86-022CC7E9908C}"/>
              </a:ext>
            </a:extLst>
          </p:cNvPr>
          <p:cNvSpPr/>
          <p:nvPr/>
        </p:nvSpPr>
        <p:spPr>
          <a:xfrm flipH="1" flipV="1">
            <a:off x="1940273" y="5567935"/>
            <a:ext cx="883577" cy="813815"/>
          </a:xfrm>
          <a:prstGeom prst="circularArrow">
            <a:avLst>
              <a:gd name="adj1" fmla="val 8880"/>
              <a:gd name="adj2" fmla="val 1142319"/>
              <a:gd name="adj3" fmla="val 20691786"/>
              <a:gd name="adj4" fmla="val 10800000"/>
              <a:gd name="adj5" fmla="val 199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環状 15">
            <a:extLst>
              <a:ext uri="{FF2B5EF4-FFF2-40B4-BE49-F238E27FC236}">
                <a16:creationId xmlns:a16="http://schemas.microsoft.com/office/drawing/2014/main" id="{18B368B2-5222-493B-A1E8-3E532D9585DC}"/>
              </a:ext>
            </a:extLst>
          </p:cNvPr>
          <p:cNvSpPr/>
          <p:nvPr/>
        </p:nvSpPr>
        <p:spPr>
          <a:xfrm flipH="1" flipV="1">
            <a:off x="2823850" y="5567935"/>
            <a:ext cx="883577" cy="813815"/>
          </a:xfrm>
          <a:prstGeom prst="circularArrow">
            <a:avLst>
              <a:gd name="adj1" fmla="val 8880"/>
              <a:gd name="adj2" fmla="val 1142319"/>
              <a:gd name="adj3" fmla="val 20691786"/>
              <a:gd name="adj4" fmla="val 10800000"/>
              <a:gd name="adj5" fmla="val 199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環状 16">
            <a:extLst>
              <a:ext uri="{FF2B5EF4-FFF2-40B4-BE49-F238E27FC236}">
                <a16:creationId xmlns:a16="http://schemas.microsoft.com/office/drawing/2014/main" id="{B9F8358F-31DC-46EF-A632-E7561338B356}"/>
              </a:ext>
            </a:extLst>
          </p:cNvPr>
          <p:cNvSpPr/>
          <p:nvPr/>
        </p:nvSpPr>
        <p:spPr>
          <a:xfrm flipH="1" flipV="1">
            <a:off x="3707427" y="5567935"/>
            <a:ext cx="883577" cy="813815"/>
          </a:xfrm>
          <a:prstGeom prst="circularArrow">
            <a:avLst>
              <a:gd name="adj1" fmla="val 8880"/>
              <a:gd name="adj2" fmla="val 1142319"/>
              <a:gd name="adj3" fmla="val 20691786"/>
              <a:gd name="adj4" fmla="val 10800000"/>
              <a:gd name="adj5" fmla="val 199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環状 18">
            <a:extLst>
              <a:ext uri="{FF2B5EF4-FFF2-40B4-BE49-F238E27FC236}">
                <a16:creationId xmlns:a16="http://schemas.microsoft.com/office/drawing/2014/main" id="{9106D6A0-FD41-490C-97DC-7F776BF94EF9}"/>
              </a:ext>
            </a:extLst>
          </p:cNvPr>
          <p:cNvSpPr/>
          <p:nvPr/>
        </p:nvSpPr>
        <p:spPr>
          <a:xfrm flipH="1" flipV="1">
            <a:off x="4591004" y="5567935"/>
            <a:ext cx="883577" cy="813815"/>
          </a:xfrm>
          <a:prstGeom prst="circularArrow">
            <a:avLst>
              <a:gd name="adj1" fmla="val 8880"/>
              <a:gd name="adj2" fmla="val 1142319"/>
              <a:gd name="adj3" fmla="val 20691786"/>
              <a:gd name="adj4" fmla="val 10800000"/>
              <a:gd name="adj5" fmla="val 199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環状 19">
            <a:extLst>
              <a:ext uri="{FF2B5EF4-FFF2-40B4-BE49-F238E27FC236}">
                <a16:creationId xmlns:a16="http://schemas.microsoft.com/office/drawing/2014/main" id="{D1C84CB9-D9D7-44DC-9618-8E4ADDABACD4}"/>
              </a:ext>
            </a:extLst>
          </p:cNvPr>
          <p:cNvSpPr/>
          <p:nvPr/>
        </p:nvSpPr>
        <p:spPr>
          <a:xfrm flipH="1" flipV="1">
            <a:off x="5474581" y="5567934"/>
            <a:ext cx="883577" cy="813815"/>
          </a:xfrm>
          <a:prstGeom prst="circularArrow">
            <a:avLst>
              <a:gd name="adj1" fmla="val 8880"/>
              <a:gd name="adj2" fmla="val 1142319"/>
              <a:gd name="adj3" fmla="val 20691786"/>
              <a:gd name="adj4" fmla="val 10800000"/>
              <a:gd name="adj5" fmla="val 199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C752A076-210B-4217-A346-99CB6DB93D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6318" y="5437790"/>
                <a:ext cx="3378744" cy="4542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𝑛</m:t>
                    </m:r>
                  </m:oMath>
                </a14:m>
                <a:r>
                  <a:rPr kumimoji="1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回の比較で終了</a:t>
                </a:r>
                <a:endParaRPr kumimoji="1" lang="nl-NL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C752A076-210B-4217-A346-99CB6DB9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318" y="5437790"/>
                <a:ext cx="3378744" cy="454292"/>
              </a:xfrm>
              <a:prstGeom prst="rect">
                <a:avLst/>
              </a:prstGeom>
              <a:blipFill>
                <a:blip r:embed="rId4"/>
                <a:stretch>
                  <a:fillRect t="-12000"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7BE9FF37-25B3-46A3-9962-8EF3AC5447AC}"/>
              </a:ext>
            </a:extLst>
          </p:cNvPr>
          <p:cNvSpPr txBox="1">
            <a:spLocks/>
          </p:cNvSpPr>
          <p:nvPr/>
        </p:nvSpPr>
        <p:spPr>
          <a:xfrm>
            <a:off x="1293647" y="6082615"/>
            <a:ext cx="953335" cy="45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比較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8590378-B59B-40A7-96B1-9F206175F6C9}"/>
              </a:ext>
            </a:extLst>
          </p:cNvPr>
          <p:cNvSpPr/>
          <p:nvPr/>
        </p:nvSpPr>
        <p:spPr>
          <a:xfrm>
            <a:off x="7691792" y="5391481"/>
            <a:ext cx="589052" cy="43700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4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541</Words>
  <Application>Microsoft Office PowerPoint</Application>
  <PresentationFormat>ワイド画面</PresentationFormat>
  <Paragraphs>98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プログラミング講座 宿題</vt:lpstr>
      <vt:lpstr>宿題1.</vt:lpstr>
      <vt:lpstr>宿題1.1 const int &amp;</vt:lpstr>
      <vt:lpstr>宿題1.2 const int *</vt:lpstr>
      <vt:lpstr>宿題1.3 int *const</vt:lpstr>
      <vt:lpstr>宿題2.</vt:lpstr>
      <vt:lpstr>宿題2.1 バブルソート</vt:lpstr>
      <vt:lpstr>宿題2.2 クイックソート</vt:lpstr>
      <vt:lpstr>宿題2.3 挿入ソート</vt:lpstr>
      <vt:lpstr>宿題2 使い分けなど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ka-1oto39</dc:creator>
  <cp:lastModifiedBy>ka-1oto39</cp:lastModifiedBy>
  <cp:revision>28</cp:revision>
  <dcterms:created xsi:type="dcterms:W3CDTF">2019-03-16T08:01:38Z</dcterms:created>
  <dcterms:modified xsi:type="dcterms:W3CDTF">2019-03-19T04:27:49Z</dcterms:modified>
</cp:coreProperties>
</file>