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83" r:id="rId3"/>
    <p:sldId id="273" r:id="rId4"/>
    <p:sldId id="257" r:id="rId5"/>
    <p:sldId id="258" r:id="rId6"/>
    <p:sldId id="259" r:id="rId7"/>
    <p:sldId id="260" r:id="rId8"/>
    <p:sldId id="261" r:id="rId9"/>
    <p:sldId id="262" r:id="rId10"/>
    <p:sldId id="274" r:id="rId11"/>
    <p:sldId id="275" r:id="rId12"/>
    <p:sldId id="276" r:id="rId13"/>
    <p:sldId id="277" r:id="rId14"/>
    <p:sldId id="263" r:id="rId15"/>
    <p:sldId id="278" r:id="rId16"/>
    <p:sldId id="271" r:id="rId17"/>
    <p:sldId id="287" r:id="rId18"/>
    <p:sldId id="288" r:id="rId19"/>
    <p:sldId id="265" r:id="rId20"/>
    <p:sldId id="279" r:id="rId21"/>
    <p:sldId id="280" r:id="rId22"/>
    <p:sldId id="270" r:id="rId23"/>
    <p:sldId id="264" r:id="rId24"/>
    <p:sldId id="266" r:id="rId25"/>
    <p:sldId id="289" r:id="rId26"/>
    <p:sldId id="290" r:id="rId27"/>
    <p:sldId id="291" r:id="rId28"/>
    <p:sldId id="292" r:id="rId29"/>
    <p:sldId id="293" r:id="rId30"/>
    <p:sldId id="294" r:id="rId31"/>
    <p:sldId id="295" r:id="rId32"/>
    <p:sldId id="296" r:id="rId33"/>
    <p:sldId id="297" r:id="rId34"/>
    <p:sldId id="299" r:id="rId35"/>
    <p:sldId id="298" r:id="rId36"/>
    <p:sldId id="268" r:id="rId37"/>
    <p:sldId id="269" r:id="rId38"/>
    <p:sldId id="281" r:id="rId39"/>
    <p:sldId id="282" r:id="rId40"/>
    <p:sldId id="284"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84" autoAdjust="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hidaAtsushi\Documents\N_body_simulation\cold_collapse\&#35492;&#24046;&#12398;&#35413;&#20385;.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誤差の評価</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1044877795821448"/>
          <c:y val="0.13054177929251382"/>
          <c:w val="0.86852533260928577"/>
          <c:h val="0.6656894735679087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0"/>
            <c:dispEq val="1"/>
            <c:trendlineLbl>
              <c:layout>
                <c:manualLayout>
                  <c:x val="0.20815176988829653"/>
                  <c:y val="-6.7869963938898714E-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ltLang="ja-JP" sz="1800" baseline="0" dirty="0"/>
                      <a:t>|ΔE/E| = 1.6579t</a:t>
                    </a:r>
                    <a:r>
                      <a:rPr lang="en-US" altLang="ja-JP" sz="1800" baseline="30000" dirty="0"/>
                      <a:t>1.999</a:t>
                    </a:r>
                    <a:endParaRPr lang="en-US" altLang="ja-JP" sz="1800" dirty="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rendlineLbl>
          </c:trendline>
          <c:xVal>
            <c:numRef>
              <c:f>Sheet1!$A$2:$A$6</c:f>
              <c:numCache>
                <c:formatCode>General</c:formatCode>
                <c:ptCount val="5"/>
                <c:pt idx="0">
                  <c:v>3.125E-2</c:v>
                </c:pt>
                <c:pt idx="1">
                  <c:v>1.5625E-2</c:v>
                </c:pt>
                <c:pt idx="2">
                  <c:v>7.8125E-3</c:v>
                </c:pt>
                <c:pt idx="3">
                  <c:v>3.90625E-3</c:v>
                </c:pt>
                <c:pt idx="4">
                  <c:v>1.953125E-3</c:v>
                </c:pt>
              </c:numCache>
            </c:numRef>
          </c:xVal>
          <c:yVal>
            <c:numRef>
              <c:f>Sheet1!$B$2:$B$6</c:f>
              <c:numCache>
                <c:formatCode>General</c:formatCode>
                <c:ptCount val="5"/>
                <c:pt idx="0">
                  <c:v>1.6116365981202899E-3</c:v>
                </c:pt>
                <c:pt idx="1">
                  <c:v>4.1074345879095199E-4</c:v>
                </c:pt>
                <c:pt idx="2">
                  <c:v>1.0168265874431601E-4</c:v>
                </c:pt>
                <c:pt idx="3" formatCode="0.00E+00">
                  <c:v>2.54030339443096E-5</c:v>
                </c:pt>
                <c:pt idx="4" formatCode="0.00E+00">
                  <c:v>6.3496143540613298E-6</c:v>
                </c:pt>
              </c:numCache>
            </c:numRef>
          </c:yVal>
          <c:smooth val="0"/>
          <c:extLst>
            <c:ext xmlns:c16="http://schemas.microsoft.com/office/drawing/2014/chart" uri="{C3380CC4-5D6E-409C-BE32-E72D297353CC}">
              <c16:uniqueId val="{00000001-5626-4191-A41B-822B251EEBCC}"/>
            </c:ext>
          </c:extLst>
        </c:ser>
        <c:dLbls>
          <c:showLegendKey val="0"/>
          <c:showVal val="0"/>
          <c:showCatName val="0"/>
          <c:showSerName val="0"/>
          <c:showPercent val="0"/>
          <c:showBubbleSize val="0"/>
        </c:dLbls>
        <c:axId val="336849904"/>
        <c:axId val="336847936"/>
      </c:scatterChart>
      <c:valAx>
        <c:axId val="336849904"/>
        <c:scaling>
          <c:logBase val="10"/>
          <c:orientation val="minMax"/>
          <c:max val="0.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6847936"/>
        <c:crosses val="autoZero"/>
        <c:crossBetween val="midCat"/>
      </c:valAx>
      <c:valAx>
        <c:axId val="336847936"/>
        <c:scaling>
          <c:logBase val="10"/>
          <c:orientation val="minMax"/>
          <c:max val="1.0000000000000002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68499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0.52287</cdr:x>
      <cdr:y>0.85701</cdr:y>
    </cdr:from>
    <cdr:to>
      <cdr:x>0.64449</cdr:x>
      <cdr:y>0.98598</cdr:y>
    </cdr:to>
    <cdr:sp macro="" textlink="">
      <cdr:nvSpPr>
        <cdr:cNvPr id="2" name="テキスト ボックス 1">
          <a:extLst xmlns:a="http://schemas.openxmlformats.org/drawingml/2006/main">
            <a:ext uri="{FF2B5EF4-FFF2-40B4-BE49-F238E27FC236}">
              <a16:creationId xmlns:a16="http://schemas.microsoft.com/office/drawing/2014/main" id="{AAEBFC6E-D088-4938-B21B-77BF37C51AA0}"/>
            </a:ext>
          </a:extLst>
        </cdr:cNvPr>
        <cdr:cNvSpPr txBox="1"/>
      </cdr:nvSpPr>
      <cdr:spPr>
        <a:xfrm xmlns:a="http://schemas.openxmlformats.org/drawingml/2006/main">
          <a:off x="4791074" y="2911476"/>
          <a:ext cx="1114425" cy="4381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2400"/>
            <a:t>Δt</a:t>
          </a:r>
          <a:endParaRPr lang="ja-JP" altLang="en-US" sz="2400"/>
        </a:p>
      </cdr:txBody>
    </cdr:sp>
  </cdr:relSizeAnchor>
  <cdr:relSizeAnchor xmlns:cdr="http://schemas.openxmlformats.org/drawingml/2006/chartDrawing">
    <cdr:from>
      <cdr:x>0.01144</cdr:x>
      <cdr:y>0.30252</cdr:y>
    </cdr:from>
    <cdr:to>
      <cdr:x>0.07071</cdr:x>
      <cdr:y>0.71148</cdr:y>
    </cdr:to>
    <cdr:sp macro="" textlink="">
      <cdr:nvSpPr>
        <cdr:cNvPr id="5" name="テキスト ボックス 4">
          <a:extLst xmlns:a="http://schemas.openxmlformats.org/drawingml/2006/main">
            <a:ext uri="{FF2B5EF4-FFF2-40B4-BE49-F238E27FC236}">
              <a16:creationId xmlns:a16="http://schemas.microsoft.com/office/drawing/2014/main" id="{997F88AD-C3B8-482D-9E37-5D1C2629259B}"/>
            </a:ext>
          </a:extLst>
        </cdr:cNvPr>
        <cdr:cNvSpPr txBox="1"/>
      </cdr:nvSpPr>
      <cdr:spPr>
        <a:xfrm xmlns:a="http://schemas.openxmlformats.org/drawingml/2006/main">
          <a:off x="104775" y="1028701"/>
          <a:ext cx="542925" cy="1390650"/>
        </a:xfrm>
        <a:prstGeom xmlns:a="http://schemas.openxmlformats.org/drawingml/2006/main" prst="rect">
          <a:avLst/>
        </a:prstGeom>
      </cdr:spPr>
      <cdr:txBody>
        <a:bodyPr xmlns:a="http://schemas.openxmlformats.org/drawingml/2006/main" vertOverflow="clip" vert="eaVert" wrap="square" rtlCol="0"/>
        <a:lstStyle xmlns:a="http://schemas.openxmlformats.org/drawingml/2006/main"/>
        <a:p xmlns:a="http://schemas.openxmlformats.org/drawingml/2006/main">
          <a:endParaRPr lang="ja-JP" altLang="en-US" sz="1100"/>
        </a:p>
      </cdr:txBody>
    </cdr:sp>
  </cdr:relSizeAnchor>
  <cdr:relSizeAnchor xmlns:cdr="http://schemas.openxmlformats.org/drawingml/2006/chartDrawing">
    <cdr:from>
      <cdr:x>0.0208</cdr:x>
      <cdr:y>0.30252</cdr:y>
    </cdr:from>
    <cdr:to>
      <cdr:x>0.07591</cdr:x>
      <cdr:y>0.77591</cdr:y>
    </cdr:to>
    <cdr:sp macro="" textlink="">
      <cdr:nvSpPr>
        <cdr:cNvPr id="6" name="テキスト ボックス 5">
          <a:extLst xmlns:a="http://schemas.openxmlformats.org/drawingml/2006/main">
            <a:ext uri="{FF2B5EF4-FFF2-40B4-BE49-F238E27FC236}">
              <a16:creationId xmlns:a16="http://schemas.microsoft.com/office/drawing/2014/main" id="{738753CB-3060-4065-B441-6CEB5E18F680}"/>
            </a:ext>
          </a:extLst>
        </cdr:cNvPr>
        <cdr:cNvSpPr txBox="1"/>
      </cdr:nvSpPr>
      <cdr:spPr>
        <a:xfrm xmlns:a="http://schemas.openxmlformats.org/drawingml/2006/main">
          <a:off x="190500" y="1028701"/>
          <a:ext cx="504825" cy="1609725"/>
        </a:xfrm>
        <a:prstGeom xmlns:a="http://schemas.openxmlformats.org/drawingml/2006/main" prst="rect">
          <a:avLst/>
        </a:prstGeom>
      </cdr:spPr>
      <cdr:txBody>
        <a:bodyPr xmlns:a="http://schemas.openxmlformats.org/drawingml/2006/main" vertOverflow="clip" vert="eaVert" wrap="square" rtlCol="0"/>
        <a:lstStyle xmlns:a="http://schemas.openxmlformats.org/drawingml/2006/main"/>
        <a:p xmlns:a="http://schemas.openxmlformats.org/drawingml/2006/main">
          <a:endParaRPr lang="ja-JP" altLang="en-US" sz="1100"/>
        </a:p>
      </cdr:txBody>
    </cdr:sp>
  </cdr:relSizeAnchor>
  <cdr:relSizeAnchor xmlns:cdr="http://schemas.openxmlformats.org/drawingml/2006/chartDrawing">
    <cdr:from>
      <cdr:x>0.00936</cdr:x>
      <cdr:y>0.353</cdr:y>
    </cdr:from>
    <cdr:to>
      <cdr:x>0.07383</cdr:x>
      <cdr:y>0.6219</cdr:y>
    </cdr:to>
    <cdr:sp macro="" textlink="">
      <cdr:nvSpPr>
        <cdr:cNvPr id="7" name="テキスト ボックス 6">
          <a:extLst xmlns:a="http://schemas.openxmlformats.org/drawingml/2006/main">
            <a:ext uri="{FF2B5EF4-FFF2-40B4-BE49-F238E27FC236}">
              <a16:creationId xmlns:a16="http://schemas.microsoft.com/office/drawing/2014/main" id="{3FFB0F4D-48B3-4993-9B3A-B913EF36E8C6}"/>
            </a:ext>
          </a:extLst>
        </cdr:cNvPr>
        <cdr:cNvSpPr txBox="1"/>
      </cdr:nvSpPr>
      <cdr:spPr>
        <a:xfrm xmlns:a="http://schemas.openxmlformats.org/drawingml/2006/main" flipV="1">
          <a:off x="85725" y="1201458"/>
          <a:ext cx="590550" cy="915254"/>
        </a:xfrm>
        <a:prstGeom xmlns:a="http://schemas.openxmlformats.org/drawingml/2006/main" prst="rect">
          <a:avLst/>
        </a:prstGeom>
      </cdr:spPr>
      <cdr:txBody>
        <a:bodyPr xmlns:a="http://schemas.openxmlformats.org/drawingml/2006/main" vertOverflow="clip" vert="eaVert" wrap="square" rtlCol="0"/>
        <a:lstStyle xmlns:a="http://schemas.openxmlformats.org/drawingml/2006/main"/>
        <a:p xmlns:a="http://schemas.openxmlformats.org/drawingml/2006/main">
          <a:r>
            <a:rPr lang="en-US" altLang="ja-JP" sz="2000"/>
            <a:t>|ΔE/E|</a:t>
          </a:r>
          <a:endParaRPr lang="ja-JP" altLang="en-US" sz="20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D8200-D5ED-4D88-9DCE-91F22645DFDE}" type="datetimeFigureOut">
              <a:rPr kumimoji="1" lang="ja-JP" altLang="en-US" smtClean="0"/>
              <a:t>2021/8/1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2E127-4740-4AE7-A1FC-7C1B10A0894A}" type="slidenum">
              <a:rPr kumimoji="1" lang="ja-JP" altLang="en-US" smtClean="0"/>
              <a:t>‹#›</a:t>
            </a:fld>
            <a:endParaRPr kumimoji="1" lang="ja-JP" altLang="en-US"/>
          </a:p>
        </p:txBody>
      </p:sp>
    </p:spTree>
    <p:extLst>
      <p:ext uri="{BB962C8B-B14F-4D97-AF65-F5344CB8AC3E}">
        <p14:creationId xmlns:p14="http://schemas.microsoft.com/office/powerpoint/2010/main" val="27224505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81937-600E-4F28-A7CA-F5C1B76D207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9A6ABE3-006D-4260-9CAD-5CD91A3C81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46CAFCC-4A16-41CF-8DD8-03B48AFE4C48}"/>
              </a:ext>
            </a:extLst>
          </p:cNvPr>
          <p:cNvSpPr>
            <a:spLocks noGrp="1"/>
          </p:cNvSpPr>
          <p:nvPr>
            <p:ph type="dt" sz="half" idx="10"/>
          </p:nvPr>
        </p:nvSpPr>
        <p:spPr/>
        <p:txBody>
          <a:bodyPr/>
          <a:lstStyle/>
          <a:p>
            <a:fld id="{0D9D1F22-4050-4047-9C6F-6B0C3F5718C1}" type="datetime1">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1CD4D52C-C455-4C14-BFB0-8F0A644F8430}"/>
              </a:ext>
            </a:extLst>
          </p:cNvPr>
          <p:cNvSpPr>
            <a:spLocks noGrp="1"/>
          </p:cNvSpPr>
          <p:nvPr>
            <p:ph type="ftr" sz="quarter" idx="11"/>
          </p:nvPr>
        </p:nvSpPr>
        <p:spPr/>
        <p:txBody>
          <a:bodyPr/>
          <a:lstStyle/>
          <a:p>
            <a:fld id="{6241A3CF-D1A4-4AAA-BE69-0EEFAA832787}" type="slidenum">
              <a:rPr lang="ja-JP" altLang="en-US" smtClean="0"/>
              <a:pPr/>
              <a:t>‹#›</a:t>
            </a:fld>
            <a:endParaRPr lang="ja-JP" altLang="en-US" dirty="0"/>
          </a:p>
        </p:txBody>
      </p:sp>
      <p:sp>
        <p:nvSpPr>
          <p:cNvPr id="6" name="スライド番号プレースホルダー 5">
            <a:extLst>
              <a:ext uri="{FF2B5EF4-FFF2-40B4-BE49-F238E27FC236}">
                <a16:creationId xmlns:a16="http://schemas.microsoft.com/office/drawing/2014/main" id="{9913D63A-5D3E-46C1-901D-1483CD7D5D74}"/>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4251089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B8C89-48EF-4F1D-98CC-16405A0C9CE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6E4FE4-BABB-444B-98CB-8EAD3A340A5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B747A0-360B-4BD1-9B06-25E6276EC39D}"/>
              </a:ext>
            </a:extLst>
          </p:cNvPr>
          <p:cNvSpPr>
            <a:spLocks noGrp="1"/>
          </p:cNvSpPr>
          <p:nvPr>
            <p:ph type="dt" sz="half" idx="10"/>
          </p:nvPr>
        </p:nvSpPr>
        <p:spPr/>
        <p:txBody>
          <a:bodyPr/>
          <a:lstStyle/>
          <a:p>
            <a:fld id="{08B32A9A-2572-475D-9B7C-6CCB4F57BE20}" type="datetime1">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60E2EE3E-7B97-4AD5-A739-C660BC6C758C}"/>
              </a:ext>
            </a:extLst>
          </p:cNvPr>
          <p:cNvSpPr>
            <a:spLocks noGrp="1"/>
          </p:cNvSpPr>
          <p:nvPr>
            <p:ph type="ftr" sz="quarter" idx="11"/>
          </p:nvPr>
        </p:nvSpPr>
        <p:spPr/>
        <p:txBody>
          <a:bodyPr/>
          <a:lstStyle/>
          <a:p>
            <a:fld id="{066206B0-5F3E-4C91-A0B6-C3C36928A9F4}" type="slidenum">
              <a:rPr lang="ja-JP" altLang="en-US" smtClean="0"/>
              <a:pPr/>
              <a:t>‹#›</a:t>
            </a:fld>
            <a:endParaRPr lang="ja-JP" altLang="en-US" dirty="0"/>
          </a:p>
        </p:txBody>
      </p:sp>
      <p:sp>
        <p:nvSpPr>
          <p:cNvPr id="6" name="スライド番号プレースホルダー 5">
            <a:extLst>
              <a:ext uri="{FF2B5EF4-FFF2-40B4-BE49-F238E27FC236}">
                <a16:creationId xmlns:a16="http://schemas.microsoft.com/office/drawing/2014/main" id="{E3046F7E-A3CC-43F6-BA82-B97502FF303E}"/>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337641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C6685C-8ED4-4ECB-8640-D592BDECFC9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F4883C-1EDC-4B61-B828-0AE1201F4A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6C4F9B-9A61-4172-9B70-580B1B7B2CD0}"/>
              </a:ext>
            </a:extLst>
          </p:cNvPr>
          <p:cNvSpPr>
            <a:spLocks noGrp="1"/>
          </p:cNvSpPr>
          <p:nvPr>
            <p:ph type="dt" sz="half" idx="10"/>
          </p:nvPr>
        </p:nvSpPr>
        <p:spPr/>
        <p:txBody>
          <a:bodyPr/>
          <a:lstStyle/>
          <a:p>
            <a:fld id="{647D3D27-89D6-4B66-9DF8-28A26B4F6EE0}" type="datetime1">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37DCC331-6F03-4FA4-AD43-593296D1F04E}"/>
              </a:ext>
            </a:extLst>
          </p:cNvPr>
          <p:cNvSpPr>
            <a:spLocks noGrp="1"/>
          </p:cNvSpPr>
          <p:nvPr>
            <p:ph type="ftr" sz="quarter" idx="11"/>
          </p:nvPr>
        </p:nvSpPr>
        <p:spPr/>
        <p:txBody>
          <a:bodyPr/>
          <a:lstStyle/>
          <a:p>
            <a:fld id="{B865834D-710B-4772-959A-706A66746E98}" type="slidenum">
              <a:rPr lang="ja-JP" altLang="en-US" smtClean="0"/>
              <a:pPr/>
              <a:t>‹#›</a:t>
            </a:fld>
            <a:endParaRPr lang="ja-JP" altLang="en-US" dirty="0"/>
          </a:p>
        </p:txBody>
      </p:sp>
      <p:sp>
        <p:nvSpPr>
          <p:cNvPr id="6" name="スライド番号プレースホルダー 5">
            <a:extLst>
              <a:ext uri="{FF2B5EF4-FFF2-40B4-BE49-F238E27FC236}">
                <a16:creationId xmlns:a16="http://schemas.microsoft.com/office/drawing/2014/main" id="{F970F8D6-FDF2-40CB-B78C-8FB255694A84}"/>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254897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F7FDC7-242D-4086-A72C-625786808F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947C2-F02F-4D7C-80CE-DD4BBBFD932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3E68B5-BA0B-4AE5-A2E0-78A40D087A0A}"/>
              </a:ext>
            </a:extLst>
          </p:cNvPr>
          <p:cNvSpPr>
            <a:spLocks noGrp="1"/>
          </p:cNvSpPr>
          <p:nvPr>
            <p:ph type="dt" sz="half" idx="10"/>
          </p:nvPr>
        </p:nvSpPr>
        <p:spPr/>
        <p:txBody>
          <a:bodyPr/>
          <a:lstStyle/>
          <a:p>
            <a:fld id="{76E4C265-7736-4028-881B-7B50D7ACB381}" type="datetime1">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2499E9F9-4C3E-4E1D-870C-C2E54B47E432}"/>
              </a:ext>
            </a:extLst>
          </p:cNvPr>
          <p:cNvSpPr>
            <a:spLocks noGrp="1"/>
          </p:cNvSpPr>
          <p:nvPr>
            <p:ph type="ftr" sz="quarter" idx="11"/>
          </p:nvPr>
        </p:nvSpPr>
        <p:spPr/>
        <p:txBody>
          <a:bodyPr/>
          <a:lstStyle>
            <a:lvl1pPr>
              <a:defRPr/>
            </a:lvl1pPr>
          </a:lstStyle>
          <a:p>
            <a:fld id="{4D98695E-798D-4F35-A941-82D9573BC045}" type="slidenum">
              <a:rPr lang="ja-JP" altLang="en-US" smtClean="0"/>
              <a:pPr/>
              <a:t>‹#›</a:t>
            </a:fld>
            <a:endParaRPr lang="ja-JP" altLang="en-US" dirty="0"/>
          </a:p>
        </p:txBody>
      </p:sp>
      <p:sp>
        <p:nvSpPr>
          <p:cNvPr id="6" name="スライド番号プレースホルダー 5">
            <a:extLst>
              <a:ext uri="{FF2B5EF4-FFF2-40B4-BE49-F238E27FC236}">
                <a16:creationId xmlns:a16="http://schemas.microsoft.com/office/drawing/2014/main" id="{4C65A69D-68F9-409F-BEC4-9E4DA253EB2A}"/>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364516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1B206-ED6F-45EC-B61E-FCCE97AC380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94D45F1-6408-4A89-8B09-EF17549544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DDA3E8A-F96B-4ED7-B55B-4125DEB3BCBD}"/>
              </a:ext>
            </a:extLst>
          </p:cNvPr>
          <p:cNvSpPr>
            <a:spLocks noGrp="1"/>
          </p:cNvSpPr>
          <p:nvPr>
            <p:ph type="dt" sz="half" idx="10"/>
          </p:nvPr>
        </p:nvSpPr>
        <p:spPr/>
        <p:txBody>
          <a:bodyPr/>
          <a:lstStyle/>
          <a:p>
            <a:fld id="{369942F1-F52C-4998-8348-32D671585B50}" type="datetime1">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160EC1FE-9F3A-421D-ABE6-F39E81FD3C65}"/>
              </a:ext>
            </a:extLst>
          </p:cNvPr>
          <p:cNvSpPr>
            <a:spLocks noGrp="1"/>
          </p:cNvSpPr>
          <p:nvPr>
            <p:ph type="ftr" sz="quarter" idx="11"/>
          </p:nvPr>
        </p:nvSpPr>
        <p:spPr/>
        <p:txBody>
          <a:bodyPr/>
          <a:lstStyle/>
          <a:p>
            <a:fld id="{7D57A869-992B-44D2-85AF-0B4E28A51A80}" type="slidenum">
              <a:rPr lang="ja-JP" altLang="en-US" smtClean="0"/>
              <a:pPr/>
              <a:t>‹#›</a:t>
            </a:fld>
            <a:endParaRPr lang="ja-JP" altLang="en-US" dirty="0"/>
          </a:p>
        </p:txBody>
      </p:sp>
      <p:sp>
        <p:nvSpPr>
          <p:cNvPr id="6" name="スライド番号プレースホルダー 5">
            <a:extLst>
              <a:ext uri="{FF2B5EF4-FFF2-40B4-BE49-F238E27FC236}">
                <a16:creationId xmlns:a16="http://schemas.microsoft.com/office/drawing/2014/main" id="{9243CA7A-A6B2-4A8F-B21B-8D6E45FB18D4}"/>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148964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6757F-7381-4050-BFD8-C0AA44AC71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640408-6FFB-49E1-A6F2-4AA6CA2780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F37A86-594A-4F96-B664-5D446EC4891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4C719F-EEA3-4E17-8C17-CE99A9146539}"/>
              </a:ext>
            </a:extLst>
          </p:cNvPr>
          <p:cNvSpPr>
            <a:spLocks noGrp="1"/>
          </p:cNvSpPr>
          <p:nvPr>
            <p:ph type="dt" sz="half" idx="10"/>
          </p:nvPr>
        </p:nvSpPr>
        <p:spPr/>
        <p:txBody>
          <a:bodyPr/>
          <a:lstStyle/>
          <a:p>
            <a:fld id="{2943A095-A32C-4BAD-8129-8C6349E7B9D5}" type="datetime1">
              <a:rPr kumimoji="1" lang="ja-JP" altLang="en-US" smtClean="0"/>
              <a:t>2021/8/1</a:t>
            </a:fld>
            <a:endParaRPr kumimoji="1" lang="ja-JP" altLang="en-US"/>
          </a:p>
        </p:txBody>
      </p:sp>
      <p:sp>
        <p:nvSpPr>
          <p:cNvPr id="6" name="フッター プレースホルダー 5">
            <a:extLst>
              <a:ext uri="{FF2B5EF4-FFF2-40B4-BE49-F238E27FC236}">
                <a16:creationId xmlns:a16="http://schemas.microsoft.com/office/drawing/2014/main" id="{A4BDF6B5-0FC4-4983-99B0-9DDC35581672}"/>
              </a:ext>
            </a:extLst>
          </p:cNvPr>
          <p:cNvSpPr>
            <a:spLocks noGrp="1"/>
          </p:cNvSpPr>
          <p:nvPr>
            <p:ph type="ftr" sz="quarter" idx="11"/>
          </p:nvPr>
        </p:nvSpPr>
        <p:spPr/>
        <p:txBody>
          <a:bodyPr/>
          <a:lstStyle/>
          <a:p>
            <a:fld id="{CF95B38C-D070-46A3-BA96-05FEDAFA0493}" type="slidenum">
              <a:rPr lang="ja-JP" altLang="en-US" smtClean="0"/>
              <a:pPr/>
              <a:t>‹#›</a:t>
            </a:fld>
            <a:endParaRPr lang="ja-JP" altLang="en-US" dirty="0"/>
          </a:p>
        </p:txBody>
      </p:sp>
      <p:sp>
        <p:nvSpPr>
          <p:cNvPr id="7" name="スライド番号プレースホルダー 6">
            <a:extLst>
              <a:ext uri="{FF2B5EF4-FFF2-40B4-BE49-F238E27FC236}">
                <a16:creationId xmlns:a16="http://schemas.microsoft.com/office/drawing/2014/main" id="{03B2FC09-5A39-4192-BC9A-CCB36F6ACA87}"/>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85928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804C2F-CAF6-4ED4-8E0E-F3F94FBD0E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415CD3-EA8B-48E4-B2D8-0BD83A9D0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8720E75-AC50-40D8-9F6B-D2CE75EE652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49CE-B500-4FA0-BFE6-60068CC60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99AAA0F-E1D1-4E30-804E-E6A5CD502D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AF5706F-3793-48D5-8B08-80B151AF17B6}"/>
              </a:ext>
            </a:extLst>
          </p:cNvPr>
          <p:cNvSpPr>
            <a:spLocks noGrp="1"/>
          </p:cNvSpPr>
          <p:nvPr>
            <p:ph type="dt" sz="half" idx="10"/>
          </p:nvPr>
        </p:nvSpPr>
        <p:spPr/>
        <p:txBody>
          <a:bodyPr/>
          <a:lstStyle/>
          <a:p>
            <a:fld id="{5CBB41C7-32A6-4F14-8DF2-BF6AC6E1231B}" type="datetime1">
              <a:rPr kumimoji="1" lang="ja-JP" altLang="en-US" smtClean="0"/>
              <a:t>2021/8/1</a:t>
            </a:fld>
            <a:endParaRPr kumimoji="1" lang="ja-JP" altLang="en-US"/>
          </a:p>
        </p:txBody>
      </p:sp>
      <p:sp>
        <p:nvSpPr>
          <p:cNvPr id="8" name="フッター プレースホルダー 7">
            <a:extLst>
              <a:ext uri="{FF2B5EF4-FFF2-40B4-BE49-F238E27FC236}">
                <a16:creationId xmlns:a16="http://schemas.microsoft.com/office/drawing/2014/main" id="{3BDFEAE6-946B-4611-B82F-5A046D2297B7}"/>
              </a:ext>
            </a:extLst>
          </p:cNvPr>
          <p:cNvSpPr>
            <a:spLocks noGrp="1"/>
          </p:cNvSpPr>
          <p:nvPr>
            <p:ph type="ftr" sz="quarter" idx="11"/>
          </p:nvPr>
        </p:nvSpPr>
        <p:spPr/>
        <p:txBody>
          <a:bodyPr/>
          <a:lstStyle/>
          <a:p>
            <a:fld id="{40C1D994-604E-4F54-8220-D93B887CF918}" type="slidenum">
              <a:rPr lang="ja-JP" altLang="en-US" smtClean="0"/>
              <a:pPr/>
              <a:t>‹#›</a:t>
            </a:fld>
            <a:endParaRPr lang="ja-JP" altLang="en-US" dirty="0"/>
          </a:p>
        </p:txBody>
      </p:sp>
      <p:sp>
        <p:nvSpPr>
          <p:cNvPr id="9" name="スライド番号プレースホルダー 8">
            <a:extLst>
              <a:ext uri="{FF2B5EF4-FFF2-40B4-BE49-F238E27FC236}">
                <a16:creationId xmlns:a16="http://schemas.microsoft.com/office/drawing/2014/main" id="{7913B2B1-67C2-44C2-89D7-A838DD41D441}"/>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182460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BA60E3-4083-47D3-B368-D4D134FAF1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522C53-E1A1-419D-890F-6748FFFE7FEC}"/>
              </a:ext>
            </a:extLst>
          </p:cNvPr>
          <p:cNvSpPr>
            <a:spLocks noGrp="1"/>
          </p:cNvSpPr>
          <p:nvPr>
            <p:ph type="dt" sz="half" idx="10"/>
          </p:nvPr>
        </p:nvSpPr>
        <p:spPr/>
        <p:txBody>
          <a:bodyPr/>
          <a:lstStyle/>
          <a:p>
            <a:fld id="{E41A87CC-960E-402D-A37C-E81B3DF2CAE8}" type="datetime1">
              <a:rPr kumimoji="1" lang="ja-JP" altLang="en-US" smtClean="0"/>
              <a:t>2021/8/1</a:t>
            </a:fld>
            <a:endParaRPr kumimoji="1" lang="ja-JP" altLang="en-US"/>
          </a:p>
        </p:txBody>
      </p:sp>
      <p:sp>
        <p:nvSpPr>
          <p:cNvPr id="4" name="フッター プレースホルダー 3">
            <a:extLst>
              <a:ext uri="{FF2B5EF4-FFF2-40B4-BE49-F238E27FC236}">
                <a16:creationId xmlns:a16="http://schemas.microsoft.com/office/drawing/2014/main" id="{128AFA8E-8E8C-4136-B4C3-EE411EB70DB3}"/>
              </a:ext>
            </a:extLst>
          </p:cNvPr>
          <p:cNvSpPr>
            <a:spLocks noGrp="1"/>
          </p:cNvSpPr>
          <p:nvPr>
            <p:ph type="ftr" sz="quarter" idx="11"/>
          </p:nvPr>
        </p:nvSpPr>
        <p:spPr/>
        <p:txBody>
          <a:bodyPr/>
          <a:lstStyle/>
          <a:p>
            <a:fld id="{1DA4DF1B-A1B1-4595-9703-93E58EC19564}" type="slidenum">
              <a:rPr lang="ja-JP" altLang="en-US" smtClean="0"/>
              <a:pPr/>
              <a:t>‹#›</a:t>
            </a:fld>
            <a:endParaRPr lang="ja-JP" altLang="en-US" dirty="0"/>
          </a:p>
        </p:txBody>
      </p:sp>
      <p:sp>
        <p:nvSpPr>
          <p:cNvPr id="5" name="スライド番号プレースホルダー 4">
            <a:extLst>
              <a:ext uri="{FF2B5EF4-FFF2-40B4-BE49-F238E27FC236}">
                <a16:creationId xmlns:a16="http://schemas.microsoft.com/office/drawing/2014/main" id="{EE351062-6A46-4E6D-B43F-B37DE79B70F9}"/>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73939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152F9FA-0018-4B3C-B19F-77E81FA73F5A}"/>
              </a:ext>
            </a:extLst>
          </p:cNvPr>
          <p:cNvSpPr>
            <a:spLocks noGrp="1"/>
          </p:cNvSpPr>
          <p:nvPr>
            <p:ph type="dt" sz="half" idx="10"/>
          </p:nvPr>
        </p:nvSpPr>
        <p:spPr/>
        <p:txBody>
          <a:bodyPr/>
          <a:lstStyle/>
          <a:p>
            <a:fld id="{7F7EE96C-73C7-430F-B5C2-ABCDDDB59D12}" type="datetime1">
              <a:rPr kumimoji="1" lang="ja-JP" altLang="en-US" smtClean="0"/>
              <a:t>2021/8/1</a:t>
            </a:fld>
            <a:endParaRPr kumimoji="1" lang="ja-JP" altLang="en-US"/>
          </a:p>
        </p:txBody>
      </p:sp>
      <p:sp>
        <p:nvSpPr>
          <p:cNvPr id="3" name="フッター プレースホルダー 2">
            <a:extLst>
              <a:ext uri="{FF2B5EF4-FFF2-40B4-BE49-F238E27FC236}">
                <a16:creationId xmlns:a16="http://schemas.microsoft.com/office/drawing/2014/main" id="{224CB3B7-4674-43C9-891C-8BB6A4517ECB}"/>
              </a:ext>
            </a:extLst>
          </p:cNvPr>
          <p:cNvSpPr>
            <a:spLocks noGrp="1"/>
          </p:cNvSpPr>
          <p:nvPr>
            <p:ph type="ftr" sz="quarter" idx="11"/>
          </p:nvPr>
        </p:nvSpPr>
        <p:spPr/>
        <p:txBody>
          <a:bodyPr/>
          <a:lstStyle/>
          <a:p>
            <a:fld id="{5CEA4136-EC6C-488E-8BAF-25963497035C}" type="slidenum">
              <a:rPr lang="ja-JP" altLang="en-US" smtClean="0"/>
              <a:pPr/>
              <a:t>‹#›</a:t>
            </a:fld>
            <a:endParaRPr lang="ja-JP" altLang="en-US" dirty="0"/>
          </a:p>
        </p:txBody>
      </p:sp>
      <p:sp>
        <p:nvSpPr>
          <p:cNvPr id="4" name="スライド番号プレースホルダー 3">
            <a:extLst>
              <a:ext uri="{FF2B5EF4-FFF2-40B4-BE49-F238E27FC236}">
                <a16:creationId xmlns:a16="http://schemas.microsoft.com/office/drawing/2014/main" id="{99E685C1-26EA-4DA5-8A8B-441F5607FA9E}"/>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181477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F270F0-44D5-4113-97A4-9A0922925F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1C7FD2-F903-444C-9466-66059BBB9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ECD5F9-CEFE-4AC8-8F2B-FB0020CCC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8E7A3C-F562-4DF9-BD3F-24C36772F29B}"/>
              </a:ext>
            </a:extLst>
          </p:cNvPr>
          <p:cNvSpPr>
            <a:spLocks noGrp="1"/>
          </p:cNvSpPr>
          <p:nvPr>
            <p:ph type="dt" sz="half" idx="10"/>
          </p:nvPr>
        </p:nvSpPr>
        <p:spPr/>
        <p:txBody>
          <a:bodyPr/>
          <a:lstStyle/>
          <a:p>
            <a:fld id="{577FD9F3-90AA-4FA9-9736-2974FFF37BC8}" type="datetime1">
              <a:rPr kumimoji="1" lang="ja-JP" altLang="en-US" smtClean="0"/>
              <a:t>2021/8/1</a:t>
            </a:fld>
            <a:endParaRPr kumimoji="1" lang="ja-JP" altLang="en-US"/>
          </a:p>
        </p:txBody>
      </p:sp>
      <p:sp>
        <p:nvSpPr>
          <p:cNvPr id="6" name="フッター プレースホルダー 5">
            <a:extLst>
              <a:ext uri="{FF2B5EF4-FFF2-40B4-BE49-F238E27FC236}">
                <a16:creationId xmlns:a16="http://schemas.microsoft.com/office/drawing/2014/main" id="{EB455690-E935-43AE-A87B-1A91C0FBA7BA}"/>
              </a:ext>
            </a:extLst>
          </p:cNvPr>
          <p:cNvSpPr>
            <a:spLocks noGrp="1"/>
          </p:cNvSpPr>
          <p:nvPr>
            <p:ph type="ftr" sz="quarter" idx="11"/>
          </p:nvPr>
        </p:nvSpPr>
        <p:spPr/>
        <p:txBody>
          <a:bodyPr/>
          <a:lstStyle/>
          <a:p>
            <a:fld id="{40A018F5-D3B4-43DC-9E35-05B0CF3A57DB}" type="slidenum">
              <a:rPr lang="ja-JP" altLang="en-US" smtClean="0"/>
              <a:pPr/>
              <a:t>‹#›</a:t>
            </a:fld>
            <a:endParaRPr lang="ja-JP" altLang="en-US" dirty="0"/>
          </a:p>
        </p:txBody>
      </p:sp>
      <p:sp>
        <p:nvSpPr>
          <p:cNvPr id="7" name="スライド番号プレースホルダー 6">
            <a:extLst>
              <a:ext uri="{FF2B5EF4-FFF2-40B4-BE49-F238E27FC236}">
                <a16:creationId xmlns:a16="http://schemas.microsoft.com/office/drawing/2014/main" id="{EBB96357-59A7-4B74-BE70-F5CCBEC6CBD1}"/>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272442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BAB53-FF79-4BB5-9CE9-46E62F36E7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5CF23D1-811A-462A-80DD-AF9A99F9D4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D6DDCCB-2570-4562-8E90-8657671EC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BAA333-D5AB-4BF8-91A4-A9640237FE85}"/>
              </a:ext>
            </a:extLst>
          </p:cNvPr>
          <p:cNvSpPr>
            <a:spLocks noGrp="1"/>
          </p:cNvSpPr>
          <p:nvPr>
            <p:ph type="dt" sz="half" idx="10"/>
          </p:nvPr>
        </p:nvSpPr>
        <p:spPr/>
        <p:txBody>
          <a:bodyPr/>
          <a:lstStyle/>
          <a:p>
            <a:fld id="{08B48855-09C1-4B6D-AB18-BD78FE68FBDF}" type="datetime1">
              <a:rPr kumimoji="1" lang="ja-JP" altLang="en-US" smtClean="0"/>
              <a:t>2021/8/1</a:t>
            </a:fld>
            <a:endParaRPr kumimoji="1" lang="ja-JP" altLang="en-US"/>
          </a:p>
        </p:txBody>
      </p:sp>
      <p:sp>
        <p:nvSpPr>
          <p:cNvPr id="6" name="フッター プレースホルダー 5">
            <a:extLst>
              <a:ext uri="{FF2B5EF4-FFF2-40B4-BE49-F238E27FC236}">
                <a16:creationId xmlns:a16="http://schemas.microsoft.com/office/drawing/2014/main" id="{819410BD-E9BE-491A-B36C-558D319FA01C}"/>
              </a:ext>
            </a:extLst>
          </p:cNvPr>
          <p:cNvSpPr>
            <a:spLocks noGrp="1"/>
          </p:cNvSpPr>
          <p:nvPr>
            <p:ph type="ftr" sz="quarter" idx="11"/>
          </p:nvPr>
        </p:nvSpPr>
        <p:spPr/>
        <p:txBody>
          <a:bodyPr/>
          <a:lstStyle/>
          <a:p>
            <a:fld id="{E3DAB9AF-8E7E-4015-BAB7-148117EF9859}" type="slidenum">
              <a:rPr lang="ja-JP" altLang="en-US" smtClean="0"/>
              <a:pPr/>
              <a:t>‹#›</a:t>
            </a:fld>
            <a:endParaRPr lang="ja-JP" altLang="en-US" dirty="0"/>
          </a:p>
        </p:txBody>
      </p:sp>
      <p:sp>
        <p:nvSpPr>
          <p:cNvPr id="7" name="スライド番号プレースホルダー 6">
            <a:extLst>
              <a:ext uri="{FF2B5EF4-FFF2-40B4-BE49-F238E27FC236}">
                <a16:creationId xmlns:a16="http://schemas.microsoft.com/office/drawing/2014/main" id="{2C930941-9E39-498E-AC06-F63CA7CB2174}"/>
              </a:ext>
            </a:extLst>
          </p:cNvPr>
          <p:cNvSpPr>
            <a:spLocks noGrp="1"/>
          </p:cNvSpPr>
          <p:nvPr>
            <p:ph type="sldNum" sz="quarter" idx="12"/>
          </p:nvPr>
        </p:nvSpPr>
        <p:spPr/>
        <p:txBody>
          <a:body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177737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711893-4230-4E6A-BEF8-C369BFA87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96D4AF-B996-4B33-8381-A7DBF73EB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B8FA9A-D1A1-41EF-BD31-38C8A86DE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832EF-FE17-4244-BF8E-A06B9795DE62}" type="datetime1">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48CE2366-8EBB-42CB-A20C-799DCACE8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a:t>
            </a:r>
            <a:endParaRPr kumimoji="1" lang="ja-JP" altLang="en-US"/>
          </a:p>
        </p:txBody>
      </p:sp>
      <p:sp>
        <p:nvSpPr>
          <p:cNvPr id="6" name="スライド番号プレースホルダー 5">
            <a:extLst>
              <a:ext uri="{FF2B5EF4-FFF2-40B4-BE49-F238E27FC236}">
                <a16:creationId xmlns:a16="http://schemas.microsoft.com/office/drawing/2014/main" id="{56FE75B0-A6D7-41A2-8BD8-46ACB46BF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DCFB8-0A54-465B-AE72-4C93A8A8652A}" type="slidenum">
              <a:rPr kumimoji="1" lang="ja-JP" altLang="en-US" smtClean="0"/>
              <a:t>‹#›</a:t>
            </a:fld>
            <a:endParaRPr kumimoji="1" lang="ja-JP" altLang="en-US"/>
          </a:p>
        </p:txBody>
      </p:sp>
    </p:spTree>
    <p:extLst>
      <p:ext uri="{BB962C8B-B14F-4D97-AF65-F5344CB8AC3E}">
        <p14:creationId xmlns:p14="http://schemas.microsoft.com/office/powerpoint/2010/main" val="59153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cfca.nao.ac.jp/~cfca/hpc/muv/text/20110124nbody-school_note.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3DD66-65A5-4A29-9B45-DC892722A4F7}"/>
              </a:ext>
            </a:extLst>
          </p:cNvPr>
          <p:cNvSpPr>
            <a:spLocks noGrp="1"/>
          </p:cNvSpPr>
          <p:nvPr>
            <p:ph type="ctrTitle"/>
          </p:nvPr>
        </p:nvSpPr>
        <p:spPr/>
        <p:txBody>
          <a:bodyPr>
            <a:normAutofit/>
          </a:bodyPr>
          <a:lstStyle/>
          <a:p>
            <a:r>
              <a:rPr kumimoji="1" lang="en-US" altLang="ja-JP" dirty="0"/>
              <a:t>Cold collapse</a:t>
            </a:r>
            <a:r>
              <a:rPr kumimoji="1" lang="ja-JP" altLang="en-US" dirty="0"/>
              <a:t>における</a:t>
            </a:r>
            <a:br>
              <a:rPr kumimoji="1" lang="en-US" altLang="ja-JP" dirty="0"/>
            </a:br>
            <a:r>
              <a:rPr kumimoji="1" lang="en-US" altLang="ja-JP" dirty="0"/>
              <a:t>N</a:t>
            </a:r>
            <a:r>
              <a:rPr kumimoji="1" lang="ja-JP" altLang="en-US"/>
              <a:t>体シミュレーション</a:t>
            </a:r>
            <a:endParaRPr kumimoji="1" lang="ja-JP" altLang="en-US" dirty="0"/>
          </a:p>
        </p:txBody>
      </p:sp>
      <p:sp>
        <p:nvSpPr>
          <p:cNvPr id="3" name="字幕 2">
            <a:extLst>
              <a:ext uri="{FF2B5EF4-FFF2-40B4-BE49-F238E27FC236}">
                <a16:creationId xmlns:a16="http://schemas.microsoft.com/office/drawing/2014/main" id="{93EE475F-FDA9-4811-BD8F-3998D2E50440}"/>
              </a:ext>
            </a:extLst>
          </p:cNvPr>
          <p:cNvSpPr>
            <a:spLocks noGrp="1"/>
          </p:cNvSpPr>
          <p:nvPr>
            <p:ph type="subTitle" idx="1"/>
          </p:nvPr>
        </p:nvSpPr>
        <p:spPr>
          <a:xfrm>
            <a:off x="6431559" y="3987932"/>
            <a:ext cx="4801299" cy="533734"/>
          </a:xfrm>
        </p:spPr>
        <p:txBody>
          <a:bodyPr>
            <a:normAutofit lnSpcReduction="10000"/>
          </a:bodyPr>
          <a:lstStyle/>
          <a:p>
            <a:r>
              <a:rPr kumimoji="1" lang="en-US" altLang="ja-JP" sz="3200" dirty="0"/>
              <a:t>F21A005E </a:t>
            </a:r>
            <a:r>
              <a:rPr kumimoji="1" lang="ja-JP" altLang="en-US" sz="3200" dirty="0"/>
              <a:t>牛田　篤志</a:t>
            </a:r>
          </a:p>
        </p:txBody>
      </p:sp>
      <p:sp>
        <p:nvSpPr>
          <p:cNvPr id="4" name="スライド番号プレースホルダー 3">
            <a:extLst>
              <a:ext uri="{FF2B5EF4-FFF2-40B4-BE49-F238E27FC236}">
                <a16:creationId xmlns:a16="http://schemas.microsoft.com/office/drawing/2014/main" id="{17E4768D-ED94-4C33-AC22-C554842083D5}"/>
              </a:ext>
            </a:extLst>
          </p:cNvPr>
          <p:cNvSpPr>
            <a:spLocks noGrp="1"/>
          </p:cNvSpPr>
          <p:nvPr>
            <p:ph type="sldNum" sz="quarter" idx="12"/>
          </p:nvPr>
        </p:nvSpPr>
        <p:spPr/>
        <p:txBody>
          <a:bodyPr/>
          <a:lstStyle/>
          <a:p>
            <a:fld id="{0FEDCFB8-0A54-465B-AE72-4C93A8A8652A}" type="slidenum">
              <a:rPr kumimoji="1" lang="ja-JP" altLang="en-US" smtClean="0"/>
              <a:t>1</a:t>
            </a:fld>
            <a:endParaRPr kumimoji="1" lang="ja-JP" altLang="en-US"/>
          </a:p>
        </p:txBody>
      </p:sp>
    </p:spTree>
    <p:extLst>
      <p:ext uri="{BB962C8B-B14F-4D97-AF65-F5344CB8AC3E}">
        <p14:creationId xmlns:p14="http://schemas.microsoft.com/office/powerpoint/2010/main" val="4196731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1BA2B2-2EF4-4B7A-80C7-B114D994AA1E}"/>
              </a:ext>
            </a:extLst>
          </p:cNvPr>
          <p:cNvSpPr>
            <a:spLocks noGrp="1"/>
          </p:cNvSpPr>
          <p:nvPr>
            <p:ph type="title"/>
          </p:nvPr>
        </p:nvSpPr>
        <p:spPr/>
        <p:txBody>
          <a:bodyPr/>
          <a:lstStyle/>
          <a:p>
            <a:r>
              <a:rPr kumimoji="1" lang="ja-JP" altLang="en-US" dirty="0"/>
              <a:t>中心差分法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D0D534C-EA76-49E2-83AD-05F4A34766E4}"/>
                  </a:ext>
                </a:extLst>
              </p:cNvPr>
              <p:cNvSpPr>
                <a:spLocks noGrp="1"/>
              </p:cNvSpPr>
              <p:nvPr>
                <p:ph idx="1"/>
              </p:nvPr>
            </p:nvSpPr>
            <p:spPr/>
            <p:txBody>
              <a:bodyPr/>
              <a:lstStyle/>
              <a:p>
                <a:pPr marL="0" indent="0">
                  <a:buNone/>
                </a:pPr>
                <a:r>
                  <a:rPr kumimoji="1" lang="ja-JP" altLang="en-US" dirty="0"/>
                  <a:t>・中心差分法</a:t>
                </a:r>
                <a:endParaRPr kumimoji="1" lang="en-US" altLang="ja-JP" dirty="0"/>
              </a:p>
              <a:p>
                <a:pPr marL="0" indent="0">
                  <a:buNone/>
                </a:pP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𝑑𝑦</m:t>
                        </m:r>
                      </m:num>
                      <m:den>
                        <m:r>
                          <a:rPr kumimoji="1" lang="en-US" altLang="ja-JP" b="0"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oMath>
                </a14:m>
                <a:r>
                  <a:rPr kumimoji="1" lang="ja-JP" altLang="en-US" dirty="0"/>
                  <a:t>において</a:t>
                </a:r>
                <a:r>
                  <a:rPr kumimoji="1" lang="en-US" altLang="ja-JP" dirty="0"/>
                  <a:t>x = [0,L]</a:t>
                </a:r>
                <a:r>
                  <a:rPr kumimoji="1" lang="ja-JP" altLang="en-US" dirty="0"/>
                  <a:t>を</a:t>
                </a:r>
                <a:r>
                  <a:rPr kumimoji="1" lang="en-US" altLang="ja-JP" dirty="0"/>
                  <a:t>2N</a:t>
                </a:r>
                <a:r>
                  <a:rPr lang="ja-JP" altLang="en-US" dirty="0"/>
                  <a:t>等分すると</a:t>
                </a:r>
                <a:endParaRPr lang="en-US" altLang="ja-JP" dirty="0"/>
              </a:p>
              <a:p>
                <a:pPr marL="0" indent="0">
                  <a:buNone/>
                </a:pPr>
                <a:r>
                  <a:rPr lang="ja-JP" altLang="en-US" dirty="0"/>
                  <a:t>離散点</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𝑖h</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h</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𝐿</m:t>
                            </m:r>
                          </m:num>
                          <m:den>
                            <m:r>
                              <a:rPr lang="en-US" altLang="ja-JP" b="0" i="1" smtClean="0">
                                <a:latin typeface="Cambria Math" panose="02040503050406030204" pitchFamily="18" charset="0"/>
                              </a:rPr>
                              <m:t>2</m:t>
                            </m:r>
                            <m:r>
                              <a:rPr lang="en-US" altLang="ja-JP" b="0" i="1" smtClean="0">
                                <a:latin typeface="Cambria Math" panose="02040503050406030204" pitchFamily="18" charset="0"/>
                              </a:rPr>
                              <m:t>𝑁</m:t>
                            </m:r>
                          </m:den>
                        </m:f>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𝑦</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e>
                    </m:d>
                  </m:oMath>
                </a14:m>
                <a:r>
                  <a:rPr kumimoji="1" lang="ja-JP" altLang="en-US" dirty="0"/>
                  <a:t>となる。</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lang="ja-JP" altLang="en-US" i="1">
                        <a:latin typeface="Cambria Math" panose="02040503050406030204" pitchFamily="18" charset="0"/>
                      </a:rPr>
                      <m:t>と</m:t>
                    </m:r>
                    <m:r>
                      <a:rPr kumimoji="1" lang="en-US" altLang="ja-JP" b="0" i="1" dirty="0" smtClean="0">
                        <a:latin typeface="Cambria Math" panose="02040503050406030204" pitchFamily="18" charset="0"/>
                      </a:rPr>
                      <m:t>𝑦</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h</m:t>
                    </m:r>
                    <m:r>
                      <a:rPr kumimoji="1" lang="en-US" altLang="ja-JP" b="0" i="1" dirty="0" smtClean="0">
                        <a:latin typeface="Cambria Math" panose="02040503050406030204" pitchFamily="18" charset="0"/>
                      </a:rPr>
                      <m:t>)</m:t>
                    </m:r>
                  </m:oMath>
                </a14:m>
                <a:r>
                  <a:rPr kumimoji="1" lang="ja-JP" altLang="en-US" dirty="0"/>
                  <a:t>をテイラー展開して求め、引いてあげると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d>
                            <m:dPr>
                              <m:begChr m:val=""/>
                              <m:endChr m:val="|"/>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𝑑𝑦</m:t>
                                  </m:r>
                                </m:num>
                                <m:den>
                                  <m:r>
                                    <a:rPr kumimoji="1" lang="en-US" altLang="ja-JP" b="0" i="1" smtClean="0">
                                      <a:latin typeface="Cambria Math" panose="02040503050406030204" pitchFamily="18" charset="0"/>
                                    </a:rPr>
                                    <m:t>𝑑𝑥</m:t>
                                  </m:r>
                                </m:den>
                              </m:f>
                            </m:e>
                          </m:d>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𝑦</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e>
                          </m:d>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h</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𝑂</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h</m:t>
                              </m:r>
                            </m:e>
                            <m:sup>
                              <m:r>
                                <a:rPr kumimoji="1" lang="en-US" altLang="ja-JP" b="0" i="1" smtClean="0">
                                  <a:latin typeface="Cambria Math" panose="02040503050406030204" pitchFamily="18" charset="0"/>
                                </a:rPr>
                                <m:t>3</m:t>
                              </m:r>
                            </m:sup>
                          </m:sSup>
                        </m:e>
                      </m:d>
                    </m:oMath>
                  </m:oMathPara>
                </a14:m>
                <a:endParaRPr kumimoji="1" lang="en-US" altLang="ja-JP" dirty="0"/>
              </a:p>
              <a:p>
                <a:pPr marL="0" indent="0">
                  <a:buNone/>
                </a:pPr>
                <a:r>
                  <a:rPr lang="ja-JP" altLang="en-US" dirty="0"/>
                  <a:t>→差分間隔は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h</m:t>
                    </m:r>
                  </m:oMath>
                </a14:m>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D0D534C-EA76-49E2-83AD-05F4A34766E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B4F5F9B-F65B-4C58-823E-DD0064B943CE}"/>
              </a:ext>
            </a:extLst>
          </p:cNvPr>
          <p:cNvSpPr>
            <a:spLocks noGrp="1"/>
          </p:cNvSpPr>
          <p:nvPr>
            <p:ph type="sldNum" sz="quarter" idx="12"/>
          </p:nvPr>
        </p:nvSpPr>
        <p:spPr/>
        <p:txBody>
          <a:bodyPr/>
          <a:lstStyle/>
          <a:p>
            <a:fld id="{0FEDCFB8-0A54-465B-AE72-4C93A8A8652A}" type="slidenum">
              <a:rPr kumimoji="1" lang="ja-JP" altLang="en-US" smtClean="0"/>
              <a:t>10</a:t>
            </a:fld>
            <a:endParaRPr kumimoji="1" lang="ja-JP" altLang="en-US"/>
          </a:p>
        </p:txBody>
      </p:sp>
    </p:spTree>
    <p:extLst>
      <p:ext uri="{BB962C8B-B14F-4D97-AF65-F5344CB8AC3E}">
        <p14:creationId xmlns:p14="http://schemas.microsoft.com/office/powerpoint/2010/main" val="409211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69BAB6B-07A4-4844-8F0D-E4294048ECA9}"/>
              </a:ext>
            </a:extLst>
          </p:cNvPr>
          <p:cNvSpPr>
            <a:spLocks noGrp="1"/>
          </p:cNvSpPr>
          <p:nvPr>
            <p:ph type="sldNum" sz="quarter" idx="12"/>
          </p:nvPr>
        </p:nvSpPr>
        <p:spPr/>
        <p:txBody>
          <a:bodyPr/>
          <a:lstStyle/>
          <a:p>
            <a:fld id="{0FEDCFB8-0A54-465B-AE72-4C93A8A8652A}" type="slidenum">
              <a:rPr kumimoji="1" lang="ja-JP" altLang="en-US" smtClean="0"/>
              <a:t>11</a:t>
            </a:fld>
            <a:endParaRPr kumimoji="1" lang="ja-JP" altLang="en-US"/>
          </a:p>
        </p:txBody>
      </p:sp>
      <p:cxnSp>
        <p:nvCxnSpPr>
          <p:cNvPr id="6" name="直線コネクタ 5">
            <a:extLst>
              <a:ext uri="{FF2B5EF4-FFF2-40B4-BE49-F238E27FC236}">
                <a16:creationId xmlns:a16="http://schemas.microsoft.com/office/drawing/2014/main" id="{5CD2FF3C-BB72-44AB-97EF-4F9E5DB13CF5}"/>
              </a:ext>
            </a:extLst>
          </p:cNvPr>
          <p:cNvCxnSpPr/>
          <p:nvPr/>
        </p:nvCxnSpPr>
        <p:spPr>
          <a:xfrm flipH="1">
            <a:off x="1352550" y="647700"/>
            <a:ext cx="114300" cy="54578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0BB34CB-64A0-48D9-8E79-7EF1C891D824}"/>
              </a:ext>
            </a:extLst>
          </p:cNvPr>
          <p:cNvCxnSpPr>
            <a:cxnSpLocks/>
          </p:cNvCxnSpPr>
          <p:nvPr/>
        </p:nvCxnSpPr>
        <p:spPr>
          <a:xfrm flipH="1">
            <a:off x="1019175" y="5791200"/>
            <a:ext cx="921067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8E71BCA-E37F-4976-8EA1-98FCD2331FDD}"/>
              </a:ext>
            </a:extLst>
          </p:cNvPr>
          <p:cNvCxnSpPr>
            <a:cxnSpLocks/>
          </p:cNvCxnSpPr>
          <p:nvPr/>
        </p:nvCxnSpPr>
        <p:spPr>
          <a:xfrm flipV="1">
            <a:off x="1352550" y="3457569"/>
            <a:ext cx="2428874" cy="60960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58F963F-A57B-4A77-A590-2FFE710FBB6C}"/>
              </a:ext>
            </a:extLst>
          </p:cNvPr>
          <p:cNvCxnSpPr>
            <a:cxnSpLocks/>
          </p:cNvCxnSpPr>
          <p:nvPr/>
        </p:nvCxnSpPr>
        <p:spPr>
          <a:xfrm flipV="1">
            <a:off x="3712368" y="2351554"/>
            <a:ext cx="2224088" cy="11060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A68AB00-4C79-4658-8887-B4BDF57C4DD6}"/>
              </a:ext>
            </a:extLst>
          </p:cNvPr>
          <p:cNvCxnSpPr>
            <a:cxnSpLocks/>
          </p:cNvCxnSpPr>
          <p:nvPr/>
        </p:nvCxnSpPr>
        <p:spPr>
          <a:xfrm flipV="1">
            <a:off x="5897164" y="691717"/>
            <a:ext cx="2115748" cy="171947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AC11EDA8-7EA8-4B0D-AB08-241478D006A5}"/>
              </a:ext>
            </a:extLst>
          </p:cNvPr>
          <p:cNvSpPr/>
          <p:nvPr/>
        </p:nvSpPr>
        <p:spPr>
          <a:xfrm>
            <a:off x="3662361" y="3333756"/>
            <a:ext cx="238125" cy="228596"/>
          </a:xfrm>
          <a:prstGeom prst="rect">
            <a:avLst/>
          </a:prstGeom>
          <a:solidFill>
            <a:schemeClr val="accent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73A6912-4D23-4E7C-BAAE-ECA4856F7E8E}"/>
              </a:ext>
            </a:extLst>
          </p:cNvPr>
          <p:cNvSpPr/>
          <p:nvPr/>
        </p:nvSpPr>
        <p:spPr>
          <a:xfrm>
            <a:off x="5897164" y="2227728"/>
            <a:ext cx="238125" cy="228596"/>
          </a:xfrm>
          <a:prstGeom prst="rect">
            <a:avLst/>
          </a:prstGeom>
          <a:solidFill>
            <a:schemeClr val="accent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C879D39B-9CFD-4F5D-A5DA-72B3904585A4}"/>
              </a:ext>
            </a:extLst>
          </p:cNvPr>
          <p:cNvSpPr/>
          <p:nvPr/>
        </p:nvSpPr>
        <p:spPr>
          <a:xfrm>
            <a:off x="2481260" y="3619979"/>
            <a:ext cx="238125" cy="2285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EFAA3E28-F6D1-4AA5-AFCC-037754272573}"/>
              </a:ext>
            </a:extLst>
          </p:cNvPr>
          <p:cNvSpPr/>
          <p:nvPr/>
        </p:nvSpPr>
        <p:spPr>
          <a:xfrm>
            <a:off x="4774403" y="2729245"/>
            <a:ext cx="238125" cy="2285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36BE7E96-E7A6-45B2-A7FC-01CC7D032345}"/>
              </a:ext>
            </a:extLst>
          </p:cNvPr>
          <p:cNvSpPr/>
          <p:nvPr/>
        </p:nvSpPr>
        <p:spPr>
          <a:xfrm>
            <a:off x="7000873" y="1288727"/>
            <a:ext cx="238125" cy="2285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581855D-6960-4C4F-8ED7-B42794515268}"/>
              </a:ext>
            </a:extLst>
          </p:cNvPr>
          <p:cNvSpPr/>
          <p:nvPr/>
        </p:nvSpPr>
        <p:spPr>
          <a:xfrm>
            <a:off x="7936701" y="532286"/>
            <a:ext cx="238125" cy="228596"/>
          </a:xfrm>
          <a:prstGeom prst="rect">
            <a:avLst/>
          </a:prstGeom>
          <a:solidFill>
            <a:schemeClr val="accent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3F5BB99-846E-49C5-861C-FD47DBAFE7C8}"/>
              </a:ext>
            </a:extLst>
          </p:cNvPr>
          <p:cNvSpPr txBox="1"/>
          <p:nvPr/>
        </p:nvSpPr>
        <p:spPr>
          <a:xfrm>
            <a:off x="10325100" y="5791200"/>
            <a:ext cx="1028700" cy="584775"/>
          </a:xfrm>
          <a:prstGeom prst="rect">
            <a:avLst/>
          </a:prstGeom>
          <a:noFill/>
        </p:spPr>
        <p:txBody>
          <a:bodyPr wrap="square" rtlCol="0">
            <a:spAutoFit/>
          </a:bodyPr>
          <a:lstStyle/>
          <a:p>
            <a:r>
              <a:rPr kumimoji="1" lang="en-US" altLang="ja-JP" sz="3200" dirty="0"/>
              <a:t>x</a:t>
            </a:r>
            <a:endParaRPr kumimoji="1" lang="ja-JP" altLang="en-US" dirty="0"/>
          </a:p>
        </p:txBody>
      </p:sp>
      <p:sp>
        <p:nvSpPr>
          <p:cNvPr id="23" name="テキスト ボックス 22">
            <a:extLst>
              <a:ext uri="{FF2B5EF4-FFF2-40B4-BE49-F238E27FC236}">
                <a16:creationId xmlns:a16="http://schemas.microsoft.com/office/drawing/2014/main" id="{0A716F95-0A7B-4ED2-85D1-B4AB309816B6}"/>
              </a:ext>
            </a:extLst>
          </p:cNvPr>
          <p:cNvSpPr txBox="1"/>
          <p:nvPr/>
        </p:nvSpPr>
        <p:spPr>
          <a:xfrm>
            <a:off x="838200" y="313463"/>
            <a:ext cx="514350" cy="584775"/>
          </a:xfrm>
          <a:prstGeom prst="rect">
            <a:avLst/>
          </a:prstGeom>
          <a:noFill/>
        </p:spPr>
        <p:txBody>
          <a:bodyPr wrap="square" rtlCol="0">
            <a:spAutoFit/>
          </a:bodyPr>
          <a:lstStyle/>
          <a:p>
            <a:r>
              <a:rPr lang="en-US" altLang="ja-JP" sz="3200" dirty="0"/>
              <a:t>y</a:t>
            </a:r>
            <a:endParaRPr kumimoji="1" lang="ja-JP" altLang="en-US"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BDDDAE1-85E7-4B63-934B-32CA672E3EFA}"/>
                  </a:ext>
                </a:extLst>
              </p:cNvPr>
              <p:cNvSpPr txBox="1"/>
              <p:nvPr/>
            </p:nvSpPr>
            <p:spPr>
              <a:xfrm>
                <a:off x="719138" y="3719836"/>
                <a:ext cx="51435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0</m:t>
                          </m:r>
                        </m:sub>
                      </m:sSub>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EBDDDAE1-85E7-4B63-934B-32CA672E3EFA}"/>
                  </a:ext>
                </a:extLst>
              </p:cNvPr>
              <p:cNvSpPr txBox="1">
                <a:spLocks noRot="1" noChangeAspect="1" noMove="1" noResize="1" noEditPoints="1" noAdjustHandles="1" noChangeArrowheads="1" noChangeShapeType="1" noTextEdit="1"/>
              </p:cNvSpPr>
              <p:nvPr/>
            </p:nvSpPr>
            <p:spPr>
              <a:xfrm>
                <a:off x="719138" y="3719836"/>
                <a:ext cx="51435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21856870-9611-407F-A803-AC3425E38E99}"/>
                  </a:ext>
                </a:extLst>
              </p:cNvPr>
              <p:cNvSpPr txBox="1"/>
              <p:nvPr/>
            </p:nvSpPr>
            <p:spPr>
              <a:xfrm>
                <a:off x="3307555" y="2957841"/>
                <a:ext cx="51435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2</m:t>
                          </m:r>
                        </m:sub>
                      </m:sSub>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21856870-9611-407F-A803-AC3425E38E99}"/>
                  </a:ext>
                </a:extLst>
              </p:cNvPr>
              <p:cNvSpPr txBox="1">
                <a:spLocks noRot="1" noChangeAspect="1" noMove="1" noResize="1" noEditPoints="1" noAdjustHandles="1" noChangeArrowheads="1" noChangeShapeType="1" noTextEdit="1"/>
              </p:cNvSpPr>
              <p:nvPr/>
            </p:nvSpPr>
            <p:spPr>
              <a:xfrm>
                <a:off x="3307555" y="2957841"/>
                <a:ext cx="514350"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206F233-7EFA-4174-A021-590F16AED529}"/>
                  </a:ext>
                </a:extLst>
              </p:cNvPr>
              <p:cNvSpPr txBox="1"/>
              <p:nvPr/>
            </p:nvSpPr>
            <p:spPr>
              <a:xfrm>
                <a:off x="5367338" y="1828334"/>
                <a:ext cx="51435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4</m:t>
                          </m:r>
                        </m:sub>
                      </m:sSub>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7206F233-7EFA-4174-A021-590F16AED529}"/>
                  </a:ext>
                </a:extLst>
              </p:cNvPr>
              <p:cNvSpPr txBox="1">
                <a:spLocks noRot="1" noChangeAspect="1" noMove="1" noResize="1" noEditPoints="1" noAdjustHandles="1" noChangeArrowheads="1" noChangeShapeType="1" noTextEdit="1"/>
              </p:cNvSpPr>
              <p:nvPr/>
            </p:nvSpPr>
            <p:spPr>
              <a:xfrm>
                <a:off x="5367338" y="1828334"/>
                <a:ext cx="514350" cy="523220"/>
              </a:xfrm>
              <a:prstGeom prst="rect">
                <a:avLst/>
              </a:prstGeom>
              <a:blipFill>
                <a:blip r:embed="rId4"/>
                <a:stretch>
                  <a:fillRect/>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8783F0DF-71E3-4748-B1F2-C8D6E82AFE78}"/>
              </a:ext>
            </a:extLst>
          </p:cNvPr>
          <p:cNvCxnSpPr/>
          <p:nvPr/>
        </p:nvCxnSpPr>
        <p:spPr>
          <a:xfrm flipV="1">
            <a:off x="3781424" y="55245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3738A5A-C470-43A3-B116-BF04FCEA128A}"/>
              </a:ext>
            </a:extLst>
          </p:cNvPr>
          <p:cNvCxnSpPr/>
          <p:nvPr/>
        </p:nvCxnSpPr>
        <p:spPr>
          <a:xfrm flipV="1">
            <a:off x="6026943" y="55245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6C0EE1A-3678-48CC-9F67-E08C00097500}"/>
              </a:ext>
            </a:extLst>
          </p:cNvPr>
          <p:cNvCxnSpPr/>
          <p:nvPr/>
        </p:nvCxnSpPr>
        <p:spPr>
          <a:xfrm flipV="1">
            <a:off x="8139113" y="55245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4938B24-D61E-40F1-9811-149804192BC2}"/>
              </a:ext>
            </a:extLst>
          </p:cNvPr>
          <p:cNvCxnSpPr/>
          <p:nvPr/>
        </p:nvCxnSpPr>
        <p:spPr>
          <a:xfrm flipV="1">
            <a:off x="2566987" y="55245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54954BA-A843-457F-9ABE-6B09BA3CA5A2}"/>
              </a:ext>
            </a:extLst>
          </p:cNvPr>
          <p:cNvCxnSpPr/>
          <p:nvPr/>
        </p:nvCxnSpPr>
        <p:spPr>
          <a:xfrm flipV="1">
            <a:off x="4938712" y="55245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75592A91-6479-40C4-88AA-459560896C27}"/>
              </a:ext>
            </a:extLst>
          </p:cNvPr>
          <p:cNvCxnSpPr/>
          <p:nvPr/>
        </p:nvCxnSpPr>
        <p:spPr>
          <a:xfrm flipV="1">
            <a:off x="7119936" y="5495925"/>
            <a:ext cx="0" cy="26670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69E0300-3A32-46D3-893D-02183290B4E9}"/>
                  </a:ext>
                </a:extLst>
              </p:cNvPr>
              <p:cNvSpPr txBox="1"/>
              <p:nvPr/>
            </p:nvSpPr>
            <p:spPr>
              <a:xfrm>
                <a:off x="2364580" y="6198255"/>
                <a:ext cx="6810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m:oMathPara>
                </a14:m>
                <a:endParaRPr kumimoji="1" lang="en-US" altLang="ja-JP" b="0" dirty="0"/>
              </a:p>
            </p:txBody>
          </p:sp>
        </mc:Choice>
        <mc:Fallback xmlns="">
          <p:sp>
            <p:nvSpPr>
              <p:cNvPr id="38" name="テキスト ボックス 37">
                <a:extLst>
                  <a:ext uri="{FF2B5EF4-FFF2-40B4-BE49-F238E27FC236}">
                    <a16:creationId xmlns:a16="http://schemas.microsoft.com/office/drawing/2014/main" id="{A69E0300-3A32-46D3-893D-02183290B4E9}"/>
                  </a:ext>
                </a:extLst>
              </p:cNvPr>
              <p:cNvSpPr txBox="1">
                <a:spLocks noRot="1" noChangeAspect="1" noMove="1" noResize="1" noEditPoints="1" noAdjustHandles="1" noChangeArrowheads="1" noChangeShapeType="1" noTextEdit="1"/>
              </p:cNvSpPr>
              <p:nvPr/>
            </p:nvSpPr>
            <p:spPr>
              <a:xfrm>
                <a:off x="2364580" y="6198255"/>
                <a:ext cx="681037"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A61ABBC-422E-4939-B256-35487FA3795B}"/>
                  </a:ext>
                </a:extLst>
              </p:cNvPr>
              <p:cNvSpPr txBox="1"/>
              <p:nvPr/>
            </p:nvSpPr>
            <p:spPr>
              <a:xfrm>
                <a:off x="1119188" y="6220688"/>
                <a:ext cx="6810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0</m:t>
                          </m:r>
                        </m:sub>
                      </m:sSub>
                    </m:oMath>
                  </m:oMathPara>
                </a14:m>
                <a:endParaRPr kumimoji="1" lang="en-US" altLang="ja-JP" b="0" dirty="0"/>
              </a:p>
            </p:txBody>
          </p:sp>
        </mc:Choice>
        <mc:Fallback xmlns="">
          <p:sp>
            <p:nvSpPr>
              <p:cNvPr id="39" name="テキスト ボックス 38">
                <a:extLst>
                  <a:ext uri="{FF2B5EF4-FFF2-40B4-BE49-F238E27FC236}">
                    <a16:creationId xmlns:a16="http://schemas.microsoft.com/office/drawing/2014/main" id="{1A61ABBC-422E-4939-B256-35487FA3795B}"/>
                  </a:ext>
                </a:extLst>
              </p:cNvPr>
              <p:cNvSpPr txBox="1">
                <a:spLocks noRot="1" noChangeAspect="1" noMove="1" noResize="1" noEditPoints="1" noAdjustHandles="1" noChangeArrowheads="1" noChangeShapeType="1" noTextEdit="1"/>
              </p:cNvSpPr>
              <p:nvPr/>
            </p:nvSpPr>
            <p:spPr>
              <a:xfrm>
                <a:off x="1119188" y="6220688"/>
                <a:ext cx="681037"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E1A19D9A-4D83-4838-BBA3-FBE66EB829CA}"/>
                  </a:ext>
                </a:extLst>
              </p:cNvPr>
              <p:cNvSpPr txBox="1"/>
              <p:nvPr/>
            </p:nvSpPr>
            <p:spPr>
              <a:xfrm>
                <a:off x="3481386" y="6223863"/>
                <a:ext cx="6810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2</m:t>
                          </m:r>
                        </m:sub>
                      </m:sSub>
                    </m:oMath>
                  </m:oMathPara>
                </a14:m>
                <a:endParaRPr kumimoji="1" lang="en-US" altLang="ja-JP" b="0" dirty="0"/>
              </a:p>
            </p:txBody>
          </p:sp>
        </mc:Choice>
        <mc:Fallback xmlns="">
          <p:sp>
            <p:nvSpPr>
              <p:cNvPr id="40" name="テキスト ボックス 39">
                <a:extLst>
                  <a:ext uri="{FF2B5EF4-FFF2-40B4-BE49-F238E27FC236}">
                    <a16:creationId xmlns:a16="http://schemas.microsoft.com/office/drawing/2014/main" id="{E1A19D9A-4D83-4838-BBA3-FBE66EB829CA}"/>
                  </a:ext>
                </a:extLst>
              </p:cNvPr>
              <p:cNvSpPr txBox="1">
                <a:spLocks noRot="1" noChangeAspect="1" noMove="1" noResize="1" noEditPoints="1" noAdjustHandles="1" noChangeArrowheads="1" noChangeShapeType="1" noTextEdit="1"/>
              </p:cNvSpPr>
              <p:nvPr/>
            </p:nvSpPr>
            <p:spPr>
              <a:xfrm>
                <a:off x="3481386" y="6223863"/>
                <a:ext cx="681037"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7AFDD42-20B8-47F6-A843-CC9021A4DE97}"/>
                  </a:ext>
                </a:extLst>
              </p:cNvPr>
              <p:cNvSpPr txBox="1"/>
              <p:nvPr/>
            </p:nvSpPr>
            <p:spPr>
              <a:xfrm>
                <a:off x="4598192" y="6234112"/>
                <a:ext cx="6810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3</m:t>
                          </m:r>
                        </m:sub>
                      </m:sSub>
                    </m:oMath>
                  </m:oMathPara>
                </a14:m>
                <a:endParaRPr kumimoji="1" lang="en-US" altLang="ja-JP" b="0" dirty="0"/>
              </a:p>
            </p:txBody>
          </p:sp>
        </mc:Choice>
        <mc:Fallback xmlns="">
          <p:sp>
            <p:nvSpPr>
              <p:cNvPr id="41" name="テキスト ボックス 40">
                <a:extLst>
                  <a:ext uri="{FF2B5EF4-FFF2-40B4-BE49-F238E27FC236}">
                    <a16:creationId xmlns:a16="http://schemas.microsoft.com/office/drawing/2014/main" id="{97AFDD42-20B8-47F6-A843-CC9021A4DE97}"/>
                  </a:ext>
                </a:extLst>
              </p:cNvPr>
              <p:cNvSpPr txBox="1">
                <a:spLocks noRot="1" noChangeAspect="1" noMove="1" noResize="1" noEditPoints="1" noAdjustHandles="1" noChangeArrowheads="1" noChangeShapeType="1" noTextEdit="1"/>
              </p:cNvSpPr>
              <p:nvPr/>
            </p:nvSpPr>
            <p:spPr>
              <a:xfrm>
                <a:off x="4598192" y="6234112"/>
                <a:ext cx="681037"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D22E92E-D928-425E-A5A0-B945070BF815}"/>
                  </a:ext>
                </a:extLst>
              </p:cNvPr>
              <p:cNvSpPr txBox="1"/>
              <p:nvPr/>
            </p:nvSpPr>
            <p:spPr>
              <a:xfrm>
                <a:off x="5755480" y="6220688"/>
                <a:ext cx="6810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4</m:t>
                          </m:r>
                        </m:sub>
                      </m:sSub>
                    </m:oMath>
                  </m:oMathPara>
                </a14:m>
                <a:endParaRPr kumimoji="1" lang="en-US" altLang="ja-JP" b="0" dirty="0"/>
              </a:p>
            </p:txBody>
          </p:sp>
        </mc:Choice>
        <mc:Fallback xmlns="">
          <p:sp>
            <p:nvSpPr>
              <p:cNvPr id="42" name="テキスト ボックス 41">
                <a:extLst>
                  <a:ext uri="{FF2B5EF4-FFF2-40B4-BE49-F238E27FC236}">
                    <a16:creationId xmlns:a16="http://schemas.microsoft.com/office/drawing/2014/main" id="{CD22E92E-D928-425E-A5A0-B945070BF815}"/>
                  </a:ext>
                </a:extLst>
              </p:cNvPr>
              <p:cNvSpPr txBox="1">
                <a:spLocks noRot="1" noChangeAspect="1" noMove="1" noResize="1" noEditPoints="1" noAdjustHandles="1" noChangeArrowheads="1" noChangeShapeType="1" noTextEdit="1"/>
              </p:cNvSpPr>
              <p:nvPr/>
            </p:nvSpPr>
            <p:spPr>
              <a:xfrm>
                <a:off x="5755480" y="6220688"/>
                <a:ext cx="681037" cy="52322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00CA8194-13B3-4B42-B847-01B8862156F3}"/>
                  </a:ext>
                </a:extLst>
              </p:cNvPr>
              <p:cNvSpPr txBox="1"/>
              <p:nvPr/>
            </p:nvSpPr>
            <p:spPr>
              <a:xfrm>
                <a:off x="6784178" y="6220688"/>
                <a:ext cx="6810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5</m:t>
                          </m:r>
                        </m:sub>
                      </m:sSub>
                    </m:oMath>
                  </m:oMathPara>
                </a14:m>
                <a:endParaRPr kumimoji="1" lang="en-US" altLang="ja-JP" b="0" dirty="0"/>
              </a:p>
            </p:txBody>
          </p:sp>
        </mc:Choice>
        <mc:Fallback xmlns="">
          <p:sp>
            <p:nvSpPr>
              <p:cNvPr id="43" name="テキスト ボックス 42">
                <a:extLst>
                  <a:ext uri="{FF2B5EF4-FFF2-40B4-BE49-F238E27FC236}">
                    <a16:creationId xmlns:a16="http://schemas.microsoft.com/office/drawing/2014/main" id="{00CA8194-13B3-4B42-B847-01B8862156F3}"/>
                  </a:ext>
                </a:extLst>
              </p:cNvPr>
              <p:cNvSpPr txBox="1">
                <a:spLocks noRot="1" noChangeAspect="1" noMove="1" noResize="1" noEditPoints="1" noAdjustHandles="1" noChangeArrowheads="1" noChangeShapeType="1" noTextEdit="1"/>
              </p:cNvSpPr>
              <p:nvPr/>
            </p:nvSpPr>
            <p:spPr>
              <a:xfrm>
                <a:off x="6784178" y="6220688"/>
                <a:ext cx="681037" cy="5232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0F63456-32E1-4D35-876B-40D34AF69706}"/>
                  </a:ext>
                </a:extLst>
              </p:cNvPr>
              <p:cNvSpPr txBox="1"/>
              <p:nvPr/>
            </p:nvSpPr>
            <p:spPr>
              <a:xfrm>
                <a:off x="7936701" y="6224438"/>
                <a:ext cx="6810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6</m:t>
                          </m:r>
                        </m:sub>
                      </m:sSub>
                    </m:oMath>
                  </m:oMathPara>
                </a14:m>
                <a:endParaRPr kumimoji="1" lang="en-US" altLang="ja-JP" b="0" dirty="0"/>
              </a:p>
            </p:txBody>
          </p:sp>
        </mc:Choice>
        <mc:Fallback xmlns="">
          <p:sp>
            <p:nvSpPr>
              <p:cNvPr id="44" name="テキスト ボックス 43">
                <a:extLst>
                  <a:ext uri="{FF2B5EF4-FFF2-40B4-BE49-F238E27FC236}">
                    <a16:creationId xmlns:a16="http://schemas.microsoft.com/office/drawing/2014/main" id="{E0F63456-32E1-4D35-876B-40D34AF69706}"/>
                  </a:ext>
                </a:extLst>
              </p:cNvPr>
              <p:cNvSpPr txBox="1">
                <a:spLocks noRot="1" noChangeAspect="1" noMove="1" noResize="1" noEditPoints="1" noAdjustHandles="1" noChangeArrowheads="1" noChangeShapeType="1" noTextEdit="1"/>
              </p:cNvSpPr>
              <p:nvPr/>
            </p:nvSpPr>
            <p:spPr>
              <a:xfrm>
                <a:off x="7936701" y="6224438"/>
                <a:ext cx="681037" cy="523220"/>
              </a:xfrm>
              <a:prstGeom prst="rect">
                <a:avLst/>
              </a:prstGeom>
              <a:blipFill>
                <a:blip r:embed="rId11"/>
                <a:stretch>
                  <a:fillRect/>
                </a:stretch>
              </a:blipFill>
            </p:spPr>
            <p:txBody>
              <a:bodyPr/>
              <a:lstStyle/>
              <a:p>
                <a:r>
                  <a:rPr lang="ja-JP" altLang="en-US">
                    <a:noFill/>
                  </a:rPr>
                  <a:t> </a:t>
                </a:r>
              </a:p>
            </p:txBody>
          </p:sp>
        </mc:Fallback>
      </mc:AlternateContent>
      <p:cxnSp>
        <p:nvCxnSpPr>
          <p:cNvPr id="46" name="直線コネクタ 45">
            <a:extLst>
              <a:ext uri="{FF2B5EF4-FFF2-40B4-BE49-F238E27FC236}">
                <a16:creationId xmlns:a16="http://schemas.microsoft.com/office/drawing/2014/main" id="{770C74FA-7006-4ED6-920A-A497A329EA98}"/>
              </a:ext>
            </a:extLst>
          </p:cNvPr>
          <p:cNvCxnSpPr>
            <a:cxnSpLocks/>
          </p:cNvCxnSpPr>
          <p:nvPr/>
        </p:nvCxnSpPr>
        <p:spPr>
          <a:xfrm flipV="1">
            <a:off x="1383507" y="4067175"/>
            <a:ext cx="2394346" cy="2857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A87787F2-3ED9-4740-9A47-3459093162E0}"/>
                  </a:ext>
                </a:extLst>
              </p:cNvPr>
              <p:cNvSpPr txBox="1"/>
              <p:nvPr/>
            </p:nvSpPr>
            <p:spPr>
              <a:xfrm>
                <a:off x="7306858" y="114092"/>
                <a:ext cx="51435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6</m:t>
                          </m:r>
                        </m:sub>
                      </m:sSub>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A87787F2-3ED9-4740-9A47-3459093162E0}"/>
                  </a:ext>
                </a:extLst>
              </p:cNvPr>
              <p:cNvSpPr txBox="1">
                <a:spLocks noRot="1" noChangeAspect="1" noMove="1" noResize="1" noEditPoints="1" noAdjustHandles="1" noChangeArrowheads="1" noChangeShapeType="1" noTextEdit="1"/>
              </p:cNvSpPr>
              <p:nvPr/>
            </p:nvSpPr>
            <p:spPr>
              <a:xfrm>
                <a:off x="7306858" y="114092"/>
                <a:ext cx="514350" cy="523220"/>
              </a:xfrm>
              <a:prstGeom prst="rect">
                <a:avLst/>
              </a:prstGeom>
              <a:blipFill>
                <a:blip r:embed="rId12"/>
                <a:stretch>
                  <a:fillRect/>
                </a:stretch>
              </a:blipFill>
            </p:spPr>
            <p:txBody>
              <a:bodyPr/>
              <a:lstStyle/>
              <a:p>
                <a:r>
                  <a:rPr lang="ja-JP" altLang="en-US">
                    <a:noFill/>
                  </a:rPr>
                  <a:t> </a:t>
                </a:r>
              </a:p>
            </p:txBody>
          </p:sp>
        </mc:Fallback>
      </mc:AlternateContent>
      <p:cxnSp>
        <p:nvCxnSpPr>
          <p:cNvPr id="53" name="直線コネクタ 52">
            <a:extLst>
              <a:ext uri="{FF2B5EF4-FFF2-40B4-BE49-F238E27FC236}">
                <a16:creationId xmlns:a16="http://schemas.microsoft.com/office/drawing/2014/main" id="{5F3FF2D1-84AC-4DFC-A28D-C3C5D1C65415}"/>
              </a:ext>
            </a:extLst>
          </p:cNvPr>
          <p:cNvCxnSpPr>
            <a:cxnSpLocks/>
            <a:stCxn id="16" idx="2"/>
          </p:cNvCxnSpPr>
          <p:nvPr/>
        </p:nvCxnSpPr>
        <p:spPr>
          <a:xfrm flipH="1">
            <a:off x="3777853" y="3562352"/>
            <a:ext cx="3571" cy="487745"/>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2B64411-5DEB-42F2-A1A6-A7B26662414C}"/>
                  </a:ext>
                </a:extLst>
              </p:cNvPr>
              <p:cNvSpPr txBox="1"/>
              <p:nvPr/>
            </p:nvSpPr>
            <p:spPr>
              <a:xfrm>
                <a:off x="1981200" y="4286905"/>
                <a:ext cx="147637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h</m:t>
                      </m:r>
                    </m:oMath>
                  </m:oMathPara>
                </a14:m>
                <a:endParaRPr kumimoji="1" lang="ja-JP" altLang="en-US" sz="2800" dirty="0"/>
              </a:p>
            </p:txBody>
          </p:sp>
        </mc:Choice>
        <mc:Fallback xmlns="">
          <p:sp>
            <p:nvSpPr>
              <p:cNvPr id="58" name="テキスト ボックス 57">
                <a:extLst>
                  <a:ext uri="{FF2B5EF4-FFF2-40B4-BE49-F238E27FC236}">
                    <a16:creationId xmlns:a16="http://schemas.microsoft.com/office/drawing/2014/main" id="{32B64411-5DEB-42F2-A1A6-A7B26662414C}"/>
                  </a:ext>
                </a:extLst>
              </p:cNvPr>
              <p:cNvSpPr txBox="1">
                <a:spLocks noRot="1" noChangeAspect="1" noMove="1" noResize="1" noEditPoints="1" noAdjustHandles="1" noChangeArrowheads="1" noChangeShapeType="1" noTextEdit="1"/>
              </p:cNvSpPr>
              <p:nvPr/>
            </p:nvSpPr>
            <p:spPr>
              <a:xfrm>
                <a:off x="1981200" y="4286905"/>
                <a:ext cx="1476374" cy="523220"/>
              </a:xfrm>
              <a:prstGeom prst="rect">
                <a:avLst/>
              </a:prstGeom>
              <a:blipFill>
                <a:blip r:embed="rId13"/>
                <a:stretch>
                  <a:fillRect/>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C9EBBC38-7CCB-4B1B-897C-9FB30E7D8374}"/>
              </a:ext>
            </a:extLst>
          </p:cNvPr>
          <p:cNvSpPr txBox="1"/>
          <p:nvPr/>
        </p:nvSpPr>
        <p:spPr>
          <a:xfrm>
            <a:off x="8260547" y="3288948"/>
            <a:ext cx="3913586" cy="1384995"/>
          </a:xfrm>
          <a:prstGeom prst="rect">
            <a:avLst/>
          </a:prstGeom>
          <a:noFill/>
        </p:spPr>
        <p:txBody>
          <a:bodyPr wrap="square" rtlCol="0">
            <a:spAutoFit/>
          </a:bodyPr>
          <a:lstStyle/>
          <a:p>
            <a:r>
              <a:rPr lang="ja-JP" altLang="en-US" sz="2800" dirty="0"/>
              <a:t>の値がないと</a:t>
            </a:r>
            <a:endParaRPr lang="en-US" altLang="ja-JP" sz="2800" dirty="0"/>
          </a:p>
          <a:p>
            <a:r>
              <a:rPr lang="ja-JP" altLang="en-US" sz="2800" dirty="0"/>
              <a:t>中心差分法ができない</a:t>
            </a:r>
            <a:endParaRPr lang="en-US" altLang="ja-JP" sz="2800" dirty="0"/>
          </a:p>
          <a:p>
            <a:r>
              <a:rPr kumimoji="1" lang="ja-JP" altLang="en-US" sz="2800" dirty="0"/>
              <a:t>→オイラー法</a:t>
            </a:r>
          </a:p>
        </p:txBody>
      </p:sp>
      <p:sp>
        <p:nvSpPr>
          <p:cNvPr id="60" name="二等辺三角形 59">
            <a:extLst>
              <a:ext uri="{FF2B5EF4-FFF2-40B4-BE49-F238E27FC236}">
                <a16:creationId xmlns:a16="http://schemas.microsoft.com/office/drawing/2014/main" id="{00D110F2-C7B5-422F-833C-D944F563AC3F}"/>
              </a:ext>
            </a:extLst>
          </p:cNvPr>
          <p:cNvSpPr/>
          <p:nvPr/>
        </p:nvSpPr>
        <p:spPr>
          <a:xfrm>
            <a:off x="7948601" y="3391383"/>
            <a:ext cx="238125" cy="2285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6386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2222D-EE08-4F80-944C-F3D3E697A09A}"/>
              </a:ext>
            </a:extLst>
          </p:cNvPr>
          <p:cNvSpPr>
            <a:spLocks noGrp="1"/>
          </p:cNvSpPr>
          <p:nvPr>
            <p:ph type="title"/>
          </p:nvPr>
        </p:nvSpPr>
        <p:spPr/>
        <p:txBody>
          <a:bodyPr/>
          <a:lstStyle/>
          <a:p>
            <a:r>
              <a:rPr kumimoji="1" lang="ja-JP" altLang="en-US" dirty="0"/>
              <a:t>オイラー法</a:t>
            </a:r>
          </a:p>
        </p:txBody>
      </p:sp>
      <p:sp>
        <p:nvSpPr>
          <p:cNvPr id="4" name="スライド番号プレースホルダー 3">
            <a:extLst>
              <a:ext uri="{FF2B5EF4-FFF2-40B4-BE49-F238E27FC236}">
                <a16:creationId xmlns:a16="http://schemas.microsoft.com/office/drawing/2014/main" id="{2FA37D7E-0865-4205-9092-7A4BF734F166}"/>
              </a:ext>
            </a:extLst>
          </p:cNvPr>
          <p:cNvSpPr>
            <a:spLocks noGrp="1"/>
          </p:cNvSpPr>
          <p:nvPr>
            <p:ph type="sldNum" sz="quarter" idx="12"/>
          </p:nvPr>
        </p:nvSpPr>
        <p:spPr/>
        <p:txBody>
          <a:bodyPr/>
          <a:lstStyle/>
          <a:p>
            <a:fld id="{0FEDCFB8-0A54-465B-AE72-4C93A8A8652A}" type="slidenum">
              <a:rPr kumimoji="1" lang="ja-JP" altLang="en-US" smtClean="0"/>
              <a:t>12</a:t>
            </a:fld>
            <a:endParaRPr kumimoji="1" lang="ja-JP" altLang="en-US"/>
          </a:p>
        </p:txBody>
      </p:sp>
      <p:cxnSp>
        <p:nvCxnSpPr>
          <p:cNvPr id="5" name="直線コネクタ 4">
            <a:extLst>
              <a:ext uri="{FF2B5EF4-FFF2-40B4-BE49-F238E27FC236}">
                <a16:creationId xmlns:a16="http://schemas.microsoft.com/office/drawing/2014/main" id="{D76D1831-8AFC-466B-8C3C-7487B1209555}"/>
              </a:ext>
            </a:extLst>
          </p:cNvPr>
          <p:cNvCxnSpPr>
            <a:cxnSpLocks/>
          </p:cNvCxnSpPr>
          <p:nvPr/>
        </p:nvCxnSpPr>
        <p:spPr>
          <a:xfrm>
            <a:off x="1485900" y="1562100"/>
            <a:ext cx="0" cy="39147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3C30D2C-F980-4ED3-8ABA-63F0C4CF9672}"/>
              </a:ext>
            </a:extLst>
          </p:cNvPr>
          <p:cNvCxnSpPr>
            <a:cxnSpLocks/>
          </p:cNvCxnSpPr>
          <p:nvPr/>
        </p:nvCxnSpPr>
        <p:spPr>
          <a:xfrm flipH="1">
            <a:off x="1285875" y="5114925"/>
            <a:ext cx="8620125" cy="1"/>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1F54F5E-64F8-48FB-9BA5-91820583DC10}"/>
                  </a:ext>
                </a:extLst>
              </p:cNvPr>
              <p:cNvSpPr txBox="1"/>
              <p:nvPr/>
            </p:nvSpPr>
            <p:spPr>
              <a:xfrm>
                <a:off x="2514599" y="6057900"/>
                <a:ext cx="672248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𝑦</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Sub>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𝑦</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𝑖</m:t>
                              </m:r>
                            </m:sub>
                          </m:sSub>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𝑖</m:t>
                              </m:r>
                            </m:sub>
                          </m:sSub>
                        </m:e>
                      </m:d>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𝑦</m:t>
                              </m:r>
                            </m:e>
                            <m:sub>
                              <m:r>
                                <a:rPr kumimoji="1" lang="en-US" altLang="ja-JP" sz="3200" b="0" i="1" smtClean="0">
                                  <a:latin typeface="Cambria Math" panose="02040503050406030204" pitchFamily="18" charset="0"/>
                                </a:rPr>
                                <m:t>𝑖</m:t>
                              </m:r>
                            </m:sub>
                          </m:sSub>
                        </m:e>
                      </m:d>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1F54F5E-64F8-48FB-9BA5-91820583DC10}"/>
                  </a:ext>
                </a:extLst>
              </p:cNvPr>
              <p:cNvSpPr txBox="1">
                <a:spLocks noRot="1" noChangeAspect="1" noMove="1" noResize="1" noEditPoints="1" noAdjustHandles="1" noChangeArrowheads="1" noChangeShapeType="1" noTextEdit="1"/>
              </p:cNvSpPr>
              <p:nvPr/>
            </p:nvSpPr>
            <p:spPr>
              <a:xfrm>
                <a:off x="2514599" y="6057900"/>
                <a:ext cx="6722481" cy="492443"/>
              </a:xfrm>
              <a:prstGeom prst="rect">
                <a:avLst/>
              </a:prstGeom>
              <a:blipFill>
                <a:blip r:embed="rId2"/>
                <a:stretch>
                  <a:fillRect/>
                </a:stretch>
              </a:blipFill>
            </p:spPr>
            <p:txBody>
              <a:bodyPr/>
              <a:lstStyle/>
              <a:p>
                <a:r>
                  <a:rPr lang="ja-JP" altLang="en-US">
                    <a:noFill/>
                  </a:rPr>
                  <a:t> </a:t>
                </a:r>
              </a:p>
            </p:txBody>
          </p:sp>
        </mc:Fallback>
      </mc:AlternateContent>
      <p:sp>
        <p:nvSpPr>
          <p:cNvPr id="20" name="フリーフォーム: 図形 19">
            <a:extLst>
              <a:ext uri="{FF2B5EF4-FFF2-40B4-BE49-F238E27FC236}">
                <a16:creationId xmlns:a16="http://schemas.microsoft.com/office/drawing/2014/main" id="{40A74848-94F4-4AD3-8554-32AE3ACC1211}"/>
              </a:ext>
            </a:extLst>
          </p:cNvPr>
          <p:cNvSpPr/>
          <p:nvPr/>
        </p:nvSpPr>
        <p:spPr>
          <a:xfrm>
            <a:off x="1504950" y="695325"/>
            <a:ext cx="5457825" cy="3495675"/>
          </a:xfrm>
          <a:custGeom>
            <a:avLst/>
            <a:gdLst>
              <a:gd name="connsiteX0" fmla="*/ 0 w 5457825"/>
              <a:gd name="connsiteY0" fmla="*/ 3495675 h 3495675"/>
              <a:gd name="connsiteX1" fmla="*/ 2933700 w 5457825"/>
              <a:gd name="connsiteY1" fmla="*/ 2466975 h 3495675"/>
              <a:gd name="connsiteX2" fmla="*/ 5457825 w 5457825"/>
              <a:gd name="connsiteY2" fmla="*/ 0 h 3495675"/>
            </a:gdLst>
            <a:ahLst/>
            <a:cxnLst>
              <a:cxn ang="0">
                <a:pos x="connsiteX0" y="connsiteY0"/>
              </a:cxn>
              <a:cxn ang="0">
                <a:pos x="connsiteX1" y="connsiteY1"/>
              </a:cxn>
              <a:cxn ang="0">
                <a:pos x="connsiteX2" y="connsiteY2"/>
              </a:cxn>
            </a:cxnLst>
            <a:rect l="l" t="t" r="r" b="b"/>
            <a:pathLst>
              <a:path w="5457825" h="3495675">
                <a:moveTo>
                  <a:pt x="0" y="3495675"/>
                </a:moveTo>
                <a:cubicBezTo>
                  <a:pt x="1012031" y="3272631"/>
                  <a:pt x="2024062" y="3049588"/>
                  <a:pt x="2933700" y="2466975"/>
                </a:cubicBezTo>
                <a:cubicBezTo>
                  <a:pt x="3843338" y="1884362"/>
                  <a:pt x="4650581" y="942181"/>
                  <a:pt x="5457825" y="0"/>
                </a:cubicBezTo>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9D8252-5DAF-4BB2-AAA2-1A00F93FB4A3}"/>
              </a:ext>
            </a:extLst>
          </p:cNvPr>
          <p:cNvCxnSpPr/>
          <p:nvPr/>
        </p:nvCxnSpPr>
        <p:spPr>
          <a:xfrm flipV="1">
            <a:off x="1485900" y="3733800"/>
            <a:ext cx="2352675" cy="4572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E8A6016-9AF4-41DD-87E1-1D833C85482E}"/>
              </a:ext>
            </a:extLst>
          </p:cNvPr>
          <p:cNvCxnSpPr/>
          <p:nvPr/>
        </p:nvCxnSpPr>
        <p:spPr>
          <a:xfrm flipV="1">
            <a:off x="3857624" y="2887663"/>
            <a:ext cx="1714501" cy="84613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9CCB219-5EF2-4DF7-8EB0-FDF9070FEDC0}"/>
              </a:ext>
            </a:extLst>
          </p:cNvPr>
          <p:cNvCxnSpPr/>
          <p:nvPr/>
        </p:nvCxnSpPr>
        <p:spPr>
          <a:xfrm flipV="1">
            <a:off x="5572125" y="1409699"/>
            <a:ext cx="1600201" cy="147796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1DA54B6-69DB-43E9-BDB0-0D8D86341625}"/>
                  </a:ext>
                </a:extLst>
              </p:cNvPr>
              <p:cNvSpPr txBox="1"/>
              <p:nvPr/>
            </p:nvSpPr>
            <p:spPr>
              <a:xfrm>
                <a:off x="3100388" y="2794001"/>
                <a:ext cx="952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1</m:t>
                          </m:r>
                        </m:sub>
                      </m:sSub>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F1DA54B6-69DB-43E9-BDB0-0D8D86341625}"/>
                  </a:ext>
                </a:extLst>
              </p:cNvPr>
              <p:cNvSpPr txBox="1">
                <a:spLocks noRot="1" noChangeAspect="1" noMove="1" noResize="1" noEditPoints="1" noAdjustHandles="1" noChangeArrowheads="1" noChangeShapeType="1" noTextEdit="1"/>
              </p:cNvSpPr>
              <p:nvPr/>
            </p:nvSpPr>
            <p:spPr>
              <a:xfrm>
                <a:off x="3100388" y="2794001"/>
                <a:ext cx="952500"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1B7A5B40-9883-4D4C-A33A-5DF0CC9E2558}"/>
                  </a:ext>
                </a:extLst>
              </p:cNvPr>
              <p:cNvSpPr txBox="1"/>
              <p:nvPr/>
            </p:nvSpPr>
            <p:spPr>
              <a:xfrm>
                <a:off x="4923340" y="2390496"/>
                <a:ext cx="952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2</m:t>
                          </m:r>
                        </m:sub>
                      </m:sSub>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1B7A5B40-9883-4D4C-A33A-5DF0CC9E2558}"/>
                  </a:ext>
                </a:extLst>
              </p:cNvPr>
              <p:cNvSpPr txBox="1">
                <a:spLocks noRot="1" noChangeAspect="1" noMove="1" noResize="1" noEditPoints="1" noAdjustHandles="1" noChangeArrowheads="1" noChangeShapeType="1" noTextEdit="1"/>
              </p:cNvSpPr>
              <p:nvPr/>
            </p:nvSpPr>
            <p:spPr>
              <a:xfrm>
                <a:off x="4923340" y="2390496"/>
                <a:ext cx="952500"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2CE72A13-5A66-4F86-BFE7-59F47C1FBD4E}"/>
                  </a:ext>
                </a:extLst>
              </p:cNvPr>
              <p:cNvSpPr txBox="1"/>
              <p:nvPr/>
            </p:nvSpPr>
            <p:spPr>
              <a:xfrm>
                <a:off x="7219951" y="766296"/>
                <a:ext cx="952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3</m:t>
                          </m:r>
                        </m:sub>
                      </m:sSub>
                    </m:oMath>
                  </m:oMathPara>
                </a14:m>
                <a:endParaRPr kumimoji="1" lang="ja-JP" altLang="en-US" dirty="0"/>
              </a:p>
            </p:txBody>
          </p:sp>
        </mc:Choice>
        <mc:Fallback xmlns="">
          <p:sp>
            <p:nvSpPr>
              <p:cNvPr id="29" name="テキスト ボックス 28">
                <a:extLst>
                  <a:ext uri="{FF2B5EF4-FFF2-40B4-BE49-F238E27FC236}">
                    <a16:creationId xmlns:a16="http://schemas.microsoft.com/office/drawing/2014/main" id="{2CE72A13-5A66-4F86-BFE7-59F47C1FBD4E}"/>
                  </a:ext>
                </a:extLst>
              </p:cNvPr>
              <p:cNvSpPr txBox="1">
                <a:spLocks noRot="1" noChangeAspect="1" noMove="1" noResize="1" noEditPoints="1" noAdjustHandles="1" noChangeArrowheads="1" noChangeShapeType="1" noTextEdit="1"/>
              </p:cNvSpPr>
              <p:nvPr/>
            </p:nvSpPr>
            <p:spPr>
              <a:xfrm>
                <a:off x="7219951" y="766296"/>
                <a:ext cx="952500" cy="523220"/>
              </a:xfrm>
              <a:prstGeom prst="rect">
                <a:avLst/>
              </a:prstGeom>
              <a:blipFill>
                <a:blip r:embed="rId5"/>
                <a:stretch>
                  <a:fillRect/>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E6A545DA-BB17-4446-8FA2-873DBB5D8218}"/>
              </a:ext>
            </a:extLst>
          </p:cNvPr>
          <p:cNvCxnSpPr>
            <a:cxnSpLocks/>
          </p:cNvCxnSpPr>
          <p:nvPr/>
        </p:nvCxnSpPr>
        <p:spPr>
          <a:xfrm flipV="1">
            <a:off x="3838575" y="4848225"/>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164D943-5E50-4EF7-9B9B-78479973E514}"/>
              </a:ext>
            </a:extLst>
          </p:cNvPr>
          <p:cNvCxnSpPr/>
          <p:nvPr/>
        </p:nvCxnSpPr>
        <p:spPr>
          <a:xfrm flipV="1">
            <a:off x="5672137" y="4848225"/>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0FE1B29D-C074-43D0-85EF-5426E09F1052}"/>
              </a:ext>
            </a:extLst>
          </p:cNvPr>
          <p:cNvCxnSpPr/>
          <p:nvPr/>
        </p:nvCxnSpPr>
        <p:spPr>
          <a:xfrm flipV="1">
            <a:off x="7358062" y="4848225"/>
            <a:ext cx="0" cy="26670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0E3B882-A790-41B4-B2C3-52F4E4E62F20}"/>
                  </a:ext>
                </a:extLst>
              </p:cNvPr>
              <p:cNvSpPr txBox="1"/>
              <p:nvPr/>
            </p:nvSpPr>
            <p:spPr>
              <a:xfrm>
                <a:off x="3362325" y="5212417"/>
                <a:ext cx="952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20E3B882-A790-41B4-B2C3-52F4E4E62F20}"/>
                  </a:ext>
                </a:extLst>
              </p:cNvPr>
              <p:cNvSpPr txBox="1">
                <a:spLocks noRot="1" noChangeAspect="1" noMove="1" noResize="1" noEditPoints="1" noAdjustHandles="1" noChangeArrowheads="1" noChangeShapeType="1" noTextEdit="1"/>
              </p:cNvSpPr>
              <p:nvPr/>
            </p:nvSpPr>
            <p:spPr>
              <a:xfrm>
                <a:off x="3362325" y="5212417"/>
                <a:ext cx="952500"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F5834E9-841F-433F-BB88-5E8996847F33}"/>
                  </a:ext>
                </a:extLst>
              </p:cNvPr>
              <p:cNvSpPr txBox="1"/>
              <p:nvPr/>
            </p:nvSpPr>
            <p:spPr>
              <a:xfrm>
                <a:off x="5262561" y="5258773"/>
                <a:ext cx="952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2</m:t>
                          </m:r>
                        </m:sub>
                      </m:sSub>
                    </m:oMath>
                  </m:oMathPara>
                </a14:m>
                <a:endParaRPr kumimoji="1" lang="ja-JP" altLang="en-US" dirty="0"/>
              </a:p>
            </p:txBody>
          </p:sp>
        </mc:Choice>
        <mc:Fallback xmlns="">
          <p:sp>
            <p:nvSpPr>
              <p:cNvPr id="35" name="テキスト ボックス 34">
                <a:extLst>
                  <a:ext uri="{FF2B5EF4-FFF2-40B4-BE49-F238E27FC236}">
                    <a16:creationId xmlns:a16="http://schemas.microsoft.com/office/drawing/2014/main" id="{8F5834E9-841F-433F-BB88-5E8996847F33}"/>
                  </a:ext>
                </a:extLst>
              </p:cNvPr>
              <p:cNvSpPr txBox="1">
                <a:spLocks noRot="1" noChangeAspect="1" noMove="1" noResize="1" noEditPoints="1" noAdjustHandles="1" noChangeArrowheads="1" noChangeShapeType="1" noTextEdit="1"/>
              </p:cNvSpPr>
              <p:nvPr/>
            </p:nvSpPr>
            <p:spPr>
              <a:xfrm>
                <a:off x="5262561" y="5258773"/>
                <a:ext cx="95250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D9530B7-F25A-4D93-9516-F17445F8341B}"/>
                  </a:ext>
                </a:extLst>
              </p:cNvPr>
              <p:cNvSpPr txBox="1"/>
              <p:nvPr/>
            </p:nvSpPr>
            <p:spPr>
              <a:xfrm>
                <a:off x="6962775" y="5235574"/>
                <a:ext cx="952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3</m:t>
                          </m:r>
                        </m:sub>
                      </m:sSub>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AD9530B7-F25A-4D93-9516-F17445F8341B}"/>
                  </a:ext>
                </a:extLst>
              </p:cNvPr>
              <p:cNvSpPr txBox="1">
                <a:spLocks noRot="1" noChangeAspect="1" noMove="1" noResize="1" noEditPoints="1" noAdjustHandles="1" noChangeArrowheads="1" noChangeShapeType="1" noTextEdit="1"/>
              </p:cNvSpPr>
              <p:nvPr/>
            </p:nvSpPr>
            <p:spPr>
              <a:xfrm>
                <a:off x="6962775" y="5235574"/>
                <a:ext cx="952500" cy="523220"/>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5210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07A5C4-0B0D-4446-AB42-0595FC9B81C1}"/>
              </a:ext>
            </a:extLst>
          </p:cNvPr>
          <p:cNvSpPr>
            <a:spLocks noGrp="1"/>
          </p:cNvSpPr>
          <p:nvPr>
            <p:ph type="title"/>
          </p:nvPr>
        </p:nvSpPr>
        <p:spPr/>
        <p:txBody>
          <a:bodyPr/>
          <a:lstStyle/>
          <a:p>
            <a:r>
              <a:rPr kumimoji="1" lang="ja-JP" altLang="en-US" dirty="0"/>
              <a:t>リープフロッグ法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FD087B6-100E-4ED2-8126-2B09F17D40F8}"/>
                  </a:ext>
                </a:extLst>
              </p:cNvPr>
              <p:cNvSpPr>
                <a:spLocks noGrp="1"/>
              </p:cNvSpPr>
              <p:nvPr>
                <p:ph idx="1"/>
              </p:nvPr>
            </p:nvSpPr>
            <p:spPr/>
            <p:txBody>
              <a:bodyPr/>
              <a:lstStyle/>
              <a:p>
                <a:pPr marL="0" indent="0">
                  <a:buNone/>
                </a:pPr>
                <a:r>
                  <a:rPr kumimoji="1" lang="ja-JP" altLang="en-US" dirty="0"/>
                  <a:t>したがって今回の計算では以下のように計算した</a:t>
                </a:r>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𝒗</m:t>
                          </m:r>
                        </m:e>
                        <m:sub>
                          <m:r>
                            <a:rPr kumimoji="1" lang="en-US" altLang="ja-JP" b="0" i="1" smtClean="0">
                              <a:latin typeface="Cambria Math" panose="02040503050406030204" pitchFamily="18" charset="0"/>
                            </a:rPr>
                            <m:t>1</m:t>
                          </m:r>
                          <m:r>
                            <m:rPr>
                              <m:lit/>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𝒗</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𝒂</m:t>
                          </m:r>
                        </m:e>
                        <m:sub>
                          <m:r>
                            <a:rPr kumimoji="1" lang="en-US" altLang="ja-JP" b="0" i="1" smtClean="0">
                              <a:latin typeface="Cambria Math" panose="02040503050406030204" pitchFamily="18" charset="0"/>
                            </a:rPr>
                            <m:t>0</m:t>
                          </m:r>
                        </m:sub>
                      </m:sSub>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𝑡</m:t>
                          </m:r>
                        </m:num>
                        <m:den>
                          <m:r>
                            <a:rPr kumimoji="1" lang="en-US" altLang="ja-JP" b="0" i="1" smtClean="0">
                              <a:latin typeface="Cambria Math" panose="02040503050406030204" pitchFamily="18" charset="0"/>
                            </a:rPr>
                            <m:t>2</m:t>
                          </m:r>
                        </m:den>
                      </m:f>
                    </m:oMath>
                  </m:oMathPara>
                </a14:m>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𝒙</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𝒙</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𝒗</m:t>
                          </m:r>
                        </m:e>
                        <m:sub>
                          <m:r>
                            <a:rPr kumimoji="1" lang="en-US" altLang="ja-JP" b="0" i="1" smtClean="0">
                              <a:latin typeface="Cambria Math" panose="02040503050406030204" pitchFamily="18" charset="0"/>
                            </a:rPr>
                            <m:t>1</m:t>
                          </m:r>
                          <m:r>
                            <m:rPr>
                              <m:lit/>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2</m:t>
                          </m:r>
                        </m:sub>
                      </m:sSub>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𝑡</m:t>
                      </m:r>
                    </m:oMath>
                  </m:oMathPara>
                </a14:m>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𝒗</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𝒗</m:t>
                          </m:r>
                        </m:e>
                        <m:sub>
                          <m:r>
                            <a:rPr kumimoji="1" lang="en-US" altLang="ja-JP" b="0" i="1" smtClean="0">
                              <a:latin typeface="Cambria Math" panose="02040503050406030204" pitchFamily="18" charset="0"/>
                            </a:rPr>
                            <m:t>1</m:t>
                          </m:r>
                          <m:r>
                            <m:rPr>
                              <m:lit/>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𝒂</m:t>
                          </m:r>
                        </m:e>
                        <m:sub>
                          <m:r>
                            <a:rPr kumimoji="1" lang="en-US" altLang="ja-JP" b="0" i="1" smtClean="0">
                              <a:latin typeface="Cambria Math" panose="02040503050406030204" pitchFamily="18" charset="0"/>
                            </a:rPr>
                            <m:t>1</m:t>
                          </m:r>
                        </m:sub>
                      </m:sSub>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𝑡</m:t>
                          </m:r>
                        </m:num>
                        <m:den>
                          <m:r>
                            <a:rPr kumimoji="1" lang="en-US" altLang="ja-JP" b="0" i="1" smtClean="0">
                              <a:latin typeface="Cambria Math" panose="02040503050406030204" pitchFamily="18" charset="0"/>
                            </a:rPr>
                            <m:t>2</m:t>
                          </m:r>
                        </m:den>
                      </m:f>
                    </m:oMath>
                  </m:oMathPara>
                </a14:m>
                <a:endParaRPr kumimoji="1" lang="en-US" altLang="ja-JP" dirty="0"/>
              </a:p>
              <a:p>
                <a:pPr marL="0" indent="0">
                  <a:buNone/>
                </a:pPr>
                <a:r>
                  <a:rPr lang="ja-JP" altLang="en-US" dirty="0"/>
                  <a:t>ここでの</a:t>
                </a:r>
                <a:r>
                  <a:rPr lang="en-US" altLang="ja-JP" dirty="0"/>
                  <a:t>0,1</a:t>
                </a:r>
                <a:r>
                  <a:rPr lang="ja-JP" altLang="en-US" dirty="0"/>
                  <a:t>はそれぞれ時間ステップの最初と最後の値、</a:t>
                </a:r>
                <a:r>
                  <a:rPr lang="en-US" altLang="ja-JP" dirty="0"/>
                  <a:t>1/2</a:t>
                </a:r>
                <a:r>
                  <a:rPr lang="ja-JP" altLang="en-US" dirty="0"/>
                  <a:t>はその中間値であることを表す。</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FD087B6-100E-4ED2-8126-2B09F17D40F8}"/>
                  </a:ext>
                </a:extLst>
              </p:cNvPr>
              <p:cNvSpPr>
                <a:spLocks noGrp="1" noRot="1" noChangeAspect="1" noMove="1" noResize="1" noEditPoints="1" noAdjustHandles="1" noChangeArrowheads="1" noChangeShapeType="1" noTextEdit="1"/>
              </p:cNvSpPr>
              <p:nvPr>
                <p:ph idx="1"/>
              </p:nvPr>
            </p:nvSpPr>
            <p:spPr>
              <a:blipFill>
                <a:blip r:embed="rId2"/>
                <a:stretch>
                  <a:fillRect l="-1217" t="-2241" r="-58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67E96C0-8583-4BFD-8283-1C7886529120}"/>
              </a:ext>
            </a:extLst>
          </p:cNvPr>
          <p:cNvSpPr>
            <a:spLocks noGrp="1"/>
          </p:cNvSpPr>
          <p:nvPr>
            <p:ph type="sldNum" sz="quarter" idx="12"/>
          </p:nvPr>
        </p:nvSpPr>
        <p:spPr/>
        <p:txBody>
          <a:bodyPr/>
          <a:lstStyle/>
          <a:p>
            <a:fld id="{0FEDCFB8-0A54-465B-AE72-4C93A8A8652A}" type="slidenum">
              <a:rPr kumimoji="1" lang="ja-JP" altLang="en-US" smtClean="0"/>
              <a:t>13</a:t>
            </a:fld>
            <a:endParaRPr kumimoji="1" lang="ja-JP" altLang="en-US"/>
          </a:p>
        </p:txBody>
      </p:sp>
    </p:spTree>
    <p:extLst>
      <p:ext uri="{BB962C8B-B14F-4D97-AF65-F5344CB8AC3E}">
        <p14:creationId xmlns:p14="http://schemas.microsoft.com/office/powerpoint/2010/main" val="400766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085C4-44C3-47A8-A2A0-5995AF69F2C1}"/>
              </a:ext>
            </a:extLst>
          </p:cNvPr>
          <p:cNvSpPr>
            <a:spLocks noGrp="1"/>
          </p:cNvSpPr>
          <p:nvPr>
            <p:ph type="title"/>
          </p:nvPr>
        </p:nvSpPr>
        <p:spPr/>
        <p:txBody>
          <a:bodyPr/>
          <a:lstStyle/>
          <a:p>
            <a:r>
              <a:rPr kumimoji="1" lang="ja-JP" altLang="en-US" dirty="0"/>
              <a:t>初期条件</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0EF2C90-2B2E-49F7-AA4F-F6D3045489EE}"/>
                  </a:ext>
                </a:extLst>
              </p:cNvPr>
              <p:cNvSpPr>
                <a:spLocks noGrp="1"/>
              </p:cNvSpPr>
              <p:nvPr>
                <p:ph idx="1"/>
              </p:nvPr>
            </p:nvSpPr>
            <p:spPr/>
            <p:txBody>
              <a:bodyPr>
                <a:normAutofit/>
              </a:bodyPr>
              <a:lstStyle/>
              <a:p>
                <a:r>
                  <a:rPr kumimoji="1" lang="ja-JP" altLang="en-US" dirty="0"/>
                  <a:t>重力相互作用のみが働く無衝突多体系を考え、半径</a:t>
                </a:r>
                <a:r>
                  <a:rPr kumimoji="1" lang="en-US" altLang="ja-JP" dirty="0"/>
                  <a:t>R</a:t>
                </a:r>
                <a:r>
                  <a:rPr lang="ja-JP" altLang="en-US" dirty="0"/>
                  <a:t>の球内に粒子数</a:t>
                </a:r>
                <a:r>
                  <a:rPr lang="en-US" altLang="ja-JP" dirty="0"/>
                  <a:t>N</a:t>
                </a:r>
                <a:r>
                  <a:rPr lang="ja-JP" altLang="en-US" dirty="0"/>
                  <a:t>を一様分布させた。</a:t>
                </a:r>
                <a:endParaRPr lang="en-US" altLang="ja-JP" dirty="0"/>
              </a:p>
              <a:p>
                <a:r>
                  <a:rPr lang="ja-JP" altLang="en-US" dirty="0"/>
                  <a:t>重力相互作用の微分方程式</a:t>
                </a:r>
                <a:endParaRPr lang="en-US" altLang="ja-JP" dirty="0"/>
              </a:p>
              <a:p>
                <a:pPr marL="0" indent="0">
                  <a:buNone/>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𝑑</m:t>
                              </m:r>
                            </m:e>
                            <m:sup>
                              <m:r>
                                <a:rPr lang="en-US" altLang="ja-JP" b="0" i="1" smtClean="0">
                                  <a:latin typeface="Cambria Math" panose="02040503050406030204" pitchFamily="18" charset="0"/>
                                </a:rPr>
                                <m:t>2</m:t>
                              </m:r>
                            </m:sup>
                          </m:s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𝑖</m:t>
                              </m:r>
                            </m:sub>
                          </m:sSub>
                        </m:num>
                        <m:den>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𝑑</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𝑡</m:t>
                          </m:r>
                        </m:den>
                      </m:f>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m:rPr>
                              <m:sty m:val="p"/>
                            </m:rPr>
                            <a:rPr lang="en-US" altLang="ja-JP" b="0" i="0" smtClean="0">
                              <a:latin typeface="Cambria Math" panose="02040503050406030204" pitchFamily="18" charset="0"/>
                            </a:rPr>
                            <m:t>Σ</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𝑁</m:t>
                          </m:r>
                        </m:sup>
                      </m:sSubSup>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𝑗</m:t>
                              </m:r>
                            </m:sub>
                          </m:sSub>
                        </m:num>
                        <m:den>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𝑖</m:t>
                                              </m:r>
                                            </m:sub>
                                          </m:sSub>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𝜖</m:t>
                                      </m:r>
                                    </m:e>
                                    <m:sup>
                                      <m:r>
                                        <a:rPr lang="en-US" altLang="ja-JP" b="0" i="1" smtClean="0">
                                          <a:latin typeface="Cambria Math" panose="02040503050406030204" pitchFamily="18" charset="0"/>
                                        </a:rPr>
                                        <m:t>2</m:t>
                                      </m:r>
                                    </m:sup>
                                  </m:sSup>
                                </m:e>
                              </m:d>
                            </m:e>
                            <m:sup>
                              <m:r>
                                <a:rPr lang="en-US" altLang="ja-JP" b="0" i="1" smtClean="0">
                                  <a:latin typeface="Cambria Math" panose="02040503050406030204" pitchFamily="18" charset="0"/>
                                </a:rPr>
                                <m:t>3</m:t>
                              </m:r>
                              <m:r>
                                <m:rPr>
                                  <m:lit/>
                                </m:rPr>
                                <a:rPr lang="en-US" altLang="ja-JP" b="0" i="1" smtClean="0">
                                  <a:latin typeface="Cambria Math" panose="02040503050406030204" pitchFamily="18" charset="0"/>
                                </a:rPr>
                                <m:t>/</m:t>
                              </m:r>
                              <m:r>
                                <a:rPr lang="en-US" altLang="ja-JP" b="0" i="1" smtClean="0">
                                  <a:latin typeface="Cambria Math" panose="02040503050406030204" pitchFamily="18" charset="0"/>
                                </a:rPr>
                                <m:t>2</m:t>
                              </m:r>
                            </m:sup>
                          </m:sSup>
                        </m:den>
                      </m:f>
                    </m:oMath>
                  </m:oMathPara>
                </a14:m>
                <a:endParaRPr lang="en-US" altLang="ja-JP" dirty="0"/>
              </a:p>
              <a:p>
                <a:endParaRPr lang="en-US" altLang="ja-JP" dirty="0"/>
              </a:p>
              <a:p>
                <a:pPr marL="0" indent="0">
                  <a:buNone/>
                </a:pPr>
                <a:r>
                  <a:rPr lang="ja-JP" altLang="en-US" dirty="0"/>
                  <a:t>において</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oMath>
                </a14:m>
                <a:r>
                  <a:rPr lang="ja-JP" altLang="en-US" dirty="0"/>
                  <a:t>が</a:t>
                </a:r>
                <a:r>
                  <a:rPr lang="en-US" altLang="ja-JP" dirty="0"/>
                  <a:t>0</a:t>
                </a:r>
                <a:r>
                  <a:rPr lang="ja-JP" altLang="en-US" dirty="0"/>
                  <a:t>となり発散しないように非物理的な量であるソフトニングパラメータ</a:t>
                </a:r>
                <a14:m>
                  <m:oMath xmlns:m="http://schemas.openxmlformats.org/officeDocument/2006/math">
                    <m:r>
                      <a:rPr lang="en-US" altLang="ja-JP" b="0" i="1" smtClean="0">
                        <a:latin typeface="Cambria Math" panose="02040503050406030204" pitchFamily="18" charset="0"/>
                      </a:rPr>
                      <m:t>𝜖</m:t>
                    </m:r>
                  </m:oMath>
                </a14:m>
                <a:r>
                  <a:rPr lang="ja-JP" altLang="en-US" b="0" dirty="0"/>
                  <a:t>を導入した。</a:t>
                </a:r>
                <a:endParaRPr lang="en-US" altLang="ja-JP" b="0"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E0EF2C90-2B2E-49F7-AA4F-F6D3045489E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0C1A913-3EAE-4F29-AC28-753F03EA6C55}"/>
              </a:ext>
            </a:extLst>
          </p:cNvPr>
          <p:cNvSpPr>
            <a:spLocks noGrp="1"/>
          </p:cNvSpPr>
          <p:nvPr>
            <p:ph type="sldNum" sz="quarter" idx="12"/>
          </p:nvPr>
        </p:nvSpPr>
        <p:spPr/>
        <p:txBody>
          <a:bodyPr/>
          <a:lstStyle/>
          <a:p>
            <a:fld id="{0FEDCFB8-0A54-465B-AE72-4C93A8A8652A}" type="slidenum">
              <a:rPr kumimoji="1" lang="ja-JP" altLang="en-US" smtClean="0"/>
              <a:t>14</a:t>
            </a:fld>
            <a:endParaRPr kumimoji="1" lang="ja-JP" altLang="en-US"/>
          </a:p>
        </p:txBody>
      </p:sp>
      <p:sp>
        <p:nvSpPr>
          <p:cNvPr id="5" name="テキスト ボックス 4">
            <a:extLst>
              <a:ext uri="{FF2B5EF4-FFF2-40B4-BE49-F238E27FC236}">
                <a16:creationId xmlns:a16="http://schemas.microsoft.com/office/drawing/2014/main" id="{226B9516-83FA-4765-90C9-72E10B88347C}"/>
              </a:ext>
            </a:extLst>
          </p:cNvPr>
          <p:cNvSpPr txBox="1"/>
          <p:nvPr/>
        </p:nvSpPr>
        <p:spPr>
          <a:xfrm>
            <a:off x="5638800" y="2971800"/>
            <a:ext cx="65" cy="276999"/>
          </a:xfrm>
          <a:prstGeom prst="rect">
            <a:avLst/>
          </a:prstGeom>
          <a:noFill/>
        </p:spPr>
        <p:txBody>
          <a:bodyPr wrap="none" lIns="0" tIns="0" rIns="0" bIns="0" rtlCol="0">
            <a:spAutoFit/>
          </a:bodyPr>
          <a:lstStyle/>
          <a:p>
            <a:endParaRPr kumimoji="1" lang="ja-JP" altLang="en-US" dirty="0"/>
          </a:p>
        </p:txBody>
      </p:sp>
    </p:spTree>
    <p:extLst>
      <p:ext uri="{BB962C8B-B14F-4D97-AF65-F5344CB8AC3E}">
        <p14:creationId xmlns:p14="http://schemas.microsoft.com/office/powerpoint/2010/main" val="384127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F7C98-48BA-4B58-BC08-BFA2591D75A7}"/>
              </a:ext>
            </a:extLst>
          </p:cNvPr>
          <p:cNvSpPr>
            <a:spLocks noGrp="1"/>
          </p:cNvSpPr>
          <p:nvPr>
            <p:ph type="title"/>
          </p:nvPr>
        </p:nvSpPr>
        <p:spPr/>
        <p:txBody>
          <a:bodyPr/>
          <a:lstStyle/>
          <a:p>
            <a:r>
              <a:rPr kumimoji="1" lang="ja-JP" altLang="en-US" dirty="0"/>
              <a:t>初期条件</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0B14126-4962-4B5B-98A0-CB0A258C02F8}"/>
                  </a:ext>
                </a:extLst>
              </p:cNvPr>
              <p:cNvSpPr>
                <a:spLocks noGrp="1"/>
              </p:cNvSpPr>
              <p:nvPr>
                <p:ph idx="1"/>
              </p:nvPr>
            </p:nvSpPr>
            <p:spPr/>
            <p:txBody>
              <a:bodyPr/>
              <a:lstStyle/>
              <a:p>
                <a:pPr marL="0" indent="0">
                  <a:buNone/>
                </a:pPr>
                <a14:m>
                  <m:oMath xmlns:m="http://schemas.openxmlformats.org/officeDocument/2006/math">
                    <m:r>
                      <a:rPr kumimoji="1" lang="ja-JP" altLang="en-US" i="1" dirty="0" smtClean="0">
                        <a:latin typeface="Cambria Math" panose="02040503050406030204" pitchFamily="18" charset="0"/>
                      </a:rPr>
                      <m:t>粒子数</m:t>
                    </m:r>
                    <m:r>
                      <a:rPr kumimoji="1" lang="en-US" altLang="ja-JP" b="0" i="1" dirty="0" smtClean="0">
                        <a:latin typeface="Cambria Math" panose="02040503050406030204" pitchFamily="18" charset="0"/>
                      </a:rPr>
                      <m:t>𝑁</m:t>
                    </m:r>
                    <m:r>
                      <a:rPr kumimoji="1" lang="en-US" altLang="ja-JP" b="0" i="1" dirty="0" smtClean="0">
                        <a:latin typeface="Cambria Math" panose="02040503050406030204" pitchFamily="18" charset="0"/>
                      </a:rPr>
                      <m:t>=1024,</m:t>
                    </m:r>
                    <m:r>
                      <a:rPr lang="ja-JP" altLang="en-US" i="1" dirty="0">
                        <a:latin typeface="Cambria Math" panose="02040503050406030204" pitchFamily="18" charset="0"/>
                      </a:rPr>
                      <m:t>系</m:t>
                    </m:r>
                    <m:r>
                      <a:rPr lang="ja-JP" altLang="en-US" i="1" dirty="0" smtClean="0">
                        <a:latin typeface="Cambria Math" panose="02040503050406030204" pitchFamily="18" charset="0"/>
                      </a:rPr>
                      <m:t>の</m:t>
                    </m:r>
                    <m:r>
                      <a:rPr lang="ja-JP" altLang="en-US" i="1" dirty="0">
                        <a:latin typeface="Cambria Math" panose="02040503050406030204" pitchFamily="18" charset="0"/>
                      </a:rPr>
                      <m:t>半径</m:t>
                    </m:r>
                    <m:r>
                      <a:rPr lang="en-US" altLang="ja-JP" b="0" i="1" dirty="0" smtClean="0">
                        <a:latin typeface="Cambria Math" panose="02040503050406030204" pitchFamily="18" charset="0"/>
                      </a:rPr>
                      <m:t>𝑅</m:t>
                    </m:r>
                    <m:r>
                      <a:rPr lang="en-US" altLang="ja-JP" b="0" i="1" dirty="0" smtClean="0">
                        <a:latin typeface="Cambria Math" panose="02040503050406030204" pitchFamily="18" charset="0"/>
                      </a:rPr>
                      <m:t>=1,</m:t>
                    </m:r>
                    <m:r>
                      <a:rPr lang="ja-JP" altLang="en-US" i="1" dirty="0">
                        <a:latin typeface="Cambria Math" panose="02040503050406030204" pitchFamily="18" charset="0"/>
                      </a:rPr>
                      <m:t>系</m:t>
                    </m:r>
                    <m:r>
                      <a:rPr lang="ja-JP" altLang="en-US" i="1" dirty="0" smtClean="0">
                        <a:latin typeface="Cambria Math" panose="02040503050406030204" pitchFamily="18" charset="0"/>
                      </a:rPr>
                      <m:t>の</m:t>
                    </m:r>
                    <m:r>
                      <a:rPr lang="ja-JP" altLang="en-US" i="1" dirty="0">
                        <a:latin typeface="Cambria Math" panose="02040503050406030204" pitchFamily="18" charset="0"/>
                      </a:rPr>
                      <m:t>質量</m:t>
                    </m:r>
                    <m:r>
                      <a:rPr lang="en-US" altLang="ja-JP" b="0" i="1" dirty="0" smtClean="0">
                        <a:latin typeface="Cambria Math" panose="02040503050406030204" pitchFamily="18" charset="0"/>
                      </a:rPr>
                      <m:t>𝑀</m:t>
                    </m:r>
                    <m:r>
                      <a:rPr lang="en-US" altLang="ja-JP" b="0" i="1" dirty="0" smtClean="0">
                        <a:latin typeface="Cambria Math" panose="02040503050406030204" pitchFamily="18" charset="0"/>
                      </a:rPr>
                      <m:t>=1</m:t>
                    </m:r>
                  </m:oMath>
                </a14:m>
                <a:r>
                  <a:rPr lang="en-US" altLang="ja-JP" b="0" i="1" dirty="0">
                    <a:latin typeface="Cambria Math" panose="02040503050406030204" pitchFamily="18" charset="0"/>
                  </a:rPr>
                  <a:t> </a:t>
                </a:r>
              </a:p>
              <a:p>
                <a:pPr marL="0" indent="0">
                  <a:buNone/>
                </a:pPr>
                <a14:m>
                  <m:oMath xmlns:m="http://schemas.openxmlformats.org/officeDocument/2006/math">
                    <m:r>
                      <a:rPr lang="ja-JP" altLang="en-US" i="1" dirty="0">
                        <a:latin typeface="Cambria Math" panose="02040503050406030204" pitchFamily="18" charset="0"/>
                      </a:rPr>
                      <m:t>万有</m:t>
                    </m:r>
                    <m:r>
                      <a:rPr lang="ja-JP" altLang="en-US" i="1" dirty="0" smtClean="0">
                        <a:latin typeface="Cambria Math" panose="02040503050406030204" pitchFamily="18" charset="0"/>
                      </a:rPr>
                      <m:t>引力</m:t>
                    </m:r>
                    <m:r>
                      <a:rPr lang="ja-JP" altLang="en-US" i="1" dirty="0">
                        <a:latin typeface="Cambria Math" panose="02040503050406030204" pitchFamily="18" charset="0"/>
                      </a:rPr>
                      <m:t>定数</m:t>
                    </m:r>
                    <m:r>
                      <a:rPr lang="en-US" altLang="ja-JP" b="0" i="1" dirty="0" smtClean="0">
                        <a:latin typeface="Cambria Math" panose="02040503050406030204" pitchFamily="18" charset="0"/>
                      </a:rPr>
                      <m:t>𝐺</m:t>
                    </m:r>
                    <m:r>
                      <a:rPr lang="en-US" altLang="ja-JP" b="0" i="1" dirty="0" smtClean="0">
                        <a:latin typeface="Cambria Math" panose="02040503050406030204" pitchFamily="18" charset="0"/>
                      </a:rPr>
                      <m:t>=1</m:t>
                    </m:r>
                  </m:oMath>
                </a14:m>
                <a:r>
                  <a:rPr lang="ja-JP" altLang="en-US" b="0" i="1" dirty="0">
                    <a:latin typeface="Cambria Math" panose="02040503050406030204" pitchFamily="18" charset="0"/>
                  </a:rPr>
                  <a:t>　</a:t>
                </a:r>
                <a:endParaRPr lang="en-US" altLang="ja-JP" b="0" i="1" dirty="0">
                  <a:latin typeface="Cambria Math" panose="02040503050406030204" pitchFamily="18" charset="0"/>
                </a:endParaRPr>
              </a:p>
              <a:p>
                <a:pPr marL="0" indent="0">
                  <a:buNone/>
                </a:pPr>
                <a14:m>
                  <m:oMath xmlns:m="http://schemas.openxmlformats.org/officeDocument/2006/math">
                    <m:r>
                      <a:rPr lang="ja-JP" altLang="en-US" i="1" dirty="0">
                        <a:latin typeface="Cambria Math" panose="02040503050406030204" pitchFamily="18" charset="0"/>
                      </a:rPr>
                      <m:t>初期速度</m:t>
                    </m:r>
                    <m:r>
                      <a:rPr lang="ja-JP" altLang="en-US" i="1" dirty="0" smtClean="0">
                        <a:latin typeface="Cambria Math" panose="02040503050406030204" pitchFamily="18" charset="0"/>
                      </a:rPr>
                      <m:t>分布</m:t>
                    </m:r>
                    <m:r>
                      <a:rPr lang="ja-JP" altLang="en-US" i="1" dirty="0">
                        <a:latin typeface="Cambria Math" panose="02040503050406030204" pitchFamily="18" charset="0"/>
                      </a:rPr>
                      <m:t>の</m:t>
                    </m:r>
                    <m:r>
                      <a:rPr lang="ja-JP" altLang="en-US" i="1" dirty="0" smtClean="0">
                        <a:latin typeface="Cambria Math" panose="02040503050406030204" pitchFamily="18" charset="0"/>
                      </a:rPr>
                      <m:t>平均</m:t>
                    </m:r>
                    <m:r>
                      <a:rPr lang="en-US" altLang="ja-JP" b="0" i="1" dirty="0" smtClean="0">
                        <a:latin typeface="Cambria Math" panose="02040503050406030204" pitchFamily="18" charset="0"/>
                      </a:rPr>
                      <m:t>=0</m:t>
                    </m:r>
                  </m:oMath>
                </a14:m>
                <a:r>
                  <a:rPr lang="en-US" altLang="ja-JP" b="0" i="1" dirty="0">
                    <a:latin typeface="Cambria Math" panose="02040503050406030204" pitchFamily="18" charset="0"/>
                  </a:rPr>
                  <a:t> </a:t>
                </a:r>
              </a:p>
              <a:p>
                <a:pPr marL="0" indent="0">
                  <a:buNone/>
                </a:pPr>
                <a14:m>
                  <m:oMath xmlns:m="http://schemas.openxmlformats.org/officeDocument/2006/math">
                    <m:r>
                      <a:rPr lang="ja-JP" altLang="en-US" i="1" dirty="0">
                        <a:latin typeface="Cambria Math" panose="02040503050406030204" pitchFamily="18" charset="0"/>
                      </a:rPr>
                      <m:t>初期速度分布</m:t>
                    </m:r>
                    <m:r>
                      <a:rPr lang="ja-JP" altLang="en-US" i="1" dirty="0" smtClean="0">
                        <a:latin typeface="Cambria Math" panose="02040503050406030204" pitchFamily="18" charset="0"/>
                      </a:rPr>
                      <m:t>の</m:t>
                    </m:r>
                    <m:r>
                      <a:rPr lang="ja-JP" altLang="en-US" i="1" dirty="0">
                        <a:latin typeface="Cambria Math" panose="02040503050406030204" pitchFamily="18" charset="0"/>
                      </a:rPr>
                      <m:t>分散</m:t>
                    </m:r>
                    <m:r>
                      <a:rPr lang="en-US" altLang="ja-JP" b="0" i="1" dirty="0" smtClean="0">
                        <a:latin typeface="Cambria Math" panose="02040503050406030204" pitchFamily="18" charset="0"/>
                      </a:rPr>
                      <m:t>𝜎</m:t>
                    </m:r>
                    <m:r>
                      <a:rPr lang="en-US" altLang="ja-JP" b="0" i="1" dirty="0" smtClean="0">
                        <a:latin typeface="Cambria Math" panose="02040503050406030204" pitchFamily="18" charset="0"/>
                      </a:rPr>
                      <m:t>=</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𝑣</m:t>
                                    </m:r>
                                  </m:sub>
                                </m:sSub>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𝑊</m:t>
                                    </m:r>
                                  </m:e>
                                </m:d>
                              </m:num>
                              <m:den>
                                <m:r>
                                  <a:rPr lang="en-US" altLang="ja-JP" i="1">
                                    <a:latin typeface="Cambria Math" panose="02040503050406030204" pitchFamily="18" charset="0"/>
                                  </a:rPr>
                                  <m:t>3</m:t>
                                </m:r>
                                <m:r>
                                  <a:rPr lang="en-US" altLang="ja-JP" i="1">
                                    <a:latin typeface="Cambria Math" panose="02040503050406030204" pitchFamily="18" charset="0"/>
                                  </a:rPr>
                                  <m:t>𝑀</m:t>
                                </m:r>
                              </m:den>
                            </m:f>
                          </m:e>
                        </m:d>
                      </m:e>
                      <m:sup>
                        <m:r>
                          <a:rPr lang="en-US" altLang="ja-JP" i="1">
                            <a:latin typeface="Cambria Math" panose="02040503050406030204" pitchFamily="18" charset="0"/>
                          </a:rPr>
                          <m:t>1</m:t>
                        </m:r>
                        <m:r>
                          <m:rPr>
                            <m:lit/>
                          </m:rPr>
                          <a:rPr lang="en-US" altLang="ja-JP" i="1">
                            <a:latin typeface="Cambria Math" panose="02040503050406030204" pitchFamily="18" charset="0"/>
                          </a:rPr>
                          <m:t>/</m:t>
                        </m:r>
                        <m:r>
                          <a:rPr lang="en-US" altLang="ja-JP" i="1">
                            <a:latin typeface="Cambria Math" panose="02040503050406030204" pitchFamily="18" charset="0"/>
                          </a:rPr>
                          <m:t>2</m:t>
                        </m:r>
                      </m:sup>
                    </m:sSup>
                  </m:oMath>
                </a14:m>
                <a:r>
                  <a:rPr lang="en-US" altLang="ja-JP" i="1" dirty="0">
                    <a:latin typeface="Cambria Math" panose="02040503050406030204" pitchFamily="18" charset="0"/>
                  </a:rPr>
                  <a:t> </a:t>
                </a:r>
              </a:p>
              <a:p>
                <a:pPr marL="0" indent="0">
                  <a:buNone/>
                </a:pPr>
                <a:r>
                  <a:rPr lang="ja-JP" altLang="en-US" dirty="0"/>
                  <a:t>ビリアル比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𝑣</m:t>
                        </m:r>
                      </m:sub>
                    </m:sSub>
                    <m:r>
                      <a:rPr lang="en-US" altLang="ja-JP" b="0" i="1" smtClean="0">
                        <a:latin typeface="Cambria Math" panose="02040503050406030204" pitchFamily="18" charset="0"/>
                      </a:rPr>
                      <m:t>=0.1</m:t>
                    </m:r>
                  </m:oMath>
                </a14:m>
                <a:endParaRPr kumimoji="1" lang="ja-JP" altLang="en-US"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40B14126-4962-4B5B-98A0-CB0A258C02F8}"/>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E50148F3-706C-4668-9556-2BF61CD8DECE}"/>
              </a:ext>
            </a:extLst>
          </p:cNvPr>
          <p:cNvSpPr>
            <a:spLocks noGrp="1"/>
          </p:cNvSpPr>
          <p:nvPr>
            <p:ph type="sldNum" sz="quarter" idx="12"/>
          </p:nvPr>
        </p:nvSpPr>
        <p:spPr/>
        <p:txBody>
          <a:bodyPr/>
          <a:lstStyle/>
          <a:p>
            <a:fld id="{0FEDCFB8-0A54-465B-AE72-4C93A8A8652A}" type="slidenum">
              <a:rPr kumimoji="1" lang="ja-JP" altLang="en-US" smtClean="0"/>
              <a:t>15</a:t>
            </a:fld>
            <a:endParaRPr kumimoji="1" lang="ja-JP" altLang="en-US"/>
          </a:p>
        </p:txBody>
      </p:sp>
    </p:spTree>
    <p:extLst>
      <p:ext uri="{BB962C8B-B14F-4D97-AF65-F5344CB8AC3E}">
        <p14:creationId xmlns:p14="http://schemas.microsoft.com/office/powerpoint/2010/main" val="153352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A87444-7390-4382-8E6B-F238924A556A}"/>
              </a:ext>
            </a:extLst>
          </p:cNvPr>
          <p:cNvSpPr>
            <a:spLocks noGrp="1"/>
          </p:cNvSpPr>
          <p:nvPr>
            <p:ph type="title"/>
          </p:nvPr>
        </p:nvSpPr>
        <p:spPr/>
        <p:txBody>
          <a:bodyPr/>
          <a:lstStyle/>
          <a:p>
            <a:r>
              <a:rPr lang="ja-JP" altLang="en-US" dirty="0"/>
              <a:t>初期条件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00C6FC-830A-4A10-B2BA-B98EDBA356F1}"/>
                  </a:ext>
                </a:extLst>
              </p:cNvPr>
              <p:cNvSpPr>
                <a:spLocks noGrp="1"/>
              </p:cNvSpPr>
              <p:nvPr>
                <p:ph idx="1"/>
              </p:nvPr>
            </p:nvSpPr>
            <p:spPr>
              <a:xfrm>
                <a:off x="838200" y="1690687"/>
                <a:ext cx="10515600" cy="4500563"/>
              </a:xfrm>
            </p:spPr>
            <p:txBody>
              <a:bodyPr>
                <a:normAutofit fontScale="77500" lnSpcReduction="20000"/>
              </a:bodyPr>
              <a:lstStyle/>
              <a:p>
                <a:r>
                  <a:rPr kumimoji="1" lang="ja-JP" altLang="en-US" dirty="0"/>
                  <a:t>初期速度分散について</a:t>
                </a:r>
                <a:endParaRPr kumimoji="1" lang="en-US" altLang="ja-JP" dirty="0"/>
              </a:p>
              <a:p>
                <a:pPr marL="0" indent="0">
                  <a:buNone/>
                </a:pPr>
                <a:r>
                  <a:rPr kumimoji="1" lang="ja-JP" altLang="en-US" dirty="0"/>
                  <a:t>ビリアル</a:t>
                </a:r>
                <a:r>
                  <a:rPr lang="ja-JP" altLang="en-US" dirty="0"/>
                  <a:t>比</a:t>
                </a:r>
                <a:r>
                  <a:rPr lang="en-US" altLang="ja-JP" dirty="0"/>
                  <a:t>(</a:t>
                </a:r>
                <a:r>
                  <a:rPr lang="ja-JP" altLang="en-US" dirty="0"/>
                  <a:t>運動エネルギーと重力ポテンシャルの比</a:t>
                </a:r>
                <a:r>
                  <a:rPr lang="en-US" altLang="ja-JP" dirty="0"/>
                  <a:t>)</a:t>
                </a: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𝑉</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𝐾</m:t>
                          </m:r>
                        </m:num>
                        <m:den>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𝑊</m:t>
                              </m:r>
                            </m:e>
                          </m:d>
                        </m:den>
                      </m:f>
                    </m:oMath>
                  </m:oMathPara>
                </a14:m>
                <a:endParaRPr kumimoji="1" lang="en-US" altLang="ja-JP" dirty="0"/>
              </a:p>
              <a:p>
                <a:pPr marL="0" indent="0">
                  <a:buNone/>
                </a:pPr>
                <a:r>
                  <a:rPr lang="ja-JP" altLang="en-US" dirty="0"/>
                  <a:t>運動エネルギー</a:t>
                </a:r>
                <a:endParaRPr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Σ</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sSubSup>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𝑖</m:t>
                          </m:r>
                        </m:sub>
                      </m:sSub>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2</m:t>
                          </m:r>
                        </m:sup>
                      </m:sSubSup>
                    </m:oMath>
                  </m:oMathPara>
                </a14:m>
                <a:endParaRPr kumimoji="1" lang="en-US" altLang="ja-JP" dirty="0"/>
              </a:p>
              <a:p>
                <a:pPr marL="0" indent="0">
                  <a:buNone/>
                </a:pPr>
                <a:r>
                  <a:rPr lang="ja-JP" altLang="en-US" dirty="0"/>
                  <a:t>ポテンシャルエネルギー</a:t>
                </a:r>
                <a:endParaRPr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Σ</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sup>
                      </m:sSubSup>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Σ</m:t>
                          </m:r>
                        </m:e>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sSubSup>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𝑗</m:t>
                              </m:r>
                            </m:sub>
                          </m:sSub>
                        </m:num>
                        <m:den>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𝑖𝑗</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𝜖</m:t>
                                      </m:r>
                                    </m:e>
                                    <m:sup>
                                      <m:r>
                                        <a:rPr kumimoji="1" lang="en-US" altLang="ja-JP" b="0" i="1" smtClean="0">
                                          <a:latin typeface="Cambria Math" panose="02040503050406030204" pitchFamily="18" charset="0"/>
                                        </a:rPr>
                                        <m:t>2</m:t>
                                      </m:r>
                                    </m:sup>
                                  </m:sSup>
                                </m:e>
                              </m:d>
                            </m:e>
                            <m:sup>
                              <m:r>
                                <a:rPr kumimoji="1" lang="en-US" altLang="ja-JP" b="0" i="1" smtClean="0">
                                  <a:latin typeface="Cambria Math" panose="02040503050406030204" pitchFamily="18" charset="0"/>
                                </a:rPr>
                                <m:t>1</m:t>
                              </m:r>
                              <m:r>
                                <m:rPr>
                                  <m:lit/>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2</m:t>
                              </m:r>
                            </m:sup>
                          </m:sSup>
                        </m:den>
                      </m:f>
                    </m:oMath>
                  </m:oMathPara>
                </a14:m>
                <a:endParaRPr kumimoji="1" lang="en-US" altLang="ja-JP" dirty="0"/>
              </a:p>
              <a:p>
                <a:pPr marL="0" indent="0">
                  <a:buNone/>
                </a:pPr>
                <a:r>
                  <a:rPr lang="ja-JP" altLang="en-US" dirty="0"/>
                  <a:t>から、初期の一次元速度分散</a:t>
                </a:r>
                <a:r>
                  <a:rPr lang="en-US" altLang="ja-JP" dirty="0"/>
                  <a:t>σ</a:t>
                </a:r>
                <a:r>
                  <a:rPr lang="ja-JP" altLang="en-US" dirty="0"/>
                  <a:t>が求まる</a:t>
                </a:r>
                <a:endParaRPr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𝜎</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𝑣</m:t>
                                      </m:r>
                                    </m:sub>
                                  </m:sSub>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𝑊</m:t>
                                      </m:r>
                                    </m:e>
                                  </m:d>
                                </m:num>
                                <m:den>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𝑀</m:t>
                                  </m:r>
                                </m:den>
                              </m:f>
                            </m:e>
                          </m:d>
                        </m:e>
                        <m:sup>
                          <m:r>
                            <a:rPr kumimoji="1" lang="en-US" altLang="ja-JP" b="0" i="1" smtClean="0">
                              <a:latin typeface="Cambria Math" panose="02040503050406030204" pitchFamily="18" charset="0"/>
                            </a:rPr>
                            <m:t>1</m:t>
                          </m:r>
                          <m:r>
                            <m:rPr>
                              <m:lit/>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2</m:t>
                          </m:r>
                        </m:sup>
                      </m:sSup>
                    </m:oMath>
                  </m:oMathPara>
                </a14:m>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BB00C6FC-830A-4A10-B2BA-B98EDBA356F1}"/>
                  </a:ext>
                </a:extLst>
              </p:cNvPr>
              <p:cNvSpPr>
                <a:spLocks noGrp="1" noRot="1" noChangeAspect="1" noMove="1" noResize="1" noEditPoints="1" noAdjustHandles="1" noChangeArrowheads="1" noChangeShapeType="1" noTextEdit="1"/>
              </p:cNvSpPr>
              <p:nvPr>
                <p:ph idx="1"/>
              </p:nvPr>
            </p:nvSpPr>
            <p:spPr>
              <a:xfrm>
                <a:off x="838200" y="1690687"/>
                <a:ext cx="10515600" cy="4500563"/>
              </a:xfrm>
              <a:blipFill>
                <a:blip r:embed="rId2"/>
                <a:stretch>
                  <a:fillRect l="-754" t="-257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A81ED44-3296-42FE-A92A-3277E4D6E5F3}"/>
              </a:ext>
            </a:extLst>
          </p:cNvPr>
          <p:cNvSpPr>
            <a:spLocks noGrp="1"/>
          </p:cNvSpPr>
          <p:nvPr>
            <p:ph type="sldNum" sz="quarter" idx="12"/>
          </p:nvPr>
        </p:nvSpPr>
        <p:spPr/>
        <p:txBody>
          <a:bodyPr/>
          <a:lstStyle/>
          <a:p>
            <a:fld id="{0FEDCFB8-0A54-465B-AE72-4C93A8A8652A}" type="slidenum">
              <a:rPr kumimoji="1" lang="ja-JP" altLang="en-US" smtClean="0"/>
              <a:t>16</a:t>
            </a:fld>
            <a:endParaRPr kumimoji="1" lang="ja-JP" altLang="en-US"/>
          </a:p>
        </p:txBody>
      </p:sp>
    </p:spTree>
    <p:extLst>
      <p:ext uri="{BB962C8B-B14F-4D97-AF65-F5344CB8AC3E}">
        <p14:creationId xmlns:p14="http://schemas.microsoft.com/office/powerpoint/2010/main" val="3815215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6A033-38C5-4FBD-9161-A66D9C0F51C1}"/>
              </a:ext>
            </a:extLst>
          </p:cNvPr>
          <p:cNvSpPr>
            <a:spLocks noGrp="1"/>
          </p:cNvSpPr>
          <p:nvPr>
            <p:ph type="title"/>
          </p:nvPr>
        </p:nvSpPr>
        <p:spPr/>
        <p:txBody>
          <a:bodyPr/>
          <a:lstStyle/>
          <a:p>
            <a:r>
              <a:rPr kumimoji="1" lang="ja-JP" altLang="en-US" dirty="0"/>
              <a:t>タイムステップの決定</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0707873-1F4E-4C62-8F3B-669E8790F282}"/>
                  </a:ext>
                </a:extLst>
              </p:cNvPr>
              <p:cNvSpPr>
                <a:spLocks noGrp="1"/>
              </p:cNvSpPr>
              <p:nvPr>
                <p:ph idx="1"/>
              </p:nvPr>
            </p:nvSpPr>
            <p:spPr/>
            <p:txBody>
              <a:bodyPr/>
              <a:lstStyle/>
              <a:p>
                <a:pPr marL="0" indent="0">
                  <a:buNone/>
                </a:pPr>
                <a14:m>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𝜖</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𝑚𝑎𝑥</m:t>
                            </m:r>
                          </m:sub>
                        </m:sSub>
                      </m:den>
                    </m:f>
                  </m:oMath>
                </a14:m>
                <a:r>
                  <a:rPr kumimoji="1" lang="ja-JP" altLang="en-US" dirty="0"/>
                  <a:t>としてタイムステップ</a:t>
                </a:r>
                <a14:m>
                  <m:oMath xmlns:m="http://schemas.openxmlformats.org/officeDocument/2006/math">
                    <m:r>
                      <a:rPr kumimoji="1" lang="en-US" altLang="ja-JP" b="0" i="1" smtClean="0">
                        <a:latin typeface="Cambria Math" panose="02040503050406030204" pitchFamily="18" charset="0"/>
                      </a:rPr>
                      <m:t>𝑑𝑡</m:t>
                    </m:r>
                  </m:oMath>
                </a14:m>
                <a:r>
                  <a:rPr kumimoji="1" lang="ja-JP" altLang="en-US" dirty="0"/>
                  <a:t>を決定し</a:t>
                </a:r>
                <a:r>
                  <a:rPr lang="ja-JP" altLang="en-US" dirty="0"/>
                  <a:t>、各ステップごとで</a:t>
                </a:r>
                <a14:m>
                  <m:oMath xmlns:m="http://schemas.openxmlformats.org/officeDocument/2006/math">
                    <m:r>
                      <a:rPr lang="en-US" altLang="ja-JP" b="0" i="1" smtClean="0">
                        <a:latin typeface="Cambria Math" panose="02040503050406030204" pitchFamily="18" charset="0"/>
                      </a:rPr>
                      <m:t>𝑑𝑡</m:t>
                    </m:r>
                  </m:oMath>
                </a14:m>
                <a:r>
                  <a:rPr kumimoji="1" lang="ja-JP" altLang="en-US" dirty="0"/>
                  <a:t>の値を変化させた。</a:t>
                </a:r>
                <a:endParaRPr kumimoji="1" lang="en-US" altLang="ja-JP" dirty="0"/>
              </a:p>
              <a:p>
                <a:pPr marL="0" indent="0">
                  <a:buNone/>
                </a:pPr>
                <a:endParaRPr kumimoji="1" lang="en-US" altLang="ja-JP" dirty="0"/>
              </a:p>
              <a:p>
                <a:pPr marL="0" indent="0">
                  <a:buNone/>
                </a:pPr>
                <a:r>
                  <a:rPr lang="ja-JP" altLang="en-US" dirty="0"/>
                  <a:t>ここでの</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𝑚𝑎𝑥</m:t>
                        </m:r>
                      </m:sub>
                    </m:sSub>
                  </m:oMath>
                </a14:m>
                <a:r>
                  <a:rPr kumimoji="1" lang="ja-JP" altLang="en-US" dirty="0"/>
                  <a:t>は各時間における粒子が持っている速度のうち、最大のものの値。</a:t>
                </a:r>
              </a:p>
            </p:txBody>
          </p:sp>
        </mc:Choice>
        <mc:Fallback xmlns="">
          <p:sp>
            <p:nvSpPr>
              <p:cNvPr id="3" name="コンテンツ プレースホルダー 2">
                <a:extLst>
                  <a:ext uri="{FF2B5EF4-FFF2-40B4-BE49-F238E27FC236}">
                    <a16:creationId xmlns:a16="http://schemas.microsoft.com/office/drawing/2014/main" id="{A0707873-1F4E-4C62-8F3B-669E8790F282}"/>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BA4B390-CC46-45E7-8411-94794552E894}"/>
              </a:ext>
            </a:extLst>
          </p:cNvPr>
          <p:cNvSpPr>
            <a:spLocks noGrp="1"/>
          </p:cNvSpPr>
          <p:nvPr>
            <p:ph type="sldNum" sz="quarter" idx="12"/>
          </p:nvPr>
        </p:nvSpPr>
        <p:spPr/>
        <p:txBody>
          <a:bodyPr/>
          <a:lstStyle/>
          <a:p>
            <a:fld id="{0FEDCFB8-0A54-465B-AE72-4C93A8A8652A}" type="slidenum">
              <a:rPr kumimoji="1" lang="ja-JP" altLang="en-US" smtClean="0"/>
              <a:t>17</a:t>
            </a:fld>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A61A96A-9E08-4A1A-9AE3-7702EAA056BA}"/>
                  </a:ext>
                </a:extLst>
              </p:cNvPr>
              <p:cNvSpPr txBox="1"/>
              <p:nvPr/>
            </p:nvSpPr>
            <p:spPr>
              <a:xfrm>
                <a:off x="4248150" y="5897325"/>
                <a:ext cx="2451100" cy="369332"/>
              </a:xfrm>
              <a:prstGeom prst="rect">
                <a:avLst/>
              </a:prstGeom>
              <a:noFill/>
            </p:spPr>
            <p:txBody>
              <a:bodyPr wrap="square" rtlCol="0">
                <a:spAutoFit/>
              </a:bodyPr>
              <a:lstStyle/>
              <a:p>
                <a:r>
                  <a:rPr kumimoji="1" lang="ja-JP" altLang="en-US" dirty="0"/>
                  <a:t>粒子間の最小の距離</a:t>
                </a:r>
                <a14:m>
                  <m:oMath xmlns:m="http://schemas.openxmlformats.org/officeDocument/2006/math">
                    <m:r>
                      <a:rPr kumimoji="1" lang="en-US" altLang="ja-JP" b="0" i="1" smtClean="0">
                        <a:latin typeface="Cambria Math" panose="02040503050406030204" pitchFamily="18" charset="0"/>
                      </a:rPr>
                      <m:t>𝜖</m:t>
                    </m:r>
                  </m:oMath>
                </a14:m>
                <a:endParaRPr kumimoji="1" lang="ja-JP" altLang="en-US" dirty="0"/>
              </a:p>
            </p:txBody>
          </p:sp>
        </mc:Choice>
        <mc:Fallback xmlns="">
          <p:sp>
            <p:nvSpPr>
              <p:cNvPr id="10" name="テキスト ボックス 9">
                <a:extLst>
                  <a:ext uri="{FF2B5EF4-FFF2-40B4-BE49-F238E27FC236}">
                    <a16:creationId xmlns:a16="http://schemas.microsoft.com/office/drawing/2014/main" id="{BA61A96A-9E08-4A1A-9AE3-7702EAA056BA}"/>
                  </a:ext>
                </a:extLst>
              </p:cNvPr>
              <p:cNvSpPr txBox="1">
                <a:spLocks noRot="1" noChangeAspect="1" noMove="1" noResize="1" noEditPoints="1" noAdjustHandles="1" noChangeArrowheads="1" noChangeShapeType="1" noTextEdit="1"/>
              </p:cNvSpPr>
              <p:nvPr/>
            </p:nvSpPr>
            <p:spPr>
              <a:xfrm>
                <a:off x="4248150" y="5897325"/>
                <a:ext cx="2451100" cy="369332"/>
              </a:xfrm>
              <a:prstGeom prst="rect">
                <a:avLst/>
              </a:prstGeom>
              <a:blipFill>
                <a:blip r:embed="rId3"/>
                <a:stretch>
                  <a:fillRect l="-2239" t="-6557" b="-26230"/>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CD198612-415B-4A0D-A3AE-45BB033CB5D7}"/>
              </a:ext>
            </a:extLst>
          </p:cNvPr>
          <p:cNvSpPr/>
          <p:nvPr/>
        </p:nvSpPr>
        <p:spPr>
          <a:xfrm>
            <a:off x="3898900" y="5066632"/>
            <a:ext cx="1358900" cy="309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67885201-0F87-43DB-865B-9A338AB348B4}"/>
              </a:ext>
            </a:extLst>
          </p:cNvPr>
          <p:cNvCxnSpPr>
            <a:cxnSpLocks/>
          </p:cNvCxnSpPr>
          <p:nvPr/>
        </p:nvCxnSpPr>
        <p:spPr>
          <a:xfrm>
            <a:off x="3708400" y="5549900"/>
            <a:ext cx="3530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0DACB814-0788-4016-8F1A-AEFA070194C8}"/>
              </a:ext>
            </a:extLst>
          </p:cNvPr>
          <p:cNvSpPr/>
          <p:nvPr/>
        </p:nvSpPr>
        <p:spPr>
          <a:xfrm>
            <a:off x="7054850" y="5359400"/>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8B869E4-3D18-4526-B8C7-0759AAE64EF9}"/>
              </a:ext>
            </a:extLst>
          </p:cNvPr>
          <p:cNvSpPr/>
          <p:nvPr/>
        </p:nvSpPr>
        <p:spPr>
          <a:xfrm>
            <a:off x="3517900" y="5359400"/>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AC4AB70-B79E-42DB-85A1-F6360461AA31}"/>
                  </a:ext>
                </a:extLst>
              </p:cNvPr>
              <p:cNvSpPr txBox="1"/>
              <p:nvPr/>
            </p:nvSpPr>
            <p:spPr>
              <a:xfrm>
                <a:off x="3810000" y="4560775"/>
                <a:ext cx="1828800" cy="369332"/>
              </a:xfrm>
              <a:prstGeom prst="rect">
                <a:avLst/>
              </a:prstGeom>
              <a:noFill/>
            </p:spPr>
            <p:txBody>
              <a:bodyPr wrap="square" rtlCol="0">
                <a:spAutoFit/>
              </a:bodyPr>
              <a:lstStyle/>
              <a:p>
                <a:r>
                  <a:rPr kumimoji="1" lang="ja-JP" altLang="en-US" dirty="0"/>
                  <a:t>最大速度</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𝑚𝑎𝑥</m:t>
                        </m:r>
                      </m:sub>
                    </m:sSub>
                  </m:oMath>
                </a14:m>
                <a:endParaRPr kumimoji="1" lang="ja-JP" altLang="en-US" dirty="0"/>
              </a:p>
            </p:txBody>
          </p:sp>
        </mc:Choice>
        <mc:Fallback xmlns="">
          <p:sp>
            <p:nvSpPr>
              <p:cNvPr id="12" name="テキスト ボックス 11">
                <a:extLst>
                  <a:ext uri="{FF2B5EF4-FFF2-40B4-BE49-F238E27FC236}">
                    <a16:creationId xmlns:a16="http://schemas.microsoft.com/office/drawing/2014/main" id="{DAC4AB70-B79E-42DB-85A1-F6360461AA31}"/>
                  </a:ext>
                </a:extLst>
              </p:cNvPr>
              <p:cNvSpPr txBox="1">
                <a:spLocks noRot="1" noChangeAspect="1" noMove="1" noResize="1" noEditPoints="1" noAdjustHandles="1" noChangeArrowheads="1" noChangeShapeType="1" noTextEdit="1"/>
              </p:cNvSpPr>
              <p:nvPr/>
            </p:nvSpPr>
            <p:spPr>
              <a:xfrm>
                <a:off x="3810000" y="4560775"/>
                <a:ext cx="1828800" cy="369332"/>
              </a:xfrm>
              <a:prstGeom prst="rect">
                <a:avLst/>
              </a:prstGeom>
              <a:blipFill>
                <a:blip r:embed="rId4"/>
                <a:stretch>
                  <a:fillRect l="-2667"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0586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F623C7-9495-4CF3-A1F0-E66BDC463218}"/>
              </a:ext>
            </a:extLst>
          </p:cNvPr>
          <p:cNvSpPr>
            <a:spLocks noGrp="1"/>
          </p:cNvSpPr>
          <p:nvPr>
            <p:ph type="title"/>
          </p:nvPr>
        </p:nvSpPr>
        <p:spPr/>
        <p:txBody>
          <a:bodyPr/>
          <a:lstStyle/>
          <a:p>
            <a:r>
              <a:rPr kumimoji="1" lang="ja-JP" altLang="en-US" dirty="0"/>
              <a:t>ソフトニングパラメータの決定</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5AED7F4-E135-44C5-9240-0CBAB6B1E3E0}"/>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𝜖</m:t>
                    </m:r>
                  </m:oMath>
                </a14:m>
                <a:r>
                  <a:rPr kumimoji="1" lang="ja-JP" altLang="en-US" dirty="0"/>
                  <a:t>は非物理的パラメータであるため、小さければ小さいほど、より精度のよい結果を得ることができる。</a:t>
                </a:r>
                <a:endParaRPr kumimoji="1" lang="en-US" altLang="ja-JP" dirty="0"/>
              </a:p>
              <a:p>
                <a:pPr marL="0" indent="0">
                  <a:buNone/>
                </a:pPr>
                <a:r>
                  <a:rPr kumimoji="1" lang="ja-JP" altLang="en-US" dirty="0"/>
                  <a:t>しかし、</a:t>
                </a:r>
                <a:r>
                  <a:rPr kumimoji="1" lang="en-US" altLang="ja-JP" b="0" dirty="0"/>
                  <a:t> </a:t>
                </a:r>
                <a14:m>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𝜖</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𝑚𝑎𝑥</m:t>
                            </m:r>
                          </m:sub>
                        </m:sSub>
                      </m:den>
                    </m:f>
                  </m:oMath>
                </a14:m>
                <a:r>
                  <a:rPr kumimoji="1" lang="ja-JP" altLang="en-US" dirty="0"/>
                  <a:t>より、</a:t>
                </a:r>
                <a14:m>
                  <m:oMath xmlns:m="http://schemas.openxmlformats.org/officeDocument/2006/math">
                    <m:r>
                      <a:rPr kumimoji="1" lang="en-US" altLang="ja-JP" b="0" i="1" smtClean="0">
                        <a:latin typeface="Cambria Math" panose="02040503050406030204" pitchFamily="18" charset="0"/>
                      </a:rPr>
                      <m:t>𝜖</m:t>
                    </m:r>
                  </m:oMath>
                </a14:m>
                <a:r>
                  <a:rPr kumimoji="1" lang="ja-JP" altLang="en-US" dirty="0"/>
                  <a:t>が小さいほど、</a:t>
                </a:r>
                <a14:m>
                  <m:oMath xmlns:m="http://schemas.openxmlformats.org/officeDocument/2006/math">
                    <m:r>
                      <a:rPr kumimoji="1" lang="en-US" altLang="ja-JP" b="0" i="1" smtClean="0">
                        <a:latin typeface="Cambria Math" panose="02040503050406030204" pitchFamily="18" charset="0"/>
                      </a:rPr>
                      <m:t>𝑑𝑡</m:t>
                    </m:r>
                  </m:oMath>
                </a14:m>
                <a:r>
                  <a:rPr kumimoji="1" lang="ja-JP" altLang="en-US" dirty="0"/>
                  <a:t>の値も小さくなるため、計算にかかる時間が長くなる。</a:t>
                </a:r>
                <a:endParaRPr kumimoji="1" lang="en-US" altLang="ja-JP" dirty="0"/>
              </a:p>
              <a:p>
                <a:pPr marL="0" indent="0">
                  <a:buNone/>
                </a:pPr>
                <a:endParaRPr lang="en-US" altLang="ja-JP" dirty="0"/>
              </a:p>
              <a:p>
                <a:pPr marL="0" indent="0">
                  <a:buNone/>
                </a:pPr>
                <a:r>
                  <a:rPr kumimoji="1" lang="ja-JP" altLang="en-US" dirty="0"/>
                  <a:t>なので今回は</a:t>
                </a:r>
                <a14:m>
                  <m:oMath xmlns:m="http://schemas.openxmlformats.org/officeDocument/2006/math">
                    <m:r>
                      <a:rPr kumimoji="1" lang="en-US" altLang="ja-JP" b="0" i="1" smtClean="0">
                        <a:latin typeface="Cambria Math" panose="02040503050406030204" pitchFamily="18" charset="0"/>
                      </a:rPr>
                      <m:t>𝜖</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−2</m:t>
                        </m:r>
                      </m:sup>
                    </m:sSup>
                  </m:oMath>
                </a14:m>
                <a:r>
                  <a:rPr kumimoji="1" lang="ja-JP" altLang="en-US" dirty="0"/>
                  <a:t>で計算をはじめた。</a:t>
                </a:r>
              </a:p>
            </p:txBody>
          </p:sp>
        </mc:Choice>
        <mc:Fallback>
          <p:sp>
            <p:nvSpPr>
              <p:cNvPr id="3" name="コンテンツ プレースホルダー 2">
                <a:extLst>
                  <a:ext uri="{FF2B5EF4-FFF2-40B4-BE49-F238E27FC236}">
                    <a16:creationId xmlns:a16="http://schemas.microsoft.com/office/drawing/2014/main" id="{E5AED7F4-E135-44C5-9240-0CBAB6B1E3E0}"/>
                  </a:ext>
                </a:extLst>
              </p:cNvPr>
              <p:cNvSpPr>
                <a:spLocks noGrp="1" noRot="1" noChangeAspect="1" noMove="1" noResize="1" noEditPoints="1" noAdjustHandles="1" noChangeArrowheads="1" noChangeShapeType="1" noTextEdit="1"/>
              </p:cNvSpPr>
              <p:nvPr>
                <p:ph idx="1"/>
              </p:nvPr>
            </p:nvSpPr>
            <p:spPr>
              <a:blipFill>
                <a:blip r:embed="rId2"/>
                <a:stretch>
                  <a:fillRect l="-1217" t="-2241" r="-2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C0A9C86-0781-481D-BB98-10F132808112}"/>
              </a:ext>
            </a:extLst>
          </p:cNvPr>
          <p:cNvSpPr>
            <a:spLocks noGrp="1"/>
          </p:cNvSpPr>
          <p:nvPr>
            <p:ph type="sldNum" sz="quarter" idx="12"/>
          </p:nvPr>
        </p:nvSpPr>
        <p:spPr/>
        <p:txBody>
          <a:bodyPr/>
          <a:lstStyle/>
          <a:p>
            <a:fld id="{0FEDCFB8-0A54-465B-AE72-4C93A8A8652A}" type="slidenum">
              <a:rPr kumimoji="1" lang="ja-JP" altLang="en-US" smtClean="0"/>
              <a:t>18</a:t>
            </a:fld>
            <a:endParaRPr kumimoji="1" lang="ja-JP" altLang="en-US"/>
          </a:p>
        </p:txBody>
      </p:sp>
    </p:spTree>
    <p:extLst>
      <p:ext uri="{BB962C8B-B14F-4D97-AF65-F5344CB8AC3E}">
        <p14:creationId xmlns:p14="http://schemas.microsoft.com/office/powerpoint/2010/main" val="15738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23383-E662-49A4-9FA6-96BF3967E676}"/>
              </a:ext>
            </a:extLst>
          </p:cNvPr>
          <p:cNvSpPr>
            <a:spLocks noGrp="1"/>
          </p:cNvSpPr>
          <p:nvPr>
            <p:ph type="title"/>
          </p:nvPr>
        </p:nvSpPr>
        <p:spPr/>
        <p:txBody>
          <a:bodyPr/>
          <a:lstStyle/>
          <a:p>
            <a:r>
              <a:rPr lang="ja-JP" altLang="en-US" dirty="0"/>
              <a:t>自由落下時間</a:t>
            </a:r>
            <a:r>
              <a:rPr lang="en-US" altLang="ja-JP" dirty="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22B2958-03EF-44BD-A66B-0E3B58CFE4F9}"/>
                  </a:ext>
                </a:extLst>
              </p:cNvPr>
              <p:cNvSpPr>
                <a:spLocks noGrp="1"/>
              </p:cNvSpPr>
              <p:nvPr>
                <p:ph idx="1"/>
              </p:nvPr>
            </p:nvSpPr>
            <p:spPr/>
            <p:txBody>
              <a:bodyPr/>
              <a:lstStyle/>
              <a:p>
                <a:r>
                  <a:rPr kumimoji="1" lang="ja-JP" altLang="en-US" dirty="0"/>
                  <a:t>初期</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m:t>
                    </m:r>
                  </m:oMath>
                </a14:m>
                <a:r>
                  <a:rPr kumimoji="1" lang="ja-JP" altLang="en-US" dirty="0"/>
                  <a:t>に位置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0</m:t>
                        </m:r>
                      </m:sub>
                    </m:sSub>
                  </m:oMath>
                </a14:m>
                <a:r>
                  <a:rPr kumimoji="1" lang="ja-JP" altLang="en-US" dirty="0"/>
                  <a:t>にある流体粒子がどのように落下していくか調べる。系の質量を</a:t>
                </a:r>
                <a14:m>
                  <m:oMath xmlns:m="http://schemas.openxmlformats.org/officeDocument/2006/math">
                    <m:r>
                      <a:rPr kumimoji="1" lang="en-US" altLang="ja-JP" b="0" i="1" smtClean="0">
                        <a:latin typeface="Cambria Math" panose="02040503050406030204" pitchFamily="18" charset="0"/>
                      </a:rPr>
                      <m:t>𝑀</m:t>
                    </m:r>
                  </m:oMath>
                </a14:m>
                <a:r>
                  <a:rPr kumimoji="1" lang="ja-JP" altLang="en-US" dirty="0"/>
                  <a:t>とすると、この流体粒子のラグランジュ的な運動方程式は以下のようになる。</a:t>
                </a:r>
                <a:endParaRPr lang="en-US" altLang="ja-JP" dirty="0"/>
              </a:p>
              <a:p>
                <a:pPr marL="0" indent="0">
                  <a:buNone/>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𝑟</m:t>
                          </m:r>
                        </m:num>
                        <m:den>
                          <m:r>
                            <a:rPr kumimoji="1" lang="en-US" altLang="ja-JP" b="0" i="1" smtClean="0">
                              <a:latin typeface="Cambria Math" panose="02040503050406030204" pitchFamily="18" charset="0"/>
                            </a:rPr>
                            <m:t>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𝐺𝑀</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2</m:t>
                              </m:r>
                            </m:sup>
                          </m:sSup>
                        </m:den>
                      </m:f>
                    </m:oMath>
                  </m:oMathPara>
                </a14:m>
                <a:endParaRPr kumimoji="1" lang="en-US" altLang="ja-JP" dirty="0"/>
              </a:p>
              <a:p>
                <a:pPr marL="0" indent="0">
                  <a:buNone/>
                </a:pPr>
                <a:r>
                  <a:rPr lang="ja-JP" altLang="en-US" dirty="0"/>
                  <a:t>この式の両辺に速度</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𝑑𝑟</m:t>
                        </m:r>
                      </m:num>
                      <m:den>
                        <m:r>
                          <a:rPr lang="en-US" altLang="ja-JP" b="0" i="1" smtClean="0">
                            <a:latin typeface="Cambria Math" panose="02040503050406030204" pitchFamily="18" charset="0"/>
                          </a:rPr>
                          <m:t>𝑑𝑡</m:t>
                        </m:r>
                      </m:den>
                    </m:f>
                    <m:r>
                      <a:rPr lang="ja-JP" altLang="en-US" i="1">
                        <a:latin typeface="Cambria Math" panose="02040503050406030204" pitchFamily="18" charset="0"/>
                      </a:rPr>
                      <m:t>を</m:t>
                    </m:r>
                  </m:oMath>
                </a14:m>
                <a:r>
                  <a:rPr kumimoji="1" lang="ja-JP" altLang="en-US" dirty="0"/>
                  <a:t>かけて時間積分すると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𝑑𝑟</m:t>
                          </m:r>
                        </m:num>
                        <m:den>
                          <m:r>
                            <a:rPr kumimoji="1" lang="en-US" altLang="ja-JP" b="0" i="1" smtClean="0">
                              <a:latin typeface="Cambria Math" panose="02040503050406030204" pitchFamily="18" charset="0"/>
                            </a:rPr>
                            <m:t>𝑑𝑡</m:t>
                          </m:r>
                        </m:den>
                      </m:f>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𝐺𝑀</m:t>
                              </m:r>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𝑟</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0</m:t>
                                          </m:r>
                                        </m:sub>
                                      </m:sSub>
                                    </m:den>
                                  </m:f>
                                </m:e>
                              </m:d>
                            </m:e>
                          </m:d>
                        </m:e>
                        <m:sup>
                          <m:r>
                            <a:rPr kumimoji="1" lang="en-US" altLang="ja-JP" b="0" i="1" smtClean="0">
                              <a:latin typeface="Cambria Math" panose="02040503050406030204" pitchFamily="18" charset="0"/>
                            </a:rPr>
                            <m:t>1</m:t>
                          </m:r>
                          <m:r>
                            <m:rPr>
                              <m:lit/>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2</m:t>
                          </m:r>
                        </m:sup>
                      </m:sSup>
                    </m:oMath>
                  </m:oMathPara>
                </a14:m>
                <a:endParaRPr kumimoji="1" lang="en-US" altLang="ja-JP" dirty="0"/>
              </a:p>
              <a:p>
                <a:pPr marL="0" indent="0">
                  <a:buNone/>
                </a:pPr>
                <a:r>
                  <a:rPr lang="ja-JP" altLang="en-US" dirty="0"/>
                  <a:t>を得る。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22B2958-03EF-44BD-A66B-0E3B58CFE4F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3F203FF-13EC-4B2D-B4D2-9709974DCB2E}"/>
              </a:ext>
            </a:extLst>
          </p:cNvPr>
          <p:cNvSpPr>
            <a:spLocks noGrp="1"/>
          </p:cNvSpPr>
          <p:nvPr>
            <p:ph type="sldNum" sz="quarter" idx="12"/>
          </p:nvPr>
        </p:nvSpPr>
        <p:spPr/>
        <p:txBody>
          <a:bodyPr/>
          <a:lstStyle/>
          <a:p>
            <a:fld id="{0FEDCFB8-0A54-465B-AE72-4C93A8A8652A}" type="slidenum">
              <a:rPr kumimoji="1" lang="ja-JP" altLang="en-US" smtClean="0"/>
              <a:t>19</a:t>
            </a:fld>
            <a:endParaRPr kumimoji="1" lang="ja-JP" altLang="en-US"/>
          </a:p>
        </p:txBody>
      </p:sp>
    </p:spTree>
    <p:extLst>
      <p:ext uri="{BB962C8B-B14F-4D97-AF65-F5344CB8AC3E}">
        <p14:creationId xmlns:p14="http://schemas.microsoft.com/office/powerpoint/2010/main" val="245347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C2FA8-573D-4E06-A043-86CA5C9E6D1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F64FD4D-1CD6-4481-A79B-1B223B948141}"/>
              </a:ext>
            </a:extLst>
          </p:cNvPr>
          <p:cNvSpPr>
            <a:spLocks noGrp="1"/>
          </p:cNvSpPr>
          <p:nvPr>
            <p:ph idx="1"/>
          </p:nvPr>
        </p:nvSpPr>
        <p:spPr/>
        <p:txBody>
          <a:bodyPr/>
          <a:lstStyle/>
          <a:p>
            <a:r>
              <a:rPr kumimoji="1" lang="en-US" altLang="ja-JP" dirty="0"/>
              <a:t>N</a:t>
            </a:r>
            <a:r>
              <a:rPr kumimoji="1" lang="ja-JP" altLang="en-US" dirty="0"/>
              <a:t>体シミュレーションとは</a:t>
            </a:r>
            <a:endParaRPr kumimoji="1" lang="en-US" altLang="ja-JP" dirty="0"/>
          </a:p>
          <a:p>
            <a:r>
              <a:rPr lang="ja-JP" altLang="en-US" dirty="0"/>
              <a:t>初期条件の設定</a:t>
            </a:r>
            <a:endParaRPr lang="en-US" altLang="ja-JP" dirty="0"/>
          </a:p>
          <a:p>
            <a:r>
              <a:rPr kumimoji="1" lang="ja-JP" altLang="en-US" dirty="0"/>
              <a:t>計算結果</a:t>
            </a:r>
            <a:endParaRPr kumimoji="1" lang="en-US" altLang="ja-JP" dirty="0"/>
          </a:p>
          <a:p>
            <a:r>
              <a:rPr lang="ja-JP" altLang="en-US" dirty="0"/>
              <a:t>まとめ</a:t>
            </a:r>
            <a:endParaRPr kumimoji="1" lang="ja-JP" altLang="en-US" dirty="0"/>
          </a:p>
        </p:txBody>
      </p:sp>
      <p:sp>
        <p:nvSpPr>
          <p:cNvPr id="4" name="スライド番号プレースホルダー 3">
            <a:extLst>
              <a:ext uri="{FF2B5EF4-FFF2-40B4-BE49-F238E27FC236}">
                <a16:creationId xmlns:a16="http://schemas.microsoft.com/office/drawing/2014/main" id="{2950F85E-C772-4C6F-B418-FB48A3607386}"/>
              </a:ext>
            </a:extLst>
          </p:cNvPr>
          <p:cNvSpPr>
            <a:spLocks noGrp="1"/>
          </p:cNvSpPr>
          <p:nvPr>
            <p:ph type="sldNum" sz="quarter" idx="12"/>
          </p:nvPr>
        </p:nvSpPr>
        <p:spPr/>
        <p:txBody>
          <a:bodyPr/>
          <a:lstStyle/>
          <a:p>
            <a:fld id="{0FEDCFB8-0A54-465B-AE72-4C93A8A8652A}" type="slidenum">
              <a:rPr kumimoji="1" lang="ja-JP" altLang="en-US" smtClean="0"/>
              <a:t>2</a:t>
            </a:fld>
            <a:endParaRPr kumimoji="1" lang="ja-JP" altLang="en-US"/>
          </a:p>
        </p:txBody>
      </p:sp>
    </p:spTree>
    <p:extLst>
      <p:ext uri="{BB962C8B-B14F-4D97-AF65-F5344CB8AC3E}">
        <p14:creationId xmlns:p14="http://schemas.microsoft.com/office/powerpoint/2010/main" val="3289554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97EFB-D637-4251-9CAF-989253F9E4FB}"/>
              </a:ext>
            </a:extLst>
          </p:cNvPr>
          <p:cNvSpPr>
            <a:spLocks noGrp="1"/>
          </p:cNvSpPr>
          <p:nvPr>
            <p:ph type="title"/>
          </p:nvPr>
        </p:nvSpPr>
        <p:spPr/>
        <p:txBody>
          <a:bodyPr/>
          <a:lstStyle/>
          <a:p>
            <a:r>
              <a:rPr lang="ja-JP" altLang="en-US" dirty="0"/>
              <a:t>自由落下時間</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A4F5941-34B0-4C28-9193-9F01929AC6EB}"/>
                  </a:ext>
                </a:extLst>
              </p:cNvPr>
              <p:cNvSpPr>
                <a:spLocks noGrp="1"/>
              </p:cNvSpPr>
              <p:nvPr>
                <p:ph idx="1"/>
              </p:nvPr>
            </p:nvSpPr>
            <p:spPr/>
            <p:txBody>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𝑟</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0</m:t>
                            </m:r>
                          </m:sub>
                        </m:sSub>
                      </m:den>
                    </m:f>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𝜃</m:t>
                        </m:r>
                      </m:e>
                    </m:func>
                  </m:oMath>
                </a14:m>
                <a:r>
                  <a:rPr kumimoji="1" lang="ja-JP" altLang="en-US" dirty="0"/>
                  <a:t>と変数変換することで</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𝜃</m:t>
                          </m:r>
                        </m:e>
                      </m:func>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𝜃</m:t>
                          </m:r>
                        </m:num>
                        <m:den>
                          <m:r>
                            <a:rPr kumimoji="1" lang="en-US" altLang="ja-JP" b="0" i="1" smtClean="0">
                              <a:latin typeface="Cambria Math" panose="02040503050406030204" pitchFamily="18" charset="0"/>
                            </a:rPr>
                            <m:t>𝑑𝑡</m:t>
                          </m:r>
                        </m:den>
                      </m:f>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𝐺𝑀</m:t>
                              </m:r>
                            </m:num>
                            <m:den>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3</m:t>
                                  </m:r>
                                </m:sup>
                              </m:sSubSup>
                            </m:den>
                          </m:f>
                        </m:e>
                      </m:rad>
                    </m:oMath>
                  </m:oMathPara>
                </a14:m>
                <a:endParaRPr kumimoji="1" lang="en-US" altLang="ja-JP" dirty="0"/>
              </a:p>
              <a:p>
                <a:pPr marL="0" indent="0">
                  <a:buNone/>
                </a:pPr>
                <a:r>
                  <a:rPr lang="ja-JP" altLang="en-US" dirty="0"/>
                  <a:t>となる。これを積分して</a:t>
                </a:r>
                <a:endParaRPr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𝜃</m:t>
                          </m:r>
                        </m:e>
                      </m:func>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𝐺𝑀</m:t>
                              </m:r>
                            </m:num>
                            <m:den>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3</m:t>
                                  </m:r>
                                </m:sup>
                              </m:sSubSup>
                            </m:den>
                          </m:f>
                        </m:e>
                      </m:rad>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oMath>
                  </m:oMathPara>
                </a14:m>
                <a:endParaRPr kumimoji="1" lang="en-US" altLang="ja-JP" dirty="0"/>
              </a:p>
              <a:p>
                <a:pPr marL="0" indent="0">
                  <a:buNone/>
                </a:pPr>
                <a:r>
                  <a:rPr lang="ja-JP" altLang="en-US" dirty="0"/>
                  <a:t>ここで</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=0</m:t>
                    </m:r>
                    <m:r>
                      <a:rPr lang="ja-JP" altLang="en-US" i="1">
                        <a:latin typeface="Cambria Math" panose="02040503050406030204" pitchFamily="18" charset="0"/>
                      </a:rPr>
                      <m:t>で</m:t>
                    </m:r>
                    <m:r>
                      <a:rPr lang="en-US" altLang="ja-JP" b="0" i="1" smtClean="0">
                        <a:latin typeface="Cambria Math" panose="02040503050406030204" pitchFamily="18" charset="0"/>
                      </a:rPr>
                      <m:t>𝜃</m:t>
                    </m:r>
                    <m:r>
                      <a:rPr lang="en-US" altLang="ja-JP" b="0" i="1" smtClean="0">
                        <a:latin typeface="Cambria Math" panose="02040503050406030204" pitchFamily="18" charset="0"/>
                      </a:rPr>
                      <m:t>=0</m:t>
                    </m:r>
                  </m:oMath>
                </a14:m>
                <a:r>
                  <a:rPr kumimoji="1" lang="ja-JP" altLang="en-US" dirty="0"/>
                  <a:t>とした。</a:t>
                </a:r>
              </a:p>
            </p:txBody>
          </p:sp>
        </mc:Choice>
        <mc:Fallback xmlns="">
          <p:sp>
            <p:nvSpPr>
              <p:cNvPr id="3" name="コンテンツ プレースホルダー 2">
                <a:extLst>
                  <a:ext uri="{FF2B5EF4-FFF2-40B4-BE49-F238E27FC236}">
                    <a16:creationId xmlns:a16="http://schemas.microsoft.com/office/drawing/2014/main" id="{FA4F5941-34B0-4C28-9193-9F01929AC6EB}"/>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0E70DA4-AAA7-429A-B3D0-E6B5F1B77701}"/>
              </a:ext>
            </a:extLst>
          </p:cNvPr>
          <p:cNvSpPr>
            <a:spLocks noGrp="1"/>
          </p:cNvSpPr>
          <p:nvPr>
            <p:ph type="sldNum" sz="quarter" idx="12"/>
          </p:nvPr>
        </p:nvSpPr>
        <p:spPr/>
        <p:txBody>
          <a:bodyPr/>
          <a:lstStyle/>
          <a:p>
            <a:fld id="{0FEDCFB8-0A54-465B-AE72-4C93A8A8652A}" type="slidenum">
              <a:rPr kumimoji="1" lang="ja-JP" altLang="en-US" smtClean="0"/>
              <a:t>20</a:t>
            </a:fld>
            <a:endParaRPr kumimoji="1" lang="ja-JP" altLang="en-US"/>
          </a:p>
        </p:txBody>
      </p:sp>
    </p:spTree>
    <p:extLst>
      <p:ext uri="{BB962C8B-B14F-4D97-AF65-F5344CB8AC3E}">
        <p14:creationId xmlns:p14="http://schemas.microsoft.com/office/powerpoint/2010/main" val="2965559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92014-786B-4E17-8AA3-9D08E52D7292}"/>
              </a:ext>
            </a:extLst>
          </p:cNvPr>
          <p:cNvSpPr>
            <a:spLocks noGrp="1"/>
          </p:cNvSpPr>
          <p:nvPr>
            <p:ph type="title"/>
          </p:nvPr>
        </p:nvSpPr>
        <p:spPr/>
        <p:txBody>
          <a:bodyPr/>
          <a:lstStyle/>
          <a:p>
            <a:r>
              <a:rPr lang="ja-JP" altLang="en-US" dirty="0"/>
              <a:t>自由落下時間</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8F7FF7D-1360-4B99-9928-0679299240B6}"/>
                  </a:ext>
                </a:extLst>
              </p:cNvPr>
              <p:cNvSpPr>
                <a:spLocks noGrp="1"/>
              </p:cNvSpPr>
              <p:nvPr>
                <p:ph idx="1"/>
              </p:nvPr>
            </p:nvSpPr>
            <p:spPr>
              <a:xfrm>
                <a:off x="838200" y="1825624"/>
                <a:ext cx="10515600" cy="5184775"/>
              </a:xfrm>
            </p:spPr>
            <p:txBody>
              <a:bodyPr>
                <a:normAutofit fontScale="92500"/>
              </a:bodyPr>
              <a:lstStyle/>
              <a:p>
                <a:pPr marL="0" indent="0">
                  <a:buNone/>
                </a:pPr>
                <a:r>
                  <a:rPr kumimoji="1" lang="ja-JP" altLang="en-US" dirty="0"/>
                  <a:t>以上の結果から流体粒子が中心まで落下するのに要する時間</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𝑓𝑓</m:t>
                        </m:r>
                      </m:sub>
                    </m:sSub>
                    <m:r>
                      <a:rPr lang="ja-JP" altLang="en-US" i="1">
                        <a:latin typeface="Cambria Math" panose="02040503050406030204" pitchFamily="18" charset="0"/>
                      </a:rPr>
                      <m:t>は</m:t>
                    </m:r>
                  </m:oMath>
                </a14:m>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𝑓𝑓</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𝜋</m:t>
                          </m:r>
                        </m:num>
                        <m:den>
                          <m:r>
                            <a:rPr kumimoji="1" lang="en-US" altLang="ja-JP" b="0" i="1" smtClean="0">
                              <a:latin typeface="Cambria Math" panose="02040503050406030204" pitchFamily="18" charset="0"/>
                            </a:rPr>
                            <m:t>2</m:t>
                          </m:r>
                        </m:den>
                      </m:f>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3</m:t>
                                  </m:r>
                                </m:sup>
                              </m:sSubSup>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𝐺𝑀</m:t>
                              </m:r>
                            </m:den>
                          </m:f>
                        </m:e>
                      </m:rad>
                    </m:oMath>
                  </m:oMathPara>
                </a14:m>
                <a:endParaRPr kumimoji="1" lang="en-US" altLang="ja-JP" dirty="0"/>
              </a:p>
              <a:p>
                <a:pPr marL="0" indent="0">
                  <a:buNone/>
                </a:pPr>
                <a:r>
                  <a:rPr lang="ja-JP" altLang="en-US" dirty="0"/>
                  <a:t>ここで初期平均密度は</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𝜌</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0</m:t>
                              </m:r>
                            </m:sub>
                          </m:sSub>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𝑀</m:t>
                          </m:r>
                        </m:num>
                        <m:den>
                          <m:r>
                            <a:rPr lang="en-US" altLang="ja-JP" b="0" i="1" smtClean="0">
                              <a:latin typeface="Cambria Math" panose="02040503050406030204" pitchFamily="18" charset="0"/>
                            </a:rPr>
                            <m:t>4</m:t>
                          </m:r>
                          <m:r>
                            <a:rPr lang="en-US" altLang="ja-JP" b="0" i="1" smtClean="0">
                              <a:latin typeface="Cambria Math" panose="02040503050406030204" pitchFamily="18" charset="0"/>
                            </a:rPr>
                            <m:t>𝜋</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0</m:t>
                              </m:r>
                            </m:sub>
                            <m:sup>
                              <m:r>
                                <a:rPr lang="en-US" altLang="ja-JP" b="0" i="1" smtClean="0">
                                  <a:latin typeface="Cambria Math" panose="02040503050406030204" pitchFamily="18" charset="0"/>
                                </a:rPr>
                                <m:t>3</m:t>
                              </m:r>
                            </m:sup>
                          </m:sSubSup>
                          <m:r>
                            <m:rPr>
                              <m:lit/>
                            </m:rPr>
                            <a:rPr lang="en-US" altLang="ja-JP" b="0" i="1" smtClean="0">
                              <a:latin typeface="Cambria Math" panose="02040503050406030204" pitchFamily="18" charset="0"/>
                            </a:rPr>
                            <m:t>/</m:t>
                          </m:r>
                          <m:r>
                            <a:rPr lang="en-US" altLang="ja-JP" b="0" i="1" smtClean="0">
                              <a:latin typeface="Cambria Math" panose="02040503050406030204" pitchFamily="18" charset="0"/>
                            </a:rPr>
                            <m:t>3</m:t>
                          </m:r>
                        </m:den>
                      </m:f>
                    </m:oMath>
                  </m:oMathPara>
                </a14:m>
                <a:endParaRPr lang="en-US" altLang="ja-JP" dirty="0"/>
              </a:p>
              <a:p>
                <a:pPr marL="0" indent="0">
                  <a:buNone/>
                </a:pPr>
                <a:r>
                  <a:rPr lang="ja-JP" altLang="en-US" dirty="0"/>
                  <a:t>なので自由落下時間は以下のように書き換えられる</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𝑓𝑓</m:t>
                          </m:r>
                        </m:sub>
                      </m:sSub>
                      <m:r>
                        <a:rPr lang="en-US" altLang="ja-JP" i="1">
                          <a:latin typeface="Cambria Math" panose="02040503050406030204" pitchFamily="18" charset="0"/>
                        </a:rPr>
                        <m:t>=</m:t>
                      </m:r>
                      <m:rad>
                        <m:radPr>
                          <m:degHide m:val="on"/>
                          <m:ctrlPr>
                            <a:rPr lang="en-US" altLang="ja-JP" b="0" i="1" smtClean="0">
                              <a:latin typeface="Cambria Math" panose="02040503050406030204" pitchFamily="18" charset="0"/>
                            </a:rPr>
                          </m:ctrlPr>
                        </m:radPr>
                        <m:deg/>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3</m:t>
                              </m:r>
                              <m:r>
                                <a:rPr lang="en-US" altLang="ja-JP" b="0" i="1" smtClean="0">
                                  <a:latin typeface="Cambria Math" panose="02040503050406030204" pitchFamily="18" charset="0"/>
                                </a:rPr>
                                <m:t>𝜋</m:t>
                              </m:r>
                            </m:num>
                            <m:den>
                              <m:r>
                                <a:rPr lang="en-US" altLang="ja-JP" b="0" i="1" smtClean="0">
                                  <a:latin typeface="Cambria Math" panose="02040503050406030204" pitchFamily="18" charset="0"/>
                                </a:rPr>
                                <m:t>32</m:t>
                              </m:r>
                              <m:r>
                                <a:rPr lang="en-US" altLang="ja-JP" b="0" i="1" smtClean="0">
                                  <a:latin typeface="Cambria Math" panose="02040503050406030204" pitchFamily="18" charset="0"/>
                                </a:rPr>
                                <m:t>𝐺</m:t>
                              </m:r>
                              <m:r>
                                <a:rPr lang="en-US" altLang="ja-JP" b="0" i="1" smtClean="0">
                                  <a:latin typeface="Cambria Math" panose="02040503050406030204" pitchFamily="18" charset="0"/>
                                </a:rPr>
                                <m:t>𝜌</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0</m:t>
                                      </m:r>
                                    </m:sub>
                                  </m:sSub>
                                </m:e>
                              </m:d>
                            </m:den>
                          </m:f>
                        </m:e>
                      </m:rad>
                    </m:oMath>
                  </m:oMathPara>
                </a14:m>
                <a:endParaRPr lang="en-US" altLang="ja-JP" dirty="0"/>
              </a:p>
              <a:p>
                <a:pPr marL="0" indent="0">
                  <a:buNone/>
                </a:pPr>
                <a:r>
                  <a:rPr lang="ja-JP" altLang="en-US" dirty="0"/>
                  <a:t>今回の初期条件では</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𝑓𝑓</m:t>
                        </m:r>
                      </m:sub>
                    </m:sSub>
                    <m:r>
                      <a:rPr lang="en-US" altLang="ja-JP" b="0" i="1" smtClean="0">
                        <a:latin typeface="Cambria Math" panose="02040503050406030204" pitchFamily="18" charset="0"/>
                      </a:rPr>
                      <m:t>≃1.1</m:t>
                    </m:r>
                    <m:r>
                      <a:rPr lang="ja-JP" altLang="en-US" i="1">
                        <a:latin typeface="Cambria Math" panose="02040503050406030204" pitchFamily="18" charset="0"/>
                      </a:rPr>
                      <m:t>と</m:t>
                    </m:r>
                  </m:oMath>
                </a14:m>
                <a:r>
                  <a:rPr lang="ja-JP" altLang="en-US" dirty="0"/>
                  <a:t>なった。</a:t>
                </a:r>
                <a:endParaRPr lang="en-US" altLang="ja-JP" dirty="0"/>
              </a:p>
            </p:txBody>
          </p:sp>
        </mc:Choice>
        <mc:Fallback xmlns="">
          <p:sp>
            <p:nvSpPr>
              <p:cNvPr id="3" name="コンテンツ プレースホルダー 2">
                <a:extLst>
                  <a:ext uri="{FF2B5EF4-FFF2-40B4-BE49-F238E27FC236}">
                    <a16:creationId xmlns:a16="http://schemas.microsoft.com/office/drawing/2014/main" id="{08F7FF7D-1360-4B99-9928-0679299240B6}"/>
                  </a:ext>
                </a:extLst>
              </p:cNvPr>
              <p:cNvSpPr>
                <a:spLocks noGrp="1" noRot="1" noChangeAspect="1" noMove="1" noResize="1" noEditPoints="1" noAdjustHandles="1" noChangeArrowheads="1" noChangeShapeType="1" noTextEdit="1"/>
              </p:cNvSpPr>
              <p:nvPr>
                <p:ph idx="1"/>
              </p:nvPr>
            </p:nvSpPr>
            <p:spPr>
              <a:xfrm>
                <a:off x="838200" y="1825624"/>
                <a:ext cx="10515600" cy="5184775"/>
              </a:xfrm>
              <a:blipFill>
                <a:blip r:embed="rId2"/>
                <a:stretch>
                  <a:fillRect l="-1043" t="-152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ED91AFC6-3A93-4755-B028-DA6580D199D7}"/>
              </a:ext>
            </a:extLst>
          </p:cNvPr>
          <p:cNvSpPr>
            <a:spLocks noGrp="1"/>
          </p:cNvSpPr>
          <p:nvPr>
            <p:ph type="sldNum" sz="quarter" idx="12"/>
          </p:nvPr>
        </p:nvSpPr>
        <p:spPr/>
        <p:txBody>
          <a:bodyPr/>
          <a:lstStyle/>
          <a:p>
            <a:fld id="{0FEDCFB8-0A54-465B-AE72-4C93A8A8652A}" type="slidenum">
              <a:rPr kumimoji="1" lang="ja-JP" altLang="en-US" smtClean="0"/>
              <a:t>21</a:t>
            </a:fld>
            <a:endParaRPr kumimoji="1" lang="ja-JP" altLang="en-US"/>
          </a:p>
        </p:txBody>
      </p:sp>
    </p:spTree>
    <p:extLst>
      <p:ext uri="{BB962C8B-B14F-4D97-AF65-F5344CB8AC3E}">
        <p14:creationId xmlns:p14="http://schemas.microsoft.com/office/powerpoint/2010/main" val="2550213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F04D3-F1B3-4332-960D-5524F3B44D35}"/>
              </a:ext>
            </a:extLst>
          </p:cNvPr>
          <p:cNvSpPr>
            <a:spLocks noGrp="1"/>
          </p:cNvSpPr>
          <p:nvPr>
            <p:ph type="title"/>
          </p:nvPr>
        </p:nvSpPr>
        <p:spPr/>
        <p:txBody>
          <a:bodyPr/>
          <a:lstStyle/>
          <a:p>
            <a:r>
              <a:rPr kumimoji="1" lang="ja-JP" altLang="en-US" dirty="0"/>
              <a:t>誤差の評価</a:t>
            </a:r>
          </a:p>
        </p:txBody>
      </p:sp>
      <p:graphicFrame>
        <p:nvGraphicFramePr>
          <p:cNvPr id="4" name="グラフ 3">
            <a:extLst>
              <a:ext uri="{FF2B5EF4-FFF2-40B4-BE49-F238E27FC236}">
                <a16:creationId xmlns:a16="http://schemas.microsoft.com/office/drawing/2014/main" id="{E645E0EC-355B-4971-9C8B-E4DC5F73A123}"/>
              </a:ext>
            </a:extLst>
          </p:cNvPr>
          <p:cNvGraphicFramePr>
            <a:graphicFrameLocks/>
          </p:cNvGraphicFramePr>
          <p:nvPr>
            <p:extLst>
              <p:ext uri="{D42A27DB-BD31-4B8C-83A1-F6EECF244321}">
                <p14:modId xmlns:p14="http://schemas.microsoft.com/office/powerpoint/2010/main" val="3571718362"/>
              </p:ext>
            </p:extLst>
          </p:nvPr>
        </p:nvGraphicFramePr>
        <p:xfrm>
          <a:off x="1123950" y="1428750"/>
          <a:ext cx="9551987" cy="3702050"/>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A2F6C312-8AB7-4EF0-A2B5-7F037762E7BB}"/>
              </a:ext>
            </a:extLst>
          </p:cNvPr>
          <p:cNvSpPr txBox="1"/>
          <p:nvPr/>
        </p:nvSpPr>
        <p:spPr>
          <a:xfrm>
            <a:off x="1600199" y="5372100"/>
            <a:ext cx="9551987" cy="954107"/>
          </a:xfrm>
          <a:prstGeom prst="rect">
            <a:avLst/>
          </a:prstGeom>
          <a:noFill/>
        </p:spPr>
        <p:txBody>
          <a:bodyPr wrap="square" rtlCol="0">
            <a:spAutoFit/>
          </a:bodyPr>
          <a:lstStyle/>
          <a:p>
            <a:r>
              <a:rPr kumimoji="1" lang="ja-JP" altLang="en-US" sz="2800" dirty="0"/>
              <a:t>リープフロッグ法の精度は</a:t>
            </a:r>
            <a:r>
              <a:rPr kumimoji="1" lang="en-US" altLang="ja-JP" sz="2800" dirty="0"/>
              <a:t>2</a:t>
            </a:r>
            <a:r>
              <a:rPr lang="ja-JP" altLang="en-US" sz="2800" dirty="0"/>
              <a:t>次</a:t>
            </a:r>
            <a:endParaRPr lang="en-US" altLang="ja-JP" sz="2800" dirty="0"/>
          </a:p>
          <a:p>
            <a:r>
              <a:rPr kumimoji="1" lang="ja-JP" altLang="en-US" sz="2800" dirty="0"/>
              <a:t>→積分のプログラムとしては妥当であることが分かる</a:t>
            </a:r>
          </a:p>
        </p:txBody>
      </p:sp>
      <p:sp>
        <p:nvSpPr>
          <p:cNvPr id="3" name="スライド番号プレースホルダー 2">
            <a:extLst>
              <a:ext uri="{FF2B5EF4-FFF2-40B4-BE49-F238E27FC236}">
                <a16:creationId xmlns:a16="http://schemas.microsoft.com/office/drawing/2014/main" id="{90F136BB-0610-4230-BE02-2C5F831134DE}"/>
              </a:ext>
            </a:extLst>
          </p:cNvPr>
          <p:cNvSpPr>
            <a:spLocks noGrp="1"/>
          </p:cNvSpPr>
          <p:nvPr>
            <p:ph type="sldNum" sz="quarter" idx="12"/>
          </p:nvPr>
        </p:nvSpPr>
        <p:spPr/>
        <p:txBody>
          <a:bodyPr/>
          <a:lstStyle/>
          <a:p>
            <a:fld id="{0FEDCFB8-0A54-465B-AE72-4C93A8A8652A}" type="slidenum">
              <a:rPr kumimoji="1" lang="ja-JP" altLang="en-US" smtClean="0"/>
              <a:t>22</a:t>
            </a:fld>
            <a:endParaRPr kumimoji="1" lang="ja-JP" altLang="en-US"/>
          </a:p>
        </p:txBody>
      </p:sp>
    </p:spTree>
    <p:extLst>
      <p:ext uri="{BB962C8B-B14F-4D97-AF65-F5344CB8AC3E}">
        <p14:creationId xmlns:p14="http://schemas.microsoft.com/office/powerpoint/2010/main" val="2099946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86C39E4-3B93-4E92-994E-83E0BA78DB23}"/>
              </a:ext>
            </a:extLst>
          </p:cNvPr>
          <p:cNvSpPr txBox="1"/>
          <p:nvPr/>
        </p:nvSpPr>
        <p:spPr>
          <a:xfrm>
            <a:off x="4953000" y="5543550"/>
            <a:ext cx="4448175" cy="584775"/>
          </a:xfrm>
          <a:prstGeom prst="rect">
            <a:avLst/>
          </a:prstGeom>
          <a:noFill/>
        </p:spPr>
        <p:txBody>
          <a:bodyPr wrap="square" rtlCol="0">
            <a:spAutoFit/>
          </a:bodyPr>
          <a:lstStyle/>
          <a:p>
            <a:r>
              <a:rPr kumimoji="1" lang="ja-JP" altLang="en-US" sz="3200" dirty="0"/>
              <a:t>初期条件</a:t>
            </a:r>
          </a:p>
        </p:txBody>
      </p:sp>
      <p:sp>
        <p:nvSpPr>
          <p:cNvPr id="2" name="スライド番号プレースホルダー 1">
            <a:extLst>
              <a:ext uri="{FF2B5EF4-FFF2-40B4-BE49-F238E27FC236}">
                <a16:creationId xmlns:a16="http://schemas.microsoft.com/office/drawing/2014/main" id="{7FB35377-C862-432D-A63E-D69BC6E2DE08}"/>
              </a:ext>
            </a:extLst>
          </p:cNvPr>
          <p:cNvSpPr>
            <a:spLocks noGrp="1"/>
          </p:cNvSpPr>
          <p:nvPr>
            <p:ph type="sldNum" sz="quarter" idx="12"/>
          </p:nvPr>
        </p:nvSpPr>
        <p:spPr/>
        <p:txBody>
          <a:bodyPr/>
          <a:lstStyle/>
          <a:p>
            <a:fld id="{0FEDCFB8-0A54-465B-AE72-4C93A8A8652A}" type="slidenum">
              <a:rPr kumimoji="1" lang="ja-JP" altLang="en-US" smtClean="0"/>
              <a:t>23</a:t>
            </a:fld>
            <a:endParaRPr kumimoji="1" lang="ja-JP" altLang="en-US"/>
          </a:p>
        </p:txBody>
      </p:sp>
      <p:pic>
        <p:nvPicPr>
          <p:cNvPr id="4" name="図 3" descr="グラフ, 散布図&#10;&#10;自動的に生成された説明">
            <a:extLst>
              <a:ext uri="{FF2B5EF4-FFF2-40B4-BE49-F238E27FC236}">
                <a16:creationId xmlns:a16="http://schemas.microsoft.com/office/drawing/2014/main" id="{8DBA8467-0A08-49CF-8F6E-47BE712F1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1032696"/>
            <a:ext cx="5852172" cy="4197104"/>
          </a:xfrm>
          <a:prstGeom prst="rect">
            <a:avLst/>
          </a:prstGeom>
        </p:spPr>
      </p:pic>
      <p:pic>
        <p:nvPicPr>
          <p:cNvPr id="6" name="図 5" descr="グラフ, ヒストグラム&#10;&#10;自動的に生成された説明">
            <a:extLst>
              <a:ext uri="{FF2B5EF4-FFF2-40B4-BE49-F238E27FC236}">
                <a16:creationId xmlns:a16="http://schemas.microsoft.com/office/drawing/2014/main" id="{ABAEA12B-029E-48B4-AC66-627D1ED03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118421"/>
            <a:ext cx="5852172" cy="4197104"/>
          </a:xfrm>
          <a:prstGeom prst="rect">
            <a:avLst/>
          </a:prstGeom>
        </p:spPr>
      </p:pic>
    </p:spTree>
    <p:extLst>
      <p:ext uri="{BB962C8B-B14F-4D97-AF65-F5344CB8AC3E}">
        <p14:creationId xmlns:p14="http://schemas.microsoft.com/office/powerpoint/2010/main" val="160436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C9E5A380-3D21-4425-A216-071056D9E559}"/>
                  </a:ext>
                </a:extLst>
              </p:cNvPr>
              <p:cNvSpPr txBox="1"/>
              <p:nvPr/>
            </p:nvSpPr>
            <p:spPr>
              <a:xfrm>
                <a:off x="4342701" y="5987018"/>
                <a:ext cx="350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𝑒𝑛𝑑</m:t>
                          </m:r>
                        </m:sub>
                      </m:sSub>
                      <m:r>
                        <a:rPr kumimoji="1" lang="en-US" altLang="ja-JP" b="0" i="1" smtClean="0">
                          <a:latin typeface="Cambria Math" panose="02040503050406030204" pitchFamily="18" charset="0"/>
                        </a:rPr>
                        <m:t>=0.5</m:t>
                      </m:r>
                    </m:oMath>
                  </m:oMathPara>
                </a14:m>
                <a:endParaRPr kumimoji="1" lang="ja-JP" altLang="en-US" dirty="0"/>
              </a:p>
            </p:txBody>
          </p:sp>
        </mc:Choice>
        <mc:Fallback>
          <p:sp>
            <p:nvSpPr>
              <p:cNvPr id="8" name="テキスト ボックス 7">
                <a:extLst>
                  <a:ext uri="{FF2B5EF4-FFF2-40B4-BE49-F238E27FC236}">
                    <a16:creationId xmlns:a16="http://schemas.microsoft.com/office/drawing/2014/main" id="{C9E5A380-3D21-4425-A216-071056D9E559}"/>
                  </a:ext>
                </a:extLst>
              </p:cNvPr>
              <p:cNvSpPr txBox="1">
                <a:spLocks noRot="1" noChangeAspect="1" noMove="1" noResize="1" noEditPoints="1" noAdjustHandles="1" noChangeArrowheads="1" noChangeShapeType="1" noTextEdit="1"/>
              </p:cNvSpPr>
              <p:nvPr/>
            </p:nvSpPr>
            <p:spPr>
              <a:xfrm>
                <a:off x="4342701" y="5987018"/>
                <a:ext cx="3506598" cy="369332"/>
              </a:xfrm>
              <a:prstGeom prst="rect">
                <a:avLst/>
              </a:prstGeom>
              <a:blipFill>
                <a:blip r:embed="rId2"/>
                <a:stretch>
                  <a:fillRect/>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C5CC3AEA-19F8-4EE0-98BC-A8064424BE1D}"/>
              </a:ext>
            </a:extLst>
          </p:cNvPr>
          <p:cNvSpPr>
            <a:spLocks noGrp="1"/>
          </p:cNvSpPr>
          <p:nvPr>
            <p:ph type="sldNum" sz="quarter" idx="12"/>
          </p:nvPr>
        </p:nvSpPr>
        <p:spPr/>
        <p:txBody>
          <a:bodyPr/>
          <a:lstStyle/>
          <a:p>
            <a:fld id="{0FEDCFB8-0A54-465B-AE72-4C93A8A8652A}" type="slidenum">
              <a:rPr kumimoji="1" lang="ja-JP" altLang="en-US" smtClean="0"/>
              <a:t>24</a:t>
            </a:fld>
            <a:endParaRPr kumimoji="1" lang="ja-JP" altLang="en-US"/>
          </a:p>
        </p:txBody>
      </p:sp>
      <p:pic>
        <p:nvPicPr>
          <p:cNvPr id="4" name="図 3">
            <a:extLst>
              <a:ext uri="{FF2B5EF4-FFF2-40B4-BE49-F238E27FC236}">
                <a16:creationId xmlns:a16="http://schemas.microsoft.com/office/drawing/2014/main" id="{7F9D24BE-B8C2-4AE8-AA4F-F127D5E74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958973"/>
            <a:ext cx="5852172" cy="4197104"/>
          </a:xfrm>
          <a:prstGeom prst="rect">
            <a:avLst/>
          </a:prstGeom>
        </p:spPr>
      </p:pic>
      <p:pic>
        <p:nvPicPr>
          <p:cNvPr id="7" name="図 6" descr="グラフ, ヒストグラム&#10;&#10;自動的に生成された説明">
            <a:extLst>
              <a:ext uri="{FF2B5EF4-FFF2-40B4-BE49-F238E27FC236}">
                <a16:creationId xmlns:a16="http://schemas.microsoft.com/office/drawing/2014/main" id="{7C41ABEA-2052-40EF-9982-0A916C4CB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828" y="958973"/>
            <a:ext cx="5852172" cy="4197104"/>
          </a:xfrm>
          <a:prstGeom prst="rect">
            <a:avLst/>
          </a:prstGeom>
        </p:spPr>
      </p:pic>
    </p:spTree>
    <p:extLst>
      <p:ext uri="{BB962C8B-B14F-4D97-AF65-F5344CB8AC3E}">
        <p14:creationId xmlns:p14="http://schemas.microsoft.com/office/powerpoint/2010/main" val="3511322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AD588D7-2CD1-4B3B-944D-99B2CB0921F6}"/>
              </a:ext>
            </a:extLst>
          </p:cNvPr>
          <p:cNvSpPr>
            <a:spLocks noGrp="1"/>
          </p:cNvSpPr>
          <p:nvPr>
            <p:ph type="sldNum" sz="quarter" idx="12"/>
          </p:nvPr>
        </p:nvSpPr>
        <p:spPr/>
        <p:txBody>
          <a:bodyPr/>
          <a:lstStyle/>
          <a:p>
            <a:fld id="{0FEDCFB8-0A54-465B-AE72-4C93A8A8652A}" type="slidenum">
              <a:rPr kumimoji="1" lang="ja-JP" altLang="en-US" smtClean="0"/>
              <a:t>25</a:t>
            </a:fld>
            <a:endParaRPr kumimoji="1" lang="ja-JP" altLang="en-US"/>
          </a:p>
        </p:txBody>
      </p:sp>
      <p:pic>
        <p:nvPicPr>
          <p:cNvPr id="6" name="図 5" descr="グラフ, ヒストグラム&#10;&#10;自動的に生成された説明">
            <a:extLst>
              <a:ext uri="{FF2B5EF4-FFF2-40B4-BE49-F238E27FC236}">
                <a16:creationId xmlns:a16="http://schemas.microsoft.com/office/drawing/2014/main" id="{F3E1D7A7-042B-476E-B044-E5508D863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28" y="1330448"/>
            <a:ext cx="5852172" cy="4197104"/>
          </a:xfrm>
          <a:prstGeom prst="rect">
            <a:avLst/>
          </a:prstGeom>
        </p:spPr>
      </p:pic>
      <p:pic>
        <p:nvPicPr>
          <p:cNvPr id="8" name="図 7" descr="グラフ, 散布図&#10;&#10;自動的に生成された説明">
            <a:extLst>
              <a:ext uri="{FF2B5EF4-FFF2-40B4-BE49-F238E27FC236}">
                <a16:creationId xmlns:a16="http://schemas.microsoft.com/office/drawing/2014/main" id="{F7330FBD-0482-42CA-B036-98FE3EB73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64" y="1330448"/>
            <a:ext cx="5852172" cy="4197104"/>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8219D1C1-B39C-43DF-8A77-52E54C596BEB}"/>
                  </a:ext>
                </a:extLst>
              </p:cNvPr>
              <p:cNvSpPr txBox="1"/>
              <p:nvPr/>
            </p:nvSpPr>
            <p:spPr>
              <a:xfrm>
                <a:off x="4342701" y="5987018"/>
                <a:ext cx="350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𝑒𝑛𝑑</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1.0</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8219D1C1-B39C-43DF-8A77-52E54C596BEB}"/>
                  </a:ext>
                </a:extLst>
              </p:cNvPr>
              <p:cNvSpPr txBox="1">
                <a:spLocks noRot="1" noChangeAspect="1" noMove="1" noResize="1" noEditPoints="1" noAdjustHandles="1" noChangeArrowheads="1" noChangeShapeType="1" noTextEdit="1"/>
              </p:cNvSpPr>
              <p:nvPr/>
            </p:nvSpPr>
            <p:spPr>
              <a:xfrm>
                <a:off x="4342701" y="5987018"/>
                <a:ext cx="3506598"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7158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6968A6A-28B8-40E6-82F6-3B67615AF469}"/>
              </a:ext>
            </a:extLst>
          </p:cNvPr>
          <p:cNvSpPr>
            <a:spLocks noGrp="1"/>
          </p:cNvSpPr>
          <p:nvPr>
            <p:ph type="sldNum" sz="quarter" idx="12"/>
          </p:nvPr>
        </p:nvSpPr>
        <p:spPr/>
        <p:txBody>
          <a:bodyPr/>
          <a:lstStyle/>
          <a:p>
            <a:fld id="{0FEDCFB8-0A54-465B-AE72-4C93A8A8652A}" type="slidenum">
              <a:rPr kumimoji="1" lang="ja-JP" altLang="en-US" smtClean="0"/>
              <a:t>26</a:t>
            </a:fld>
            <a:endParaRPr kumimoji="1" lang="ja-JP" altLang="en-US"/>
          </a:p>
        </p:txBody>
      </p:sp>
      <p:pic>
        <p:nvPicPr>
          <p:cNvPr id="6" name="図 5" descr="グラフ, 散布図&#10;&#10;自動的に生成された説明">
            <a:extLst>
              <a:ext uri="{FF2B5EF4-FFF2-40B4-BE49-F238E27FC236}">
                <a16:creationId xmlns:a16="http://schemas.microsoft.com/office/drawing/2014/main" id="{E25B4B90-4084-4762-8575-1020ECD8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1330448"/>
            <a:ext cx="5852172" cy="4197104"/>
          </a:xfrm>
          <a:prstGeom prst="rect">
            <a:avLst/>
          </a:prstGeom>
        </p:spPr>
      </p:pic>
      <p:pic>
        <p:nvPicPr>
          <p:cNvPr id="8" name="図 7" descr="グラフ, ヒストグラム&#10;&#10;自動的に生成された説明">
            <a:extLst>
              <a:ext uri="{FF2B5EF4-FFF2-40B4-BE49-F238E27FC236}">
                <a16:creationId xmlns:a16="http://schemas.microsoft.com/office/drawing/2014/main" id="{4907EFAB-152C-46F7-825D-25A22B359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330448"/>
            <a:ext cx="5852172" cy="4197104"/>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2517F98A-43D8-4237-AEE3-7606ED112C36}"/>
                  </a:ext>
                </a:extLst>
              </p:cNvPr>
              <p:cNvSpPr txBox="1"/>
              <p:nvPr/>
            </p:nvSpPr>
            <p:spPr>
              <a:xfrm>
                <a:off x="4342701" y="5987018"/>
                <a:ext cx="350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𝑒𝑛𝑑</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1.0</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2517F98A-43D8-4237-AEE3-7606ED112C36}"/>
                  </a:ext>
                </a:extLst>
              </p:cNvPr>
              <p:cNvSpPr txBox="1">
                <a:spLocks noRot="1" noChangeAspect="1" noMove="1" noResize="1" noEditPoints="1" noAdjustHandles="1" noChangeArrowheads="1" noChangeShapeType="1" noTextEdit="1"/>
              </p:cNvSpPr>
              <p:nvPr/>
            </p:nvSpPr>
            <p:spPr>
              <a:xfrm>
                <a:off x="4342701" y="5987018"/>
                <a:ext cx="3506598"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61173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D418371-25E1-4F84-9CA7-3707CE38B6EC}"/>
              </a:ext>
            </a:extLst>
          </p:cNvPr>
          <p:cNvSpPr>
            <a:spLocks noGrp="1"/>
          </p:cNvSpPr>
          <p:nvPr>
            <p:ph type="sldNum" sz="quarter" idx="12"/>
          </p:nvPr>
        </p:nvSpPr>
        <p:spPr/>
        <p:txBody>
          <a:bodyPr/>
          <a:lstStyle/>
          <a:p>
            <a:fld id="{0FEDCFB8-0A54-465B-AE72-4C93A8A8652A}" type="slidenum">
              <a:rPr kumimoji="1" lang="ja-JP" altLang="en-US" smtClean="0"/>
              <a:t>27</a:t>
            </a:fld>
            <a:endParaRPr kumimoji="1" lang="ja-JP" altLang="en-US"/>
          </a:p>
        </p:txBody>
      </p:sp>
      <p:pic>
        <p:nvPicPr>
          <p:cNvPr id="6" name="図 5" descr="グラフ, ヒストグラム&#10;&#10;自動的に生成された説明">
            <a:extLst>
              <a:ext uri="{FF2B5EF4-FFF2-40B4-BE49-F238E27FC236}">
                <a16:creationId xmlns:a16="http://schemas.microsoft.com/office/drawing/2014/main" id="{E39ECFC9-0C60-4766-888C-206C44BAF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554" y="1330448"/>
            <a:ext cx="5852172" cy="4197104"/>
          </a:xfrm>
          <a:prstGeom prst="rect">
            <a:avLst/>
          </a:prstGeom>
        </p:spPr>
      </p:pic>
      <p:pic>
        <p:nvPicPr>
          <p:cNvPr id="8" name="図 7" descr="グラフ, 散布図&#10;&#10;自動的に生成された説明">
            <a:extLst>
              <a:ext uri="{FF2B5EF4-FFF2-40B4-BE49-F238E27FC236}">
                <a16:creationId xmlns:a16="http://schemas.microsoft.com/office/drawing/2014/main" id="{631922BB-9317-4329-8DCA-44E550CC1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82" y="1330448"/>
            <a:ext cx="5852172" cy="4197104"/>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C914A0A1-23E5-4D79-8861-3A69A1A48FD1}"/>
                  </a:ext>
                </a:extLst>
              </p:cNvPr>
              <p:cNvSpPr txBox="1"/>
              <p:nvPr/>
            </p:nvSpPr>
            <p:spPr>
              <a:xfrm>
                <a:off x="4342701" y="5987018"/>
                <a:ext cx="350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𝑒𝑛𝑑</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1.2</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C914A0A1-23E5-4D79-8861-3A69A1A48FD1}"/>
                  </a:ext>
                </a:extLst>
              </p:cNvPr>
              <p:cNvSpPr txBox="1">
                <a:spLocks noRot="1" noChangeAspect="1" noMove="1" noResize="1" noEditPoints="1" noAdjustHandles="1" noChangeArrowheads="1" noChangeShapeType="1" noTextEdit="1"/>
              </p:cNvSpPr>
              <p:nvPr/>
            </p:nvSpPr>
            <p:spPr>
              <a:xfrm>
                <a:off x="4342701" y="5987018"/>
                <a:ext cx="3506598"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28876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グラフ, 散布図&#10;&#10;自動的に生成された説明">
            <a:extLst>
              <a:ext uri="{FF2B5EF4-FFF2-40B4-BE49-F238E27FC236}">
                <a16:creationId xmlns:a16="http://schemas.microsoft.com/office/drawing/2014/main" id="{7EA33D49-8E12-4AF4-848E-6B7221ECB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28" y="1330448"/>
            <a:ext cx="5852172" cy="4197104"/>
          </a:xfrm>
        </p:spPr>
      </p:pic>
      <p:sp>
        <p:nvSpPr>
          <p:cNvPr id="4" name="スライド番号プレースホルダー 3">
            <a:extLst>
              <a:ext uri="{FF2B5EF4-FFF2-40B4-BE49-F238E27FC236}">
                <a16:creationId xmlns:a16="http://schemas.microsoft.com/office/drawing/2014/main" id="{DAEB426F-FD19-4B86-BD86-97E85D3DA419}"/>
              </a:ext>
            </a:extLst>
          </p:cNvPr>
          <p:cNvSpPr>
            <a:spLocks noGrp="1"/>
          </p:cNvSpPr>
          <p:nvPr>
            <p:ph type="sldNum" sz="quarter" idx="12"/>
          </p:nvPr>
        </p:nvSpPr>
        <p:spPr/>
        <p:txBody>
          <a:bodyPr/>
          <a:lstStyle/>
          <a:p>
            <a:fld id="{0FEDCFB8-0A54-465B-AE72-4C93A8A8652A}" type="slidenum">
              <a:rPr kumimoji="1" lang="ja-JP" altLang="en-US" smtClean="0"/>
              <a:t>28</a:t>
            </a:fld>
            <a:endParaRPr kumimoji="1" lang="ja-JP" altLang="en-US"/>
          </a:p>
        </p:txBody>
      </p:sp>
      <p:pic>
        <p:nvPicPr>
          <p:cNvPr id="8" name="図 7" descr="グラフ, ヒストグラム&#10;&#10;自動的に生成された説明">
            <a:extLst>
              <a:ext uri="{FF2B5EF4-FFF2-40B4-BE49-F238E27FC236}">
                <a16:creationId xmlns:a16="http://schemas.microsoft.com/office/drawing/2014/main" id="{E12890F0-927B-4B00-8100-611D719BC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964" y="1330448"/>
            <a:ext cx="5852172" cy="4197104"/>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9F72AD1C-EF98-4851-B386-AA3BD7305BA7}"/>
                  </a:ext>
                </a:extLst>
              </p:cNvPr>
              <p:cNvSpPr txBox="1"/>
              <p:nvPr/>
            </p:nvSpPr>
            <p:spPr>
              <a:xfrm>
                <a:off x="4342701" y="5987018"/>
                <a:ext cx="350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𝑒𝑛𝑑</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1.5</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9F72AD1C-EF98-4851-B386-AA3BD7305BA7}"/>
                  </a:ext>
                </a:extLst>
              </p:cNvPr>
              <p:cNvSpPr txBox="1">
                <a:spLocks noRot="1" noChangeAspect="1" noMove="1" noResize="1" noEditPoints="1" noAdjustHandles="1" noChangeArrowheads="1" noChangeShapeType="1" noTextEdit="1"/>
              </p:cNvSpPr>
              <p:nvPr/>
            </p:nvSpPr>
            <p:spPr>
              <a:xfrm>
                <a:off x="4342701" y="5987018"/>
                <a:ext cx="3506598"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5210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01F414F-BCE0-4F35-A022-E2580ABF3240}"/>
              </a:ext>
            </a:extLst>
          </p:cNvPr>
          <p:cNvSpPr>
            <a:spLocks noGrp="1"/>
          </p:cNvSpPr>
          <p:nvPr>
            <p:ph type="sldNum" sz="quarter" idx="12"/>
          </p:nvPr>
        </p:nvSpPr>
        <p:spPr/>
        <p:txBody>
          <a:bodyPr/>
          <a:lstStyle/>
          <a:p>
            <a:fld id="{0FEDCFB8-0A54-465B-AE72-4C93A8A8652A}" type="slidenum">
              <a:rPr kumimoji="1" lang="ja-JP" altLang="en-US" smtClean="0"/>
              <a:t>29</a:t>
            </a:fld>
            <a:endParaRPr kumimoji="1" lang="ja-JP" altLang="en-US"/>
          </a:p>
        </p:txBody>
      </p:sp>
      <p:pic>
        <p:nvPicPr>
          <p:cNvPr id="6" name="図 5" descr="グラフ, ヒストグラム&#10;&#10;自動的に生成された説明">
            <a:extLst>
              <a:ext uri="{FF2B5EF4-FFF2-40B4-BE49-F238E27FC236}">
                <a16:creationId xmlns:a16="http://schemas.microsoft.com/office/drawing/2014/main" id="{F65C16FA-B0ED-4BB2-A5E9-DB2EA396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30448"/>
            <a:ext cx="5852172" cy="4197104"/>
          </a:xfrm>
          <a:prstGeom prst="rect">
            <a:avLst/>
          </a:prstGeom>
        </p:spPr>
      </p:pic>
      <p:pic>
        <p:nvPicPr>
          <p:cNvPr id="8" name="図 7" descr="グラフ, 散布図&#10;&#10;自動的に生成された説明">
            <a:extLst>
              <a:ext uri="{FF2B5EF4-FFF2-40B4-BE49-F238E27FC236}">
                <a16:creationId xmlns:a16="http://schemas.microsoft.com/office/drawing/2014/main" id="{A73243F7-CF9D-4C6F-A424-77FD116FA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1330448"/>
            <a:ext cx="5852172" cy="4197104"/>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4D46294-990D-4B12-9689-B7DE56B08D9E}"/>
                  </a:ext>
                </a:extLst>
              </p:cNvPr>
              <p:cNvSpPr txBox="1"/>
              <p:nvPr/>
            </p:nvSpPr>
            <p:spPr>
              <a:xfrm>
                <a:off x="4342701" y="5987018"/>
                <a:ext cx="350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𝑒𝑛𝑑</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2.0</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54D46294-990D-4B12-9689-B7DE56B08D9E}"/>
                  </a:ext>
                </a:extLst>
              </p:cNvPr>
              <p:cNvSpPr txBox="1">
                <a:spLocks noRot="1" noChangeAspect="1" noMove="1" noResize="1" noEditPoints="1" noAdjustHandles="1" noChangeArrowheads="1" noChangeShapeType="1" noTextEdit="1"/>
              </p:cNvSpPr>
              <p:nvPr/>
            </p:nvSpPr>
            <p:spPr>
              <a:xfrm>
                <a:off x="4342701" y="5987018"/>
                <a:ext cx="3506598"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1635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C94DE-EC39-4590-9CFF-0C965A31BF85}"/>
              </a:ext>
            </a:extLst>
          </p:cNvPr>
          <p:cNvSpPr>
            <a:spLocks noGrp="1"/>
          </p:cNvSpPr>
          <p:nvPr>
            <p:ph type="title"/>
          </p:nvPr>
        </p:nvSpPr>
        <p:spPr/>
        <p:txBody>
          <a:bodyPr/>
          <a:lstStyle/>
          <a:p>
            <a:r>
              <a:rPr kumimoji="1" lang="en-US" altLang="ja-JP" dirty="0"/>
              <a:t>Motivation</a:t>
            </a:r>
            <a:endParaRPr kumimoji="1" lang="ja-JP" altLang="en-US" dirty="0"/>
          </a:p>
        </p:txBody>
      </p:sp>
      <p:sp>
        <p:nvSpPr>
          <p:cNvPr id="3" name="コンテンツ プレースホルダー 2">
            <a:extLst>
              <a:ext uri="{FF2B5EF4-FFF2-40B4-BE49-F238E27FC236}">
                <a16:creationId xmlns:a16="http://schemas.microsoft.com/office/drawing/2014/main" id="{3868738A-50F7-45D4-9C91-856BEE6A45FC}"/>
              </a:ext>
            </a:extLst>
          </p:cNvPr>
          <p:cNvSpPr>
            <a:spLocks noGrp="1"/>
          </p:cNvSpPr>
          <p:nvPr>
            <p:ph idx="1"/>
          </p:nvPr>
        </p:nvSpPr>
        <p:spPr/>
        <p:txBody>
          <a:bodyPr/>
          <a:lstStyle/>
          <a:p>
            <a:r>
              <a:rPr kumimoji="1" lang="ja-JP" altLang="en-US" dirty="0"/>
              <a:t>初期密度ゆらぎが重力不安定性によって成長する過程をモデル化してみたい</a:t>
            </a:r>
            <a:endParaRPr kumimoji="1" lang="en-US" altLang="ja-JP" dirty="0"/>
          </a:p>
          <a:p>
            <a:pPr marL="0" indent="0">
              <a:buNone/>
            </a:pPr>
            <a:r>
              <a:rPr lang="ja-JP" altLang="en-US" dirty="0"/>
              <a:t>→主要な重力源はダークマター</a:t>
            </a:r>
            <a:endParaRPr kumimoji="1" lang="ja-JP" altLang="en-US" dirty="0"/>
          </a:p>
        </p:txBody>
      </p:sp>
      <p:sp>
        <p:nvSpPr>
          <p:cNvPr id="4" name="スライド番号プレースホルダー 3">
            <a:extLst>
              <a:ext uri="{FF2B5EF4-FFF2-40B4-BE49-F238E27FC236}">
                <a16:creationId xmlns:a16="http://schemas.microsoft.com/office/drawing/2014/main" id="{8773ED5C-9C76-47AE-AEBB-697C19610629}"/>
              </a:ext>
            </a:extLst>
          </p:cNvPr>
          <p:cNvSpPr>
            <a:spLocks noGrp="1"/>
          </p:cNvSpPr>
          <p:nvPr>
            <p:ph type="sldNum" sz="quarter" idx="12"/>
          </p:nvPr>
        </p:nvSpPr>
        <p:spPr/>
        <p:txBody>
          <a:bodyPr/>
          <a:lstStyle/>
          <a:p>
            <a:fld id="{0FEDCFB8-0A54-465B-AE72-4C93A8A8652A}" type="slidenum">
              <a:rPr kumimoji="1" lang="ja-JP" altLang="en-US" smtClean="0"/>
              <a:t>3</a:t>
            </a:fld>
            <a:endParaRPr kumimoji="1" lang="ja-JP" altLang="en-US"/>
          </a:p>
        </p:txBody>
      </p:sp>
      <p:sp>
        <p:nvSpPr>
          <p:cNvPr id="5" name="矢印: 下 4">
            <a:extLst>
              <a:ext uri="{FF2B5EF4-FFF2-40B4-BE49-F238E27FC236}">
                <a16:creationId xmlns:a16="http://schemas.microsoft.com/office/drawing/2014/main" id="{16BBC9AE-ECCC-4B89-AA6B-A628AB6EED7A}"/>
              </a:ext>
            </a:extLst>
          </p:cNvPr>
          <p:cNvSpPr/>
          <p:nvPr/>
        </p:nvSpPr>
        <p:spPr>
          <a:xfrm>
            <a:off x="4714613" y="3429000"/>
            <a:ext cx="2390863" cy="899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BE58F8B-527F-4A36-B3DA-8A97FAD61B2C}"/>
              </a:ext>
            </a:extLst>
          </p:cNvPr>
          <p:cNvSpPr txBox="1"/>
          <p:nvPr/>
        </p:nvSpPr>
        <p:spPr>
          <a:xfrm>
            <a:off x="7324636" y="3478074"/>
            <a:ext cx="4102217" cy="523220"/>
          </a:xfrm>
          <a:prstGeom prst="rect">
            <a:avLst/>
          </a:prstGeom>
          <a:noFill/>
        </p:spPr>
        <p:txBody>
          <a:bodyPr wrap="square" rtlCol="0">
            <a:spAutoFit/>
          </a:bodyPr>
          <a:lstStyle/>
          <a:p>
            <a:r>
              <a:rPr kumimoji="1" lang="ja-JP" altLang="en-US" sz="2800" dirty="0"/>
              <a:t>最もシンプルなモデル</a:t>
            </a:r>
          </a:p>
        </p:txBody>
      </p:sp>
      <p:sp>
        <p:nvSpPr>
          <p:cNvPr id="10" name="テキスト ボックス 9">
            <a:extLst>
              <a:ext uri="{FF2B5EF4-FFF2-40B4-BE49-F238E27FC236}">
                <a16:creationId xmlns:a16="http://schemas.microsoft.com/office/drawing/2014/main" id="{71DB5041-AE12-4F10-84BF-8BD0E57C528E}"/>
              </a:ext>
            </a:extLst>
          </p:cNvPr>
          <p:cNvSpPr txBox="1"/>
          <p:nvPr/>
        </p:nvSpPr>
        <p:spPr>
          <a:xfrm>
            <a:off x="3665989" y="4745802"/>
            <a:ext cx="6241409" cy="1815882"/>
          </a:xfrm>
          <a:prstGeom prst="rect">
            <a:avLst/>
          </a:prstGeom>
          <a:noFill/>
        </p:spPr>
        <p:txBody>
          <a:bodyPr wrap="square" rtlCol="0">
            <a:spAutoFit/>
          </a:bodyPr>
          <a:lstStyle/>
          <a:p>
            <a:r>
              <a:rPr lang="ja-JP" altLang="en-US" sz="2800" dirty="0"/>
              <a:t>今回は</a:t>
            </a:r>
            <a:endParaRPr lang="en-US" altLang="ja-JP" sz="2800" dirty="0"/>
          </a:p>
          <a:p>
            <a:r>
              <a:rPr kumimoji="1" lang="ja-JP" altLang="en-US" sz="2800" dirty="0"/>
              <a:t>・ダークマターのみ</a:t>
            </a:r>
            <a:endParaRPr kumimoji="1" lang="en-US" altLang="ja-JP" sz="2800" dirty="0"/>
          </a:p>
          <a:p>
            <a:r>
              <a:rPr lang="ja-JP" altLang="en-US" sz="2800" dirty="0"/>
              <a:t>・無衝突粒子、重力相互作用のみ</a:t>
            </a:r>
            <a:endParaRPr lang="en-US" altLang="ja-JP" sz="2800" dirty="0"/>
          </a:p>
          <a:p>
            <a:r>
              <a:rPr kumimoji="1" lang="ja-JP" altLang="en-US" sz="2800" dirty="0"/>
              <a:t>で計算した</a:t>
            </a:r>
          </a:p>
        </p:txBody>
      </p:sp>
    </p:spTree>
    <p:extLst>
      <p:ext uri="{BB962C8B-B14F-4D97-AF65-F5344CB8AC3E}">
        <p14:creationId xmlns:p14="http://schemas.microsoft.com/office/powerpoint/2010/main" val="1770764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AF34B14-0614-4832-A3C1-642A1959E178}"/>
              </a:ext>
            </a:extLst>
          </p:cNvPr>
          <p:cNvSpPr>
            <a:spLocks noGrp="1"/>
          </p:cNvSpPr>
          <p:nvPr>
            <p:ph type="sldNum" sz="quarter" idx="12"/>
          </p:nvPr>
        </p:nvSpPr>
        <p:spPr/>
        <p:txBody>
          <a:bodyPr/>
          <a:lstStyle/>
          <a:p>
            <a:fld id="{0FEDCFB8-0A54-465B-AE72-4C93A8A8652A}" type="slidenum">
              <a:rPr kumimoji="1" lang="ja-JP" altLang="en-US" smtClean="0"/>
              <a:t>30</a:t>
            </a:fld>
            <a:endParaRPr kumimoji="1" lang="ja-JP" altLang="en-US"/>
          </a:p>
        </p:txBody>
      </p:sp>
      <p:pic>
        <p:nvPicPr>
          <p:cNvPr id="6" name="図 5" descr="グラフ, 散布図&#10;&#10;自動的に生成された説明">
            <a:extLst>
              <a:ext uri="{FF2B5EF4-FFF2-40B4-BE49-F238E27FC236}">
                <a16:creationId xmlns:a16="http://schemas.microsoft.com/office/drawing/2014/main" id="{6390EFB4-3EF1-45B9-892A-31A402523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1330448"/>
            <a:ext cx="5852172" cy="4197104"/>
          </a:xfrm>
          <a:prstGeom prst="rect">
            <a:avLst/>
          </a:prstGeom>
        </p:spPr>
      </p:pic>
      <p:pic>
        <p:nvPicPr>
          <p:cNvPr id="8" name="図 7" descr="グラフ, ヒストグラム&#10;&#10;自動的に生成された説明">
            <a:extLst>
              <a:ext uri="{FF2B5EF4-FFF2-40B4-BE49-F238E27FC236}">
                <a16:creationId xmlns:a16="http://schemas.microsoft.com/office/drawing/2014/main" id="{9B6C583D-7F1D-47C6-BB01-783CC59C3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330448"/>
            <a:ext cx="5852172" cy="4197104"/>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D7ED77A3-4577-4B0F-AC22-95928A3335F8}"/>
                  </a:ext>
                </a:extLst>
              </p:cNvPr>
              <p:cNvSpPr txBox="1"/>
              <p:nvPr/>
            </p:nvSpPr>
            <p:spPr>
              <a:xfrm>
                <a:off x="4342701" y="5987018"/>
                <a:ext cx="350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𝑒𝑛𝑑</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3.0</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D7ED77A3-4577-4B0F-AC22-95928A3335F8}"/>
                  </a:ext>
                </a:extLst>
              </p:cNvPr>
              <p:cNvSpPr txBox="1">
                <a:spLocks noRot="1" noChangeAspect="1" noMove="1" noResize="1" noEditPoints="1" noAdjustHandles="1" noChangeArrowheads="1" noChangeShapeType="1" noTextEdit="1"/>
              </p:cNvSpPr>
              <p:nvPr/>
            </p:nvSpPr>
            <p:spPr>
              <a:xfrm>
                <a:off x="4342701" y="5987018"/>
                <a:ext cx="3506598"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9647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A61EFBA-FAED-4FB0-AFD8-E7114CED0283}"/>
              </a:ext>
            </a:extLst>
          </p:cNvPr>
          <p:cNvSpPr>
            <a:spLocks noGrp="1"/>
          </p:cNvSpPr>
          <p:nvPr>
            <p:ph type="sldNum" sz="quarter" idx="12"/>
          </p:nvPr>
        </p:nvSpPr>
        <p:spPr/>
        <p:txBody>
          <a:bodyPr/>
          <a:lstStyle/>
          <a:p>
            <a:fld id="{0FEDCFB8-0A54-465B-AE72-4C93A8A8652A}" type="slidenum">
              <a:rPr kumimoji="1" lang="ja-JP" altLang="en-US" smtClean="0"/>
              <a:t>31</a:t>
            </a:fld>
            <a:endParaRPr kumimoji="1" lang="ja-JP" altLang="en-US"/>
          </a:p>
        </p:txBody>
      </p:sp>
      <p:pic>
        <p:nvPicPr>
          <p:cNvPr id="6" name="図 5" descr="グラフ, ヒストグラム&#10;&#10;自動的に生成された説明">
            <a:extLst>
              <a:ext uri="{FF2B5EF4-FFF2-40B4-BE49-F238E27FC236}">
                <a16:creationId xmlns:a16="http://schemas.microsoft.com/office/drawing/2014/main" id="{9A5A071B-87C7-4230-AEFD-AFD57D9AD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30448"/>
            <a:ext cx="5852172" cy="4197104"/>
          </a:xfrm>
          <a:prstGeom prst="rect">
            <a:avLst/>
          </a:prstGeom>
        </p:spPr>
      </p:pic>
      <p:pic>
        <p:nvPicPr>
          <p:cNvPr id="8" name="図 7" descr="グラフ, 散布図&#10;&#10;自動的に生成された説明">
            <a:extLst>
              <a:ext uri="{FF2B5EF4-FFF2-40B4-BE49-F238E27FC236}">
                <a16:creationId xmlns:a16="http://schemas.microsoft.com/office/drawing/2014/main" id="{82616F59-E56F-42EA-886D-5B296AFE2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1330448"/>
            <a:ext cx="5852172" cy="4197104"/>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CD5406AD-169C-4242-8245-2679D93AC602}"/>
                  </a:ext>
                </a:extLst>
              </p:cNvPr>
              <p:cNvSpPr txBox="1"/>
              <p:nvPr/>
            </p:nvSpPr>
            <p:spPr>
              <a:xfrm>
                <a:off x="4342701" y="5987018"/>
                <a:ext cx="350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𝑒𝑛𝑑</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4.0</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CD5406AD-169C-4242-8245-2679D93AC602}"/>
                  </a:ext>
                </a:extLst>
              </p:cNvPr>
              <p:cNvSpPr txBox="1">
                <a:spLocks noRot="1" noChangeAspect="1" noMove="1" noResize="1" noEditPoints="1" noAdjustHandles="1" noChangeArrowheads="1" noChangeShapeType="1" noTextEdit="1"/>
              </p:cNvSpPr>
              <p:nvPr/>
            </p:nvSpPr>
            <p:spPr>
              <a:xfrm>
                <a:off x="4342701" y="5987018"/>
                <a:ext cx="3506598"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8970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250E421-9A32-4B7B-8858-1A239DD5AFC6}"/>
              </a:ext>
            </a:extLst>
          </p:cNvPr>
          <p:cNvSpPr>
            <a:spLocks noGrp="1"/>
          </p:cNvSpPr>
          <p:nvPr>
            <p:ph type="sldNum" sz="quarter" idx="12"/>
          </p:nvPr>
        </p:nvSpPr>
        <p:spPr/>
        <p:txBody>
          <a:bodyPr/>
          <a:lstStyle/>
          <a:p>
            <a:fld id="{0FEDCFB8-0A54-465B-AE72-4C93A8A8652A}" type="slidenum">
              <a:rPr kumimoji="1" lang="ja-JP" altLang="en-US" smtClean="0"/>
              <a:t>32</a:t>
            </a:fld>
            <a:endParaRPr kumimoji="1" lang="ja-JP" altLang="en-US"/>
          </a:p>
        </p:txBody>
      </p:sp>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248F8619-26EC-4C68-9C39-FA0148613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53" y="0"/>
            <a:ext cx="5852172" cy="4197104"/>
          </a:xfrm>
          <a:prstGeom prst="rect">
            <a:avLst/>
          </a:prstGeom>
        </p:spPr>
      </p:pic>
      <p:pic>
        <p:nvPicPr>
          <p:cNvPr id="8" name="図 7" descr="グラフ&#10;&#10;自動的に生成された説明">
            <a:extLst>
              <a:ext uri="{FF2B5EF4-FFF2-40B4-BE49-F238E27FC236}">
                <a16:creationId xmlns:a16="http://schemas.microsoft.com/office/drawing/2014/main" id="{2B7A9CC1-3E94-46B9-AFC0-68B4A1F58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0"/>
            <a:ext cx="5852172" cy="4197104"/>
          </a:xfrm>
          <a:prstGeom prst="rect">
            <a:avLst/>
          </a:prstGeom>
        </p:spPr>
      </p:pic>
      <p:sp>
        <p:nvSpPr>
          <p:cNvPr id="9" name="テキスト ボックス 8">
            <a:extLst>
              <a:ext uri="{FF2B5EF4-FFF2-40B4-BE49-F238E27FC236}">
                <a16:creationId xmlns:a16="http://schemas.microsoft.com/office/drawing/2014/main" id="{F98ECD00-FC7C-4E83-8281-49A44C11F7BC}"/>
              </a:ext>
            </a:extLst>
          </p:cNvPr>
          <p:cNvSpPr txBox="1"/>
          <p:nvPr/>
        </p:nvSpPr>
        <p:spPr>
          <a:xfrm>
            <a:off x="283838" y="4197104"/>
            <a:ext cx="5638801" cy="461665"/>
          </a:xfrm>
          <a:prstGeom prst="rect">
            <a:avLst/>
          </a:prstGeom>
          <a:noFill/>
        </p:spPr>
        <p:txBody>
          <a:bodyPr wrap="square" rtlCol="0">
            <a:spAutoFit/>
          </a:bodyPr>
          <a:lstStyle/>
          <a:p>
            <a:r>
              <a:rPr kumimoji="1" lang="ja-JP" altLang="en-US" sz="2400" dirty="0"/>
              <a:t>タイムステップと時間スケールの関係</a:t>
            </a:r>
          </a:p>
        </p:txBody>
      </p:sp>
      <p:sp>
        <p:nvSpPr>
          <p:cNvPr id="10" name="テキスト ボックス 9">
            <a:extLst>
              <a:ext uri="{FF2B5EF4-FFF2-40B4-BE49-F238E27FC236}">
                <a16:creationId xmlns:a16="http://schemas.microsoft.com/office/drawing/2014/main" id="{8DA36921-0D86-4070-9D10-BCA53A0F00CC}"/>
              </a:ext>
            </a:extLst>
          </p:cNvPr>
          <p:cNvSpPr txBox="1"/>
          <p:nvPr/>
        </p:nvSpPr>
        <p:spPr>
          <a:xfrm>
            <a:off x="7038975" y="4197104"/>
            <a:ext cx="5415903" cy="461665"/>
          </a:xfrm>
          <a:prstGeom prst="rect">
            <a:avLst/>
          </a:prstGeom>
          <a:noFill/>
        </p:spPr>
        <p:txBody>
          <a:bodyPr wrap="square" rtlCol="0">
            <a:spAutoFit/>
          </a:bodyPr>
          <a:lstStyle/>
          <a:p>
            <a:r>
              <a:rPr kumimoji="1" lang="ja-JP" altLang="en-US" sz="2400" dirty="0"/>
              <a:t>最大速度と時間スケールの関係</a:t>
            </a:r>
          </a:p>
        </p:txBody>
      </p:sp>
      <p:sp>
        <p:nvSpPr>
          <p:cNvPr id="11" name="矢印: 下 10">
            <a:extLst>
              <a:ext uri="{FF2B5EF4-FFF2-40B4-BE49-F238E27FC236}">
                <a16:creationId xmlns:a16="http://schemas.microsoft.com/office/drawing/2014/main" id="{9E372CE3-96A4-4D91-A291-639B729DE901}"/>
              </a:ext>
            </a:extLst>
          </p:cNvPr>
          <p:cNvSpPr/>
          <p:nvPr/>
        </p:nvSpPr>
        <p:spPr>
          <a:xfrm>
            <a:off x="5229225" y="4858794"/>
            <a:ext cx="1828800" cy="894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41909B4-25B2-4DCB-AAA9-925455D8F6DB}"/>
              </a:ext>
            </a:extLst>
          </p:cNvPr>
          <p:cNvSpPr txBox="1"/>
          <p:nvPr/>
        </p:nvSpPr>
        <p:spPr>
          <a:xfrm>
            <a:off x="1977378" y="5954137"/>
            <a:ext cx="10477500" cy="584775"/>
          </a:xfrm>
          <a:prstGeom prst="rect">
            <a:avLst/>
          </a:prstGeom>
          <a:noFill/>
        </p:spPr>
        <p:txBody>
          <a:bodyPr wrap="square" rtlCol="0">
            <a:spAutoFit/>
          </a:bodyPr>
          <a:lstStyle/>
          <a:p>
            <a:r>
              <a:rPr lang="en-US" altLang="ja-JP" sz="3200" dirty="0"/>
              <a:t>t=4</a:t>
            </a:r>
            <a:r>
              <a:rPr lang="ja-JP" altLang="en-US" sz="3200" dirty="0"/>
              <a:t>以降も粒子分布に大きく変化はなかった</a:t>
            </a:r>
            <a:endParaRPr kumimoji="1" lang="ja-JP" altLang="en-US" sz="3200" dirty="0"/>
          </a:p>
        </p:txBody>
      </p:sp>
    </p:spTree>
    <p:extLst>
      <p:ext uri="{BB962C8B-B14F-4D97-AF65-F5344CB8AC3E}">
        <p14:creationId xmlns:p14="http://schemas.microsoft.com/office/powerpoint/2010/main" val="1814821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9C72DCE-E765-4363-B40A-4BCD28C4DA36}"/>
                  </a:ext>
                </a:extLst>
              </p:cNvPr>
              <p:cNvSpPr>
                <a:spLocks noGrp="1"/>
              </p:cNvSpPr>
              <p:nvPr>
                <p:ph idx="1"/>
              </p:nvPr>
            </p:nvSpPr>
            <p:spPr>
              <a:xfrm>
                <a:off x="-390526" y="2627312"/>
                <a:ext cx="13515975" cy="1603375"/>
              </a:xfrm>
            </p:spPr>
            <p:txBody>
              <a:bodyPr>
                <a:noAutofit/>
              </a:bodyPr>
              <a:lstStyle/>
              <a:p>
                <a:pPr marL="0" indent="0" algn="ctr">
                  <a:buNone/>
                </a:pPr>
                <a14:m>
                  <m:oMath xmlns:m="http://schemas.openxmlformats.org/officeDocument/2006/math">
                    <m:r>
                      <a:rPr kumimoji="1" lang="en-US" altLang="ja-JP" sz="4800" b="0" i="1" smtClean="0">
                        <a:latin typeface="Cambria Math" panose="02040503050406030204" pitchFamily="18" charset="0"/>
                      </a:rPr>
                      <m:t>𝜖</m:t>
                    </m:r>
                    <m:r>
                      <a:rPr kumimoji="1" lang="en-US" altLang="ja-JP" sz="4800" b="0" i="1" smtClean="0">
                        <a:latin typeface="Cambria Math" panose="02040503050406030204" pitchFamily="18" charset="0"/>
                      </a:rPr>
                      <m:t>=</m:t>
                    </m:r>
                    <m:sSup>
                      <m:sSupPr>
                        <m:ctrlPr>
                          <a:rPr kumimoji="1" lang="en-US" altLang="ja-JP" sz="4800" b="0" i="1" smtClean="0">
                            <a:latin typeface="Cambria Math" panose="02040503050406030204" pitchFamily="18" charset="0"/>
                          </a:rPr>
                        </m:ctrlPr>
                      </m:sSupPr>
                      <m:e>
                        <m:r>
                          <a:rPr kumimoji="1" lang="en-US" altLang="ja-JP" sz="4800" b="0" i="1" smtClean="0">
                            <a:latin typeface="Cambria Math" panose="02040503050406030204" pitchFamily="18" charset="0"/>
                          </a:rPr>
                          <m:t>10</m:t>
                        </m:r>
                      </m:e>
                      <m:sup>
                        <m:r>
                          <a:rPr kumimoji="1" lang="en-US" altLang="ja-JP" sz="4800" b="0" i="1" smtClean="0">
                            <a:latin typeface="Cambria Math" panose="02040503050406030204" pitchFamily="18" charset="0"/>
                          </a:rPr>
                          <m:t>−3</m:t>
                        </m:r>
                      </m:sup>
                    </m:sSup>
                  </m:oMath>
                </a14:m>
                <a:r>
                  <a:rPr kumimoji="1" lang="ja-JP" altLang="en-US" sz="4800" dirty="0"/>
                  <a:t>に変えて計算してみると</a:t>
                </a:r>
                <a:endParaRPr kumimoji="1" lang="en-US" altLang="ja-JP" sz="4800" dirty="0"/>
              </a:p>
              <a:p>
                <a:pPr marL="0" indent="0" algn="ctr">
                  <a:buNone/>
                </a:pPr>
                <a:r>
                  <a:rPr kumimoji="1" lang="ja-JP" altLang="en-US" sz="4800" dirty="0"/>
                  <a:t>どうなるか？</a:t>
                </a:r>
              </a:p>
            </p:txBody>
          </p:sp>
        </mc:Choice>
        <mc:Fallback>
          <p:sp>
            <p:nvSpPr>
              <p:cNvPr id="3" name="コンテンツ プレースホルダー 2">
                <a:extLst>
                  <a:ext uri="{FF2B5EF4-FFF2-40B4-BE49-F238E27FC236}">
                    <a16:creationId xmlns:a16="http://schemas.microsoft.com/office/drawing/2014/main" id="{59C72DCE-E765-4363-B40A-4BCD28C4DA36}"/>
                  </a:ext>
                </a:extLst>
              </p:cNvPr>
              <p:cNvSpPr>
                <a:spLocks noGrp="1" noRot="1" noChangeAspect="1" noMove="1" noResize="1" noEditPoints="1" noAdjustHandles="1" noChangeArrowheads="1" noChangeShapeType="1" noTextEdit="1"/>
              </p:cNvSpPr>
              <p:nvPr>
                <p:ph idx="1"/>
              </p:nvPr>
            </p:nvSpPr>
            <p:spPr>
              <a:xfrm>
                <a:off x="-390526" y="2627312"/>
                <a:ext cx="13515975" cy="1603375"/>
              </a:xfrm>
              <a:blipFill>
                <a:blip r:embed="rId2"/>
                <a:stretch>
                  <a:fillRect t="-12928" b="-1635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5FCBAA4-55CC-411E-9914-97668AF5EDF0}"/>
              </a:ext>
            </a:extLst>
          </p:cNvPr>
          <p:cNvSpPr>
            <a:spLocks noGrp="1"/>
          </p:cNvSpPr>
          <p:nvPr>
            <p:ph type="sldNum" sz="quarter" idx="12"/>
          </p:nvPr>
        </p:nvSpPr>
        <p:spPr/>
        <p:txBody>
          <a:bodyPr/>
          <a:lstStyle/>
          <a:p>
            <a:fld id="{0FEDCFB8-0A54-465B-AE72-4C93A8A8652A}" type="slidenum">
              <a:rPr kumimoji="1" lang="ja-JP" altLang="en-US" smtClean="0"/>
              <a:t>33</a:t>
            </a:fld>
            <a:endParaRPr kumimoji="1" lang="ja-JP" altLang="en-US"/>
          </a:p>
        </p:txBody>
      </p:sp>
    </p:spTree>
    <p:extLst>
      <p:ext uri="{BB962C8B-B14F-4D97-AF65-F5344CB8AC3E}">
        <p14:creationId xmlns:p14="http://schemas.microsoft.com/office/powerpoint/2010/main" val="3561515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4856E0D-576C-42E0-9ED7-0FB5D45ED948}"/>
              </a:ext>
            </a:extLst>
          </p:cNvPr>
          <p:cNvSpPr>
            <a:spLocks noGrp="1"/>
          </p:cNvSpPr>
          <p:nvPr>
            <p:ph type="sldNum" sz="quarter" idx="12"/>
          </p:nvPr>
        </p:nvSpPr>
        <p:spPr/>
        <p:txBody>
          <a:bodyPr/>
          <a:lstStyle/>
          <a:p>
            <a:fld id="{0FEDCFB8-0A54-465B-AE72-4C93A8A8652A}" type="slidenum">
              <a:rPr kumimoji="1" lang="ja-JP" altLang="en-US" smtClean="0"/>
              <a:t>34</a:t>
            </a:fld>
            <a:endParaRPr kumimoji="1" lang="ja-JP" altLang="en-US"/>
          </a:p>
        </p:txBody>
      </p:sp>
      <p:pic>
        <p:nvPicPr>
          <p:cNvPr id="12" name="図 11" descr="グラフ, ヒストグラム&#10;&#10;自動的に生成された説明">
            <a:extLst>
              <a:ext uri="{FF2B5EF4-FFF2-40B4-BE49-F238E27FC236}">
                <a16:creationId xmlns:a16="http://schemas.microsoft.com/office/drawing/2014/main" id="{2E0CC6DF-F1DF-4E85-ACF3-DC2911A373E3}"/>
              </a:ext>
            </a:extLst>
          </p:cNvPr>
          <p:cNvPicPr>
            <a:picLocks noChangeAspect="1"/>
          </p:cNvPicPr>
          <p:nvPr/>
        </p:nvPicPr>
        <p:blipFill rotWithShape="1">
          <a:blip r:embed="rId2">
            <a:extLst>
              <a:ext uri="{28A0092B-C50C-407E-A947-70E740481C1C}">
                <a14:useLocalDpi xmlns:a14="http://schemas.microsoft.com/office/drawing/2010/main" val="0"/>
              </a:ext>
            </a:extLst>
          </a:blip>
          <a:srcRect l="10658" t="5123" r="2746" b="10067"/>
          <a:stretch/>
        </p:blipFill>
        <p:spPr>
          <a:xfrm>
            <a:off x="2233612" y="136525"/>
            <a:ext cx="7724775" cy="5558226"/>
          </a:xfrm>
          <a:prstGeom prst="rect">
            <a:avLst/>
          </a:prstGeom>
        </p:spPr>
      </p:pic>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682CED7E-873C-4EE0-A646-40CA99E6134B}"/>
                  </a:ext>
                </a:extLst>
              </p:cNvPr>
              <p:cNvSpPr txBox="1"/>
              <p:nvPr/>
            </p:nvSpPr>
            <p:spPr>
              <a:xfrm>
                <a:off x="847725" y="5892581"/>
                <a:ext cx="11010900" cy="646331"/>
              </a:xfrm>
              <a:prstGeom prst="rect">
                <a:avLst/>
              </a:prstGeom>
              <a:noFill/>
            </p:spPr>
            <p:txBody>
              <a:bodyPr wrap="square" rtlCol="0">
                <a:spAutoFit/>
              </a:bodyPr>
              <a:lstStyle/>
              <a:p>
                <a:r>
                  <a:rPr kumimoji="1" lang="ja-JP" altLang="en-US" dirty="0"/>
                  <a:t>透明な方が</a:t>
                </a:r>
                <a14:m>
                  <m:oMath xmlns:m="http://schemas.openxmlformats.org/officeDocument/2006/math">
                    <m:r>
                      <a:rPr kumimoji="1" lang="en-US" altLang="ja-JP" b="0" i="1" smtClean="0">
                        <a:latin typeface="Cambria Math" panose="02040503050406030204" pitchFamily="18" charset="0"/>
                      </a:rPr>
                      <m:t>𝜖</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oMath>
                </a14:m>
                <a:r>
                  <a:rPr kumimoji="1" lang="ja-JP" altLang="en-US" dirty="0"/>
                  <a:t>。ソフトニングパラメータを小さくした方が、より中心に粒子が集まっており</a:t>
                </a:r>
                <a:endParaRPr kumimoji="1" lang="en-US" altLang="ja-JP" dirty="0"/>
              </a:p>
              <a:p>
                <a:r>
                  <a:rPr kumimoji="1" lang="ja-JP" altLang="en-US" dirty="0"/>
                  <a:t>精度が良くなっていることが分かる。</a:t>
                </a:r>
              </a:p>
            </p:txBody>
          </p:sp>
        </mc:Choice>
        <mc:Fallback>
          <p:sp>
            <p:nvSpPr>
              <p:cNvPr id="13" name="テキスト ボックス 12">
                <a:extLst>
                  <a:ext uri="{FF2B5EF4-FFF2-40B4-BE49-F238E27FC236}">
                    <a16:creationId xmlns:a16="http://schemas.microsoft.com/office/drawing/2014/main" id="{682CED7E-873C-4EE0-A646-40CA99E6134B}"/>
                  </a:ext>
                </a:extLst>
              </p:cNvPr>
              <p:cNvSpPr txBox="1">
                <a:spLocks noRot="1" noChangeAspect="1" noMove="1" noResize="1" noEditPoints="1" noAdjustHandles="1" noChangeArrowheads="1" noChangeShapeType="1" noTextEdit="1"/>
              </p:cNvSpPr>
              <p:nvPr/>
            </p:nvSpPr>
            <p:spPr>
              <a:xfrm>
                <a:off x="847725" y="5892581"/>
                <a:ext cx="11010900" cy="646331"/>
              </a:xfrm>
              <a:prstGeom prst="rect">
                <a:avLst/>
              </a:prstGeom>
              <a:blipFill>
                <a:blip r:embed="rId3"/>
                <a:stretch>
                  <a:fillRect l="-443" t="-4717" b="-141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29738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E804B9B-29ED-45D8-AF10-6BB3D47FB603}"/>
              </a:ext>
            </a:extLst>
          </p:cNvPr>
          <p:cNvSpPr>
            <a:spLocks noGrp="1"/>
          </p:cNvSpPr>
          <p:nvPr>
            <p:ph type="sldNum" sz="quarter" idx="12"/>
          </p:nvPr>
        </p:nvSpPr>
        <p:spPr/>
        <p:txBody>
          <a:bodyPr/>
          <a:lstStyle/>
          <a:p>
            <a:fld id="{0FEDCFB8-0A54-465B-AE72-4C93A8A8652A}" type="slidenum">
              <a:rPr kumimoji="1" lang="ja-JP" altLang="en-US" smtClean="0"/>
              <a:t>35</a:t>
            </a:fld>
            <a:endParaRPr kumimoji="1" lang="ja-JP" altLang="en-US"/>
          </a:p>
        </p:txBody>
      </p:sp>
      <p:pic>
        <p:nvPicPr>
          <p:cNvPr id="6" name="図 5" descr="グラフ, 折れ線グラフ, ヒストグラム&#10;&#10;自動的に生成された説明">
            <a:extLst>
              <a:ext uri="{FF2B5EF4-FFF2-40B4-BE49-F238E27FC236}">
                <a16:creationId xmlns:a16="http://schemas.microsoft.com/office/drawing/2014/main" id="{D6107511-EF1A-45D3-821B-6D7F1257A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1330448"/>
            <a:ext cx="5852172" cy="4197104"/>
          </a:xfrm>
          <a:prstGeom prst="rect">
            <a:avLst/>
          </a:prstGeom>
        </p:spPr>
      </p:pic>
      <p:pic>
        <p:nvPicPr>
          <p:cNvPr id="8" name="図 7" descr="グラフ, 折れ線グラフ&#10;&#10;自動的に生成された説明">
            <a:extLst>
              <a:ext uri="{FF2B5EF4-FFF2-40B4-BE49-F238E27FC236}">
                <a16:creationId xmlns:a16="http://schemas.microsoft.com/office/drawing/2014/main" id="{36A399D7-2872-4688-90E3-488D264A7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30448"/>
            <a:ext cx="5852172" cy="4197104"/>
          </a:xfrm>
          <a:prstGeom prst="rect">
            <a:avLst/>
          </a:prstGeom>
        </p:spPr>
      </p:pic>
      <p:sp>
        <p:nvSpPr>
          <p:cNvPr id="9" name="テキスト ボックス 8">
            <a:extLst>
              <a:ext uri="{FF2B5EF4-FFF2-40B4-BE49-F238E27FC236}">
                <a16:creationId xmlns:a16="http://schemas.microsoft.com/office/drawing/2014/main" id="{BE179358-71C3-42DA-9C27-27D972A89672}"/>
              </a:ext>
            </a:extLst>
          </p:cNvPr>
          <p:cNvSpPr txBox="1"/>
          <p:nvPr/>
        </p:nvSpPr>
        <p:spPr>
          <a:xfrm>
            <a:off x="350514" y="5527552"/>
            <a:ext cx="5638801" cy="461665"/>
          </a:xfrm>
          <a:prstGeom prst="rect">
            <a:avLst/>
          </a:prstGeom>
          <a:noFill/>
        </p:spPr>
        <p:txBody>
          <a:bodyPr wrap="square" rtlCol="0">
            <a:spAutoFit/>
          </a:bodyPr>
          <a:lstStyle/>
          <a:p>
            <a:r>
              <a:rPr kumimoji="1" lang="ja-JP" altLang="en-US" sz="2400" dirty="0"/>
              <a:t>タイムステップと時間スケールの関係</a:t>
            </a:r>
          </a:p>
        </p:txBody>
      </p:sp>
      <p:sp>
        <p:nvSpPr>
          <p:cNvPr id="10" name="テキスト ボックス 9">
            <a:extLst>
              <a:ext uri="{FF2B5EF4-FFF2-40B4-BE49-F238E27FC236}">
                <a16:creationId xmlns:a16="http://schemas.microsoft.com/office/drawing/2014/main" id="{9CEB50CB-A515-4641-8F4A-FC64DAE2EB5C}"/>
              </a:ext>
            </a:extLst>
          </p:cNvPr>
          <p:cNvSpPr txBox="1"/>
          <p:nvPr/>
        </p:nvSpPr>
        <p:spPr>
          <a:xfrm>
            <a:off x="6896100" y="5527552"/>
            <a:ext cx="5415903" cy="461665"/>
          </a:xfrm>
          <a:prstGeom prst="rect">
            <a:avLst/>
          </a:prstGeom>
          <a:noFill/>
        </p:spPr>
        <p:txBody>
          <a:bodyPr wrap="square" rtlCol="0">
            <a:spAutoFit/>
          </a:bodyPr>
          <a:lstStyle/>
          <a:p>
            <a:r>
              <a:rPr kumimoji="1" lang="ja-JP" altLang="en-US" sz="2400" dirty="0"/>
              <a:t>最大速度と時間スケールの関係</a:t>
            </a:r>
          </a:p>
        </p:txBody>
      </p:sp>
    </p:spTree>
    <p:extLst>
      <p:ext uri="{BB962C8B-B14F-4D97-AF65-F5344CB8AC3E}">
        <p14:creationId xmlns:p14="http://schemas.microsoft.com/office/powerpoint/2010/main" val="3447237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649AA9-5C18-4D08-9463-498F0BDA9040}"/>
              </a:ext>
            </a:extLst>
          </p:cNvPr>
          <p:cNvSpPr>
            <a:spLocks noGrp="1"/>
          </p:cNvSpPr>
          <p:nvPr>
            <p:ph type="title"/>
          </p:nvPr>
        </p:nvSpPr>
        <p:spPr/>
        <p:txBody>
          <a:bodyPr/>
          <a:lstStyle/>
          <a:p>
            <a:r>
              <a:rPr kumimoji="1" lang="ja-JP" altLang="en-US" dirty="0"/>
              <a:t>ビリアル比</a:t>
            </a:r>
          </a:p>
        </p:txBody>
      </p:sp>
      <p:pic>
        <p:nvPicPr>
          <p:cNvPr id="7" name="コンテンツ プレースホルダー 6" descr="グラフ, 折れ線グラフ&#10;&#10;自動的に生成された説明">
            <a:extLst>
              <a:ext uri="{FF2B5EF4-FFF2-40B4-BE49-F238E27FC236}">
                <a16:creationId xmlns:a16="http://schemas.microsoft.com/office/drawing/2014/main" id="{54D0141C-880D-4B4E-A2E1-EF7832739F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887"/>
          <a:stretch/>
        </p:blipFill>
        <p:spPr>
          <a:xfrm>
            <a:off x="404687" y="1262062"/>
            <a:ext cx="10525376" cy="4802187"/>
          </a:xfr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8971929-03C3-4D86-8C93-45B322DAEB76}"/>
                  </a:ext>
                </a:extLst>
              </p:cNvPr>
              <p:cNvSpPr txBox="1"/>
              <p:nvPr/>
            </p:nvSpPr>
            <p:spPr>
              <a:xfrm>
                <a:off x="3188557" y="5857875"/>
                <a:ext cx="7543800" cy="830997"/>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=8</m:t>
                    </m:r>
                  </m:oMath>
                </a14:m>
                <a:r>
                  <a:rPr kumimoji="1" lang="ja-JP" altLang="en-US" sz="2400" dirty="0"/>
                  <a:t>付近で</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𝑣</m:t>
                        </m:r>
                      </m:sub>
                    </m:sSub>
                    <m:r>
                      <a:rPr kumimoji="1" lang="en-US" altLang="ja-JP" sz="2400" b="0" i="1" smtClean="0">
                        <a:latin typeface="Cambria Math" panose="02040503050406030204" pitchFamily="18" charset="0"/>
                      </a:rPr>
                      <m:t>=0.5</m:t>
                    </m:r>
                  </m:oMath>
                </a14:m>
                <a:r>
                  <a:rPr kumimoji="1" lang="ja-JP" altLang="en-US" sz="2400" dirty="0"/>
                  <a:t>付近となっている。</a:t>
                </a:r>
                <a:endParaRPr kumimoji="1" lang="en-US" altLang="ja-JP" sz="2400" dirty="0"/>
              </a:p>
              <a:p>
                <a:r>
                  <a:rPr lang="ja-JP" altLang="en-US" sz="2400" dirty="0"/>
                  <a:t>→力学的平衡</a:t>
                </a:r>
                <a:endParaRPr kumimoji="1" lang="ja-JP" altLang="en-US" sz="2400" dirty="0"/>
              </a:p>
            </p:txBody>
          </p:sp>
        </mc:Choice>
        <mc:Fallback xmlns="">
          <p:sp>
            <p:nvSpPr>
              <p:cNvPr id="8" name="テキスト ボックス 7">
                <a:extLst>
                  <a:ext uri="{FF2B5EF4-FFF2-40B4-BE49-F238E27FC236}">
                    <a16:creationId xmlns:a16="http://schemas.microsoft.com/office/drawing/2014/main" id="{38971929-03C3-4D86-8C93-45B322DAEB76}"/>
                  </a:ext>
                </a:extLst>
              </p:cNvPr>
              <p:cNvSpPr txBox="1">
                <a:spLocks noRot="1" noChangeAspect="1" noMove="1" noResize="1" noEditPoints="1" noAdjustHandles="1" noChangeArrowheads="1" noChangeShapeType="1" noTextEdit="1"/>
              </p:cNvSpPr>
              <p:nvPr/>
            </p:nvSpPr>
            <p:spPr>
              <a:xfrm>
                <a:off x="3188557" y="5857875"/>
                <a:ext cx="7543800" cy="830997"/>
              </a:xfrm>
              <a:prstGeom prst="rect">
                <a:avLst/>
              </a:prstGeom>
              <a:blipFill>
                <a:blip r:embed="rId3"/>
                <a:stretch>
                  <a:fillRect l="-1212" t="-5882" b="-16176"/>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51E38C7-432E-42E1-899A-B077FE15CCB9}"/>
              </a:ext>
            </a:extLst>
          </p:cNvPr>
          <p:cNvSpPr>
            <a:spLocks noGrp="1"/>
          </p:cNvSpPr>
          <p:nvPr>
            <p:ph type="sldNum" sz="quarter" idx="12"/>
          </p:nvPr>
        </p:nvSpPr>
        <p:spPr/>
        <p:txBody>
          <a:bodyPr/>
          <a:lstStyle/>
          <a:p>
            <a:fld id="{0FEDCFB8-0A54-465B-AE72-4C93A8A8652A}" type="slidenum">
              <a:rPr kumimoji="1" lang="ja-JP" altLang="en-US" smtClean="0"/>
              <a:t>36</a:t>
            </a:fld>
            <a:endParaRPr kumimoji="1" lang="ja-JP" altLang="en-US"/>
          </a:p>
        </p:txBody>
      </p:sp>
    </p:spTree>
    <p:extLst>
      <p:ext uri="{BB962C8B-B14F-4D97-AF65-F5344CB8AC3E}">
        <p14:creationId xmlns:p14="http://schemas.microsoft.com/office/powerpoint/2010/main" val="28572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09FA4-66FF-4ADF-83EF-FB8D4E2432F2}"/>
              </a:ext>
            </a:extLst>
          </p:cNvPr>
          <p:cNvSpPr>
            <a:spLocks noGrp="1"/>
          </p:cNvSpPr>
          <p:nvPr>
            <p:ph type="title"/>
          </p:nvPr>
        </p:nvSpPr>
        <p:spPr/>
        <p:txBody>
          <a:bodyPr/>
          <a:lstStyle/>
          <a:p>
            <a:r>
              <a:rPr kumimoji="1" lang="ja-JP" altLang="en-US" dirty="0"/>
              <a:t>ビリアル比</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E5BF382-93F3-48A4-8E0F-21F4CF05C900}"/>
                  </a:ext>
                </a:extLst>
              </p:cNvPr>
              <p:cNvSpPr txBox="1"/>
              <p:nvPr/>
            </p:nvSpPr>
            <p:spPr>
              <a:xfrm>
                <a:off x="838200" y="5679347"/>
                <a:ext cx="9153088" cy="789768"/>
              </a:xfrm>
              <a:prstGeom prst="rect">
                <a:avLst/>
              </a:prstGeom>
              <a:noFill/>
            </p:spPr>
            <p:txBody>
              <a:bodyPr wrap="square" rtlCol="0">
                <a:spAutoFit/>
              </a:bodyPr>
              <a:lstStyle/>
              <a:p>
                <a:r>
                  <a:rPr lang="ja-JP" altLang="en-US" dirty="0"/>
                  <a:t>初期ビリアル比が大きいほど自由落下時間が長いことが分かる</a:t>
                </a:r>
                <a:endParaRPr lang="en-US" altLang="ja-JP" dirty="0"/>
              </a:p>
              <a:p>
                <a:r>
                  <a:rPr kumimoji="1" lang="ja-JP" altLang="en-US"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𝑉</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𝐾</m:t>
                        </m:r>
                      </m:num>
                      <m:den>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𝑊</m:t>
                            </m:r>
                          </m:e>
                        </m:d>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𝑁𝑘𝑇</m:t>
                    </m:r>
                  </m:oMath>
                </a14:m>
                <a:r>
                  <a:rPr kumimoji="1" lang="ja-JP" altLang="en-US" dirty="0"/>
                  <a:t>より、初期温度が高いほど、自由落下時間が長くなることが分かった</a:t>
                </a:r>
              </a:p>
            </p:txBody>
          </p:sp>
        </mc:Choice>
        <mc:Fallback xmlns="">
          <p:sp>
            <p:nvSpPr>
              <p:cNvPr id="6" name="テキスト ボックス 5">
                <a:extLst>
                  <a:ext uri="{FF2B5EF4-FFF2-40B4-BE49-F238E27FC236}">
                    <a16:creationId xmlns:a16="http://schemas.microsoft.com/office/drawing/2014/main" id="{BE5BF382-93F3-48A4-8E0F-21F4CF05C900}"/>
                  </a:ext>
                </a:extLst>
              </p:cNvPr>
              <p:cNvSpPr txBox="1">
                <a:spLocks noRot="1" noChangeAspect="1" noMove="1" noResize="1" noEditPoints="1" noAdjustHandles="1" noChangeArrowheads="1" noChangeShapeType="1" noTextEdit="1"/>
              </p:cNvSpPr>
              <p:nvPr/>
            </p:nvSpPr>
            <p:spPr>
              <a:xfrm>
                <a:off x="838200" y="5679347"/>
                <a:ext cx="9153088" cy="789768"/>
              </a:xfrm>
              <a:prstGeom prst="rect">
                <a:avLst/>
              </a:prstGeom>
              <a:blipFill>
                <a:blip r:embed="rId2"/>
                <a:stretch>
                  <a:fillRect l="-600" t="-4651" r="-533" b="-2326"/>
                </a:stretch>
              </a:blipFill>
            </p:spPr>
            <p:txBody>
              <a:bodyPr/>
              <a:lstStyle/>
              <a:p>
                <a:r>
                  <a:rPr lang="ja-JP" altLang="en-US">
                    <a:noFill/>
                  </a:rPr>
                  <a:t> </a:t>
                </a:r>
              </a:p>
            </p:txBody>
          </p:sp>
        </mc:Fallback>
      </mc:AlternateContent>
      <p:pic>
        <p:nvPicPr>
          <p:cNvPr id="8" name="図 7" descr="グラフ, 折れ線グラフ, ヒストグラム&#10;&#10;自動的に生成された説明">
            <a:extLst>
              <a:ext uri="{FF2B5EF4-FFF2-40B4-BE49-F238E27FC236}">
                <a16:creationId xmlns:a16="http://schemas.microsoft.com/office/drawing/2014/main" id="{115A91F7-4EB0-467D-943D-21C43ECC4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20" y="1330448"/>
            <a:ext cx="10830560" cy="4197104"/>
          </a:xfrm>
          <a:prstGeom prst="rect">
            <a:avLst/>
          </a:prstGeom>
        </p:spPr>
      </p:pic>
      <p:sp>
        <p:nvSpPr>
          <p:cNvPr id="3" name="スライド番号プレースホルダー 2">
            <a:extLst>
              <a:ext uri="{FF2B5EF4-FFF2-40B4-BE49-F238E27FC236}">
                <a16:creationId xmlns:a16="http://schemas.microsoft.com/office/drawing/2014/main" id="{628D7254-9819-4C26-B8BD-7708FC3E3BF9}"/>
              </a:ext>
            </a:extLst>
          </p:cNvPr>
          <p:cNvSpPr>
            <a:spLocks noGrp="1"/>
          </p:cNvSpPr>
          <p:nvPr>
            <p:ph type="sldNum" sz="quarter" idx="12"/>
          </p:nvPr>
        </p:nvSpPr>
        <p:spPr/>
        <p:txBody>
          <a:bodyPr/>
          <a:lstStyle/>
          <a:p>
            <a:fld id="{0FEDCFB8-0A54-465B-AE72-4C93A8A8652A}" type="slidenum">
              <a:rPr kumimoji="1" lang="ja-JP" altLang="en-US" smtClean="0"/>
              <a:t>37</a:t>
            </a:fld>
            <a:endParaRPr kumimoji="1" lang="ja-JP" altLang="en-US"/>
          </a:p>
        </p:txBody>
      </p:sp>
    </p:spTree>
    <p:extLst>
      <p:ext uri="{BB962C8B-B14F-4D97-AF65-F5344CB8AC3E}">
        <p14:creationId xmlns:p14="http://schemas.microsoft.com/office/powerpoint/2010/main" val="2575309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BA7B3E-F623-420E-B90D-1C88EC066F6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DB8045E-2071-4EEA-8ED8-020BA560323C}"/>
              </a:ext>
            </a:extLst>
          </p:cNvPr>
          <p:cNvSpPr>
            <a:spLocks noGrp="1"/>
          </p:cNvSpPr>
          <p:nvPr>
            <p:ph idx="1"/>
          </p:nvPr>
        </p:nvSpPr>
        <p:spPr/>
        <p:txBody>
          <a:bodyPr/>
          <a:lstStyle/>
          <a:p>
            <a:r>
              <a:rPr kumimoji="1" lang="en-US" altLang="ja-JP" dirty="0"/>
              <a:t>Cold collapse</a:t>
            </a:r>
            <a:r>
              <a:rPr kumimoji="1" lang="ja-JP" altLang="en-US" dirty="0"/>
              <a:t>での</a:t>
            </a:r>
            <a:r>
              <a:rPr kumimoji="1" lang="en-US" altLang="ja-JP" dirty="0"/>
              <a:t>N</a:t>
            </a:r>
            <a:r>
              <a:rPr kumimoji="1" lang="ja-JP" altLang="en-US" dirty="0"/>
              <a:t>体シミュレーションの計算を行い、その時間変化の様子を確認できた。</a:t>
            </a:r>
            <a:endParaRPr kumimoji="1" lang="en-US" altLang="ja-JP" dirty="0"/>
          </a:p>
          <a:p>
            <a:pPr marL="0" indent="0">
              <a:buNone/>
            </a:pPr>
            <a:endParaRPr kumimoji="1" lang="en-US" altLang="ja-JP" dirty="0"/>
          </a:p>
          <a:p>
            <a:r>
              <a:rPr kumimoji="1" lang="ja-JP" altLang="en-US" dirty="0"/>
              <a:t>初期のビリアル比が大きいほど、重力崩壊にかかる時間は長くなることが分かった。</a:t>
            </a:r>
            <a:endParaRPr kumimoji="1" lang="en-US" altLang="ja-JP" dirty="0"/>
          </a:p>
          <a:p>
            <a:endParaRPr lang="en-US" altLang="ja-JP" dirty="0"/>
          </a:p>
          <a:p>
            <a:r>
              <a:rPr kumimoji="1" lang="ja-JP" altLang="en-US" dirty="0"/>
              <a:t>つまり自由落下時間は初期の温度に依存することが分かった。</a:t>
            </a:r>
            <a:endParaRPr kumimoji="1" lang="en-US" altLang="ja-JP" dirty="0"/>
          </a:p>
        </p:txBody>
      </p:sp>
      <p:sp>
        <p:nvSpPr>
          <p:cNvPr id="4" name="スライド番号プレースホルダー 3">
            <a:extLst>
              <a:ext uri="{FF2B5EF4-FFF2-40B4-BE49-F238E27FC236}">
                <a16:creationId xmlns:a16="http://schemas.microsoft.com/office/drawing/2014/main" id="{CA6D37C1-BC70-4B3F-8276-ABD8E4DD89BE}"/>
              </a:ext>
            </a:extLst>
          </p:cNvPr>
          <p:cNvSpPr>
            <a:spLocks noGrp="1"/>
          </p:cNvSpPr>
          <p:nvPr>
            <p:ph type="sldNum" sz="quarter" idx="12"/>
          </p:nvPr>
        </p:nvSpPr>
        <p:spPr/>
        <p:txBody>
          <a:bodyPr/>
          <a:lstStyle/>
          <a:p>
            <a:fld id="{0FEDCFB8-0A54-465B-AE72-4C93A8A8652A}" type="slidenum">
              <a:rPr kumimoji="1" lang="ja-JP" altLang="en-US" smtClean="0"/>
              <a:t>38</a:t>
            </a:fld>
            <a:endParaRPr kumimoji="1" lang="ja-JP" altLang="en-US"/>
          </a:p>
        </p:txBody>
      </p:sp>
    </p:spTree>
    <p:extLst>
      <p:ext uri="{BB962C8B-B14F-4D97-AF65-F5344CB8AC3E}">
        <p14:creationId xmlns:p14="http://schemas.microsoft.com/office/powerpoint/2010/main" val="2278630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8CFAF-7542-4C81-8990-F634C1B3D162}"/>
              </a:ext>
            </a:extLst>
          </p:cNvPr>
          <p:cNvSpPr>
            <a:spLocks noGrp="1"/>
          </p:cNvSpPr>
          <p:nvPr>
            <p:ph type="title"/>
          </p:nvPr>
        </p:nvSpPr>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7E39779F-B6DD-4916-8384-16FCB4217A62}"/>
              </a:ext>
            </a:extLst>
          </p:cNvPr>
          <p:cNvSpPr>
            <a:spLocks noGrp="1"/>
          </p:cNvSpPr>
          <p:nvPr>
            <p:ph idx="1"/>
          </p:nvPr>
        </p:nvSpPr>
        <p:spPr/>
        <p:txBody>
          <a:bodyPr/>
          <a:lstStyle/>
          <a:p>
            <a:r>
              <a:rPr kumimoji="1" lang="ja-JP" altLang="en-US" dirty="0"/>
              <a:t>計算方法の工夫。</a:t>
            </a:r>
            <a:endParaRPr lang="en-US" altLang="ja-JP" dirty="0"/>
          </a:p>
          <a:p>
            <a:pPr marL="0" indent="0">
              <a:buNone/>
            </a:pPr>
            <a:r>
              <a:rPr lang="ja-JP" altLang="en-US" dirty="0"/>
              <a:t>→高精度時間積分、相互計算方法の近似的な解法</a:t>
            </a:r>
            <a:endParaRPr lang="en-US" altLang="ja-JP" dirty="0"/>
          </a:p>
          <a:p>
            <a:r>
              <a:rPr lang="ja-JP" altLang="en-US" dirty="0"/>
              <a:t>タイムステップの工夫</a:t>
            </a:r>
            <a:endParaRPr lang="en-US" altLang="ja-JP" dirty="0"/>
          </a:p>
          <a:p>
            <a:r>
              <a:rPr lang="ja-JP" altLang="en-US" dirty="0"/>
              <a:t>初期条件の取り方</a:t>
            </a:r>
            <a:endParaRPr lang="en-US" altLang="ja-JP" dirty="0"/>
          </a:p>
          <a:p>
            <a:r>
              <a:rPr lang="en-US" altLang="ja-JP" dirty="0"/>
              <a:t>CDM</a:t>
            </a:r>
            <a:r>
              <a:rPr lang="ja-JP" altLang="en-US" dirty="0"/>
              <a:t>モデルと</a:t>
            </a:r>
            <a:r>
              <a:rPr lang="en-US" altLang="ja-JP" dirty="0"/>
              <a:t>SIDM</a:t>
            </a:r>
            <a:r>
              <a:rPr lang="ja-JP" altLang="en-US" dirty="0"/>
              <a:t>モデル（自己相互作用するダークマターモデル）との比較</a:t>
            </a:r>
            <a:endParaRPr lang="en-US" altLang="ja-JP" dirty="0"/>
          </a:p>
        </p:txBody>
      </p:sp>
      <p:sp>
        <p:nvSpPr>
          <p:cNvPr id="4" name="スライド番号プレースホルダー 3">
            <a:extLst>
              <a:ext uri="{FF2B5EF4-FFF2-40B4-BE49-F238E27FC236}">
                <a16:creationId xmlns:a16="http://schemas.microsoft.com/office/drawing/2014/main" id="{68BC88FB-E1F5-4A91-B882-6B22B0DEA2A0}"/>
              </a:ext>
            </a:extLst>
          </p:cNvPr>
          <p:cNvSpPr>
            <a:spLocks noGrp="1"/>
          </p:cNvSpPr>
          <p:nvPr>
            <p:ph type="sldNum" sz="quarter" idx="12"/>
          </p:nvPr>
        </p:nvSpPr>
        <p:spPr/>
        <p:txBody>
          <a:bodyPr/>
          <a:lstStyle/>
          <a:p>
            <a:fld id="{0FEDCFB8-0A54-465B-AE72-4C93A8A8652A}" type="slidenum">
              <a:rPr kumimoji="1" lang="ja-JP" altLang="en-US" smtClean="0"/>
              <a:t>39</a:t>
            </a:fld>
            <a:endParaRPr kumimoji="1" lang="ja-JP" altLang="en-US"/>
          </a:p>
        </p:txBody>
      </p:sp>
    </p:spTree>
    <p:extLst>
      <p:ext uri="{BB962C8B-B14F-4D97-AF65-F5344CB8AC3E}">
        <p14:creationId xmlns:p14="http://schemas.microsoft.com/office/powerpoint/2010/main" val="383759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BC898-85E8-4607-A96F-040B9481605A}"/>
              </a:ext>
            </a:extLst>
          </p:cNvPr>
          <p:cNvSpPr>
            <a:spLocks noGrp="1"/>
          </p:cNvSpPr>
          <p:nvPr>
            <p:ph type="title"/>
          </p:nvPr>
        </p:nvSpPr>
        <p:spPr/>
        <p:txBody>
          <a:bodyPr/>
          <a:lstStyle/>
          <a:p>
            <a:r>
              <a:rPr kumimoji="1" lang="en-US" altLang="ja-JP" dirty="0"/>
              <a:t>N</a:t>
            </a:r>
            <a:r>
              <a:rPr kumimoji="1" lang="ja-JP" altLang="en-US" dirty="0"/>
              <a:t>体シミュレーションとは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B0EBBF5-8E29-4C05-9ED1-37D0921934A6}"/>
                  </a:ext>
                </a:extLst>
              </p:cNvPr>
              <p:cNvSpPr>
                <a:spLocks noGrp="1"/>
              </p:cNvSpPr>
              <p:nvPr>
                <p:ph idx="1"/>
              </p:nvPr>
            </p:nvSpPr>
            <p:spPr/>
            <p:txBody>
              <a:bodyPr/>
              <a:lstStyle/>
              <a:p>
                <a:pPr marL="0" indent="0">
                  <a:buNone/>
                </a:pPr>
                <a:r>
                  <a:rPr lang="en-US" altLang="ja-JP" dirty="0"/>
                  <a:t>N</a:t>
                </a:r>
                <a:r>
                  <a:rPr lang="ja-JP" altLang="en-US" dirty="0"/>
                  <a:t>個の粒子からなる重力多体系の運動方程式は</a:t>
                </a:r>
                <a:endParaRPr lang="en-US" altLang="ja-JP" dirty="0"/>
              </a:p>
              <a:p>
                <a:pPr marL="0" indent="0">
                  <a:buNone/>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𝒙</m:t>
                              </m:r>
                            </m:e>
                            <m:sub>
                              <m:r>
                                <a:rPr kumimoji="1" lang="en-US" altLang="ja-JP" b="0" i="1" smtClean="0">
                                  <a:latin typeface="Cambria Math" panose="02040503050406030204" pitchFamily="18" charset="0"/>
                                </a:rPr>
                                <m:t>𝑖</m:t>
                              </m:r>
                            </m:sub>
                          </m:sSub>
                        </m:num>
                        <m:den>
                          <m:r>
                            <a:rPr kumimoji="1" lang="en-US" altLang="ja-JP" b="0" i="1" smtClean="0">
                              <a:latin typeface="Cambria Math" panose="02040503050406030204" pitchFamily="18" charset="0"/>
                            </a:rPr>
                            <m:t>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Σ</m:t>
                          </m:r>
                        </m:e>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𝑁</m:t>
                          </m:r>
                        </m:sup>
                      </m:sSubSup>
                      <m:r>
                        <a:rPr kumimoji="1" lang="en-US" altLang="ja-JP" b="0" i="1" smtClean="0">
                          <a:latin typeface="Cambria Math" panose="02040503050406030204" pitchFamily="18" charset="0"/>
                        </a:rPr>
                        <m:t>𝐺</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𝑗</m:t>
                          </m:r>
                        </m:sub>
                      </m:sSub>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𝒙</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𝒙</m:t>
                              </m:r>
                            </m:e>
                            <m:sub>
                              <m:r>
                                <a:rPr kumimoji="1" lang="en-US" altLang="ja-JP" b="0" i="1" smtClean="0">
                                  <a:latin typeface="Cambria Math" panose="02040503050406030204" pitchFamily="18" charset="0"/>
                                </a:rPr>
                                <m:t>𝑖</m:t>
                              </m:r>
                            </m:sub>
                          </m:sSub>
                        </m:num>
                        <m:den>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𝒙</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𝒙</m:t>
                                      </m:r>
                                    </m:e>
                                    <m:sub>
                                      <m:r>
                                        <a:rPr kumimoji="1" lang="en-US" altLang="ja-JP" b="0" i="1" smtClean="0">
                                          <a:latin typeface="Cambria Math" panose="02040503050406030204" pitchFamily="18" charset="0"/>
                                        </a:rPr>
                                        <m:t>𝑖</m:t>
                                      </m:r>
                                    </m:sub>
                                  </m:sSub>
                                </m:e>
                              </m:d>
                            </m:e>
                            <m:sup>
                              <m:r>
                                <a:rPr kumimoji="1" lang="en-US" altLang="ja-JP" b="0" i="1" smtClean="0">
                                  <a:latin typeface="Cambria Math" panose="02040503050406030204" pitchFamily="18" charset="0"/>
                                </a:rPr>
                                <m:t>3</m:t>
                              </m:r>
                            </m:sup>
                          </m:sSup>
                        </m:den>
                      </m:f>
                    </m:oMath>
                  </m:oMathPara>
                </a14:m>
                <a:endParaRPr kumimoji="1" lang="en-US" altLang="ja-JP" dirty="0"/>
              </a:p>
              <a:p>
                <a:pPr marL="0" indent="0">
                  <a:buNone/>
                </a:pPr>
                <a:r>
                  <a:rPr lang="ja-JP" altLang="en-US" dirty="0"/>
                  <a:t>と記述される。ここで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𝑗</m:t>
                        </m:r>
                      </m:sub>
                    </m:sSub>
                  </m:oMath>
                </a14:m>
                <a:r>
                  <a:rPr kumimoji="1" lang="ja-JP" altLang="en-US" dirty="0"/>
                  <a:t>は粒子</a:t>
                </a:r>
                <a:r>
                  <a:rPr kumimoji="1" lang="en-US" altLang="ja-JP" dirty="0"/>
                  <a:t>j</a:t>
                </a:r>
                <a:r>
                  <a:rPr lang="ja-JP" altLang="en-US" dirty="0"/>
                  <a:t>の質量と位置、</a:t>
                </a:r>
                <a:r>
                  <a:rPr lang="en-US" altLang="ja-JP" dirty="0"/>
                  <a:t>G</a:t>
                </a:r>
                <a:r>
                  <a:rPr lang="ja-JP" altLang="en-US" dirty="0"/>
                  <a:t>は万有引力定数である。この運動方程式には一般的に</a:t>
                </a:r>
                <a:r>
                  <a:rPr lang="en-US" altLang="ja-JP" dirty="0"/>
                  <a:t>N&gt;2</a:t>
                </a:r>
                <a:r>
                  <a:rPr lang="ja-JP" altLang="en-US" dirty="0"/>
                  <a:t>では解析解をもたない。そこで運動方程式を数値的に解く必要がある。</a:t>
                </a:r>
                <a:endParaRPr lang="en-US" altLang="ja-JP" dirty="0"/>
              </a:p>
              <a:p>
                <a:pPr marL="0" indent="0">
                  <a:buNone/>
                </a:pPr>
                <a:r>
                  <a:rPr kumimoji="1" lang="ja-JP" altLang="en-US" dirty="0"/>
                  <a:t>数値的</a:t>
                </a:r>
                <a:r>
                  <a:rPr lang="ja-JP" altLang="en-US" dirty="0"/>
                  <a:t>に重力多体系の運動方程式を解くことを</a:t>
                </a:r>
                <a:r>
                  <a:rPr lang="en-US" altLang="ja-JP" dirty="0"/>
                  <a:t>N</a:t>
                </a:r>
                <a:r>
                  <a:rPr lang="ja-JP" altLang="en-US" dirty="0"/>
                  <a:t>体シミュレーションという</a:t>
                </a:r>
                <a:endParaRPr lang="en-US" altLang="ja-JP" dirty="0"/>
              </a:p>
              <a:p>
                <a:pPr marL="0" indent="0">
                  <a:buNone/>
                </a:pPr>
                <a:r>
                  <a:rPr kumimoji="1" lang="ja-JP" altLang="en-US" dirty="0"/>
                  <a:t>（天文学</a:t>
                </a:r>
                <a:r>
                  <a:rPr lang="ja-JP" altLang="en-US" dirty="0"/>
                  <a:t>辞典</a:t>
                </a:r>
                <a:r>
                  <a:rPr kumimoji="1" lang="ja-JP" altLang="en-US" dirty="0"/>
                  <a:t>参照）</a:t>
                </a:r>
              </a:p>
            </p:txBody>
          </p:sp>
        </mc:Choice>
        <mc:Fallback xmlns="">
          <p:sp>
            <p:nvSpPr>
              <p:cNvPr id="3" name="コンテンツ プレースホルダー 2">
                <a:extLst>
                  <a:ext uri="{FF2B5EF4-FFF2-40B4-BE49-F238E27FC236}">
                    <a16:creationId xmlns:a16="http://schemas.microsoft.com/office/drawing/2014/main" id="{7B0EBBF5-8E29-4C05-9ED1-37D0921934A6}"/>
                  </a:ext>
                </a:extLst>
              </p:cNvPr>
              <p:cNvSpPr>
                <a:spLocks noGrp="1" noRot="1" noChangeAspect="1" noMove="1" noResize="1" noEditPoints="1" noAdjustHandles="1" noChangeArrowheads="1" noChangeShapeType="1" noTextEdit="1"/>
              </p:cNvSpPr>
              <p:nvPr>
                <p:ph idx="1"/>
              </p:nvPr>
            </p:nvSpPr>
            <p:spPr>
              <a:blipFill>
                <a:blip r:embed="rId2"/>
                <a:stretch>
                  <a:fillRect l="-1217" t="-2241" r="-75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4975B4A-9795-45D5-A0AD-052C5106BC60}"/>
              </a:ext>
            </a:extLst>
          </p:cNvPr>
          <p:cNvSpPr>
            <a:spLocks noGrp="1"/>
          </p:cNvSpPr>
          <p:nvPr>
            <p:ph type="sldNum" sz="quarter" idx="12"/>
          </p:nvPr>
        </p:nvSpPr>
        <p:spPr/>
        <p:txBody>
          <a:bodyPr/>
          <a:lstStyle/>
          <a:p>
            <a:fld id="{0FEDCFB8-0A54-465B-AE72-4C93A8A8652A}" type="slidenum">
              <a:rPr kumimoji="1" lang="ja-JP" altLang="en-US" smtClean="0"/>
              <a:t>4</a:t>
            </a:fld>
            <a:endParaRPr kumimoji="1" lang="ja-JP" altLang="en-US"/>
          </a:p>
        </p:txBody>
      </p:sp>
    </p:spTree>
    <p:extLst>
      <p:ext uri="{BB962C8B-B14F-4D97-AF65-F5344CB8AC3E}">
        <p14:creationId xmlns:p14="http://schemas.microsoft.com/office/powerpoint/2010/main" val="4235831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1FDE4-840B-4E12-9F33-ECF1B1E141E0}"/>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547EBE6E-06AD-45AA-ADB1-59CD2236A9CA}"/>
              </a:ext>
            </a:extLst>
          </p:cNvPr>
          <p:cNvSpPr>
            <a:spLocks noGrp="1"/>
          </p:cNvSpPr>
          <p:nvPr>
            <p:ph idx="1"/>
          </p:nvPr>
        </p:nvSpPr>
        <p:spPr/>
        <p:txBody>
          <a:bodyPr/>
          <a:lstStyle/>
          <a:p>
            <a:r>
              <a:rPr kumimoji="1" lang="en-US" altLang="ja-JP" dirty="0"/>
              <a:t>N</a:t>
            </a:r>
            <a:r>
              <a:rPr kumimoji="1" lang="ja-JP" altLang="en-US" dirty="0"/>
              <a:t>体シミュレーション大寒の学校教科書</a:t>
            </a:r>
            <a:endParaRPr kumimoji="1" lang="en-US" altLang="ja-JP" dirty="0"/>
          </a:p>
          <a:p>
            <a:pPr marL="0" indent="0">
              <a:buNone/>
            </a:pPr>
            <a:r>
              <a:rPr kumimoji="1" lang="en-US" altLang="ja-JP" dirty="0">
                <a:hlinkClick r:id="rId2"/>
              </a:rPr>
              <a:t>https://www.cfca.nao.ac.jp/~cfca/hpc/muv/text/20110124nbody-school_note.pdf</a:t>
            </a:r>
            <a:endParaRPr lang="en-US" altLang="ja-JP" dirty="0"/>
          </a:p>
          <a:p>
            <a:r>
              <a:rPr lang="ja-JP" altLang="en-US" dirty="0"/>
              <a:t>理工学のための数値計算法　数理工学者　著：水島二郎、柳瀬眞一郎</a:t>
            </a:r>
            <a:endParaRPr lang="en-US" altLang="ja-JP" dirty="0"/>
          </a:p>
          <a:p>
            <a:r>
              <a:rPr lang="ja-JP" altLang="en-US" dirty="0"/>
              <a:t>シミュレーション天文学　日本評論社　著：犬塚修一論、以下略</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2941B8CA-4C29-4D40-9EB9-375FD552C836}"/>
              </a:ext>
            </a:extLst>
          </p:cNvPr>
          <p:cNvSpPr>
            <a:spLocks noGrp="1"/>
          </p:cNvSpPr>
          <p:nvPr>
            <p:ph type="sldNum" sz="quarter" idx="12"/>
          </p:nvPr>
        </p:nvSpPr>
        <p:spPr/>
        <p:txBody>
          <a:bodyPr/>
          <a:lstStyle/>
          <a:p>
            <a:fld id="{0FEDCFB8-0A54-465B-AE72-4C93A8A8652A}" type="slidenum">
              <a:rPr kumimoji="1" lang="ja-JP" altLang="en-US" smtClean="0"/>
              <a:t>40</a:t>
            </a:fld>
            <a:endParaRPr kumimoji="1" lang="ja-JP" altLang="en-US"/>
          </a:p>
        </p:txBody>
      </p:sp>
    </p:spTree>
    <p:extLst>
      <p:ext uri="{BB962C8B-B14F-4D97-AF65-F5344CB8AC3E}">
        <p14:creationId xmlns:p14="http://schemas.microsoft.com/office/powerpoint/2010/main" val="58844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3277B-95BA-4D23-9341-88181931EF47}"/>
              </a:ext>
            </a:extLst>
          </p:cNvPr>
          <p:cNvSpPr>
            <a:spLocks noGrp="1"/>
          </p:cNvSpPr>
          <p:nvPr>
            <p:ph type="title"/>
          </p:nvPr>
        </p:nvSpPr>
        <p:spPr/>
        <p:txBody>
          <a:bodyPr/>
          <a:lstStyle/>
          <a:p>
            <a:r>
              <a:rPr lang="en-US" altLang="ja-JP" dirty="0"/>
              <a:t>Cold collapse</a:t>
            </a:r>
            <a:r>
              <a:rPr lang="ja-JP" altLang="en-US" dirty="0"/>
              <a:t>問題とは</a:t>
            </a:r>
            <a:endParaRPr kumimoji="1" lang="ja-JP" altLang="en-US" dirty="0"/>
          </a:p>
        </p:txBody>
      </p:sp>
      <p:sp>
        <p:nvSpPr>
          <p:cNvPr id="3" name="コンテンツ プレースホルダー 2">
            <a:extLst>
              <a:ext uri="{FF2B5EF4-FFF2-40B4-BE49-F238E27FC236}">
                <a16:creationId xmlns:a16="http://schemas.microsoft.com/office/drawing/2014/main" id="{C47B1544-18E7-4050-9175-74731DAC83E1}"/>
              </a:ext>
            </a:extLst>
          </p:cNvPr>
          <p:cNvSpPr>
            <a:spLocks noGrp="1"/>
          </p:cNvSpPr>
          <p:nvPr>
            <p:ph idx="1"/>
          </p:nvPr>
        </p:nvSpPr>
        <p:spPr/>
        <p:txBody>
          <a:bodyPr/>
          <a:lstStyle/>
          <a:p>
            <a:pPr marL="0" indent="0">
              <a:buNone/>
            </a:pPr>
            <a:r>
              <a:rPr kumimoji="1" lang="ja-JP" altLang="en-US" dirty="0"/>
              <a:t>簡単にいうと・・・</a:t>
            </a:r>
            <a:endParaRPr kumimoji="1" lang="en-US" altLang="ja-JP" dirty="0"/>
          </a:p>
          <a:p>
            <a:pPr marL="0" indent="0">
              <a:buNone/>
            </a:pPr>
            <a:r>
              <a:rPr kumimoji="1" lang="ja-JP" altLang="en-US" dirty="0"/>
              <a:t>初期に粒子の速度分散が小さい（温度が低い）粒子が自己重力で</a:t>
            </a:r>
            <a:r>
              <a:rPr kumimoji="1" lang="en-US" altLang="ja-JP" dirty="0"/>
              <a:t>collapse</a:t>
            </a:r>
            <a:r>
              <a:rPr kumimoji="1" lang="ja-JP" altLang="en-US" dirty="0"/>
              <a:t>した後にどのような粒子分布になるか、という問題</a:t>
            </a:r>
            <a:endParaRPr kumimoji="1" lang="en-US" altLang="ja-JP" dirty="0"/>
          </a:p>
          <a:p>
            <a:pPr marL="0" indent="0">
              <a:buNone/>
            </a:pPr>
            <a:endParaRPr lang="en-US" altLang="ja-JP" dirty="0"/>
          </a:p>
          <a:p>
            <a:pPr marL="0" indent="0">
              <a:buNone/>
            </a:pPr>
            <a:r>
              <a:rPr kumimoji="1" lang="en-US" altLang="ja-JP" dirty="0"/>
              <a:t>cold collapse</a:t>
            </a:r>
            <a:r>
              <a:rPr kumimoji="1" lang="ja-JP" altLang="en-US" dirty="0"/>
              <a:t>は銀河形成、特に楕円銀河の形成過程の素過程として重要であると考えられている。</a:t>
            </a:r>
          </a:p>
        </p:txBody>
      </p:sp>
      <p:sp>
        <p:nvSpPr>
          <p:cNvPr id="4" name="スライド番号プレースホルダー 3">
            <a:extLst>
              <a:ext uri="{FF2B5EF4-FFF2-40B4-BE49-F238E27FC236}">
                <a16:creationId xmlns:a16="http://schemas.microsoft.com/office/drawing/2014/main" id="{1269D791-F213-4A7E-B91C-A38BA04C3695}"/>
              </a:ext>
            </a:extLst>
          </p:cNvPr>
          <p:cNvSpPr>
            <a:spLocks noGrp="1"/>
          </p:cNvSpPr>
          <p:nvPr>
            <p:ph type="sldNum" sz="quarter" idx="12"/>
          </p:nvPr>
        </p:nvSpPr>
        <p:spPr/>
        <p:txBody>
          <a:bodyPr/>
          <a:lstStyle/>
          <a:p>
            <a:fld id="{0FEDCFB8-0A54-465B-AE72-4C93A8A8652A}" type="slidenum">
              <a:rPr kumimoji="1" lang="ja-JP" altLang="en-US" smtClean="0"/>
              <a:t>5</a:t>
            </a:fld>
            <a:endParaRPr kumimoji="1" lang="ja-JP" altLang="en-US"/>
          </a:p>
        </p:txBody>
      </p:sp>
    </p:spTree>
    <p:extLst>
      <p:ext uri="{BB962C8B-B14F-4D97-AF65-F5344CB8AC3E}">
        <p14:creationId xmlns:p14="http://schemas.microsoft.com/office/powerpoint/2010/main" val="418895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8E250A-C839-4758-B8C7-3AB1B284514F}"/>
              </a:ext>
            </a:extLst>
          </p:cNvPr>
          <p:cNvSpPr>
            <a:spLocks noGrp="1"/>
          </p:cNvSpPr>
          <p:nvPr>
            <p:ph type="title"/>
          </p:nvPr>
        </p:nvSpPr>
        <p:spPr/>
        <p:txBody>
          <a:bodyPr/>
          <a:lstStyle/>
          <a:p>
            <a:r>
              <a:rPr kumimoji="1" lang="en-US" altLang="ja-JP" dirty="0"/>
              <a:t>N</a:t>
            </a:r>
            <a:r>
              <a:rPr kumimoji="1" lang="ja-JP" altLang="en-US" dirty="0"/>
              <a:t>体シミュレーションの流れ</a:t>
            </a:r>
          </a:p>
        </p:txBody>
      </p:sp>
      <p:sp>
        <p:nvSpPr>
          <p:cNvPr id="3" name="コンテンツ プレースホルダー 2">
            <a:extLst>
              <a:ext uri="{FF2B5EF4-FFF2-40B4-BE49-F238E27FC236}">
                <a16:creationId xmlns:a16="http://schemas.microsoft.com/office/drawing/2014/main" id="{F3B88B73-6889-4CE2-BF68-0FCB9B4B0472}"/>
              </a:ext>
            </a:extLst>
          </p:cNvPr>
          <p:cNvSpPr>
            <a:spLocks noGrp="1"/>
          </p:cNvSpPr>
          <p:nvPr>
            <p:ph idx="1"/>
          </p:nvPr>
        </p:nvSpPr>
        <p:spPr/>
        <p:txBody>
          <a:bodyPr/>
          <a:lstStyle/>
          <a:p>
            <a:pPr marL="0" indent="0">
              <a:buNone/>
            </a:pPr>
            <a:r>
              <a:rPr kumimoji="1" lang="ja-JP" altLang="en-US" dirty="0"/>
              <a:t>大まかに分けると</a:t>
            </a:r>
            <a:endParaRPr kumimoji="1" lang="en-US" altLang="ja-JP" dirty="0"/>
          </a:p>
          <a:p>
            <a:pPr marL="0" indent="0">
              <a:buNone/>
            </a:pPr>
            <a:r>
              <a:rPr lang="ja-JP" altLang="en-US" dirty="0"/>
              <a:t>①初期設定</a:t>
            </a:r>
            <a:endParaRPr lang="en-US" altLang="ja-JP" dirty="0"/>
          </a:p>
          <a:p>
            <a:pPr marL="0" indent="0">
              <a:buNone/>
            </a:pPr>
            <a:r>
              <a:rPr lang="ja-JP" altLang="en-US" dirty="0"/>
              <a:t>シミュレーションパラメータの設定と初期粒子分布の設定</a:t>
            </a:r>
            <a:endParaRPr lang="en-US" altLang="ja-JP" dirty="0"/>
          </a:p>
          <a:p>
            <a:pPr marL="0" indent="0">
              <a:buNone/>
            </a:pPr>
            <a:endParaRPr lang="en-US" altLang="ja-JP" dirty="0"/>
          </a:p>
          <a:p>
            <a:pPr marL="0" indent="0">
              <a:buNone/>
            </a:pPr>
            <a:r>
              <a:rPr kumimoji="1" lang="ja-JP" altLang="en-US" dirty="0"/>
              <a:t>②時間発展</a:t>
            </a:r>
            <a:endParaRPr kumimoji="1" lang="en-US" altLang="ja-JP" dirty="0"/>
          </a:p>
          <a:p>
            <a:pPr marL="0" indent="0">
              <a:buNone/>
            </a:pPr>
            <a:r>
              <a:rPr lang="ja-JP" altLang="en-US" dirty="0"/>
              <a:t>重力相互作用を計算して、それをもとに粒子の軌道を時間積分し、必要な解析やデータの出力を行う。</a:t>
            </a:r>
            <a:endParaRPr kumimoji="1" lang="ja-JP" altLang="en-US" dirty="0"/>
          </a:p>
        </p:txBody>
      </p:sp>
      <p:sp>
        <p:nvSpPr>
          <p:cNvPr id="4" name="スライド番号プレースホルダー 3">
            <a:extLst>
              <a:ext uri="{FF2B5EF4-FFF2-40B4-BE49-F238E27FC236}">
                <a16:creationId xmlns:a16="http://schemas.microsoft.com/office/drawing/2014/main" id="{EFFEB83E-B007-4374-A92A-9E48BCBDC9C4}"/>
              </a:ext>
            </a:extLst>
          </p:cNvPr>
          <p:cNvSpPr>
            <a:spLocks noGrp="1"/>
          </p:cNvSpPr>
          <p:nvPr>
            <p:ph type="sldNum" sz="quarter" idx="12"/>
          </p:nvPr>
        </p:nvSpPr>
        <p:spPr/>
        <p:txBody>
          <a:bodyPr/>
          <a:lstStyle/>
          <a:p>
            <a:fld id="{0FEDCFB8-0A54-465B-AE72-4C93A8A8652A}" type="slidenum">
              <a:rPr kumimoji="1" lang="ja-JP" altLang="en-US" smtClean="0"/>
              <a:t>6</a:t>
            </a:fld>
            <a:endParaRPr kumimoji="1" lang="ja-JP" altLang="en-US"/>
          </a:p>
        </p:txBody>
      </p:sp>
    </p:spTree>
    <p:extLst>
      <p:ext uri="{BB962C8B-B14F-4D97-AF65-F5344CB8AC3E}">
        <p14:creationId xmlns:p14="http://schemas.microsoft.com/office/powerpoint/2010/main" val="9351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E1719BCA-2A94-41F1-8BB7-1BAC2B38B15F}"/>
              </a:ext>
            </a:extLst>
          </p:cNvPr>
          <p:cNvSpPr/>
          <p:nvPr/>
        </p:nvSpPr>
        <p:spPr>
          <a:xfrm>
            <a:off x="4435622" y="436228"/>
            <a:ext cx="4195009" cy="5905849"/>
          </a:xfrm>
          <a:prstGeom prst="roundRect">
            <a:avLst/>
          </a:prstGeom>
          <a:solidFill>
            <a:schemeClr val="bg1"/>
          </a:solid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6D12AF65-AA7E-4960-9115-4A3B2655F4C5}"/>
              </a:ext>
            </a:extLst>
          </p:cNvPr>
          <p:cNvSpPr/>
          <p:nvPr/>
        </p:nvSpPr>
        <p:spPr>
          <a:xfrm>
            <a:off x="76209" y="1780334"/>
            <a:ext cx="3818022" cy="4084724"/>
          </a:xfrm>
          <a:prstGeom prst="roundRect">
            <a:avLst/>
          </a:prstGeom>
          <a:solidFill>
            <a:schemeClr val="bg1"/>
          </a:solid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90494BB6-D415-4B11-9475-EF9B76FDC3A1}"/>
              </a:ext>
            </a:extLst>
          </p:cNvPr>
          <p:cNvSpPr/>
          <p:nvPr/>
        </p:nvSpPr>
        <p:spPr>
          <a:xfrm>
            <a:off x="914398" y="617620"/>
            <a:ext cx="2727160" cy="71387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4F4B5F94-1EEB-4861-8512-DF2CC98EC9C7}"/>
              </a:ext>
            </a:extLst>
          </p:cNvPr>
          <p:cNvSpPr/>
          <p:nvPr/>
        </p:nvSpPr>
        <p:spPr>
          <a:xfrm>
            <a:off x="914398" y="2741193"/>
            <a:ext cx="2727160" cy="71387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B160A0DB-ED44-4106-AB24-E56DD3AE70BD}"/>
              </a:ext>
            </a:extLst>
          </p:cNvPr>
          <p:cNvSpPr/>
          <p:nvPr/>
        </p:nvSpPr>
        <p:spPr>
          <a:xfrm>
            <a:off x="914398" y="4720387"/>
            <a:ext cx="2727160" cy="71387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4513450E-81E2-4FE0-AC54-B7BB974CAA04}"/>
              </a:ext>
            </a:extLst>
          </p:cNvPr>
          <p:cNvSpPr/>
          <p:nvPr/>
        </p:nvSpPr>
        <p:spPr>
          <a:xfrm>
            <a:off x="4744462" y="1320406"/>
            <a:ext cx="2727160" cy="71387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53460ED9-47D8-4C7C-B053-E82BEA39BDBB}"/>
              </a:ext>
            </a:extLst>
          </p:cNvPr>
          <p:cNvSpPr/>
          <p:nvPr/>
        </p:nvSpPr>
        <p:spPr>
          <a:xfrm>
            <a:off x="4732420" y="3266669"/>
            <a:ext cx="2727160" cy="71387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DAB889F4-E7C9-44AD-BB1B-7163A8CF9F9A}"/>
              </a:ext>
            </a:extLst>
          </p:cNvPr>
          <p:cNvSpPr/>
          <p:nvPr/>
        </p:nvSpPr>
        <p:spPr>
          <a:xfrm>
            <a:off x="4755766" y="5075483"/>
            <a:ext cx="2727160" cy="71387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FC688A84-7B05-4115-8081-F82766D1D4B6}"/>
              </a:ext>
            </a:extLst>
          </p:cNvPr>
          <p:cNvSpPr/>
          <p:nvPr/>
        </p:nvSpPr>
        <p:spPr>
          <a:xfrm>
            <a:off x="8927430" y="5526504"/>
            <a:ext cx="2727160" cy="71387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6EC484A-AEA5-437E-B4B9-9520EFC937C8}"/>
              </a:ext>
            </a:extLst>
          </p:cNvPr>
          <p:cNvSpPr txBox="1"/>
          <p:nvPr/>
        </p:nvSpPr>
        <p:spPr>
          <a:xfrm>
            <a:off x="1768642" y="741203"/>
            <a:ext cx="1748589" cy="523220"/>
          </a:xfrm>
          <a:prstGeom prst="rect">
            <a:avLst/>
          </a:prstGeom>
          <a:noFill/>
        </p:spPr>
        <p:txBody>
          <a:bodyPr wrap="square" rtlCol="0">
            <a:spAutoFit/>
          </a:bodyPr>
          <a:lstStyle/>
          <a:p>
            <a:r>
              <a:rPr kumimoji="1" lang="ja-JP" altLang="en-US" sz="2800" dirty="0"/>
              <a:t>開始</a:t>
            </a:r>
            <a:endParaRPr kumimoji="1" lang="ja-JP" altLang="en-US" dirty="0"/>
          </a:p>
        </p:txBody>
      </p:sp>
      <p:sp>
        <p:nvSpPr>
          <p:cNvPr id="21" name="テキスト ボックス 20">
            <a:extLst>
              <a:ext uri="{FF2B5EF4-FFF2-40B4-BE49-F238E27FC236}">
                <a16:creationId xmlns:a16="http://schemas.microsoft.com/office/drawing/2014/main" id="{3A38EEC0-F501-4EC1-9932-F54FC2296B1E}"/>
              </a:ext>
            </a:extLst>
          </p:cNvPr>
          <p:cNvSpPr txBox="1"/>
          <p:nvPr/>
        </p:nvSpPr>
        <p:spPr>
          <a:xfrm>
            <a:off x="1151019" y="2896742"/>
            <a:ext cx="2727160" cy="461665"/>
          </a:xfrm>
          <a:prstGeom prst="rect">
            <a:avLst/>
          </a:prstGeom>
          <a:noFill/>
        </p:spPr>
        <p:txBody>
          <a:bodyPr wrap="square" rtlCol="0">
            <a:spAutoFit/>
          </a:bodyPr>
          <a:lstStyle/>
          <a:p>
            <a:r>
              <a:rPr kumimoji="1" lang="ja-JP" altLang="en-US" sz="2400" dirty="0"/>
              <a:t>パラメータ設定</a:t>
            </a:r>
          </a:p>
        </p:txBody>
      </p:sp>
      <p:sp>
        <p:nvSpPr>
          <p:cNvPr id="22" name="テキスト ボックス 21">
            <a:extLst>
              <a:ext uri="{FF2B5EF4-FFF2-40B4-BE49-F238E27FC236}">
                <a16:creationId xmlns:a16="http://schemas.microsoft.com/office/drawing/2014/main" id="{80CA6309-7A84-4AED-9418-75A575AAA851}"/>
              </a:ext>
            </a:extLst>
          </p:cNvPr>
          <p:cNvSpPr txBox="1"/>
          <p:nvPr/>
        </p:nvSpPr>
        <p:spPr>
          <a:xfrm>
            <a:off x="1291388" y="4864766"/>
            <a:ext cx="2446421" cy="461665"/>
          </a:xfrm>
          <a:prstGeom prst="rect">
            <a:avLst/>
          </a:prstGeom>
          <a:noFill/>
        </p:spPr>
        <p:txBody>
          <a:bodyPr wrap="square" rtlCol="0">
            <a:spAutoFit/>
          </a:bodyPr>
          <a:lstStyle/>
          <a:p>
            <a:r>
              <a:rPr kumimoji="1" lang="ja-JP" altLang="en-US" sz="2400" dirty="0"/>
              <a:t>初期分布設定</a:t>
            </a:r>
          </a:p>
        </p:txBody>
      </p:sp>
      <p:sp>
        <p:nvSpPr>
          <p:cNvPr id="23" name="テキスト ボックス 22">
            <a:extLst>
              <a:ext uri="{FF2B5EF4-FFF2-40B4-BE49-F238E27FC236}">
                <a16:creationId xmlns:a16="http://schemas.microsoft.com/office/drawing/2014/main" id="{407F350A-66D3-45A8-BDA5-C7D7EE51F25B}"/>
              </a:ext>
            </a:extLst>
          </p:cNvPr>
          <p:cNvSpPr txBox="1"/>
          <p:nvPr/>
        </p:nvSpPr>
        <p:spPr>
          <a:xfrm>
            <a:off x="4880821" y="1528455"/>
            <a:ext cx="2727159" cy="369332"/>
          </a:xfrm>
          <a:prstGeom prst="rect">
            <a:avLst/>
          </a:prstGeom>
          <a:noFill/>
        </p:spPr>
        <p:txBody>
          <a:bodyPr wrap="square" rtlCol="0">
            <a:spAutoFit/>
          </a:bodyPr>
          <a:lstStyle/>
          <a:p>
            <a:r>
              <a:rPr kumimoji="1" lang="ja-JP" altLang="en-US" dirty="0"/>
              <a:t>相互重力計算</a:t>
            </a:r>
            <a:r>
              <a:rPr lang="en-US" altLang="ja-JP" dirty="0"/>
              <a:t>/</a:t>
            </a:r>
            <a:r>
              <a:rPr lang="ja-JP" altLang="en-US" dirty="0"/>
              <a:t>時間積分</a:t>
            </a:r>
            <a:endParaRPr kumimoji="1" lang="ja-JP" altLang="en-US" dirty="0"/>
          </a:p>
        </p:txBody>
      </p:sp>
      <p:sp>
        <p:nvSpPr>
          <p:cNvPr id="25" name="テキスト ボックス 24">
            <a:extLst>
              <a:ext uri="{FF2B5EF4-FFF2-40B4-BE49-F238E27FC236}">
                <a16:creationId xmlns:a16="http://schemas.microsoft.com/office/drawing/2014/main" id="{EDA49ED7-1FDA-4F60-8321-F4F6AA5FFDA4}"/>
              </a:ext>
            </a:extLst>
          </p:cNvPr>
          <p:cNvSpPr txBox="1"/>
          <p:nvPr/>
        </p:nvSpPr>
        <p:spPr>
          <a:xfrm>
            <a:off x="4880821" y="3465878"/>
            <a:ext cx="2550695" cy="369332"/>
          </a:xfrm>
          <a:prstGeom prst="rect">
            <a:avLst/>
          </a:prstGeom>
          <a:noFill/>
        </p:spPr>
        <p:txBody>
          <a:bodyPr wrap="square" rtlCol="0">
            <a:spAutoFit/>
          </a:bodyPr>
          <a:lstStyle/>
          <a:p>
            <a:r>
              <a:rPr kumimoji="1" lang="ja-JP" altLang="en-US" dirty="0"/>
              <a:t>スナップショット出力</a:t>
            </a:r>
          </a:p>
        </p:txBody>
      </p:sp>
      <p:sp>
        <p:nvSpPr>
          <p:cNvPr id="26" name="テキスト ボックス 25">
            <a:extLst>
              <a:ext uri="{FF2B5EF4-FFF2-40B4-BE49-F238E27FC236}">
                <a16:creationId xmlns:a16="http://schemas.microsoft.com/office/drawing/2014/main" id="{EF911771-33E4-4DA1-91CF-56D43A994943}"/>
              </a:ext>
            </a:extLst>
          </p:cNvPr>
          <p:cNvSpPr txBox="1"/>
          <p:nvPr/>
        </p:nvSpPr>
        <p:spPr>
          <a:xfrm>
            <a:off x="5478376" y="5185092"/>
            <a:ext cx="2085474" cy="523220"/>
          </a:xfrm>
          <a:prstGeom prst="rect">
            <a:avLst/>
          </a:prstGeom>
          <a:noFill/>
        </p:spPr>
        <p:txBody>
          <a:bodyPr wrap="square" rtlCol="0">
            <a:spAutoFit/>
          </a:bodyPr>
          <a:lstStyle/>
          <a:p>
            <a:r>
              <a:rPr lang="ja-JP" altLang="en-US" sz="2800" dirty="0"/>
              <a:t>可視化</a:t>
            </a:r>
            <a:endParaRPr kumimoji="1" lang="ja-JP" altLang="en-US" sz="2800" dirty="0"/>
          </a:p>
        </p:txBody>
      </p:sp>
      <p:sp>
        <p:nvSpPr>
          <p:cNvPr id="27" name="テキスト ボックス 26">
            <a:extLst>
              <a:ext uri="{FF2B5EF4-FFF2-40B4-BE49-F238E27FC236}">
                <a16:creationId xmlns:a16="http://schemas.microsoft.com/office/drawing/2014/main" id="{DA4A0A83-4BF9-42C1-8474-C78DA895A9CA}"/>
              </a:ext>
            </a:extLst>
          </p:cNvPr>
          <p:cNvSpPr txBox="1"/>
          <p:nvPr/>
        </p:nvSpPr>
        <p:spPr>
          <a:xfrm>
            <a:off x="9769642" y="5572671"/>
            <a:ext cx="2037348" cy="584775"/>
          </a:xfrm>
          <a:prstGeom prst="rect">
            <a:avLst/>
          </a:prstGeom>
          <a:noFill/>
        </p:spPr>
        <p:txBody>
          <a:bodyPr wrap="square" rtlCol="0">
            <a:spAutoFit/>
          </a:bodyPr>
          <a:lstStyle/>
          <a:p>
            <a:r>
              <a:rPr kumimoji="1" lang="ja-JP" altLang="en-US" sz="3200" dirty="0"/>
              <a:t>終了</a:t>
            </a:r>
            <a:endParaRPr kumimoji="1" lang="ja-JP" altLang="en-US" dirty="0"/>
          </a:p>
        </p:txBody>
      </p:sp>
      <p:cxnSp>
        <p:nvCxnSpPr>
          <p:cNvPr id="29" name="直線矢印コネクタ 28">
            <a:extLst>
              <a:ext uri="{FF2B5EF4-FFF2-40B4-BE49-F238E27FC236}">
                <a16:creationId xmlns:a16="http://schemas.microsoft.com/office/drawing/2014/main" id="{6FCAB578-DFE7-47A8-A587-4D449FB8A2DF}"/>
              </a:ext>
            </a:extLst>
          </p:cNvPr>
          <p:cNvCxnSpPr>
            <a:stCxn id="4" idx="2"/>
            <a:endCxn id="12" idx="0"/>
          </p:cNvCxnSpPr>
          <p:nvPr/>
        </p:nvCxnSpPr>
        <p:spPr>
          <a:xfrm>
            <a:off x="2277978" y="1331495"/>
            <a:ext cx="0" cy="1409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A4266991-AA69-4072-94C5-850E3620AAF1}"/>
              </a:ext>
            </a:extLst>
          </p:cNvPr>
          <p:cNvCxnSpPr>
            <a:cxnSpLocks/>
            <a:stCxn id="12" idx="2"/>
            <a:endCxn id="13" idx="0"/>
          </p:cNvCxnSpPr>
          <p:nvPr/>
        </p:nvCxnSpPr>
        <p:spPr>
          <a:xfrm>
            <a:off x="2277978" y="3455068"/>
            <a:ext cx="0" cy="12653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7ED94B0-2421-432D-ACBA-F5EB86C3E1E5}"/>
              </a:ext>
            </a:extLst>
          </p:cNvPr>
          <p:cNvCxnSpPr>
            <a:cxnSpLocks/>
            <a:endCxn id="16" idx="0"/>
          </p:cNvCxnSpPr>
          <p:nvPr/>
        </p:nvCxnSpPr>
        <p:spPr>
          <a:xfrm flipH="1">
            <a:off x="6096000" y="2076256"/>
            <a:ext cx="12042" cy="11904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370CC66-532A-4E95-A82F-1DD98BDCF6A8}"/>
              </a:ext>
            </a:extLst>
          </p:cNvPr>
          <p:cNvCxnSpPr>
            <a:cxnSpLocks/>
            <a:endCxn id="17" idx="0"/>
          </p:cNvCxnSpPr>
          <p:nvPr/>
        </p:nvCxnSpPr>
        <p:spPr>
          <a:xfrm>
            <a:off x="6108042" y="3965870"/>
            <a:ext cx="11304" cy="11096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10649EA8-B888-46D7-8AF2-56FFC89D2522}"/>
              </a:ext>
            </a:extLst>
          </p:cNvPr>
          <p:cNvCxnSpPr>
            <a:stCxn id="13" idx="2"/>
            <a:endCxn id="14" idx="0"/>
          </p:cNvCxnSpPr>
          <p:nvPr/>
        </p:nvCxnSpPr>
        <p:spPr>
          <a:xfrm rot="5400000" flipH="1" flipV="1">
            <a:off x="2136082" y="1462302"/>
            <a:ext cx="4113856" cy="3830064"/>
          </a:xfrm>
          <a:prstGeom prst="bentConnector5">
            <a:avLst>
              <a:gd name="adj1" fmla="val -21463"/>
              <a:gd name="adj2" fmla="val 50000"/>
              <a:gd name="adj3" fmla="val 129008"/>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41D29F29-BC2A-48C6-B864-DBB9562EE727}"/>
              </a:ext>
            </a:extLst>
          </p:cNvPr>
          <p:cNvCxnSpPr>
            <a:stCxn id="17" idx="2"/>
            <a:endCxn id="18" idx="0"/>
          </p:cNvCxnSpPr>
          <p:nvPr/>
        </p:nvCxnSpPr>
        <p:spPr>
          <a:xfrm rot="5400000" flipH="1" flipV="1">
            <a:off x="8073751" y="3572099"/>
            <a:ext cx="262854" cy="4171664"/>
          </a:xfrm>
          <a:prstGeom prst="bentConnector5">
            <a:avLst>
              <a:gd name="adj1" fmla="val -86968"/>
              <a:gd name="adj2" fmla="val 50000"/>
              <a:gd name="adj3" fmla="val 250798"/>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9B1484CE-ADB6-443B-B984-96E456C1F05A}"/>
              </a:ext>
            </a:extLst>
          </p:cNvPr>
          <p:cNvSpPr txBox="1"/>
          <p:nvPr/>
        </p:nvSpPr>
        <p:spPr>
          <a:xfrm>
            <a:off x="385016" y="2002484"/>
            <a:ext cx="1892961" cy="523220"/>
          </a:xfrm>
          <a:prstGeom prst="rect">
            <a:avLst/>
          </a:prstGeom>
          <a:noFill/>
        </p:spPr>
        <p:txBody>
          <a:bodyPr wrap="square" rtlCol="0">
            <a:spAutoFit/>
          </a:bodyPr>
          <a:lstStyle/>
          <a:p>
            <a:r>
              <a:rPr kumimoji="1" lang="ja-JP" altLang="en-US" sz="2800" dirty="0"/>
              <a:t>初期設定</a:t>
            </a:r>
          </a:p>
        </p:txBody>
      </p:sp>
      <p:sp>
        <p:nvSpPr>
          <p:cNvPr id="53" name="テキスト ボックス 52">
            <a:extLst>
              <a:ext uri="{FF2B5EF4-FFF2-40B4-BE49-F238E27FC236}">
                <a16:creationId xmlns:a16="http://schemas.microsoft.com/office/drawing/2014/main" id="{795069C0-131C-4787-9B9D-8DD8BCFA03FD}"/>
              </a:ext>
            </a:extLst>
          </p:cNvPr>
          <p:cNvSpPr txBox="1"/>
          <p:nvPr/>
        </p:nvSpPr>
        <p:spPr>
          <a:xfrm>
            <a:off x="8566484" y="182087"/>
            <a:ext cx="2406316" cy="584775"/>
          </a:xfrm>
          <a:prstGeom prst="rect">
            <a:avLst/>
          </a:prstGeom>
          <a:noFill/>
        </p:spPr>
        <p:txBody>
          <a:bodyPr wrap="square" rtlCol="0">
            <a:spAutoFit/>
          </a:bodyPr>
          <a:lstStyle/>
          <a:p>
            <a:r>
              <a:rPr lang="ja-JP" altLang="en-US" sz="3200" dirty="0"/>
              <a:t>時間発展</a:t>
            </a:r>
            <a:endParaRPr kumimoji="1" lang="ja-JP" altLang="en-US" sz="3200" dirty="0"/>
          </a:p>
        </p:txBody>
      </p:sp>
      <p:cxnSp>
        <p:nvCxnSpPr>
          <p:cNvPr id="62" name="直線コネクタ 61">
            <a:extLst>
              <a:ext uri="{FF2B5EF4-FFF2-40B4-BE49-F238E27FC236}">
                <a16:creationId xmlns:a16="http://schemas.microsoft.com/office/drawing/2014/main" id="{D9A7188D-4547-45B5-BA5E-D0DEA11341E0}"/>
              </a:ext>
            </a:extLst>
          </p:cNvPr>
          <p:cNvCxnSpPr>
            <a:cxnSpLocks/>
          </p:cNvCxnSpPr>
          <p:nvPr/>
        </p:nvCxnSpPr>
        <p:spPr>
          <a:xfrm flipV="1">
            <a:off x="7845620" y="787958"/>
            <a:ext cx="0" cy="521017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F216D4C6-2323-43F7-B43D-BBB292ED7A9A}"/>
              </a:ext>
            </a:extLst>
          </p:cNvPr>
          <p:cNvCxnSpPr>
            <a:cxnSpLocks/>
          </p:cNvCxnSpPr>
          <p:nvPr/>
        </p:nvCxnSpPr>
        <p:spPr>
          <a:xfrm flipH="1" flipV="1">
            <a:off x="6095999" y="791421"/>
            <a:ext cx="1749621" cy="210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a:extLst>
              <a:ext uri="{FF2B5EF4-FFF2-40B4-BE49-F238E27FC236}">
                <a16:creationId xmlns:a16="http://schemas.microsoft.com/office/drawing/2014/main" id="{630C1D3C-1C73-43CD-9ADF-920A21F5A173}"/>
              </a:ext>
            </a:extLst>
          </p:cNvPr>
          <p:cNvSpPr>
            <a:spLocks noGrp="1"/>
          </p:cNvSpPr>
          <p:nvPr>
            <p:ph type="sldNum" sz="quarter" idx="12"/>
          </p:nvPr>
        </p:nvSpPr>
        <p:spPr/>
        <p:txBody>
          <a:bodyPr/>
          <a:lstStyle/>
          <a:p>
            <a:fld id="{0FEDCFB8-0A54-465B-AE72-4C93A8A8652A}" type="slidenum">
              <a:rPr kumimoji="1" lang="ja-JP" altLang="en-US" smtClean="0"/>
              <a:t>7</a:t>
            </a:fld>
            <a:endParaRPr kumimoji="1" lang="ja-JP" altLang="en-US"/>
          </a:p>
        </p:txBody>
      </p:sp>
    </p:spTree>
    <p:extLst>
      <p:ext uri="{BB962C8B-B14F-4D97-AF65-F5344CB8AC3E}">
        <p14:creationId xmlns:p14="http://schemas.microsoft.com/office/powerpoint/2010/main" val="308956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6B870-4A02-41CF-A902-2BCF1F406D8C}"/>
              </a:ext>
            </a:extLst>
          </p:cNvPr>
          <p:cNvSpPr>
            <a:spLocks noGrp="1"/>
          </p:cNvSpPr>
          <p:nvPr>
            <p:ph type="title"/>
          </p:nvPr>
        </p:nvSpPr>
        <p:spPr/>
        <p:txBody>
          <a:bodyPr/>
          <a:lstStyle/>
          <a:p>
            <a:r>
              <a:rPr kumimoji="1" lang="ja-JP" altLang="en-US" dirty="0"/>
              <a:t>微分方程式の数値計算法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80091B0-8416-44D7-98AC-9BBEE78AA21E}"/>
                  </a:ext>
                </a:extLst>
              </p:cNvPr>
              <p:cNvSpPr>
                <a:spLocks noGrp="1"/>
              </p:cNvSpPr>
              <p:nvPr>
                <p:ph idx="1"/>
              </p:nvPr>
            </p:nvSpPr>
            <p:spPr/>
            <p:txBody>
              <a:bodyPr/>
              <a:lstStyle/>
              <a:p>
                <a:pPr marL="0" indent="0">
                  <a:buNone/>
                </a:pPr>
                <a:r>
                  <a:rPr lang="ja-JP" altLang="en-US" dirty="0"/>
                  <a:t>重力相互作用の微分方程式</a:t>
                </a:r>
                <a:endParaRPr lang="en-US" altLang="ja-JP" dirty="0"/>
              </a:p>
              <a:p>
                <a:pPr marL="0" indent="0">
                  <a:buNone/>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𝑑</m:t>
                              </m:r>
                            </m:e>
                            <m:sup>
                              <m:r>
                                <a:rPr lang="en-US" altLang="ja-JP" b="0" i="1" smtClean="0">
                                  <a:latin typeface="Cambria Math" panose="02040503050406030204" pitchFamily="18" charset="0"/>
                                </a:rPr>
                                <m:t>2</m:t>
                              </m:r>
                            </m:sup>
                          </m:s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𝑖</m:t>
                              </m:r>
                            </m:sub>
                          </m:sSub>
                        </m:num>
                        <m:den>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𝑑</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𝑡</m:t>
                          </m:r>
                        </m:den>
                      </m:f>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m:rPr>
                              <m:sty m:val="p"/>
                            </m:rPr>
                            <a:rPr lang="en-US" altLang="ja-JP" b="0" i="0" smtClean="0">
                              <a:latin typeface="Cambria Math" panose="02040503050406030204" pitchFamily="18" charset="0"/>
                            </a:rPr>
                            <m:t>Σ</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𝑁</m:t>
                          </m:r>
                        </m:sup>
                      </m:sSubSup>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𝑗</m:t>
                              </m:r>
                            </m:sub>
                          </m:sSub>
                        </m:num>
                        <m:den>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𝒙</m:t>
                                              </m:r>
                                            </m:e>
                                            <m:sub>
                                              <m:r>
                                                <a:rPr lang="en-US" altLang="ja-JP" b="0" i="1" smtClean="0">
                                                  <a:latin typeface="Cambria Math" panose="02040503050406030204" pitchFamily="18" charset="0"/>
                                                </a:rPr>
                                                <m:t>𝑖</m:t>
                                              </m:r>
                                            </m:sub>
                                          </m:sSub>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𝜖</m:t>
                                      </m:r>
                                    </m:e>
                                    <m:sup>
                                      <m:r>
                                        <a:rPr lang="en-US" altLang="ja-JP" b="0" i="1" smtClean="0">
                                          <a:latin typeface="Cambria Math" panose="02040503050406030204" pitchFamily="18" charset="0"/>
                                        </a:rPr>
                                        <m:t>2</m:t>
                                      </m:r>
                                    </m:sup>
                                  </m:sSup>
                                </m:e>
                              </m:d>
                            </m:e>
                            <m:sup>
                              <m:r>
                                <a:rPr lang="en-US" altLang="ja-JP" b="0" i="1" smtClean="0">
                                  <a:latin typeface="Cambria Math" panose="02040503050406030204" pitchFamily="18" charset="0"/>
                                </a:rPr>
                                <m:t>3</m:t>
                              </m:r>
                              <m:r>
                                <m:rPr>
                                  <m:lit/>
                                </m:rPr>
                                <a:rPr lang="en-US" altLang="ja-JP" b="0" i="1" smtClean="0">
                                  <a:latin typeface="Cambria Math" panose="02040503050406030204" pitchFamily="18" charset="0"/>
                                </a:rPr>
                                <m:t>/</m:t>
                              </m:r>
                              <m:r>
                                <a:rPr lang="en-US" altLang="ja-JP" b="0" i="1" smtClean="0">
                                  <a:latin typeface="Cambria Math" panose="02040503050406030204" pitchFamily="18" charset="0"/>
                                </a:rPr>
                                <m:t>2</m:t>
                              </m:r>
                            </m:sup>
                          </m:sSup>
                        </m:den>
                      </m:f>
                    </m:oMath>
                  </m:oMathPara>
                </a14:m>
                <a:endParaRPr lang="en-US" altLang="ja-JP" dirty="0"/>
              </a:p>
              <a:p>
                <a:pPr marL="0" indent="0">
                  <a:buNone/>
                </a:pPr>
                <a:endParaRPr lang="en-US" altLang="ja-JP" dirty="0"/>
              </a:p>
              <a:p>
                <a:pPr marL="0" indent="0">
                  <a:buNone/>
                </a:pPr>
                <a:r>
                  <a:rPr lang="ja-JP" altLang="en-US" dirty="0"/>
                  <a:t>タイムステップ</a:t>
                </a:r>
                <a14:m>
                  <m:oMath xmlns:m="http://schemas.openxmlformats.org/officeDocument/2006/math">
                    <m:r>
                      <a:rPr lang="en-US" altLang="ja-JP" b="0" i="0" smtClean="0">
                        <a:latin typeface="Cambria Math" panose="02040503050406030204" pitchFamily="18" charset="0"/>
                      </a:rPr>
                      <m:t>𝑡</m:t>
                    </m:r>
                    <m:r>
                      <a:rPr lang="en-US" altLang="ja-JP" b="0" i="0" smtClean="0">
                        <a:latin typeface="Cambria Math" panose="02040503050406030204" pitchFamily="18" charset="0"/>
                      </a:rPr>
                      <m:t>+</m:t>
                    </m:r>
                    <m:r>
                      <a:rPr lang="en-US" altLang="ja-JP" b="0" i="1" smtClean="0">
                        <a:latin typeface="Cambria Math" panose="02040503050406030204" pitchFamily="18" charset="0"/>
                      </a:rPr>
                      <m:t>𝑑𝑡</m:t>
                    </m:r>
                  </m:oMath>
                </a14:m>
                <a:r>
                  <a:rPr lang="ja-JP" altLang="en-US" dirty="0"/>
                  <a:t>後の位置、速度を得るために時間積分が必要</a:t>
                </a:r>
                <a:endParaRPr lang="en-US" altLang="ja-JP" dirty="0"/>
              </a:p>
              <a:p>
                <a:pPr marL="0" indent="0">
                  <a:buNone/>
                </a:pPr>
                <a:r>
                  <a:rPr lang="ja-JP" altLang="en-US" dirty="0"/>
                  <a:t>→今回はリープフロッグ法を用いた</a:t>
                </a:r>
                <a:endParaRPr lang="en-US" altLang="ja-JP" dirty="0"/>
              </a:p>
            </p:txBody>
          </p:sp>
        </mc:Choice>
        <mc:Fallback xmlns="">
          <p:sp>
            <p:nvSpPr>
              <p:cNvPr id="3" name="コンテンツ プレースホルダー 2">
                <a:extLst>
                  <a:ext uri="{FF2B5EF4-FFF2-40B4-BE49-F238E27FC236}">
                    <a16:creationId xmlns:a16="http://schemas.microsoft.com/office/drawing/2014/main" id="{F80091B0-8416-44D7-98AC-9BBEE78AA21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9CA1DC1-B782-4CA7-85AB-5C9765943995}"/>
              </a:ext>
            </a:extLst>
          </p:cNvPr>
          <p:cNvSpPr>
            <a:spLocks noGrp="1"/>
          </p:cNvSpPr>
          <p:nvPr>
            <p:ph type="sldNum" sz="quarter" idx="12"/>
          </p:nvPr>
        </p:nvSpPr>
        <p:spPr/>
        <p:txBody>
          <a:bodyPr/>
          <a:lstStyle/>
          <a:p>
            <a:fld id="{0FEDCFB8-0A54-465B-AE72-4C93A8A8652A}" type="slidenum">
              <a:rPr kumimoji="1" lang="ja-JP" altLang="en-US" smtClean="0"/>
              <a:t>8</a:t>
            </a:fld>
            <a:endParaRPr kumimoji="1" lang="ja-JP" altLang="en-US"/>
          </a:p>
        </p:txBody>
      </p:sp>
    </p:spTree>
    <p:extLst>
      <p:ext uri="{BB962C8B-B14F-4D97-AF65-F5344CB8AC3E}">
        <p14:creationId xmlns:p14="http://schemas.microsoft.com/office/powerpoint/2010/main" val="42991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C97DB-412E-460B-99C5-714DBE4E6A78}"/>
              </a:ext>
            </a:extLst>
          </p:cNvPr>
          <p:cNvSpPr>
            <a:spLocks noGrp="1"/>
          </p:cNvSpPr>
          <p:nvPr>
            <p:ph type="title"/>
          </p:nvPr>
        </p:nvSpPr>
        <p:spPr/>
        <p:txBody>
          <a:bodyPr/>
          <a:lstStyle/>
          <a:p>
            <a:r>
              <a:rPr kumimoji="1" lang="ja-JP" altLang="en-US" dirty="0"/>
              <a:t>リープフロッグ法</a:t>
            </a:r>
          </a:p>
        </p:txBody>
      </p:sp>
      <p:sp>
        <p:nvSpPr>
          <p:cNvPr id="3" name="コンテンツ プレースホルダー 2">
            <a:extLst>
              <a:ext uri="{FF2B5EF4-FFF2-40B4-BE49-F238E27FC236}">
                <a16:creationId xmlns:a16="http://schemas.microsoft.com/office/drawing/2014/main" id="{25C98885-B357-4849-B414-B2F262B7F3A6}"/>
              </a:ext>
            </a:extLst>
          </p:cNvPr>
          <p:cNvSpPr>
            <a:spLocks noGrp="1"/>
          </p:cNvSpPr>
          <p:nvPr>
            <p:ph idx="1"/>
          </p:nvPr>
        </p:nvSpPr>
        <p:spPr>
          <a:xfrm>
            <a:off x="1291205" y="3151188"/>
            <a:ext cx="10515600" cy="875630"/>
          </a:xfrm>
        </p:spPr>
        <p:txBody>
          <a:bodyPr>
            <a:normAutofit/>
          </a:bodyPr>
          <a:lstStyle/>
          <a:p>
            <a:pPr marL="0" indent="0">
              <a:buNone/>
            </a:pPr>
            <a:r>
              <a:rPr kumimoji="1" lang="ja-JP" altLang="en-US" sz="3600" dirty="0"/>
              <a:t>中心差分法とオイラー法を交互に行う積分方法</a:t>
            </a:r>
            <a:endParaRPr kumimoji="1" lang="en-US" altLang="ja-JP" sz="3600"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DC552721-2308-40A1-83DC-A1DE4394FF9F}"/>
              </a:ext>
            </a:extLst>
          </p:cNvPr>
          <p:cNvSpPr>
            <a:spLocks noGrp="1"/>
          </p:cNvSpPr>
          <p:nvPr>
            <p:ph type="sldNum" sz="quarter" idx="12"/>
          </p:nvPr>
        </p:nvSpPr>
        <p:spPr/>
        <p:txBody>
          <a:bodyPr/>
          <a:lstStyle/>
          <a:p>
            <a:fld id="{0FEDCFB8-0A54-465B-AE72-4C93A8A8652A}" type="slidenum">
              <a:rPr kumimoji="1" lang="ja-JP" altLang="en-US" smtClean="0"/>
              <a:t>9</a:t>
            </a:fld>
            <a:endParaRPr kumimoji="1" lang="ja-JP" altLang="en-US"/>
          </a:p>
        </p:txBody>
      </p:sp>
    </p:spTree>
    <p:extLst>
      <p:ext uri="{BB962C8B-B14F-4D97-AF65-F5344CB8AC3E}">
        <p14:creationId xmlns:p14="http://schemas.microsoft.com/office/powerpoint/2010/main" val="19608433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2285</TotalTime>
  <Words>1369</Words>
  <Application>Microsoft Office PowerPoint</Application>
  <PresentationFormat>ワイド画面</PresentationFormat>
  <Paragraphs>228</Paragraphs>
  <Slides>40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40</vt:i4>
      </vt:variant>
    </vt:vector>
  </HeadingPairs>
  <TitlesOfParts>
    <vt:vector size="45" baseType="lpstr">
      <vt:lpstr>游ゴシック</vt:lpstr>
      <vt:lpstr>游ゴシック Light</vt:lpstr>
      <vt:lpstr>Arial</vt:lpstr>
      <vt:lpstr>Cambria Math</vt:lpstr>
      <vt:lpstr>Office テーマ</vt:lpstr>
      <vt:lpstr>Cold collapseにおける N体シミュレーション</vt:lpstr>
      <vt:lpstr>目次</vt:lpstr>
      <vt:lpstr>Motivation</vt:lpstr>
      <vt:lpstr>N体シミュレーションとは</vt:lpstr>
      <vt:lpstr>Cold collapse問題とは</vt:lpstr>
      <vt:lpstr>N体シミュレーションの流れ</vt:lpstr>
      <vt:lpstr>PowerPoint プレゼンテーション</vt:lpstr>
      <vt:lpstr>微分方程式の数値計算法</vt:lpstr>
      <vt:lpstr>リープフロッグ法</vt:lpstr>
      <vt:lpstr>中心差分法</vt:lpstr>
      <vt:lpstr>PowerPoint プレゼンテーション</vt:lpstr>
      <vt:lpstr>オイラー法</vt:lpstr>
      <vt:lpstr>リープフロッグ法</vt:lpstr>
      <vt:lpstr>初期条件</vt:lpstr>
      <vt:lpstr>初期条件</vt:lpstr>
      <vt:lpstr>初期条件</vt:lpstr>
      <vt:lpstr>タイムステップの決定</vt:lpstr>
      <vt:lpstr>ソフトニングパラメータの決定</vt:lpstr>
      <vt:lpstr>自由落下時間 </vt:lpstr>
      <vt:lpstr>自由落下時間</vt:lpstr>
      <vt:lpstr>自由落下時間</vt:lpstr>
      <vt:lpstr>誤差の評価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ビリアル比</vt:lpstr>
      <vt:lpstr>ビリアル比</vt:lpstr>
      <vt:lpstr>まとめ</vt:lpstr>
      <vt:lpstr>今後の展望</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Cold collapseにおけるN体シミュレーションとその展望</dc:title>
  <dc:creator>f21a005e</dc:creator>
  <cp:lastModifiedBy>f21a005e</cp:lastModifiedBy>
  <cp:revision>229</cp:revision>
  <dcterms:created xsi:type="dcterms:W3CDTF">2021-07-09T03:38:09Z</dcterms:created>
  <dcterms:modified xsi:type="dcterms:W3CDTF">2021-08-01T03:39:54Z</dcterms:modified>
</cp:coreProperties>
</file>