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64" r:id="rId4"/>
    <p:sldId id="266" r:id="rId5"/>
    <p:sldId id="265" r:id="rId6"/>
    <p:sldId id="268" r:id="rId7"/>
    <p:sldId id="271" r:id="rId8"/>
    <p:sldId id="274" r:id="rId9"/>
    <p:sldId id="275" r:id="rId10"/>
    <p:sldId id="27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36"/>
  </p:normalViewPr>
  <p:slideViewPr>
    <p:cSldViewPr snapToGrid="0">
      <p:cViewPr varScale="1">
        <p:scale>
          <a:sx n="79" d="100"/>
          <a:sy n="79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5AA0D-7B84-4CF4-8719-B693F8775AD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77F05-148D-4717-A666-B122011B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3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5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3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4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6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for second bullet point, generation/segregation instead of school quality; paint a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7F05-148D-4717-A666-B122011B3D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F4E5-F5D3-4824-A282-7A2E3FB73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183" y="1111412"/>
            <a:ext cx="7749032" cy="325526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r>
              <a:rPr lang="en-US" sz="4800" dirty="0"/>
              <a:t>Re-drawing </a:t>
            </a:r>
            <a:r>
              <a:rPr lang="en-US" altLang="zh-CN" sz="4800" dirty="0"/>
              <a:t>Public Elementary School District for racial-integration in Durham, NC</a:t>
            </a:r>
            <a:br>
              <a:rPr lang="en-US" altLang="zh-CN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C0956-DA8A-465B-90B9-41EBADD5B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83" y="4502606"/>
            <a:ext cx="7315200" cy="914400"/>
          </a:xfrm>
        </p:spPr>
        <p:txBody>
          <a:bodyPr/>
          <a:lstStyle/>
          <a:p>
            <a:r>
              <a:rPr lang="en-US" dirty="0"/>
              <a:t>Xinchun(Atsushi) Hu</a:t>
            </a:r>
          </a:p>
          <a:p>
            <a:r>
              <a:rPr lang="en-US" dirty="0" err="1"/>
              <a:t>Yuncong</a:t>
            </a:r>
            <a:r>
              <a:rPr lang="en-US" dirty="0"/>
              <a:t>(Joe) </a:t>
            </a:r>
            <a:r>
              <a:rPr lang="en-US" dirty="0" err="1"/>
              <a:t>Zuo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F7666-6579-6E41-8C6D-3D8AD2DC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913" y="4680890"/>
            <a:ext cx="2522219" cy="11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9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329479-1446-4646-B023-5F84A15F2402}"/>
              </a:ext>
            </a:extLst>
          </p:cNvPr>
          <p:cNvSpPr txBox="1"/>
          <p:nvPr/>
        </p:nvSpPr>
        <p:spPr>
          <a:xfrm>
            <a:off x="201760" y="1210713"/>
            <a:ext cx="334051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Approach and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Preliminary findings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Fairness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3A70F-C3F6-2349-9813-365F98C8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892" y="-210238"/>
            <a:ext cx="7315200" cy="230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Preliminary Findings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FE90D4-A367-734B-B907-9F398BC51D0A}"/>
              </a:ext>
            </a:extLst>
          </p:cNvPr>
          <p:cNvSpPr txBox="1">
            <a:spLocks/>
          </p:cNvSpPr>
          <p:nvPr/>
        </p:nvSpPr>
        <p:spPr>
          <a:xfrm>
            <a:off x="3947476" y="665018"/>
            <a:ext cx="7315200" cy="483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0A5AFE-9F75-054F-ACCE-FBCF326AF470}"/>
              </a:ext>
            </a:extLst>
          </p:cNvPr>
          <p:cNvSpPr txBox="1">
            <a:spLocks/>
          </p:cNvSpPr>
          <p:nvPr/>
        </p:nvSpPr>
        <p:spPr>
          <a:xfrm>
            <a:off x="8783128" y="408570"/>
            <a:ext cx="2884753" cy="483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generated all the data inputs and run our model</a:t>
            </a:r>
          </a:p>
          <a:p>
            <a:r>
              <a:rPr lang="en-US" dirty="0"/>
              <a:t>Large number of blocks makes the computation very expensive</a:t>
            </a:r>
          </a:p>
          <a:p>
            <a:pPr lvl="1"/>
            <a:r>
              <a:rPr lang="en-US" dirty="0"/>
              <a:t>Reduce to less granular geographic areas such as block groups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58966-D6F9-A448-A7CB-02722BD4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92" y="1080447"/>
            <a:ext cx="5157236" cy="5145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A2D9A-A6CF-B449-AF55-82166CD6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72" y="4127271"/>
            <a:ext cx="1936052" cy="20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5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329479-1446-4646-B023-5F84A15F2402}"/>
              </a:ext>
            </a:extLst>
          </p:cNvPr>
          <p:cNvSpPr txBox="1"/>
          <p:nvPr/>
        </p:nvSpPr>
        <p:spPr>
          <a:xfrm>
            <a:off x="201760" y="1210713"/>
            <a:ext cx="33405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Approach and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Preliminary findings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Fairness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3A70F-C3F6-2349-9813-365F98C8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108" y="-205168"/>
            <a:ext cx="7315200" cy="230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How to understand the results?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24CC2B-50EF-5D46-A948-EBFC06323498}"/>
              </a:ext>
            </a:extLst>
          </p:cNvPr>
          <p:cNvSpPr txBox="1">
            <a:spLocks/>
          </p:cNvSpPr>
          <p:nvPr/>
        </p:nvSpPr>
        <p:spPr>
          <a:xfrm>
            <a:off x="3844450" y="946353"/>
            <a:ext cx="7315200" cy="483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If we want to make racial composition to the benchmark composition as much as possible, it may not be fair to all students</a:t>
            </a:r>
          </a:p>
          <a:p>
            <a:pPr lvl="1"/>
            <a:r>
              <a:rPr lang="en-US" sz="2000" dirty="0"/>
              <a:t>Some students will travel longer than others</a:t>
            </a:r>
          </a:p>
          <a:p>
            <a:pPr lvl="1"/>
            <a:r>
              <a:rPr lang="en-US" sz="2000" dirty="0"/>
              <a:t>Neighbors may end up in different schools</a:t>
            </a:r>
          </a:p>
          <a:p>
            <a:pPr lvl="1"/>
            <a:endParaRPr lang="en-US" sz="2000" dirty="0"/>
          </a:p>
          <a:p>
            <a:r>
              <a:rPr lang="en-US" sz="2400" dirty="0"/>
              <a:t>We quantitatively evaluate the fairness </a:t>
            </a:r>
          </a:p>
          <a:p>
            <a:pPr lvl="1"/>
            <a:r>
              <a:rPr lang="en-US" sz="2000" dirty="0"/>
              <a:t>Travel time for each racial groups</a:t>
            </a:r>
          </a:p>
          <a:p>
            <a:pPr lvl="1"/>
            <a:r>
              <a:rPr lang="en-US" sz="2000" dirty="0"/>
              <a:t>Statistics about school allocation of students in each block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6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955" y="1574334"/>
            <a:ext cx="7315200" cy="5234073"/>
          </a:xfrm>
        </p:spPr>
        <p:txBody>
          <a:bodyPr/>
          <a:lstStyle/>
          <a:p>
            <a:r>
              <a:rPr lang="en-US" dirty="0"/>
              <a:t>Brown vs Board of Education </a:t>
            </a:r>
          </a:p>
          <a:p>
            <a:r>
              <a:rPr lang="en-US" dirty="0"/>
              <a:t>Racial composition in elementary schools in Durham, NC</a:t>
            </a:r>
          </a:p>
          <a:p>
            <a:r>
              <a:rPr lang="en-US" dirty="0"/>
              <a:t>All elementary school age students: ~ 21000 total in 2010 census</a:t>
            </a:r>
          </a:p>
          <a:p>
            <a:pPr lvl="1"/>
            <a:r>
              <a:rPr lang="en-US" dirty="0"/>
              <a:t>~31.8% White students</a:t>
            </a:r>
          </a:p>
          <a:p>
            <a:pPr lvl="1"/>
            <a:r>
              <a:rPr lang="en-US" dirty="0"/>
              <a:t>~20.2% Hispanic students</a:t>
            </a:r>
          </a:p>
          <a:p>
            <a:pPr lvl="1"/>
            <a:r>
              <a:rPr lang="en-US" dirty="0"/>
              <a:t>~40.9% Black students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9885C-40E1-4C9F-940D-73C370CCA490}"/>
              </a:ext>
            </a:extLst>
          </p:cNvPr>
          <p:cNvSpPr txBox="1"/>
          <p:nvPr/>
        </p:nvSpPr>
        <p:spPr>
          <a:xfrm>
            <a:off x="201760" y="1210713"/>
            <a:ext cx="334051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Approach and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Preliminary findings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Fairness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DC7D57-FD4B-F642-BFD8-05AF31B2A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84037"/>
              </p:ext>
            </p:extLst>
          </p:nvPr>
        </p:nvGraphicFramePr>
        <p:xfrm>
          <a:off x="3980459" y="4360539"/>
          <a:ext cx="632701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508">
                  <a:extLst>
                    <a:ext uri="{9D8B030D-6E8A-4147-A177-3AD203B41FA5}">
                      <a16:colId xmlns:a16="http://schemas.microsoft.com/office/drawing/2014/main" val="830305820"/>
                    </a:ext>
                  </a:extLst>
                </a:gridCol>
                <a:gridCol w="3163508">
                  <a:extLst>
                    <a:ext uri="{9D8B030D-6E8A-4147-A177-3AD203B41FA5}">
                      <a16:colId xmlns:a16="http://schemas.microsoft.com/office/drawing/2014/main" val="1102844864"/>
                    </a:ext>
                  </a:extLst>
                </a:gridCol>
              </a:tblGrid>
              <a:tr h="130181">
                <a:tc>
                  <a:txBody>
                    <a:bodyPr/>
                    <a:lstStyle/>
                    <a:p>
                      <a:r>
                        <a:rPr lang="en-US" dirty="0"/>
                        <a:t>School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6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</a:t>
                      </a:r>
                      <a:r>
                        <a:rPr lang="en-US" dirty="0" err="1"/>
                        <a:t>C</a:t>
                      </a:r>
                      <a:r>
                        <a:rPr lang="en-US" dirty="0"/>
                        <a:t> S Paulding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82.3% 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Lakewood Elementary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47.1% Hispanic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7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Magnum Elementary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68.7% 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806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14B0EF5-A3A4-1547-9B29-68C46FF637D2}"/>
              </a:ext>
            </a:extLst>
          </p:cNvPr>
          <p:cNvSpPr txBox="1"/>
          <p:nvPr/>
        </p:nvSpPr>
        <p:spPr>
          <a:xfrm>
            <a:off x="3860955" y="743337"/>
            <a:ext cx="6839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Persistent racial segregation in elementary schools in Durham</a:t>
            </a:r>
          </a:p>
        </p:txBody>
      </p:sp>
    </p:spTree>
    <p:extLst>
      <p:ext uri="{BB962C8B-B14F-4D97-AF65-F5344CB8AC3E}">
        <p14:creationId xmlns:p14="http://schemas.microsoft.com/office/powerpoint/2010/main" val="5138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CC5-8AD7-46F1-BDA8-AF78594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700" y="236912"/>
            <a:ext cx="7315200" cy="4837592"/>
          </a:xfrm>
        </p:spPr>
        <p:txBody>
          <a:bodyPr/>
          <a:lstStyle/>
          <a:p>
            <a:r>
              <a:rPr lang="en-US" dirty="0"/>
              <a:t>Children </a:t>
            </a:r>
            <a:r>
              <a:rPr lang="en-US" b="1" dirty="0"/>
              <a:t>learn better </a:t>
            </a:r>
            <a:r>
              <a:rPr lang="en-US" dirty="0"/>
              <a:t>under integrated environment</a:t>
            </a:r>
          </a:p>
          <a:p>
            <a:r>
              <a:rPr lang="en-US" dirty="0"/>
              <a:t>School grading process can be trapped in so-called </a:t>
            </a:r>
            <a:r>
              <a:rPr lang="en-US" b="1" dirty="0"/>
              <a:t>Simpson’s Paradox</a:t>
            </a:r>
          </a:p>
          <a:p>
            <a:r>
              <a:rPr lang="en-US" dirty="0"/>
              <a:t>School grades will have further implication on </a:t>
            </a:r>
            <a:r>
              <a:rPr lang="en-US" b="1" dirty="0"/>
              <a:t>public perception </a:t>
            </a:r>
            <a:r>
              <a:rPr lang="en-US" dirty="0"/>
              <a:t>and </a:t>
            </a:r>
            <a:r>
              <a:rPr lang="en-US" b="1" dirty="0"/>
              <a:t>funding</a:t>
            </a:r>
            <a:r>
              <a:rPr lang="en-US" dirty="0"/>
              <a:t> on the elementary schools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6BFBFD-4824-4E09-A40C-BECAF1CCA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10502"/>
              </p:ext>
            </p:extLst>
          </p:nvPr>
        </p:nvGraphicFramePr>
        <p:xfrm>
          <a:off x="3877700" y="3794760"/>
          <a:ext cx="764373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00">
                  <a:extLst>
                    <a:ext uri="{9D8B030D-6E8A-4147-A177-3AD203B41FA5}">
                      <a16:colId xmlns:a16="http://schemas.microsoft.com/office/drawing/2014/main" val="295371017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8070779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4135974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061987236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5933159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283744670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116689844"/>
                    </a:ext>
                  </a:extLst>
                </a:gridCol>
              </a:tblGrid>
              <a:tr h="10778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 </a:t>
                      </a:r>
                      <a:r>
                        <a:rPr lang="en-US" altLang="zh-CN" sz="1800" dirty="0"/>
                        <a:t>Below Poverty line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Proficiency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 Above Poverty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Proficiency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Overall Proficiency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37153"/>
                  </a:ext>
                </a:extLst>
              </a:tr>
              <a:tr h="353374">
                <a:tc>
                  <a:txBody>
                    <a:bodyPr/>
                    <a:lstStyle/>
                    <a:p>
                      <a:r>
                        <a:rPr lang="en-US" sz="1800" dirty="0"/>
                        <a:t>School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96584"/>
                  </a:ext>
                </a:extLst>
              </a:tr>
              <a:tr h="353374">
                <a:tc>
                  <a:txBody>
                    <a:bodyPr/>
                    <a:lstStyle/>
                    <a:p>
                      <a:r>
                        <a:rPr lang="en-US" sz="1800" dirty="0"/>
                        <a:t>School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92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329479-1446-4646-B023-5F84A15F2402}"/>
              </a:ext>
            </a:extLst>
          </p:cNvPr>
          <p:cNvSpPr txBox="1"/>
          <p:nvPr/>
        </p:nvSpPr>
        <p:spPr>
          <a:xfrm>
            <a:off x="201760" y="1210713"/>
            <a:ext cx="334051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Approach and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Preliminary findings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Fairness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7244F-66FB-E340-BB4D-B2125FA548EA}"/>
              </a:ext>
            </a:extLst>
          </p:cNvPr>
          <p:cNvSpPr txBox="1"/>
          <p:nvPr/>
        </p:nvSpPr>
        <p:spPr>
          <a:xfrm>
            <a:off x="3877701" y="749048"/>
            <a:ext cx="683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racial integration should be encouraged </a:t>
            </a:r>
          </a:p>
        </p:txBody>
      </p:sp>
    </p:spTree>
    <p:extLst>
      <p:ext uri="{BB962C8B-B14F-4D97-AF65-F5344CB8AC3E}">
        <p14:creationId xmlns:p14="http://schemas.microsoft.com/office/powerpoint/2010/main" val="192183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F51A68-BD7E-E944-9846-92D413868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4408" y="1652673"/>
            <a:ext cx="7315200" cy="46177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29479-1446-4646-B023-5F84A15F2402}"/>
              </a:ext>
            </a:extLst>
          </p:cNvPr>
          <p:cNvSpPr txBox="1"/>
          <p:nvPr/>
        </p:nvSpPr>
        <p:spPr>
          <a:xfrm>
            <a:off x="201760" y="1210713"/>
            <a:ext cx="334051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Approach and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Preliminary findings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Fairness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80448-73C5-7741-88D7-4B6846D9CC5C}"/>
              </a:ext>
            </a:extLst>
          </p:cNvPr>
          <p:cNvSpPr txBox="1"/>
          <p:nvPr/>
        </p:nvSpPr>
        <p:spPr>
          <a:xfrm>
            <a:off x="3877701" y="749048"/>
            <a:ext cx="6839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Hypothetical vs Actual </a:t>
            </a:r>
          </a:p>
          <a:p>
            <a:pPr algn="ctr"/>
            <a:r>
              <a:rPr lang="en-US" sz="2400" b="1" dirty="0"/>
              <a:t>Percentage of Black Students in Durham </a:t>
            </a:r>
          </a:p>
        </p:txBody>
      </p:sp>
    </p:spTree>
    <p:extLst>
      <p:ext uri="{BB962C8B-B14F-4D97-AF65-F5344CB8AC3E}">
        <p14:creationId xmlns:p14="http://schemas.microsoft.com/office/powerpoint/2010/main" val="190267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329479-1446-4646-B023-5F84A15F2402}"/>
              </a:ext>
            </a:extLst>
          </p:cNvPr>
          <p:cNvSpPr txBox="1"/>
          <p:nvPr/>
        </p:nvSpPr>
        <p:spPr>
          <a:xfrm>
            <a:off x="201760" y="1210713"/>
            <a:ext cx="33405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Approach and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Preliminary findings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Fairness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3A70F-C3F6-2349-9813-365F98C8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145" y="-141732"/>
            <a:ext cx="7315200" cy="230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Which school to go?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D7989-2521-F54D-A587-6B196042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145" y="1177904"/>
            <a:ext cx="3909573" cy="568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329479-1446-4646-B023-5F84A15F2402}"/>
              </a:ext>
            </a:extLst>
          </p:cNvPr>
          <p:cNvSpPr txBox="1"/>
          <p:nvPr/>
        </p:nvSpPr>
        <p:spPr>
          <a:xfrm>
            <a:off x="201760" y="1210713"/>
            <a:ext cx="33405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Approach and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Preliminary findings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Fairness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3A70F-C3F6-2349-9813-365F98C8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468" y="-240066"/>
            <a:ext cx="7315200" cy="230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Which school to go?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457AB-57F3-DB49-9639-01263423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63" y="1129427"/>
            <a:ext cx="3416610" cy="4963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8C84F-2F82-E947-BEB2-96929A65E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697" y="1129428"/>
            <a:ext cx="341661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0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329479-1446-4646-B023-5F84A15F2402}"/>
              </a:ext>
            </a:extLst>
          </p:cNvPr>
          <p:cNvSpPr txBox="1"/>
          <p:nvPr/>
        </p:nvSpPr>
        <p:spPr>
          <a:xfrm>
            <a:off x="201760" y="1210713"/>
            <a:ext cx="33405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Approach and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Preliminary findings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Fairness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3A70F-C3F6-2349-9813-365F98C8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476" y="0"/>
            <a:ext cx="7315200" cy="230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Assumptions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FE90D4-A367-734B-B907-9F398BC51D0A}"/>
              </a:ext>
            </a:extLst>
          </p:cNvPr>
          <p:cNvSpPr txBox="1">
            <a:spLocks/>
          </p:cNvSpPr>
          <p:nvPr/>
        </p:nvSpPr>
        <p:spPr>
          <a:xfrm>
            <a:off x="3947476" y="665018"/>
            <a:ext cx="7315200" cy="483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students of elementary school age go to a public school</a:t>
            </a:r>
          </a:p>
          <a:p>
            <a:r>
              <a:rPr lang="en-US" dirty="0"/>
              <a:t>Students of the same race from the same block go to the same school</a:t>
            </a:r>
          </a:p>
          <a:p>
            <a:r>
              <a:rPr lang="en-US" dirty="0"/>
              <a:t>There is an upper limit on travel time of each student</a:t>
            </a:r>
          </a:p>
          <a:p>
            <a:r>
              <a:rPr lang="en-US" dirty="0"/>
              <a:t>School capacity can be expanded up to 10% compared to current enrollment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0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329479-1446-4646-B023-5F84A15F2402}"/>
              </a:ext>
            </a:extLst>
          </p:cNvPr>
          <p:cNvSpPr txBox="1"/>
          <p:nvPr/>
        </p:nvSpPr>
        <p:spPr>
          <a:xfrm>
            <a:off x="201760" y="1210713"/>
            <a:ext cx="33405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Approach and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Preliminary findings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Fairness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3A70F-C3F6-2349-9813-365F98C8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476" y="0"/>
            <a:ext cx="7315200" cy="230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Parameters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FE90D4-A367-734B-B907-9F398BC51D0A}"/>
              </a:ext>
            </a:extLst>
          </p:cNvPr>
          <p:cNvSpPr txBox="1">
            <a:spLocks/>
          </p:cNvSpPr>
          <p:nvPr/>
        </p:nvSpPr>
        <p:spPr>
          <a:xfrm>
            <a:off x="3947476" y="665018"/>
            <a:ext cx="7315200" cy="483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number of students of each race in each block </a:t>
            </a:r>
          </a:p>
          <a:p>
            <a:r>
              <a:rPr lang="en-US" dirty="0"/>
              <a:t>The capacity limit </a:t>
            </a:r>
            <a:r>
              <a:rPr lang="en-US" i="1" dirty="0" err="1"/>
              <a:t>C_j</a:t>
            </a:r>
            <a:r>
              <a:rPr lang="en-US" i="1" dirty="0"/>
              <a:t>  </a:t>
            </a:r>
            <a:r>
              <a:rPr lang="en-US" dirty="0"/>
              <a:t>at each public school </a:t>
            </a:r>
            <a:r>
              <a:rPr lang="en-US" i="1" dirty="0"/>
              <a:t>j</a:t>
            </a:r>
          </a:p>
          <a:p>
            <a:pPr lvl="1"/>
            <a:r>
              <a:rPr lang="en-US" dirty="0"/>
              <a:t>Expansion from current enrollment is necessary</a:t>
            </a:r>
          </a:p>
          <a:p>
            <a:r>
              <a:rPr lang="en-US" dirty="0"/>
              <a:t>Distance between each block and each school</a:t>
            </a:r>
          </a:p>
          <a:p>
            <a:r>
              <a:rPr lang="en-US" dirty="0"/>
              <a:t>The travel time limit </a:t>
            </a:r>
            <a:r>
              <a:rPr lang="en-US" i="1" dirty="0" err="1"/>
              <a:t>t_i</a:t>
            </a:r>
            <a:r>
              <a:rPr lang="en-US" i="1" dirty="0"/>
              <a:t> </a:t>
            </a:r>
            <a:r>
              <a:rPr lang="en-US" dirty="0"/>
              <a:t>for each block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/>
              <a:t>Certain  blocks may have to travel more than some other blocks</a:t>
            </a:r>
          </a:p>
          <a:p>
            <a:r>
              <a:rPr lang="en-US" dirty="0"/>
              <a:t>Benchmark racial composition: </a:t>
            </a:r>
            <a:r>
              <a:rPr lang="en-US" i="1" dirty="0" err="1"/>
              <a:t>p_k</a:t>
            </a:r>
            <a:r>
              <a:rPr lang="en-US" dirty="0"/>
              <a:t> for each race </a:t>
            </a:r>
            <a:r>
              <a:rPr lang="en-US" i="1" dirty="0"/>
              <a:t>k</a:t>
            </a:r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329479-1446-4646-B023-5F84A15F2402}"/>
              </a:ext>
            </a:extLst>
          </p:cNvPr>
          <p:cNvSpPr txBox="1"/>
          <p:nvPr/>
        </p:nvSpPr>
        <p:spPr>
          <a:xfrm>
            <a:off x="201760" y="1210713"/>
            <a:ext cx="33405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Approach and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Preliminary findings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Fairness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3A70F-C3F6-2349-9813-365F98C8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476" y="0"/>
            <a:ext cx="7315200" cy="230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0FE90D4-A367-734B-B907-9F398BC51D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7476" y="665018"/>
                <a:ext cx="7315200" cy="483759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Whether a student from block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of race </a:t>
                </a:r>
                <a:r>
                  <a:rPr lang="en-US" i="1" dirty="0"/>
                  <a:t>k</a:t>
                </a:r>
                <a:r>
                  <a:rPr lang="en-US" dirty="0"/>
                  <a:t> go to school </a:t>
                </a:r>
                <a:r>
                  <a:rPr lang="en-US" i="1" dirty="0"/>
                  <a:t>j </a:t>
                </a:r>
              </a:p>
              <a:p>
                <a:pPr lvl="1"/>
                <a:r>
                  <a:rPr lang="en-US" dirty="0"/>
                  <a:t>Binary variable</a:t>
                </a:r>
              </a:p>
              <a:p>
                <a:r>
                  <a:rPr lang="en-US" dirty="0"/>
                  <a:t>Number of students of each race </a:t>
                </a:r>
                <a:r>
                  <a:rPr lang="en-US" i="1" dirty="0"/>
                  <a:t>k</a:t>
                </a:r>
                <a:r>
                  <a:rPr lang="en-US" dirty="0"/>
                  <a:t> at school </a:t>
                </a:r>
                <a:r>
                  <a:rPr lang="en-US" i="1" dirty="0"/>
                  <a:t>j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i="1" dirty="0"/>
              </a:p>
              <a:p>
                <a:r>
                  <a:rPr lang="en-US" dirty="0"/>
                  <a:t>Total number of students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at each school </a:t>
                </a:r>
                <a:r>
                  <a:rPr lang="en-US" i="1" dirty="0"/>
                  <a:t>j</a:t>
                </a:r>
              </a:p>
              <a:p>
                <a:r>
                  <a:rPr lang="en-US" dirty="0"/>
                  <a:t>Minimize </a:t>
                </a:r>
                <a:r>
                  <a:rPr lang="en-US" dirty="0" err="1"/>
                  <a:t>Obj</a:t>
                </a:r>
                <a:r>
                  <a:rPr lang="en-US" dirty="0"/>
                  <a:t> function: </a:t>
                </a:r>
              </a:p>
              <a:p>
                <a:pPr lvl="4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0FE90D4-A367-734B-B907-9F398BC5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476" y="665018"/>
                <a:ext cx="7315200" cy="4837592"/>
              </a:xfrm>
              <a:prstGeom prst="rect">
                <a:avLst/>
              </a:prstGeom>
              <a:blipFill>
                <a:blip r:embed="rId3"/>
                <a:stretch>
                  <a:fillRect l="-520" b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8247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10033</TotalTime>
  <Words>696</Words>
  <Application>Microsoft Macintosh PowerPoint</Application>
  <PresentationFormat>Widescreen</PresentationFormat>
  <Paragraphs>142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幼圆</vt:lpstr>
      <vt:lpstr>Arial</vt:lpstr>
      <vt:lpstr>Calibri</vt:lpstr>
      <vt:lpstr>Cambria Math</vt:lpstr>
      <vt:lpstr>Corbel</vt:lpstr>
      <vt:lpstr>Wingdings 2</vt:lpstr>
      <vt:lpstr>Frame</vt:lpstr>
      <vt:lpstr> Re-drawing Public Elementary School District for racial-integration in Durham, NC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Regrading Schools in NC</dc:title>
  <dc:creator>Atsushi Hu</dc:creator>
  <cp:lastModifiedBy>Xinchun Hu</cp:lastModifiedBy>
  <cp:revision>33</cp:revision>
  <dcterms:created xsi:type="dcterms:W3CDTF">2020-05-22T15:20:16Z</dcterms:created>
  <dcterms:modified xsi:type="dcterms:W3CDTF">2020-11-16T19:32:25Z</dcterms:modified>
</cp:coreProperties>
</file>