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75" r:id="rId3"/>
    <p:sldId id="263" r:id="rId4"/>
    <p:sldId id="268" r:id="rId5"/>
    <p:sldId id="261" r:id="rId6"/>
    <p:sldId id="257" r:id="rId7"/>
    <p:sldId id="259" r:id="rId8"/>
    <p:sldId id="276" r:id="rId9"/>
    <p:sldId id="267" r:id="rId10"/>
    <p:sldId id="270" r:id="rId11"/>
    <p:sldId id="264" r:id="rId12"/>
    <p:sldId id="266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sushi Hu" initials="AH" lastIdx="2" clrIdx="0">
    <p:extLst>
      <p:ext uri="{19B8F6BF-5375-455C-9EA6-DF929625EA0E}">
        <p15:presenceInfo xmlns:p15="http://schemas.microsoft.com/office/powerpoint/2012/main" userId="Atsushi 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3:20:01.277" idx="2">
    <p:pos x="7007" y="1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1T14:55:56.57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AA0D-7B84-4CF4-8719-B693F8775AD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7F05-148D-4717-A666-B122011B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altLang="zh-CN" dirty="0"/>
              <a:t>Show that we are looking for more nuanced way of grouping  in the future; ask opinions on grouping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altLang="zh-CN" dirty="0"/>
              <a:t>Show that we are looking for more nuanced way of grouping  in the future; ask opinions on grouping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4E5-F5D3-4824-A282-7A2E3FB7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49032" cy="3255264"/>
          </a:xfrm>
        </p:spPr>
        <p:txBody>
          <a:bodyPr/>
          <a:lstStyle/>
          <a:p>
            <a:br>
              <a:rPr lang="en-US" dirty="0"/>
            </a:br>
            <a:r>
              <a:rPr lang="en-US" altLang="zh-CN" dirty="0"/>
              <a:t>What makes a school “good”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0956-DA8A-465B-90B9-41EBADD5B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PRUV2020, Atsushi Hu</a:t>
            </a:r>
          </a:p>
          <a:p>
            <a:r>
              <a:rPr lang="en-US" dirty="0"/>
              <a:t>Mentor: Prof Gregory </a:t>
            </a:r>
            <a:r>
              <a:rPr lang="en-US" dirty="0" err="1"/>
              <a:t>Herschlag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65" y="1247386"/>
            <a:ext cx="7315200" cy="5120640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246CD-A9A5-48AF-8AC1-BB2327F3DD6A}"/>
              </a:ext>
            </a:extLst>
          </p:cNvPr>
          <p:cNvSpPr txBox="1"/>
          <p:nvPr/>
        </p:nvSpPr>
        <p:spPr>
          <a:xfrm>
            <a:off x="4030598" y="680132"/>
            <a:ext cx="6777991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To break down Simpson’s paradox, we break the student into different subgroups, and we want to quantify the performance of each subgroup at each school..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Step 1:</a:t>
            </a:r>
            <a:r>
              <a:rPr lang="en-US" dirty="0"/>
              <a:t> At each school, for each ethnicity group, find the number of 		students being proficient in each test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2: </a:t>
            </a:r>
            <a:r>
              <a:rPr lang="en-US" dirty="0"/>
              <a:t>Estimate the chance of being proficient (proficiency ratio) 		using a Bayesian approach to account for the limited number of 	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3</a:t>
            </a:r>
            <a:r>
              <a:rPr lang="en-US" dirty="0"/>
              <a:t>: Compare the proficiency ratio to that of NC</a:t>
            </a:r>
          </a:p>
          <a:p>
            <a:pPr>
              <a:lnSpc>
                <a:spcPct val="150000"/>
              </a:lnSpc>
            </a:pPr>
            <a:r>
              <a:rPr lang="en-US" dirty="0"/>
              <a:t>		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4</a:t>
            </a:r>
            <a:r>
              <a:rPr lang="en-US" dirty="0"/>
              <a:t>: Rank the schools based on the relative performance for each ethnicity group</a:t>
            </a:r>
          </a:p>
        </p:txBody>
      </p:sp>
    </p:spTree>
    <p:extLst>
      <p:ext uri="{BB962C8B-B14F-4D97-AF65-F5344CB8AC3E}">
        <p14:creationId xmlns:p14="http://schemas.microsoft.com/office/powerpoint/2010/main" val="423708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65" y="1247386"/>
            <a:ext cx="7315200" cy="5120640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AB32028-7559-4B0C-82DF-A94C619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87425"/>
              </p:ext>
            </p:extLst>
          </p:nvPr>
        </p:nvGraphicFramePr>
        <p:xfrm>
          <a:off x="3722581" y="758320"/>
          <a:ext cx="3729777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087">
                  <a:extLst>
                    <a:ext uri="{9D8B030D-6E8A-4147-A177-3AD203B41FA5}">
                      <a16:colId xmlns:a16="http://schemas.microsoft.com/office/drawing/2014/main" val="256125219"/>
                    </a:ext>
                  </a:extLst>
                </a:gridCol>
                <a:gridCol w="1890690">
                  <a:extLst>
                    <a:ext uri="{9D8B030D-6E8A-4147-A177-3AD203B41FA5}">
                      <a16:colId xmlns:a16="http://schemas.microsoft.com/office/drawing/2014/main" val="2509941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Rank for Black </a:t>
                      </a:r>
                      <a:r>
                        <a:rPr lang="en-US" altLang="zh-CN" sz="1600" dirty="0"/>
                        <a:t>students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Pearsontown</a:t>
                      </a:r>
                      <a:r>
                        <a:rPr lang="en-US" sz="1600" dirty="0"/>
                        <a:t>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Hillandale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7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Mangum (A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NG)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N Harris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Bethesda ( D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936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4D71AD9-4D1D-46F2-BC2C-3484F555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3859"/>
              </p:ext>
            </p:extLst>
          </p:nvPr>
        </p:nvGraphicFramePr>
        <p:xfrm>
          <a:off x="7634966" y="752994"/>
          <a:ext cx="3664045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76">
                  <a:extLst>
                    <a:ext uri="{9D8B030D-6E8A-4147-A177-3AD203B41FA5}">
                      <a16:colId xmlns:a16="http://schemas.microsoft.com/office/drawing/2014/main" val="256125219"/>
                    </a:ext>
                  </a:extLst>
                </a:gridCol>
                <a:gridCol w="1857369">
                  <a:extLst>
                    <a:ext uri="{9D8B030D-6E8A-4147-A177-3AD203B41FA5}">
                      <a16:colId xmlns:a16="http://schemas.microsoft.com/office/drawing/2014/main" val="2509941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Rank for White </a:t>
                      </a:r>
                      <a:r>
                        <a:rPr lang="en-US" altLang="zh-CN" sz="1600" dirty="0"/>
                        <a:t>students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Forest View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Creekside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7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Club Boulevard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Pearsontown</a:t>
                      </a:r>
                      <a:r>
                        <a:rPr lang="en-US" sz="1600" dirty="0"/>
                        <a:t>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Easley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93646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E71B46B-C816-4F7F-A688-0D02FCA21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94027"/>
              </p:ext>
            </p:extLst>
          </p:nvPr>
        </p:nvGraphicFramePr>
        <p:xfrm>
          <a:off x="3722582" y="3562058"/>
          <a:ext cx="372977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088">
                  <a:extLst>
                    <a:ext uri="{9D8B030D-6E8A-4147-A177-3AD203B41FA5}">
                      <a16:colId xmlns:a16="http://schemas.microsoft.com/office/drawing/2014/main" val="256125219"/>
                    </a:ext>
                  </a:extLst>
                </a:gridCol>
                <a:gridCol w="1890690">
                  <a:extLst>
                    <a:ext uri="{9D8B030D-6E8A-4147-A177-3AD203B41FA5}">
                      <a16:colId xmlns:a16="http://schemas.microsoft.com/office/drawing/2014/main" val="2509941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Rank for </a:t>
                      </a:r>
                      <a:r>
                        <a:rPr lang="en-US" altLang="zh-CN" sz="1600" dirty="0"/>
                        <a:t>Hispanic</a:t>
                      </a:r>
                    </a:p>
                    <a:p>
                      <a:r>
                        <a:rPr lang="en-US" altLang="zh-CN" sz="1600" dirty="0"/>
                        <a:t>students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Easley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Club Boulevard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7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Creekside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Glenn 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Hope Valley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93646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C853259-C1C4-43D3-8FBC-CFA1B96D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1782"/>
              </p:ext>
            </p:extLst>
          </p:nvPr>
        </p:nvGraphicFramePr>
        <p:xfrm>
          <a:off x="7653947" y="3562058"/>
          <a:ext cx="3560018" cy="24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382">
                  <a:extLst>
                    <a:ext uri="{9D8B030D-6E8A-4147-A177-3AD203B41FA5}">
                      <a16:colId xmlns:a16="http://schemas.microsoft.com/office/drawing/2014/main" val="256125219"/>
                    </a:ext>
                  </a:extLst>
                </a:gridCol>
                <a:gridCol w="1804636">
                  <a:extLst>
                    <a:ext uri="{9D8B030D-6E8A-4147-A177-3AD203B41FA5}">
                      <a16:colId xmlns:a16="http://schemas.microsoft.com/office/drawing/2014/main" val="2509941150"/>
                    </a:ext>
                  </a:extLst>
                </a:gridCol>
              </a:tblGrid>
              <a:tr h="533818">
                <a:tc>
                  <a:txBody>
                    <a:bodyPr/>
                    <a:lstStyle/>
                    <a:p>
                      <a:r>
                        <a:rPr lang="en-US" sz="1600" dirty="0"/>
                        <a:t>Averaged ranks of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0948"/>
                  </a:ext>
                </a:extLst>
              </a:tr>
              <a:tr h="37990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Creekside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1259"/>
                  </a:ext>
                </a:extLst>
              </a:tr>
              <a:tr h="37990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Club Boulevard ( C </a:t>
                      </a:r>
                      <a:r>
                        <a:rPr lang="zh-CN" altLang="en-US" sz="1600" dirty="0"/>
                        <a:t>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72161"/>
                  </a:ext>
                </a:extLst>
              </a:tr>
              <a:tr h="3799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Easley </a:t>
                      </a:r>
                      <a:r>
                        <a:rPr lang="zh-CN" altLang="en-US" sz="1600" dirty="0"/>
                        <a:t>（ </a:t>
                      </a:r>
                      <a:r>
                        <a:rPr lang="en-US" altLang="zh-CN" sz="1600" dirty="0"/>
                        <a:t>C 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2362"/>
                  </a:ext>
                </a:extLst>
              </a:tr>
              <a:tr h="37990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Forest View (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9371"/>
                  </a:ext>
                </a:extLst>
              </a:tr>
              <a:tr h="37990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Mangum (A+NG)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905" y="1571236"/>
            <a:ext cx="7315200" cy="5120640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246CD-A9A5-48AF-8AC1-BB2327F3DD6A}"/>
              </a:ext>
            </a:extLst>
          </p:cNvPr>
          <p:cNvSpPr txBox="1"/>
          <p:nvPr/>
        </p:nvSpPr>
        <p:spPr>
          <a:xfrm>
            <a:off x="3947245" y="298961"/>
            <a:ext cx="677799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However,</a:t>
            </a:r>
            <a:r>
              <a:rPr lang="zh-CN" altLang="en-US" b="1" dirty="0"/>
              <a:t> </a:t>
            </a:r>
            <a:r>
              <a:rPr lang="en-US" altLang="zh-CN" b="1" dirty="0"/>
              <a:t>ethnicity is not the only factor we need to consider.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Income is also an important factor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028FE5-01F6-4CF4-8C05-3F334B606AC5}"/>
                  </a:ext>
                </a:extLst>
              </p:cNvPr>
              <p:cNvSpPr txBox="1"/>
              <p:nvPr/>
            </p:nvSpPr>
            <p:spPr>
              <a:xfrm>
                <a:off x="3894763" y="1805680"/>
                <a:ext cx="683047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Within the same ethnicity group, each student has a chance of being proficient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 which </a:t>
                </a:r>
                <a:r>
                  <a:rPr lang="en-US" dirty="0"/>
                  <a:t>only depends on income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income is discrete :</a:t>
                </a:r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</a:t>
                </a:r>
                <a:r>
                  <a:rPr lang="en-US" altLang="zh-CN" dirty="0"/>
                  <a:t>continuous, increasing </a:t>
                </a:r>
                <a:r>
                  <a:rPr lang="en-US" dirty="0"/>
                  <a:t>function of the income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028FE5-01F6-4CF4-8C05-3F334B60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63" y="1805680"/>
                <a:ext cx="6830473" cy="3416320"/>
              </a:xfrm>
              <a:prstGeom prst="rect">
                <a:avLst/>
              </a:prstGeom>
              <a:blipFill>
                <a:blip r:embed="rId2"/>
                <a:stretch>
                  <a:fillRect l="-625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1C43CD-FBA4-49EC-940C-2018DCAA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32304"/>
              </p:ext>
            </p:extLst>
          </p:nvPr>
        </p:nvGraphicFramePr>
        <p:xfrm>
          <a:off x="4079985" y="2740625"/>
          <a:ext cx="6878186" cy="191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76">
                  <a:extLst>
                    <a:ext uri="{9D8B030D-6E8A-4147-A177-3AD203B41FA5}">
                      <a16:colId xmlns:a16="http://schemas.microsoft.com/office/drawing/2014/main" val="2953710174"/>
                    </a:ext>
                  </a:extLst>
                </a:gridCol>
                <a:gridCol w="1251394">
                  <a:extLst>
                    <a:ext uri="{9D8B030D-6E8A-4147-A177-3AD203B41FA5}">
                      <a16:colId xmlns:a16="http://schemas.microsoft.com/office/drawing/2014/main" val="3807077953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641359746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1061987236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159331590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1283744670"/>
                    </a:ext>
                  </a:extLst>
                </a:gridCol>
              </a:tblGrid>
              <a:tr h="10986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Weighted avg of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7153"/>
                  </a:ext>
                </a:extLst>
              </a:tr>
              <a:tr h="408165">
                <a:tc>
                  <a:txBody>
                    <a:bodyPr/>
                    <a:lstStyle/>
                    <a:p>
                      <a:r>
                        <a:rPr lang="en-US" sz="1800" dirty="0"/>
                        <a:t>School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6584"/>
                  </a:ext>
                </a:extLst>
              </a:tr>
              <a:tr h="408165">
                <a:tc>
                  <a:txBody>
                    <a:bodyPr/>
                    <a:lstStyle/>
                    <a:p>
                      <a:r>
                        <a:rPr lang="en-US" sz="18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1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65" y="1247386"/>
            <a:ext cx="7315200" cy="5120640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246CD-A9A5-48AF-8AC1-BB2327F3DD6A}"/>
              </a:ext>
            </a:extLst>
          </p:cNvPr>
          <p:cNvSpPr txBox="1"/>
          <p:nvPr/>
        </p:nvSpPr>
        <p:spPr>
          <a:xfrm>
            <a:off x="4027801" y="183954"/>
            <a:ext cx="677799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What if we just use </a:t>
            </a:r>
            <a:r>
              <a:rPr lang="en-US" altLang="zh-CN" b="1" dirty="0"/>
              <a:t>Linear Regression?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4F9F8F-DF05-49DD-A11C-92F38FE8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3" y="1184289"/>
            <a:ext cx="5314407" cy="48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B195-7E16-4C15-8823-89AA5BA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2CC25-05F3-4AD6-9E09-B2445D292331}"/>
              </a:ext>
            </a:extLst>
          </p:cNvPr>
          <p:cNvSpPr txBox="1"/>
          <p:nvPr/>
        </p:nvSpPr>
        <p:spPr>
          <a:xfrm>
            <a:off x="4061460" y="733544"/>
            <a:ext cx="762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endParaRPr lang="en-US" sz="2400" b="1" dirty="0"/>
          </a:p>
          <a:p>
            <a:r>
              <a:rPr lang="en-US" sz="2400" dirty="0"/>
              <a:t>1: The current school grading system is biased and is impacted by who goes to the school. </a:t>
            </a:r>
          </a:p>
          <a:p>
            <a:endParaRPr lang="en-US" sz="2400" dirty="0"/>
          </a:p>
          <a:p>
            <a:r>
              <a:rPr lang="en-US" sz="2400" dirty="0"/>
              <a:t>2: The current school grading system may affect people’s perception about certain schools negatively. </a:t>
            </a:r>
          </a:p>
          <a:p>
            <a:endParaRPr lang="en-US" sz="2400" dirty="0"/>
          </a:p>
          <a:p>
            <a:r>
              <a:rPr lang="en-US" sz="2400" dirty="0"/>
              <a:t>3: The perception may further contribute to the segregation in Durham schools.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4E5-F5D3-4824-A282-7A2E3FB7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49032" cy="3255264"/>
          </a:xfrm>
        </p:spPr>
        <p:txBody>
          <a:bodyPr/>
          <a:lstStyle/>
          <a:p>
            <a:br>
              <a:rPr lang="en-US" dirty="0"/>
            </a:br>
            <a:r>
              <a:rPr lang="en-US" altLang="zh-C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314" y="2738762"/>
            <a:ext cx="8071121" cy="3064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In North Carolina</a:t>
            </a:r>
            <a:endParaRPr lang="en-US" altLang="zh-CN" dirty="0"/>
          </a:p>
          <a:p>
            <a:pPr lvl="1"/>
            <a:r>
              <a:rPr lang="en-US" dirty="0"/>
              <a:t>Private schools: expensive, attract wealthier children</a:t>
            </a:r>
          </a:p>
          <a:p>
            <a:pPr lvl="1"/>
            <a:r>
              <a:rPr lang="en-US" dirty="0"/>
              <a:t>Generational and societal wealth gaps may mean that wealthier children tend to me White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AEA22-295B-4F09-A92B-DF84AE46991B}"/>
              </a:ext>
            </a:extLst>
          </p:cNvPr>
          <p:cNvSpPr txBox="1"/>
          <p:nvPr/>
        </p:nvSpPr>
        <p:spPr>
          <a:xfrm>
            <a:off x="88404" y="1210713"/>
            <a:ext cx="3340511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Issues with current grading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F04195-0C34-44BE-BBAD-95B473FA4334}"/>
              </a:ext>
            </a:extLst>
          </p:cNvPr>
          <p:cNvSpPr txBox="1">
            <a:spLocks/>
          </p:cNvSpPr>
          <p:nvPr/>
        </p:nvSpPr>
        <p:spPr>
          <a:xfrm>
            <a:off x="3594341" y="790596"/>
            <a:ext cx="7421069" cy="252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BCDEEF-EAFF-4DF1-AC90-E057EF649ACF}"/>
              </a:ext>
            </a:extLst>
          </p:cNvPr>
          <p:cNvSpPr txBox="1">
            <a:spLocks/>
          </p:cNvSpPr>
          <p:nvPr/>
        </p:nvSpPr>
        <p:spPr>
          <a:xfrm>
            <a:off x="3816841" y="284281"/>
            <a:ext cx="8071121" cy="3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/>
              <a:t>In 1954, schools in the U.S. officially desegregated after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/>
              <a:t>Brown vs Board of Education.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/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z="2400" dirty="0"/>
              <a:t>However, de facto segregation is still legal, and there are many schools that are still segregated.</a:t>
            </a:r>
          </a:p>
        </p:txBody>
      </p:sp>
    </p:spTree>
    <p:extLst>
      <p:ext uri="{BB962C8B-B14F-4D97-AF65-F5344CB8AC3E}">
        <p14:creationId xmlns:p14="http://schemas.microsoft.com/office/powerpoint/2010/main" val="411951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582" y="73563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15BEA-50F7-42D4-8E74-877AA6A7F530}"/>
              </a:ext>
            </a:extLst>
          </p:cNvPr>
          <p:cNvSpPr txBox="1"/>
          <p:nvPr/>
        </p:nvSpPr>
        <p:spPr>
          <a:xfrm>
            <a:off x="4079343" y="678556"/>
            <a:ext cx="743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ethnicity compositions in each school look like if every student goes to the public school based on geographic assignment?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2DC26-664C-4099-89C4-948B30BB6BD8}"/>
              </a:ext>
            </a:extLst>
          </p:cNvPr>
          <p:cNvSpPr txBox="1"/>
          <p:nvPr/>
        </p:nvSpPr>
        <p:spPr>
          <a:xfrm>
            <a:off x="88404" y="1210713"/>
            <a:ext cx="3340511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DA2C2-981C-46E4-A94B-C541D3BC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85" y="1474692"/>
            <a:ext cx="7437080" cy="47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582" y="73563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15BEA-50F7-42D4-8E74-877AA6A7F530}"/>
              </a:ext>
            </a:extLst>
          </p:cNvPr>
          <p:cNvSpPr txBox="1"/>
          <p:nvPr/>
        </p:nvSpPr>
        <p:spPr>
          <a:xfrm>
            <a:off x="4330175" y="853944"/>
            <a:ext cx="679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ethnicity compositions in each school look like if every student goes to the public school based on geographic assignment?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7B04C-53FA-4FC7-8342-27E585751432}"/>
              </a:ext>
            </a:extLst>
          </p:cNvPr>
          <p:cNvSpPr txBox="1"/>
          <p:nvPr/>
        </p:nvSpPr>
        <p:spPr>
          <a:xfrm>
            <a:off x="88404" y="1210713"/>
            <a:ext cx="3340511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81556-602E-4D08-B069-48DBBFA8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40" y="1590119"/>
            <a:ext cx="7306185" cy="4532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E00FF-D39D-4086-8DB4-B1BBA804FB8F}"/>
              </a:ext>
            </a:extLst>
          </p:cNvPr>
          <p:cNvSpPr txBox="1"/>
          <p:nvPr/>
        </p:nvSpPr>
        <p:spPr>
          <a:xfrm rot="16200000">
            <a:off x="4244157" y="3803096"/>
            <a:ext cx="567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1083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246CD-A9A5-48AF-8AC1-BB2327F3DD6A}"/>
              </a:ext>
            </a:extLst>
          </p:cNvPr>
          <p:cNvSpPr txBox="1"/>
          <p:nvPr/>
        </p:nvSpPr>
        <p:spPr>
          <a:xfrm>
            <a:off x="4274438" y="1807892"/>
            <a:ext cx="677799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Disadvantaged black children learn better in well-integrated classrooms.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				               ---James S. Coleman</a:t>
            </a:r>
          </a:p>
          <a:p>
            <a:pPr algn="r"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Equality Educational Opportunity</a:t>
            </a:r>
          </a:p>
        </p:txBody>
      </p:sp>
    </p:spTree>
    <p:extLst>
      <p:ext uri="{BB962C8B-B14F-4D97-AF65-F5344CB8AC3E}">
        <p14:creationId xmlns:p14="http://schemas.microsoft.com/office/powerpoint/2010/main" val="33160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646" y="364254"/>
            <a:ext cx="8071121" cy="30647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In North Carolina</a:t>
            </a:r>
            <a:endParaRPr lang="en-US" altLang="zh-CN" sz="2400" dirty="0"/>
          </a:p>
          <a:p>
            <a:pPr lvl="1"/>
            <a:r>
              <a:rPr lang="en-US" sz="2000" dirty="0"/>
              <a:t>Private schools: expensive, attract wealthier children</a:t>
            </a:r>
          </a:p>
          <a:p>
            <a:pPr lvl="1"/>
            <a:r>
              <a:rPr lang="en-US" sz="2000" dirty="0"/>
              <a:t>Generational and societal wealth gaps may mean that wealthier children tend to me White</a:t>
            </a:r>
          </a:p>
          <a:p>
            <a:pPr lvl="1"/>
            <a:r>
              <a:rPr lang="en-US" sz="2000" dirty="0"/>
              <a:t>In selective schools can curate classes, must public schools must take everyone, then Simpson’s Paradox arises.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6BFBFD-4824-4E09-A40C-BECAF1CC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9695"/>
              </p:ext>
            </p:extLst>
          </p:nvPr>
        </p:nvGraphicFramePr>
        <p:xfrm>
          <a:off x="3626009" y="3534821"/>
          <a:ext cx="8205776" cy="225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19">
                  <a:extLst>
                    <a:ext uri="{9D8B030D-6E8A-4147-A177-3AD203B41FA5}">
                      <a16:colId xmlns:a16="http://schemas.microsoft.com/office/drawing/2014/main" val="2953710174"/>
                    </a:ext>
                  </a:extLst>
                </a:gridCol>
                <a:gridCol w="1288887">
                  <a:extLst>
                    <a:ext uri="{9D8B030D-6E8A-4147-A177-3AD203B41FA5}">
                      <a16:colId xmlns:a16="http://schemas.microsoft.com/office/drawing/2014/main" val="3807077953"/>
                    </a:ext>
                  </a:extLst>
                </a:gridCol>
                <a:gridCol w="1172254">
                  <a:extLst>
                    <a:ext uri="{9D8B030D-6E8A-4147-A177-3AD203B41FA5}">
                      <a16:colId xmlns:a16="http://schemas.microsoft.com/office/drawing/2014/main" val="641359746"/>
                    </a:ext>
                  </a:extLst>
                </a:gridCol>
                <a:gridCol w="1172254">
                  <a:extLst>
                    <a:ext uri="{9D8B030D-6E8A-4147-A177-3AD203B41FA5}">
                      <a16:colId xmlns:a16="http://schemas.microsoft.com/office/drawing/2014/main" val="1061987236"/>
                    </a:ext>
                  </a:extLst>
                </a:gridCol>
                <a:gridCol w="1172254">
                  <a:extLst>
                    <a:ext uri="{9D8B030D-6E8A-4147-A177-3AD203B41FA5}">
                      <a16:colId xmlns:a16="http://schemas.microsoft.com/office/drawing/2014/main" val="159331590"/>
                    </a:ext>
                  </a:extLst>
                </a:gridCol>
                <a:gridCol w="1172254">
                  <a:extLst>
                    <a:ext uri="{9D8B030D-6E8A-4147-A177-3AD203B41FA5}">
                      <a16:colId xmlns:a16="http://schemas.microsoft.com/office/drawing/2014/main" val="1283744670"/>
                    </a:ext>
                  </a:extLst>
                </a:gridCol>
                <a:gridCol w="1172254">
                  <a:extLst>
                    <a:ext uri="{9D8B030D-6E8A-4147-A177-3AD203B41FA5}">
                      <a16:colId xmlns:a16="http://schemas.microsoft.com/office/drawing/2014/main" val="2116689844"/>
                    </a:ext>
                  </a:extLst>
                </a:gridCol>
              </a:tblGrid>
              <a:tr h="11033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</a:t>
                      </a:r>
                      <a:r>
                        <a:rPr lang="en-US" altLang="zh-CN" sz="1800" dirty="0"/>
                        <a:t>Below Poverty line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Above Poverty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Overall 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7153"/>
                  </a:ext>
                </a:extLst>
              </a:tr>
              <a:tr h="531878">
                <a:tc>
                  <a:txBody>
                    <a:bodyPr/>
                    <a:lstStyle/>
                    <a:p>
                      <a:r>
                        <a:rPr lang="en-US" sz="1800" dirty="0"/>
                        <a:t>School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6584"/>
                  </a:ext>
                </a:extLst>
              </a:tr>
              <a:tr h="531878">
                <a:tc>
                  <a:txBody>
                    <a:bodyPr/>
                    <a:lstStyle/>
                    <a:p>
                      <a:r>
                        <a:rPr lang="en-US" sz="1800" dirty="0"/>
                        <a:t>School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AEA22-295B-4F09-A92B-DF84AE46991B}"/>
              </a:ext>
            </a:extLst>
          </p:cNvPr>
          <p:cNvSpPr txBox="1"/>
          <p:nvPr/>
        </p:nvSpPr>
        <p:spPr>
          <a:xfrm>
            <a:off x="88404" y="1210713"/>
            <a:ext cx="3340511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Issues with current grading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51382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59" y="534698"/>
            <a:ext cx="7315200" cy="42537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First attempt:: For each group, approximate the PDF of student performance of each school in each test and compare it to the Durham performance</a:t>
            </a:r>
          </a:p>
          <a:p>
            <a:pPr lvl="1"/>
            <a:r>
              <a:rPr lang="en-US" altLang="zh-CN" dirty="0"/>
              <a:t>How to compare the performance</a:t>
            </a:r>
          </a:p>
          <a:p>
            <a:pPr lvl="1"/>
            <a:r>
              <a:rPr lang="en-US" altLang="zh-CN" dirty="0"/>
              <a:t>Insufficient data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5102CF-25DA-4DE7-B403-4B469CC0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73" y="2663919"/>
            <a:ext cx="3202673" cy="203132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95BBAED-77A2-40C0-97DB-E562CF72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60" y="2661563"/>
            <a:ext cx="3146053" cy="1995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825855-BD8A-42AD-A3C4-A764813F9AB8}"/>
              </a:ext>
            </a:extLst>
          </p:cNvPr>
          <p:cNvSpPr txBox="1"/>
          <p:nvPr/>
        </p:nvSpPr>
        <p:spPr>
          <a:xfrm>
            <a:off x="4512829" y="4786797"/>
            <a:ext cx="283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Score distribution of Durham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6F5BF-72CE-4A5F-B4EF-2CC941B7C0F9}"/>
              </a:ext>
            </a:extLst>
          </p:cNvPr>
          <p:cNvSpPr txBox="1"/>
          <p:nvPr/>
        </p:nvSpPr>
        <p:spPr>
          <a:xfrm>
            <a:off x="8019416" y="4821891"/>
            <a:ext cx="339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Score distribution of </a:t>
            </a:r>
            <a:r>
              <a:rPr lang="en-US" altLang="zh-CN" sz="1600" dirty="0"/>
              <a:t>some school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12EB3-6C79-4F3A-8556-5BBE52566E0C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437E13-F707-4119-B65A-ED59E8ECC368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246CD-A9A5-48AF-8AC1-BB2327F3DD6A}"/>
              </a:ext>
            </a:extLst>
          </p:cNvPr>
          <p:cNvSpPr txBox="1"/>
          <p:nvPr/>
        </p:nvSpPr>
        <p:spPr>
          <a:xfrm>
            <a:off x="4274438" y="1807892"/>
            <a:ext cx="677799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To break down Simpson’s paradox,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we break the student into different subgroups,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and we want to quantify the performance of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each subgroup at each school..</a:t>
            </a:r>
          </a:p>
        </p:txBody>
      </p:sp>
    </p:spTree>
    <p:extLst>
      <p:ext uri="{BB962C8B-B14F-4D97-AF65-F5344CB8AC3E}">
        <p14:creationId xmlns:p14="http://schemas.microsoft.com/office/powerpoint/2010/main" val="166971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274" y="653149"/>
            <a:ext cx="7315200" cy="41278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Direct Comparison of standard statistical measures: </a:t>
            </a:r>
          </a:p>
          <a:p>
            <a:pPr marL="0" indent="0">
              <a:buNone/>
            </a:pPr>
            <a:r>
              <a:rPr lang="en-US" altLang="zh-CN" dirty="0"/>
              <a:t>for each group, approximate the PDF of student performance of each school in each test and compare it to the Durham performance</a:t>
            </a:r>
          </a:p>
          <a:p>
            <a:pPr lvl="1"/>
            <a:r>
              <a:rPr lang="en-US" altLang="zh-CN" dirty="0"/>
              <a:t>How to compare the performance</a:t>
            </a:r>
          </a:p>
          <a:p>
            <a:pPr lvl="1"/>
            <a:r>
              <a:rPr lang="en-US" altLang="zh-CN" dirty="0"/>
              <a:t>Insufficient data</a:t>
            </a:r>
          </a:p>
          <a:p>
            <a:r>
              <a:rPr lang="en-US" altLang="zh-CN" dirty="0"/>
              <a:t>New Approach: Bayesian Stats to estimate the proficiency rate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12EB3-6C79-4F3A-8556-5BBE52566E0C}"/>
              </a:ext>
            </a:extLst>
          </p:cNvPr>
          <p:cNvSpPr txBox="1"/>
          <p:nvPr/>
        </p:nvSpPr>
        <p:spPr>
          <a:xfrm>
            <a:off x="59785" y="1247386"/>
            <a:ext cx="3662797" cy="300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Approach to regrade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performance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773936C-456D-4064-B73A-F1679835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74" y="2992582"/>
            <a:ext cx="4034435" cy="3098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DD883-C3FA-44A6-AD88-71639A1D501C}"/>
              </a:ext>
            </a:extLst>
          </p:cNvPr>
          <p:cNvSpPr txBox="1"/>
          <p:nvPr/>
        </p:nvSpPr>
        <p:spPr>
          <a:xfrm>
            <a:off x="7860709" y="4252504"/>
            <a:ext cx="32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J-divergence X Difference in EV</a:t>
            </a:r>
          </a:p>
        </p:txBody>
      </p:sp>
    </p:spTree>
    <p:extLst>
      <p:ext uri="{BB962C8B-B14F-4D97-AF65-F5344CB8AC3E}">
        <p14:creationId xmlns:p14="http://schemas.microsoft.com/office/powerpoint/2010/main" val="3033320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15155</TotalTime>
  <Words>906</Words>
  <Application>Microsoft Office PowerPoint</Application>
  <PresentationFormat>Widescreen</PresentationFormat>
  <Paragraphs>216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Wingdings 2</vt:lpstr>
      <vt:lpstr>Frame</vt:lpstr>
      <vt:lpstr> What makes a school “good”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Regrading Schools in NC</dc:title>
  <dc:creator>Atsushi Hu</dc:creator>
  <cp:lastModifiedBy>Atsushi Hu</cp:lastModifiedBy>
  <cp:revision>58</cp:revision>
  <dcterms:created xsi:type="dcterms:W3CDTF">2020-05-22T15:20:16Z</dcterms:created>
  <dcterms:modified xsi:type="dcterms:W3CDTF">2020-09-08T19:03:26Z</dcterms:modified>
</cp:coreProperties>
</file>