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Lst>
  <p:sldSz cy="5143500" cx="9144000"/>
  <p:notesSz cx="6858000" cy="9144000"/>
  <p:embeddedFontLst>
    <p:embeddedFont>
      <p:font typeface="Raleway"/>
      <p:regular r:id="rId10"/>
      <p:bold r:id="rId11"/>
      <p:italic r:id="rId12"/>
      <p:boldItalic r:id="rId13"/>
    </p:embeddedFont>
    <p:embeddedFont>
      <p:font typeface="Lato"/>
      <p:regular r:id="rId14"/>
      <p:bold r:id="rId15"/>
      <p:italic r:id="rId16"/>
      <p:boldItalic r:id="rId17"/>
    </p:embeddedFont>
    <p:embeddedFont>
      <p:font typeface="Spectral SemiBold"/>
      <p:regular r:id="rId18"/>
      <p:bold r:id="rId19"/>
      <p:italic r:id="rId20"/>
      <p:boldItalic r:id="rId21"/>
    </p:embeddedFont>
    <p:embeddedFont>
      <p:font typeface="Comfortaa"/>
      <p:regular r:id="rId22"/>
      <p:bold r:id="rId23"/>
    </p:embeddedFont>
    <p:embeddedFont>
      <p:font typeface="Source Code Pro ExtraBold"/>
      <p:bold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pectralSemiBold-italic.fntdata"/><Relationship Id="rId22" Type="http://schemas.openxmlformats.org/officeDocument/2006/relationships/font" Target="fonts/Comfortaa-regular.fntdata"/><Relationship Id="rId21" Type="http://schemas.openxmlformats.org/officeDocument/2006/relationships/font" Target="fonts/SpectralSemiBold-boldItalic.fntdata"/><Relationship Id="rId24" Type="http://schemas.openxmlformats.org/officeDocument/2006/relationships/font" Target="fonts/SourceCodeProExtraBold-bold.fntdata"/><Relationship Id="rId23" Type="http://schemas.openxmlformats.org/officeDocument/2006/relationships/font" Target="fonts/Comforta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SourceCodeProExtraBold-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font" Target="fonts/Raleway-bold.fntdata"/><Relationship Id="rId10" Type="http://schemas.openxmlformats.org/officeDocument/2006/relationships/font" Target="fonts/Raleway-regular.fntdata"/><Relationship Id="rId13" Type="http://schemas.openxmlformats.org/officeDocument/2006/relationships/font" Target="fonts/Raleway-boldItalic.fntdata"/><Relationship Id="rId12" Type="http://schemas.openxmlformats.org/officeDocument/2006/relationships/font" Target="fonts/Raleway-italic.fntdata"/><Relationship Id="rId15" Type="http://schemas.openxmlformats.org/officeDocument/2006/relationships/font" Target="fonts/Lato-bold.fntdata"/><Relationship Id="rId14" Type="http://schemas.openxmlformats.org/officeDocument/2006/relationships/font" Target="fonts/Lato-regular.fntdata"/><Relationship Id="rId17" Type="http://schemas.openxmlformats.org/officeDocument/2006/relationships/font" Target="fonts/Lato-boldItalic.fntdata"/><Relationship Id="rId16" Type="http://schemas.openxmlformats.org/officeDocument/2006/relationships/font" Target="fonts/Lato-italic.fntdata"/><Relationship Id="rId19" Type="http://schemas.openxmlformats.org/officeDocument/2006/relationships/font" Target="fonts/SpectralSemiBold-bold.fntdata"/><Relationship Id="rId18" Type="http://schemas.openxmlformats.org/officeDocument/2006/relationships/font" Target="fonts/SpectralSemiBold-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9c4c36a79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9c4c36a79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9c4c36a79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9c4c36a79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9c4c36a79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9c4c36a79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txBox="1"/>
          <p:nvPr>
            <p:ph type="ctrTitle"/>
          </p:nvPr>
        </p:nvSpPr>
        <p:spPr>
          <a:xfrm>
            <a:off x="1891353" y="1261908"/>
            <a:ext cx="5361300" cy="14481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0" lang="en">
                <a:latin typeface="Source Code Pro ExtraBold"/>
                <a:ea typeface="Source Code Pro ExtraBold"/>
                <a:cs typeface="Source Code Pro ExtraBold"/>
                <a:sym typeface="Source Code Pro ExtraBold"/>
              </a:rPr>
              <a:t>Bike Rental Shop Database</a:t>
            </a:r>
            <a:endParaRPr b="0">
              <a:latin typeface="Source Code Pro ExtraBold"/>
              <a:ea typeface="Source Code Pro ExtraBold"/>
              <a:cs typeface="Source Code Pro ExtraBold"/>
              <a:sym typeface="Source Code Pro ExtraBold"/>
            </a:endParaRPr>
          </a:p>
        </p:txBody>
      </p:sp>
      <p:sp>
        <p:nvSpPr>
          <p:cNvPr id="87" name="Google Shape;87;p13"/>
          <p:cNvSpPr/>
          <p:nvPr/>
        </p:nvSpPr>
        <p:spPr>
          <a:xfrm>
            <a:off x="1891350" y="2710000"/>
            <a:ext cx="5361300" cy="798600"/>
          </a:xfrm>
          <a:prstGeom prst="rect">
            <a:avLst/>
          </a:prstGeom>
          <a:solidFill>
            <a:srgbClr val="EFEFEF"/>
          </a:solidFill>
          <a:ln cap="flat" cmpd="sng" w="9525">
            <a:solidFill>
              <a:schemeClr val="dk2"/>
            </a:solidFill>
            <a:prstDash val="solid"/>
            <a:round/>
            <a:headEnd len="sm" w="sm" type="none"/>
            <a:tailEnd len="sm" w="sm" type="none"/>
          </a:ln>
          <a:effectLst>
            <a:outerShdw blurRad="114300" rotWithShape="0" algn="bl" dir="5400000" dist="142875">
              <a:srgbClr val="000000">
                <a:alpha val="50000"/>
              </a:srgbClr>
            </a:outerShdw>
          </a:effectLst>
        </p:spPr>
        <p:txBody>
          <a:bodyPr anchorCtr="0" anchor="t" bIns="91425" lIns="91425" spcFirstLastPara="1" rIns="91425" wrap="square" tIns="91425">
            <a:noAutofit/>
          </a:bodyPr>
          <a:lstStyle/>
          <a:p>
            <a:pPr indent="0" lvl="0" marL="0" rtl="0" algn="ctr">
              <a:spcBef>
                <a:spcPts val="0"/>
              </a:spcBef>
              <a:spcAft>
                <a:spcPts val="0"/>
              </a:spcAft>
              <a:buNone/>
            </a:pPr>
            <a:r>
              <a:rPr b="1" lang="en" sz="1300">
                <a:solidFill>
                  <a:schemeClr val="dk2"/>
                </a:solidFill>
                <a:latin typeface="Comfortaa"/>
                <a:ea typeface="Comfortaa"/>
                <a:cs typeface="Comfortaa"/>
                <a:sym typeface="Comfortaa"/>
              </a:rPr>
              <a:t>Allen Sheu and Nicholas Force</a:t>
            </a:r>
            <a:endParaRPr b="1" sz="1300">
              <a:solidFill>
                <a:schemeClr val="dk2"/>
              </a:solidFill>
              <a:latin typeface="Comfortaa"/>
              <a:ea typeface="Comfortaa"/>
              <a:cs typeface="Comfortaa"/>
              <a:sym typeface="Comforta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nvSpPr>
        <p:spPr>
          <a:xfrm>
            <a:off x="5819550" y="522900"/>
            <a:ext cx="3022200" cy="415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latin typeface="Spectral SemiBold"/>
                <a:ea typeface="Spectral SemiBold"/>
                <a:cs typeface="Spectral SemiBold"/>
                <a:sym typeface="Spectral SemiBold"/>
              </a:rPr>
              <a:t>This goal of this database is to log all rental and </a:t>
            </a:r>
            <a:r>
              <a:rPr lang="en" sz="1100">
                <a:solidFill>
                  <a:schemeClr val="dk2"/>
                </a:solidFill>
                <a:latin typeface="Spectral SemiBold"/>
                <a:ea typeface="Spectral SemiBold"/>
                <a:cs typeface="Spectral SemiBold"/>
                <a:sym typeface="Spectral SemiBold"/>
              </a:rPr>
              <a:t>maintenance</a:t>
            </a:r>
            <a:r>
              <a:rPr lang="en" sz="1100">
                <a:solidFill>
                  <a:schemeClr val="dk2"/>
                </a:solidFill>
                <a:latin typeface="Spectral SemiBold"/>
                <a:ea typeface="Spectral SemiBold"/>
                <a:cs typeface="Spectral SemiBold"/>
                <a:sym typeface="Spectral SemiBold"/>
              </a:rPr>
              <a:t> events </a:t>
            </a:r>
            <a:r>
              <a:rPr lang="en" sz="1100">
                <a:solidFill>
                  <a:schemeClr val="dk2"/>
                </a:solidFill>
                <a:latin typeface="Spectral SemiBold"/>
                <a:ea typeface="Spectral SemiBold"/>
                <a:cs typeface="Spectral SemiBold"/>
                <a:sym typeface="Spectral SemiBold"/>
              </a:rPr>
              <a:t>for</a:t>
            </a:r>
            <a:r>
              <a:rPr lang="en" sz="1100">
                <a:solidFill>
                  <a:schemeClr val="dk2"/>
                </a:solidFill>
                <a:latin typeface="Spectral SemiBold"/>
                <a:ea typeface="Spectral SemiBold"/>
                <a:cs typeface="Spectral SemiBold"/>
                <a:sym typeface="Spectral SemiBold"/>
              </a:rPr>
              <a:t> the bikes in the shop. It will record all past and present customers, and the necessary data to track their rentals, including payment history and rental status. Finally, the database should keep track all our bikes, including their service history and availability for future customers.</a:t>
            </a:r>
            <a:endParaRPr sz="1100">
              <a:solidFill>
                <a:schemeClr val="dk2"/>
              </a:solidFill>
              <a:latin typeface="Spectral SemiBold"/>
              <a:ea typeface="Spectral SemiBold"/>
              <a:cs typeface="Spectral SemiBold"/>
              <a:sym typeface="Spectral SemiBold"/>
            </a:endParaRPr>
          </a:p>
          <a:p>
            <a:pPr indent="0" lvl="0" marL="0" rtl="0" algn="l">
              <a:spcBef>
                <a:spcPts val="0"/>
              </a:spcBef>
              <a:spcAft>
                <a:spcPts val="0"/>
              </a:spcAft>
              <a:buNone/>
            </a:pPr>
            <a:r>
              <a:t/>
            </a:r>
            <a:endParaRPr sz="1100">
              <a:solidFill>
                <a:schemeClr val="dk2"/>
              </a:solidFill>
              <a:latin typeface="Spectral SemiBold"/>
              <a:ea typeface="Spectral SemiBold"/>
              <a:cs typeface="Spectral SemiBold"/>
              <a:sym typeface="Spectral SemiBold"/>
            </a:endParaRPr>
          </a:p>
          <a:p>
            <a:pPr indent="0" lvl="0" marL="0" rtl="0" algn="l">
              <a:spcBef>
                <a:spcPts val="0"/>
              </a:spcBef>
              <a:spcAft>
                <a:spcPts val="0"/>
              </a:spcAft>
              <a:buNone/>
            </a:pPr>
            <a:r>
              <a:rPr lang="en" sz="1100">
                <a:solidFill>
                  <a:schemeClr val="dk2"/>
                </a:solidFill>
                <a:latin typeface="Spectral SemiBold"/>
                <a:ea typeface="Spectral SemiBold"/>
                <a:cs typeface="Spectral SemiBold"/>
                <a:sym typeface="Spectral SemiBold"/>
              </a:rPr>
              <a:t>Customers should be able to login or register to make rentals, view the status of their rentals, make payments, and browse available bikes.</a:t>
            </a:r>
            <a:endParaRPr sz="1100">
              <a:solidFill>
                <a:schemeClr val="dk2"/>
              </a:solidFill>
              <a:latin typeface="Spectral SemiBold"/>
              <a:ea typeface="Spectral SemiBold"/>
              <a:cs typeface="Spectral SemiBold"/>
              <a:sym typeface="Spectral SemiBold"/>
            </a:endParaRPr>
          </a:p>
          <a:p>
            <a:pPr indent="0" lvl="0" marL="0" rtl="0" algn="l">
              <a:spcBef>
                <a:spcPts val="0"/>
              </a:spcBef>
              <a:spcAft>
                <a:spcPts val="0"/>
              </a:spcAft>
              <a:buNone/>
            </a:pPr>
            <a:r>
              <a:t/>
            </a:r>
            <a:endParaRPr sz="1100">
              <a:solidFill>
                <a:schemeClr val="dk2"/>
              </a:solidFill>
              <a:latin typeface="Spectral SemiBold"/>
              <a:ea typeface="Spectral SemiBold"/>
              <a:cs typeface="Spectral SemiBold"/>
              <a:sym typeface="Spectral SemiBold"/>
            </a:endParaRPr>
          </a:p>
          <a:p>
            <a:pPr indent="0" lvl="0" marL="0" rtl="0" algn="l">
              <a:spcBef>
                <a:spcPts val="0"/>
              </a:spcBef>
              <a:spcAft>
                <a:spcPts val="0"/>
              </a:spcAft>
              <a:buNone/>
            </a:pPr>
            <a:r>
              <a:rPr lang="en" sz="1100">
                <a:solidFill>
                  <a:schemeClr val="dk2"/>
                </a:solidFill>
                <a:latin typeface="Spectral SemiBold"/>
                <a:ea typeface="Spectral SemiBold"/>
                <a:cs typeface="Spectral SemiBold"/>
                <a:sym typeface="Spectral SemiBold"/>
              </a:rPr>
              <a:t>Employees should be able to view all rentals, view all past and pending payments, edit bike information, and record and/or schedule maintenance.</a:t>
            </a:r>
            <a:endParaRPr sz="1100">
              <a:solidFill>
                <a:schemeClr val="dk2"/>
              </a:solidFill>
              <a:latin typeface="Spectral SemiBold"/>
              <a:ea typeface="Spectral SemiBold"/>
              <a:cs typeface="Spectral SemiBold"/>
              <a:sym typeface="Spectral SemiBold"/>
            </a:endParaRPr>
          </a:p>
        </p:txBody>
      </p:sp>
      <p:pic>
        <p:nvPicPr>
          <p:cNvPr id="93" name="Google Shape;93;p14" title="firefox_6GavizswnY.png"/>
          <p:cNvPicPr preferRelativeResize="0"/>
          <p:nvPr/>
        </p:nvPicPr>
        <p:blipFill>
          <a:blip r:embed="rId3">
            <a:alphaModFix/>
          </a:blip>
          <a:stretch>
            <a:fillRect/>
          </a:stretch>
        </p:blipFill>
        <p:spPr>
          <a:xfrm>
            <a:off x="109625" y="490725"/>
            <a:ext cx="5412850" cy="4219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15"/>
          <p:cNvSpPr txBox="1"/>
          <p:nvPr/>
        </p:nvSpPr>
        <p:spPr>
          <a:xfrm>
            <a:off x="7377725" y="1012525"/>
            <a:ext cx="1535400" cy="3075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dk2"/>
                </a:solidFill>
                <a:latin typeface="Courier New"/>
                <a:ea typeface="Courier New"/>
                <a:cs typeface="Courier New"/>
                <a:sym typeface="Courier New"/>
              </a:rPr>
              <a:t>E/R Diagram of the database, showing the relations and elements of each entity, not including junction tables and foreign keys.</a:t>
            </a:r>
            <a:endParaRPr b="1" sz="1100">
              <a:solidFill>
                <a:schemeClr val="dk2"/>
              </a:solidFill>
              <a:latin typeface="Courier New"/>
              <a:ea typeface="Courier New"/>
              <a:cs typeface="Courier New"/>
              <a:sym typeface="Courier New"/>
            </a:endParaRPr>
          </a:p>
        </p:txBody>
      </p:sp>
      <p:sp>
        <p:nvSpPr>
          <p:cNvPr id="99" name="Google Shape;99;p15"/>
          <p:cNvSpPr/>
          <p:nvPr/>
        </p:nvSpPr>
        <p:spPr>
          <a:xfrm>
            <a:off x="793525" y="1082075"/>
            <a:ext cx="807900" cy="303000"/>
          </a:xfrm>
          <a:prstGeom prst="rect">
            <a:avLst/>
          </a:prstGeom>
          <a:solidFill>
            <a:schemeClr val="lt1"/>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pic>
        <p:nvPicPr>
          <p:cNvPr id="100" name="Google Shape;100;p15" title="ER(2).png"/>
          <p:cNvPicPr preferRelativeResize="0"/>
          <p:nvPr/>
        </p:nvPicPr>
        <p:blipFill>
          <a:blip r:embed="rId3">
            <a:alphaModFix/>
          </a:blip>
          <a:stretch>
            <a:fillRect/>
          </a:stretch>
        </p:blipFill>
        <p:spPr>
          <a:xfrm>
            <a:off x="178475" y="676025"/>
            <a:ext cx="6905551" cy="43159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6"/>
          <p:cNvSpPr txBox="1"/>
          <p:nvPr/>
        </p:nvSpPr>
        <p:spPr>
          <a:xfrm>
            <a:off x="7083025" y="1245775"/>
            <a:ext cx="2006100" cy="300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dk2"/>
                </a:solidFill>
                <a:latin typeface="Spectral SemiBold"/>
                <a:ea typeface="Spectral SemiBold"/>
                <a:cs typeface="Spectral SemiBold"/>
                <a:sym typeface="Spectral SemiBold"/>
              </a:rPr>
              <a:t>The relation </a:t>
            </a:r>
            <a:r>
              <a:rPr lang="en" sz="1100">
                <a:solidFill>
                  <a:schemeClr val="dk2"/>
                </a:solidFill>
                <a:latin typeface="Spectral SemiBold"/>
                <a:ea typeface="Spectral SemiBold"/>
                <a:cs typeface="Spectral SemiBold"/>
                <a:sym typeface="Spectral SemiBold"/>
              </a:rPr>
              <a:t>specification</a:t>
            </a:r>
            <a:r>
              <a:rPr lang="en" sz="1100">
                <a:solidFill>
                  <a:schemeClr val="dk2"/>
                </a:solidFill>
                <a:latin typeface="Spectral SemiBold"/>
                <a:ea typeface="Spectral SemiBold"/>
                <a:cs typeface="Spectral SemiBold"/>
                <a:sym typeface="Spectral SemiBold"/>
              </a:rPr>
              <a:t> contains the full structure of each table in the </a:t>
            </a:r>
            <a:r>
              <a:rPr lang="en" sz="1100">
                <a:solidFill>
                  <a:schemeClr val="dk2"/>
                </a:solidFill>
                <a:latin typeface="Spectral SemiBold"/>
                <a:ea typeface="Spectral SemiBold"/>
                <a:cs typeface="Spectral SemiBold"/>
                <a:sym typeface="Spectral SemiBold"/>
              </a:rPr>
              <a:t>database, along with junction tables to facilitate the many-to-many relationships between some tables.</a:t>
            </a:r>
            <a:endParaRPr sz="1100">
              <a:solidFill>
                <a:schemeClr val="dk2"/>
              </a:solidFill>
              <a:latin typeface="Spectral SemiBold"/>
              <a:ea typeface="Spectral SemiBold"/>
              <a:cs typeface="Spectral SemiBold"/>
              <a:sym typeface="Spectral SemiBold"/>
            </a:endParaRPr>
          </a:p>
        </p:txBody>
      </p:sp>
      <p:pic>
        <p:nvPicPr>
          <p:cNvPr id="106" name="Google Shape;106;p16" title="firefox_dKMib9W87H.png"/>
          <p:cNvPicPr preferRelativeResize="0"/>
          <p:nvPr/>
        </p:nvPicPr>
        <p:blipFill>
          <a:blip r:embed="rId3">
            <a:alphaModFix/>
          </a:blip>
          <a:stretch>
            <a:fillRect/>
          </a:stretch>
        </p:blipFill>
        <p:spPr>
          <a:xfrm>
            <a:off x="123875" y="1245775"/>
            <a:ext cx="6711652" cy="320974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