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Montserrat"/>
      <p:regular r:id="rId13"/>
      <p:bold r:id="rId14"/>
      <p:italic r:id="rId15"/>
      <p:boldItalic r:id="rId16"/>
    </p:embeddedFont>
    <p:embeddedFont>
      <p:font typeface="Lato"/>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Montserrat-regular.fntdata"/><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Montserrat-italic.fntdata"/><Relationship Id="rId14" Type="http://schemas.openxmlformats.org/officeDocument/2006/relationships/font" Target="fonts/Montserrat-bold.fntdata"/><Relationship Id="rId17" Type="http://schemas.openxmlformats.org/officeDocument/2006/relationships/font" Target="fonts/Lato-regular.fntdata"/><Relationship Id="rId16" Type="http://schemas.openxmlformats.org/officeDocument/2006/relationships/font" Target="fonts/Montserrat-boldItalic.fntdata"/><Relationship Id="rId5" Type="http://schemas.openxmlformats.org/officeDocument/2006/relationships/notesMaster" Target="notesMasters/notesMaster1.xml"/><Relationship Id="rId19" Type="http://schemas.openxmlformats.org/officeDocument/2006/relationships/font" Target="fonts/Lato-italic.fntdata"/><Relationship Id="rId6" Type="http://schemas.openxmlformats.org/officeDocument/2006/relationships/slide" Target="slides/slide1.xml"/><Relationship Id="rId18" Type="http://schemas.openxmlformats.org/officeDocument/2006/relationships/font" Target="fonts/Lato-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4b8ca488f6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4b8ca488f6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14b8ca488f6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14b8ca488f6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300">
                <a:solidFill>
                  <a:schemeClr val="lt1"/>
                </a:solidFill>
                <a:latin typeface="Lato"/>
                <a:ea typeface="Lato"/>
                <a:cs typeface="Lato"/>
                <a:sym typeface="Lato"/>
              </a:rPr>
              <a:t>When the non user first comes to our website they are greeted with our entire library and a log in or sign up button in the top right.</a:t>
            </a:r>
            <a:endParaRPr sz="1300">
              <a:solidFill>
                <a:schemeClr val="lt1"/>
              </a:solidFill>
              <a:latin typeface="Lato"/>
              <a:ea typeface="Lato"/>
              <a:cs typeface="Lato"/>
              <a:sym typeface="Lato"/>
            </a:endParaRPr>
          </a:p>
          <a:p>
            <a:pPr indent="0" lvl="0" marL="0" rtl="0" algn="l">
              <a:lnSpc>
                <a:spcPct val="115000"/>
              </a:lnSpc>
              <a:spcBef>
                <a:spcPts val="1200"/>
              </a:spcBef>
              <a:spcAft>
                <a:spcPts val="1200"/>
              </a:spcAft>
              <a:buClr>
                <a:schemeClr val="dk1"/>
              </a:buClr>
              <a:buSzPts val="1100"/>
              <a:buFont typeface="Arial"/>
              <a:buNone/>
            </a:pPr>
            <a:r>
              <a:rPr lang="en" sz="1300">
                <a:solidFill>
                  <a:schemeClr val="lt1"/>
                </a:solidFill>
                <a:latin typeface="Lato"/>
                <a:ea typeface="Lato"/>
                <a:cs typeface="Lato"/>
                <a:sym typeface="Lato"/>
              </a:rPr>
              <a:t>For this case we will chose the sign up option which then prompts the user to input their username, email, and password. Once everything is submitted, they are fully registered to move into becoming a registered user.</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14b8ca488f6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14b8ca488f6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14b8ca488f6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14b8ca488f6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14b8ca488f6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14b8ca488f6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14b8ca488f6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14b8ca488f6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Game and Go</a:t>
            </a:r>
            <a:endParaRPr/>
          </a:p>
        </p:txBody>
      </p:sp>
      <p:sp>
        <p:nvSpPr>
          <p:cNvPr id="135" name="Google Shape;135;p13"/>
          <p:cNvSpPr txBox="1"/>
          <p:nvPr>
            <p:ph idx="1" type="subTitle"/>
          </p:nvPr>
        </p:nvSpPr>
        <p:spPr>
          <a:xfrm>
            <a:off x="4804050" y="2571750"/>
            <a:ext cx="2483700" cy="1192200"/>
          </a:xfrm>
          <a:prstGeom prst="rect">
            <a:avLst/>
          </a:prstGeom>
        </p:spPr>
        <p:txBody>
          <a:bodyPr anchorCtr="0" anchor="t" bIns="91425" lIns="91425" spcFirstLastPara="1" rIns="91425" wrap="square" tIns="91425">
            <a:normAutofit lnSpcReduction="20000"/>
          </a:bodyPr>
          <a:lstStyle/>
          <a:p>
            <a:pPr indent="0" lvl="0" marL="0" rtl="0" algn="ctr">
              <a:lnSpc>
                <a:spcPct val="115000"/>
              </a:lnSpc>
              <a:spcBef>
                <a:spcPts val="0"/>
              </a:spcBef>
              <a:spcAft>
                <a:spcPts val="0"/>
              </a:spcAft>
              <a:buClr>
                <a:schemeClr val="dk1"/>
              </a:buClr>
              <a:buSzPts val="1100"/>
              <a:buFont typeface="Arial"/>
              <a:buNone/>
            </a:pPr>
            <a:r>
              <a:rPr b="1" lang="en" sz="1800">
                <a:solidFill>
                  <a:srgbClr val="4A86E8"/>
                </a:solidFill>
                <a:latin typeface="Times New Roman"/>
                <a:ea typeface="Times New Roman"/>
                <a:cs typeface="Times New Roman"/>
                <a:sym typeface="Times New Roman"/>
              </a:rPr>
              <a:t>By: Justin Kim</a:t>
            </a:r>
            <a:endParaRPr b="1" sz="1800">
              <a:solidFill>
                <a:srgbClr val="4A86E8"/>
              </a:solidFill>
              <a:latin typeface="Times New Roman"/>
              <a:ea typeface="Times New Roman"/>
              <a:cs typeface="Times New Roman"/>
              <a:sym typeface="Times New Roman"/>
            </a:endParaRPr>
          </a:p>
          <a:p>
            <a:pPr indent="0" lvl="0" marL="0" rtl="0" algn="ctr">
              <a:lnSpc>
                <a:spcPct val="115000"/>
              </a:lnSpc>
              <a:spcBef>
                <a:spcPts val="0"/>
              </a:spcBef>
              <a:spcAft>
                <a:spcPts val="0"/>
              </a:spcAft>
              <a:buClr>
                <a:schemeClr val="dk1"/>
              </a:buClr>
              <a:buSzPts val="1100"/>
              <a:buFont typeface="Arial"/>
              <a:buNone/>
            </a:pPr>
            <a:r>
              <a:rPr b="1" lang="en" sz="1800">
                <a:solidFill>
                  <a:srgbClr val="4A86E8"/>
                </a:solidFill>
                <a:latin typeface="Times New Roman"/>
                <a:ea typeface="Times New Roman"/>
                <a:cs typeface="Times New Roman"/>
                <a:sym typeface="Times New Roman"/>
              </a:rPr>
              <a:t>Theodore Okamura</a:t>
            </a:r>
            <a:endParaRPr b="1" sz="1800">
              <a:solidFill>
                <a:srgbClr val="4A86E8"/>
              </a:solidFill>
              <a:latin typeface="Times New Roman"/>
              <a:ea typeface="Times New Roman"/>
              <a:cs typeface="Times New Roman"/>
              <a:sym typeface="Times New Roman"/>
            </a:endParaRPr>
          </a:p>
          <a:p>
            <a:pPr indent="0" lvl="0" marL="0" rtl="0" algn="ctr">
              <a:lnSpc>
                <a:spcPct val="115000"/>
              </a:lnSpc>
              <a:spcBef>
                <a:spcPts val="0"/>
              </a:spcBef>
              <a:spcAft>
                <a:spcPts val="0"/>
              </a:spcAft>
              <a:buClr>
                <a:schemeClr val="dk1"/>
              </a:buClr>
              <a:buSzPts val="1100"/>
              <a:buFont typeface="Arial"/>
              <a:buNone/>
            </a:pPr>
            <a:r>
              <a:rPr b="1" lang="en" sz="1800">
                <a:solidFill>
                  <a:srgbClr val="4A86E8"/>
                </a:solidFill>
                <a:latin typeface="Times New Roman"/>
                <a:ea typeface="Times New Roman"/>
                <a:cs typeface="Times New Roman"/>
                <a:sym typeface="Times New Roman"/>
              </a:rPr>
              <a:t>Nicholas Ray</a:t>
            </a:r>
            <a:endParaRPr b="1" sz="1800">
              <a:solidFill>
                <a:srgbClr val="4A86E8"/>
              </a:solidFill>
              <a:latin typeface="Times New Roman"/>
              <a:ea typeface="Times New Roman"/>
              <a:cs typeface="Times New Roman"/>
              <a:sym typeface="Times New Roman"/>
            </a:endParaRPr>
          </a:p>
          <a:p>
            <a:pPr indent="0" lvl="0" marL="0" rtl="0" algn="ctr">
              <a:spcBef>
                <a:spcPts val="0"/>
              </a:spcBef>
              <a:spcAft>
                <a:spcPts val="0"/>
              </a:spcAft>
              <a:buNone/>
            </a:pPr>
            <a:r>
              <a:t/>
            </a:r>
            <a:endParaRPr>
              <a:solidFill>
                <a:srgbClr val="4A86E8"/>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150"/>
              <a:t>Non user case 1: Browse catalog of games</a:t>
            </a:r>
            <a:endParaRPr sz="2150"/>
          </a:p>
          <a:p>
            <a:pPr indent="0" lvl="0" marL="0" rtl="0" algn="l">
              <a:spcBef>
                <a:spcPts val="0"/>
              </a:spcBef>
              <a:spcAft>
                <a:spcPts val="0"/>
              </a:spcAft>
              <a:buNone/>
            </a:pPr>
            <a:r>
              <a:t/>
            </a:r>
            <a:endParaRPr/>
          </a:p>
        </p:txBody>
      </p:sp>
      <p:sp>
        <p:nvSpPr>
          <p:cNvPr id="141" name="Google Shape;141;p14"/>
          <p:cNvSpPr txBox="1"/>
          <p:nvPr>
            <p:ph idx="1" type="body"/>
          </p:nvPr>
        </p:nvSpPr>
        <p:spPr>
          <a:xfrm>
            <a:off x="1297500" y="1567550"/>
            <a:ext cx="7038900" cy="1612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When the non user first comes to our website they are greeted with our entire library and a log in or sign up button in the top right.</a:t>
            </a:r>
            <a:r>
              <a:rPr lang="en"/>
              <a:t> </a:t>
            </a:r>
            <a:endParaRPr/>
          </a:p>
          <a:p>
            <a:pPr indent="0" lvl="0" marL="0" rtl="0" algn="l">
              <a:spcBef>
                <a:spcPts val="1200"/>
              </a:spcBef>
              <a:spcAft>
                <a:spcPts val="1200"/>
              </a:spcAft>
              <a:buNone/>
            </a:pPr>
            <a:r>
              <a:rPr lang="en"/>
              <a:t>For this case they have the ability to go through seemingly endless options and have the option to click on any game </a:t>
            </a:r>
            <a:r>
              <a:rPr lang="en"/>
              <a:t>that</a:t>
            </a:r>
            <a:r>
              <a:rPr lang="en"/>
              <a:t> piques </a:t>
            </a:r>
            <a:r>
              <a:rPr lang="en"/>
              <a:t>their</a:t>
            </a:r>
            <a:r>
              <a:rPr lang="en"/>
              <a:t> interest and they will be shown information about that game.</a:t>
            </a:r>
            <a:endParaRPr/>
          </a:p>
        </p:txBody>
      </p:sp>
      <p:sp>
        <p:nvSpPr>
          <p:cNvPr id="142" name="Google Shape;142;p14"/>
          <p:cNvSpPr txBox="1"/>
          <p:nvPr/>
        </p:nvSpPr>
        <p:spPr>
          <a:xfrm>
            <a:off x="4798525" y="3494375"/>
            <a:ext cx="2814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Lato"/>
                <a:ea typeface="Lato"/>
                <a:cs typeface="Lato"/>
                <a:sym typeface="Lato"/>
              </a:rPr>
              <a:t>Image of random game info</a:t>
            </a:r>
            <a:endParaRPr>
              <a:solidFill>
                <a:schemeClr val="lt1"/>
              </a:solidFill>
              <a:latin typeface="Lato"/>
              <a:ea typeface="Lato"/>
              <a:cs typeface="Lato"/>
              <a:sym typeface="Lato"/>
            </a:endParaRPr>
          </a:p>
        </p:txBody>
      </p:sp>
      <p:pic>
        <p:nvPicPr>
          <p:cNvPr descr="https://cdn.discordapp.com/attachments/1009130153189855243/1031381216441679903/unknown.png" id="143" name="Google Shape;143;p14"/>
          <p:cNvPicPr preferRelativeResize="0"/>
          <p:nvPr/>
        </p:nvPicPr>
        <p:blipFill>
          <a:blip r:embed="rId3">
            <a:alphaModFix/>
          </a:blip>
          <a:stretch>
            <a:fillRect/>
          </a:stretch>
        </p:blipFill>
        <p:spPr>
          <a:xfrm>
            <a:off x="1188150" y="3179750"/>
            <a:ext cx="3383851" cy="1684875"/>
          </a:xfrm>
          <a:prstGeom prst="rect">
            <a:avLst/>
          </a:prstGeom>
          <a:noFill/>
          <a:ln>
            <a:noFill/>
          </a:ln>
        </p:spPr>
      </p:pic>
      <p:pic>
        <p:nvPicPr>
          <p:cNvPr descr="https://cdn.discordapp.com/attachments/1009130153189855243/1031382442294128660/unknown.png" id="144" name="Google Shape;144;p14"/>
          <p:cNvPicPr preferRelativeResize="0"/>
          <p:nvPr/>
        </p:nvPicPr>
        <p:blipFill>
          <a:blip r:embed="rId4">
            <a:alphaModFix/>
          </a:blip>
          <a:stretch>
            <a:fillRect/>
          </a:stretch>
        </p:blipFill>
        <p:spPr>
          <a:xfrm>
            <a:off x="4660100" y="3247325"/>
            <a:ext cx="3776899" cy="12314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150"/>
              <a:t>Non user case 2: Register for the website</a:t>
            </a:r>
            <a:endParaRPr sz="2150"/>
          </a:p>
          <a:p>
            <a:pPr indent="0" lvl="0" marL="0" rtl="0" algn="l">
              <a:spcBef>
                <a:spcPts val="0"/>
              </a:spcBef>
              <a:spcAft>
                <a:spcPts val="0"/>
              </a:spcAft>
              <a:buClr>
                <a:schemeClr val="dk1"/>
              </a:buClr>
              <a:buSzPts val="1100"/>
              <a:buFont typeface="Arial"/>
              <a:buNone/>
            </a:pPr>
            <a:r>
              <a:t/>
            </a:r>
            <a:endParaRPr/>
          </a:p>
        </p:txBody>
      </p:sp>
      <p:sp>
        <p:nvSpPr>
          <p:cNvPr id="150" name="Google Shape;150;p15"/>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en"/>
              <a:t>When the non user first comes to our website they are greeted with our entire library and a log in or sign up button in the top right.</a:t>
            </a:r>
            <a:endParaRPr/>
          </a:p>
          <a:p>
            <a:pPr indent="0" lvl="0" marL="0" rtl="0" algn="l">
              <a:spcBef>
                <a:spcPts val="1200"/>
              </a:spcBef>
              <a:spcAft>
                <a:spcPts val="1200"/>
              </a:spcAft>
              <a:buNone/>
            </a:pPr>
            <a:r>
              <a:rPr lang="en"/>
              <a:t>For this case we will chose the sign up option </a:t>
            </a:r>
            <a:r>
              <a:rPr lang="en"/>
              <a:t>which</a:t>
            </a:r>
            <a:r>
              <a:rPr lang="en"/>
              <a:t> then </a:t>
            </a:r>
            <a:r>
              <a:rPr lang="en"/>
              <a:t>prompts</a:t>
            </a:r>
            <a:r>
              <a:rPr lang="en"/>
              <a:t> the user to </a:t>
            </a:r>
            <a:r>
              <a:rPr lang="en"/>
              <a:t>input</a:t>
            </a:r>
            <a:r>
              <a:rPr lang="en"/>
              <a:t> </a:t>
            </a:r>
            <a:r>
              <a:rPr lang="en"/>
              <a:t>their</a:t>
            </a:r>
            <a:r>
              <a:rPr lang="en"/>
              <a:t> </a:t>
            </a:r>
            <a:r>
              <a:rPr lang="en"/>
              <a:t>username</a:t>
            </a:r>
            <a:r>
              <a:rPr lang="en"/>
              <a:t>, email, and password. Once everything is </a:t>
            </a:r>
            <a:r>
              <a:rPr lang="en"/>
              <a:t>submitted, they are fully registered to move into becoming a registered user.</a:t>
            </a:r>
            <a:endParaRPr/>
          </a:p>
        </p:txBody>
      </p:sp>
      <p:pic>
        <p:nvPicPr>
          <p:cNvPr descr="https://cdn.discordapp.com/attachments/1009130153189855243/1031380510053777509/unknown.png" id="151" name="Google Shape;151;p15"/>
          <p:cNvPicPr preferRelativeResize="0"/>
          <p:nvPr/>
        </p:nvPicPr>
        <p:blipFill>
          <a:blip r:embed="rId3">
            <a:alphaModFix/>
          </a:blip>
          <a:stretch>
            <a:fillRect/>
          </a:stretch>
        </p:blipFill>
        <p:spPr>
          <a:xfrm>
            <a:off x="1297488" y="3056375"/>
            <a:ext cx="2172363" cy="1803950"/>
          </a:xfrm>
          <a:prstGeom prst="rect">
            <a:avLst/>
          </a:prstGeom>
          <a:noFill/>
          <a:ln>
            <a:noFill/>
          </a:ln>
        </p:spPr>
      </p:pic>
      <p:pic>
        <p:nvPicPr>
          <p:cNvPr descr="https://cdn.discordapp.com/attachments/1009130153189855243/1031380838174163006/unknown.png" id="152" name="Google Shape;152;p15"/>
          <p:cNvPicPr preferRelativeResize="0"/>
          <p:nvPr/>
        </p:nvPicPr>
        <p:blipFill>
          <a:blip r:embed="rId4">
            <a:alphaModFix/>
          </a:blip>
          <a:stretch>
            <a:fillRect/>
          </a:stretch>
        </p:blipFill>
        <p:spPr>
          <a:xfrm>
            <a:off x="5410225" y="2859087"/>
            <a:ext cx="1503125" cy="21985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sz="2150"/>
              <a:t>Registered user case 1: Purchase 3 games</a:t>
            </a:r>
            <a:endParaRPr sz="2150"/>
          </a:p>
          <a:p>
            <a:pPr indent="0" lvl="0" marL="0" rtl="0" algn="l">
              <a:spcBef>
                <a:spcPts val="0"/>
              </a:spcBef>
              <a:spcAft>
                <a:spcPts val="0"/>
              </a:spcAft>
              <a:buNone/>
            </a:pPr>
            <a:r>
              <a:t/>
            </a:r>
            <a:endParaRPr/>
          </a:p>
        </p:txBody>
      </p:sp>
      <p:sp>
        <p:nvSpPr>
          <p:cNvPr id="158" name="Google Shape;158;p16"/>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Once the non-user has signed in, they are now a registered user and possess the ability to purchase a number of games we offer from our library</a:t>
            </a:r>
            <a:endParaRPr/>
          </a:p>
          <a:p>
            <a:pPr indent="0" lvl="0" marL="0" rtl="0" algn="l">
              <a:spcBef>
                <a:spcPts val="1200"/>
              </a:spcBef>
              <a:spcAft>
                <a:spcPts val="1200"/>
              </a:spcAft>
              <a:buNone/>
            </a:pPr>
            <a:r>
              <a:rPr lang="en"/>
              <a:t>One feature of our website is the error that shows when a registered user attempts to purchase a game that they already own. For instance if you have a game open in two tabs and </a:t>
            </a:r>
            <a:r>
              <a:rPr lang="en"/>
              <a:t>purchase</a:t>
            </a:r>
            <a:r>
              <a:rPr lang="en"/>
              <a:t> it, then try to </a:t>
            </a:r>
            <a:r>
              <a:rPr lang="en"/>
              <a:t>purchase</a:t>
            </a:r>
            <a:r>
              <a:rPr lang="en"/>
              <a:t> it again in the second tab, it shows you that you have already purchased this game!</a:t>
            </a:r>
            <a:endParaRPr/>
          </a:p>
        </p:txBody>
      </p:sp>
      <p:pic>
        <p:nvPicPr>
          <p:cNvPr descr="https://cdn.discordapp.com/attachments/1009236629531131945/1031344944411049984/unknown.png" id="159" name="Google Shape;159;p16"/>
          <p:cNvPicPr preferRelativeResize="0"/>
          <p:nvPr/>
        </p:nvPicPr>
        <p:blipFill>
          <a:blip r:embed="rId3">
            <a:alphaModFix/>
          </a:blip>
          <a:stretch>
            <a:fillRect/>
          </a:stretch>
        </p:blipFill>
        <p:spPr>
          <a:xfrm>
            <a:off x="4795750" y="2985825"/>
            <a:ext cx="3540650" cy="1379375"/>
          </a:xfrm>
          <a:prstGeom prst="rect">
            <a:avLst/>
          </a:prstGeom>
          <a:noFill/>
          <a:ln>
            <a:noFill/>
          </a:ln>
        </p:spPr>
      </p:pic>
      <p:pic>
        <p:nvPicPr>
          <p:cNvPr descr="Image" id="160" name="Google Shape;160;p16"/>
          <p:cNvPicPr preferRelativeResize="0"/>
          <p:nvPr/>
        </p:nvPicPr>
        <p:blipFill>
          <a:blip r:embed="rId4">
            <a:alphaModFix/>
          </a:blip>
          <a:stretch>
            <a:fillRect/>
          </a:stretch>
        </p:blipFill>
        <p:spPr>
          <a:xfrm>
            <a:off x="1297500" y="3263225"/>
            <a:ext cx="3255050" cy="11019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sz="2150"/>
              <a:t>Registered user case 2: Return 2 games</a:t>
            </a:r>
            <a:endParaRPr sz="2150"/>
          </a:p>
          <a:p>
            <a:pPr indent="0" lvl="0" marL="0" rtl="0" algn="l">
              <a:spcBef>
                <a:spcPts val="0"/>
              </a:spcBef>
              <a:spcAft>
                <a:spcPts val="0"/>
              </a:spcAft>
              <a:buNone/>
            </a:pPr>
            <a:r>
              <a:t/>
            </a:r>
            <a:endParaRPr/>
          </a:p>
        </p:txBody>
      </p:sp>
      <p:sp>
        <p:nvSpPr>
          <p:cNvPr id="166" name="Google Shape;166;p17"/>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If a registered user wants to return a game they own, they have two options. </a:t>
            </a:r>
            <a:endParaRPr/>
          </a:p>
          <a:p>
            <a:pPr indent="0" lvl="0" marL="0" rtl="0" algn="l">
              <a:spcBef>
                <a:spcPts val="1200"/>
              </a:spcBef>
              <a:spcAft>
                <a:spcPts val="0"/>
              </a:spcAft>
              <a:buNone/>
            </a:pPr>
            <a:r>
              <a:rPr lang="en"/>
              <a:t>They can navigate through the </a:t>
            </a:r>
            <a:r>
              <a:rPr lang="en"/>
              <a:t>storefront</a:t>
            </a:r>
            <a:r>
              <a:rPr lang="en"/>
              <a:t> to find the game and click on it from there to return it. </a:t>
            </a:r>
            <a:endParaRPr/>
          </a:p>
          <a:p>
            <a:pPr indent="0" lvl="0" marL="0" rtl="0" algn="l">
              <a:spcBef>
                <a:spcPts val="1200"/>
              </a:spcBef>
              <a:spcAft>
                <a:spcPts val="1200"/>
              </a:spcAft>
              <a:buNone/>
            </a:pPr>
            <a:r>
              <a:rPr lang="en"/>
              <a:t>They also have the </a:t>
            </a:r>
            <a:r>
              <a:rPr lang="en"/>
              <a:t>luxury</a:t>
            </a:r>
            <a:r>
              <a:rPr lang="en"/>
              <a:t> of going to the “My Games” tab and returning the games from there.</a:t>
            </a:r>
            <a:endParaRPr/>
          </a:p>
        </p:txBody>
      </p:sp>
      <p:pic>
        <p:nvPicPr>
          <p:cNvPr descr="Image" id="167" name="Google Shape;167;p17"/>
          <p:cNvPicPr preferRelativeResize="0"/>
          <p:nvPr/>
        </p:nvPicPr>
        <p:blipFill>
          <a:blip r:embed="rId3">
            <a:alphaModFix/>
          </a:blip>
          <a:stretch>
            <a:fillRect/>
          </a:stretch>
        </p:blipFill>
        <p:spPr>
          <a:xfrm>
            <a:off x="1297500" y="3048850"/>
            <a:ext cx="4891176" cy="16507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1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150"/>
              <a:t>Website admin case 1: Remove users from registration list</a:t>
            </a:r>
            <a:endParaRPr sz="2150"/>
          </a:p>
          <a:p>
            <a:pPr indent="0" lvl="0" marL="0" rtl="0" algn="l">
              <a:spcBef>
                <a:spcPts val="0"/>
              </a:spcBef>
              <a:spcAft>
                <a:spcPts val="0"/>
              </a:spcAft>
              <a:buClr>
                <a:schemeClr val="dk1"/>
              </a:buClr>
              <a:buSzPts val="1100"/>
              <a:buFont typeface="Arial"/>
              <a:buNone/>
            </a:pPr>
            <a:r>
              <a:t/>
            </a:r>
            <a:endParaRPr/>
          </a:p>
        </p:txBody>
      </p:sp>
      <p:sp>
        <p:nvSpPr>
          <p:cNvPr id="173" name="Google Shape;173;p18"/>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When a website admin logs in they will </a:t>
            </a:r>
            <a:r>
              <a:rPr lang="en"/>
              <a:t>immediately</a:t>
            </a:r>
            <a:r>
              <a:rPr lang="en"/>
              <a:t> have access to a new button at the top called “Admin Board.”</a:t>
            </a:r>
            <a:endParaRPr/>
          </a:p>
          <a:p>
            <a:pPr indent="0" lvl="0" marL="0" rtl="0" algn="l">
              <a:spcBef>
                <a:spcPts val="1200"/>
              </a:spcBef>
              <a:spcAft>
                <a:spcPts val="1200"/>
              </a:spcAft>
              <a:buNone/>
            </a:pPr>
            <a:r>
              <a:rPr lang="en"/>
              <a:t>This will list all the active users of the site and they have the ability to remove any users for any given reason, such as an error when registering or misuse of the website. </a:t>
            </a:r>
            <a:endParaRPr/>
          </a:p>
        </p:txBody>
      </p:sp>
      <p:pic>
        <p:nvPicPr>
          <p:cNvPr descr="Image" id="174" name="Google Shape;174;p18"/>
          <p:cNvPicPr preferRelativeResize="0"/>
          <p:nvPr/>
        </p:nvPicPr>
        <p:blipFill>
          <a:blip r:embed="rId3">
            <a:alphaModFix/>
          </a:blip>
          <a:stretch>
            <a:fillRect/>
          </a:stretch>
        </p:blipFill>
        <p:spPr>
          <a:xfrm>
            <a:off x="5194275" y="3164300"/>
            <a:ext cx="2857500" cy="1314450"/>
          </a:xfrm>
          <a:prstGeom prst="rect">
            <a:avLst/>
          </a:prstGeom>
          <a:noFill/>
          <a:ln>
            <a:noFill/>
          </a:ln>
        </p:spPr>
      </p:pic>
      <p:pic>
        <p:nvPicPr>
          <p:cNvPr descr="Image" id="175" name="Google Shape;175;p18"/>
          <p:cNvPicPr preferRelativeResize="0"/>
          <p:nvPr/>
        </p:nvPicPr>
        <p:blipFill>
          <a:blip r:embed="rId4">
            <a:alphaModFix/>
          </a:blip>
          <a:stretch>
            <a:fillRect/>
          </a:stretch>
        </p:blipFill>
        <p:spPr>
          <a:xfrm>
            <a:off x="1297500" y="3277739"/>
            <a:ext cx="3453625" cy="108756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19"/>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2350"/>
              <a:t>Website admin case 2: Edit pricing</a:t>
            </a:r>
            <a:endParaRPr sz="2350"/>
          </a:p>
          <a:p>
            <a:pPr indent="0" lvl="0" marL="0" rtl="0" algn="l">
              <a:spcBef>
                <a:spcPts val="0"/>
              </a:spcBef>
              <a:spcAft>
                <a:spcPts val="0"/>
              </a:spcAft>
              <a:buClr>
                <a:schemeClr val="dk1"/>
              </a:buClr>
              <a:buSzPct val="45833"/>
              <a:buFont typeface="Arial"/>
              <a:buNone/>
            </a:pPr>
            <a:r>
              <a:t/>
            </a:r>
            <a:endParaRPr/>
          </a:p>
          <a:p>
            <a:pPr indent="0" lvl="0" marL="0" rtl="0" algn="l">
              <a:spcBef>
                <a:spcPts val="0"/>
              </a:spcBef>
              <a:spcAft>
                <a:spcPts val="0"/>
              </a:spcAft>
              <a:buNone/>
            </a:pPr>
            <a:r>
              <a:t/>
            </a:r>
            <a:endParaRPr/>
          </a:p>
        </p:txBody>
      </p:sp>
      <p:sp>
        <p:nvSpPr>
          <p:cNvPr id="181" name="Google Shape;181;p19"/>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When a </a:t>
            </a:r>
            <a:r>
              <a:rPr lang="en"/>
              <a:t>website admin is logged in they can look through the store front just as any other user, however when they click on a game they are able to adjust the price of that game right then and there.</a:t>
            </a:r>
            <a:endParaRPr/>
          </a:p>
        </p:txBody>
      </p:sp>
      <p:pic>
        <p:nvPicPr>
          <p:cNvPr descr="Image" id="182" name="Google Shape;182;p19"/>
          <p:cNvPicPr preferRelativeResize="0"/>
          <p:nvPr/>
        </p:nvPicPr>
        <p:blipFill>
          <a:blip r:embed="rId3">
            <a:alphaModFix/>
          </a:blip>
          <a:stretch>
            <a:fillRect/>
          </a:stretch>
        </p:blipFill>
        <p:spPr>
          <a:xfrm>
            <a:off x="1297500" y="2571750"/>
            <a:ext cx="5003474" cy="20743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