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F12C72-EE46-4C3B-804F-1F0CC7A649BA}"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2C72-EE46-4C3B-804F-1F0CC7A649BA}"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2C72-EE46-4C3B-804F-1F0CC7A649BA}"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2C72-EE46-4C3B-804F-1F0CC7A649BA}"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12C72-EE46-4C3B-804F-1F0CC7A649BA}"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F12C72-EE46-4C3B-804F-1F0CC7A649BA}"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F12C72-EE46-4C3B-804F-1F0CC7A649BA}" type="datetimeFigureOut">
              <a:rPr lang="en-US" smtClean="0"/>
              <a:pPr/>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F12C72-EE46-4C3B-804F-1F0CC7A649BA}"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12C72-EE46-4C3B-804F-1F0CC7A649BA}"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12C72-EE46-4C3B-804F-1F0CC7A649BA}"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12C72-EE46-4C3B-804F-1F0CC7A649BA}"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9BBAE-D028-4BF3-B5AC-138A3776F6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12C72-EE46-4C3B-804F-1F0CC7A649BA}" type="datetimeFigureOut">
              <a:rPr lang="en-US" smtClean="0"/>
              <a:pPr/>
              <a:t>8/2/2023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9BBAE-D028-4BF3-B5AC-138A3776F6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est-Essentials-Logo-300x300px.png"/>
          <p:cNvPicPr>
            <a:picLocks noChangeAspect="1"/>
          </p:cNvPicPr>
          <p:nvPr/>
        </p:nvPicPr>
        <p:blipFill>
          <a:blip r:embed="rId2"/>
          <a:stretch>
            <a:fillRect/>
          </a:stretch>
        </p:blipFill>
        <p:spPr>
          <a:xfrm>
            <a:off x="1828800" y="304800"/>
            <a:ext cx="6096000" cy="6096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AUDIENCE’S PERSONA</a:t>
            </a:r>
            <a:endParaRPr lang="en-US" dirty="0"/>
          </a:p>
        </p:txBody>
      </p:sp>
      <p:pic>
        <p:nvPicPr>
          <p:cNvPr id="4" name="Content Placeholder 3" descr="d5bd393a-fd25-4a2e-a9cd-60abfb56acd4.jpg"/>
          <p:cNvPicPr>
            <a:picLocks noGrp="1" noChangeAspect="1"/>
          </p:cNvPicPr>
          <p:nvPr>
            <p:ph idx="1"/>
          </p:nvPr>
        </p:nvPicPr>
        <p:blipFill>
          <a:blip r:embed="rId2"/>
          <a:srcRect l="8219" t="11765" r="5479" b="14706"/>
          <a:stretch>
            <a:fillRect/>
          </a:stretch>
        </p:blipFill>
        <p:spPr>
          <a:xfrm>
            <a:off x="2133600" y="1295400"/>
            <a:ext cx="4800600" cy="1905000"/>
          </a:xfrm>
        </p:spPr>
      </p:pic>
      <p:pic>
        <p:nvPicPr>
          <p:cNvPr id="5" name="Picture 4" descr="8fc1efec-bef9-406f-bc21-389630734035.jpg"/>
          <p:cNvPicPr>
            <a:picLocks noChangeAspect="1"/>
          </p:cNvPicPr>
          <p:nvPr/>
        </p:nvPicPr>
        <p:blipFill>
          <a:blip r:embed="rId3"/>
          <a:srcRect l="5769" t="9303" r="5769" b="9296"/>
          <a:stretch>
            <a:fillRect/>
          </a:stretch>
        </p:blipFill>
        <p:spPr>
          <a:xfrm>
            <a:off x="2667000" y="3352800"/>
            <a:ext cx="4191000" cy="318880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4cb66ec-dff9-4069-840e-fc498931b4ac.jpg"/>
          <p:cNvPicPr>
            <a:picLocks noGrp="1" noChangeAspect="1"/>
          </p:cNvPicPr>
          <p:nvPr>
            <p:ph idx="1"/>
          </p:nvPr>
        </p:nvPicPr>
        <p:blipFill>
          <a:blip r:embed="rId2"/>
          <a:srcRect l="4717" t="6058" r="13342" b="4468"/>
          <a:stretch>
            <a:fillRect/>
          </a:stretch>
        </p:blipFill>
        <p:spPr>
          <a:xfrm>
            <a:off x="228599" y="1524000"/>
            <a:ext cx="3832413" cy="3429000"/>
          </a:xfrm>
        </p:spPr>
      </p:pic>
      <p:pic>
        <p:nvPicPr>
          <p:cNvPr id="9" name="Picture 8" descr="3f36a57f-3ef7-421c-bcce-32e2f62aaac5 (1).jpg"/>
          <p:cNvPicPr>
            <a:picLocks noChangeAspect="1"/>
          </p:cNvPicPr>
          <p:nvPr/>
        </p:nvPicPr>
        <p:blipFill>
          <a:blip r:embed="rId3"/>
          <a:srcRect l="10471" t="5993" r="9948" b="10112"/>
          <a:stretch>
            <a:fillRect/>
          </a:stretch>
        </p:blipFill>
        <p:spPr>
          <a:xfrm>
            <a:off x="4263572" y="1512542"/>
            <a:ext cx="4565778" cy="33642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AUDIT</a:t>
            </a:r>
            <a:endParaRPr lang="en-US" dirty="0"/>
          </a:p>
        </p:txBody>
      </p:sp>
      <p:pic>
        <p:nvPicPr>
          <p:cNvPr id="4" name="Content Placeholder 3" descr="Screenshot 2023-08-01 191744.png"/>
          <p:cNvPicPr>
            <a:picLocks noGrp="1" noChangeAspect="1"/>
          </p:cNvPicPr>
          <p:nvPr>
            <p:ph idx="1"/>
          </p:nvPr>
        </p:nvPicPr>
        <p:blipFill>
          <a:blip r:embed="rId2"/>
          <a:stretch>
            <a:fillRect/>
          </a:stretch>
        </p:blipFill>
        <p:spPr>
          <a:xfrm>
            <a:off x="304800" y="1828800"/>
            <a:ext cx="8599125" cy="38862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8-01 192013.png"/>
          <p:cNvPicPr>
            <a:picLocks noGrp="1" noChangeAspect="1"/>
          </p:cNvPicPr>
          <p:nvPr>
            <p:ph idx="1"/>
          </p:nvPr>
        </p:nvPicPr>
        <p:blipFill>
          <a:blip r:embed="rId2"/>
          <a:stretch>
            <a:fillRect/>
          </a:stretch>
        </p:blipFill>
        <p:spPr>
          <a:xfrm>
            <a:off x="304800" y="1457855"/>
            <a:ext cx="8382000" cy="351525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3-08-01 192122.png"/>
          <p:cNvPicPr>
            <a:picLocks noGrp="1" noChangeAspect="1"/>
          </p:cNvPicPr>
          <p:nvPr>
            <p:ph idx="1"/>
          </p:nvPr>
        </p:nvPicPr>
        <p:blipFill>
          <a:blip r:embed="rId2"/>
          <a:stretch>
            <a:fillRect/>
          </a:stretch>
        </p:blipFill>
        <p:spPr>
          <a:xfrm>
            <a:off x="304800" y="1450436"/>
            <a:ext cx="8382000" cy="3606291"/>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AUDIENCE DEMOGRAPHICS </a:t>
            </a:r>
            <a:endParaRPr lang="en-US" dirty="0"/>
          </a:p>
        </p:txBody>
      </p:sp>
      <p:pic>
        <p:nvPicPr>
          <p:cNvPr id="4" name="Content Placeholder 3" descr="Screenshot 2023-08-01 192506.png"/>
          <p:cNvPicPr>
            <a:picLocks noGrp="1" noChangeAspect="1"/>
          </p:cNvPicPr>
          <p:nvPr>
            <p:ph idx="1"/>
          </p:nvPr>
        </p:nvPicPr>
        <p:blipFill>
          <a:blip r:embed="rId2"/>
          <a:stretch>
            <a:fillRect/>
          </a:stretch>
        </p:blipFill>
        <p:spPr>
          <a:xfrm>
            <a:off x="457200" y="2264307"/>
            <a:ext cx="8229600" cy="319774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 IDEAS &amp; MARKETING STRATEGIES</a:t>
            </a:r>
            <a:endParaRPr lang="en-US" dirty="0"/>
          </a:p>
        </p:txBody>
      </p:sp>
      <p:pic>
        <p:nvPicPr>
          <p:cNvPr id="4" name="Content Placeholder 3" descr="Screenshot 2023-08-01 193441.png"/>
          <p:cNvPicPr>
            <a:picLocks noGrp="1" noChangeAspect="1"/>
          </p:cNvPicPr>
          <p:nvPr>
            <p:ph idx="1"/>
          </p:nvPr>
        </p:nvPicPr>
        <p:blipFill>
          <a:blip r:embed="rId2"/>
          <a:stretch>
            <a:fillRect/>
          </a:stretch>
        </p:blipFill>
        <p:spPr>
          <a:xfrm>
            <a:off x="381000" y="1828800"/>
            <a:ext cx="8374565" cy="32004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CONTENT CATEGORY</a:t>
            </a:r>
            <a:endParaRPr lang="en-US" dirty="0"/>
          </a:p>
        </p:txBody>
      </p:sp>
      <p:pic>
        <p:nvPicPr>
          <p:cNvPr id="4" name="Content Placeholder 3" descr="10-d4f404d7d4.jpg"/>
          <p:cNvPicPr>
            <a:picLocks noGrp="1" noChangeAspect="1"/>
          </p:cNvPicPr>
          <p:nvPr>
            <p:ph idx="1"/>
          </p:nvPr>
        </p:nvPicPr>
        <p:blipFill>
          <a:blip r:embed="rId2"/>
          <a:stretch>
            <a:fillRect/>
          </a:stretch>
        </p:blipFill>
        <p:spPr>
          <a:xfrm>
            <a:off x="552873" y="1600200"/>
            <a:ext cx="8038253" cy="45259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INSTAGRAM STORY</a:t>
            </a:r>
            <a:endParaRPr lang="en-US" dirty="0"/>
          </a:p>
        </p:txBody>
      </p:sp>
      <p:pic>
        <p:nvPicPr>
          <p:cNvPr id="10" name="Content Placeholder 9" descr="7d4a7eed-2fd4-40c0-bbab-554499eaa3f3.jpg"/>
          <p:cNvPicPr>
            <a:picLocks noGrp="1" noChangeAspect="1"/>
          </p:cNvPicPr>
          <p:nvPr>
            <p:ph idx="1"/>
          </p:nvPr>
        </p:nvPicPr>
        <p:blipFill>
          <a:blip r:embed="rId2"/>
          <a:srcRect t="8333" b="11111"/>
          <a:stretch>
            <a:fillRect/>
          </a:stretch>
        </p:blipFill>
        <p:spPr>
          <a:xfrm>
            <a:off x="457200" y="1295400"/>
            <a:ext cx="2468880" cy="4419600"/>
          </a:xfrm>
        </p:spPr>
      </p:pic>
      <p:pic>
        <p:nvPicPr>
          <p:cNvPr id="11" name="Picture 10" descr="69c58b9e-3b41-408c-a7ca-bb29bcf4a0ec.jpg"/>
          <p:cNvPicPr>
            <a:picLocks noChangeAspect="1"/>
          </p:cNvPicPr>
          <p:nvPr/>
        </p:nvPicPr>
        <p:blipFill>
          <a:blip r:embed="rId3"/>
          <a:srcRect t="7778" b="11111"/>
          <a:stretch>
            <a:fillRect/>
          </a:stretch>
        </p:blipFill>
        <p:spPr>
          <a:xfrm>
            <a:off x="3352800" y="1295400"/>
            <a:ext cx="2451970" cy="4419600"/>
          </a:xfrm>
          <a:prstGeom prst="rect">
            <a:avLst/>
          </a:prstGeom>
        </p:spPr>
      </p:pic>
      <p:pic>
        <p:nvPicPr>
          <p:cNvPr id="12" name="Picture 11" descr="164f379e-8563-4223-8f3a-011332310c01.jpg"/>
          <p:cNvPicPr>
            <a:picLocks noChangeAspect="1"/>
          </p:cNvPicPr>
          <p:nvPr/>
        </p:nvPicPr>
        <p:blipFill>
          <a:blip r:embed="rId4"/>
          <a:srcRect t="8889" b="11111"/>
          <a:stretch>
            <a:fillRect/>
          </a:stretch>
        </p:blipFill>
        <p:spPr>
          <a:xfrm>
            <a:off x="6172200" y="1295400"/>
            <a:ext cx="2443163" cy="4343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INSTAGRAM STORY</a:t>
            </a:r>
            <a:endParaRPr lang="en-US" dirty="0"/>
          </a:p>
        </p:txBody>
      </p:sp>
      <p:pic>
        <p:nvPicPr>
          <p:cNvPr id="4" name="Content Placeholder 3" descr="0386e62d-97c3-4acb-b343-5cb48e555972.jpg"/>
          <p:cNvPicPr>
            <a:picLocks noGrp="1" noChangeAspect="1"/>
          </p:cNvPicPr>
          <p:nvPr>
            <p:ph idx="1"/>
          </p:nvPr>
        </p:nvPicPr>
        <p:blipFill>
          <a:blip r:embed="rId2"/>
          <a:srcRect t="8418" r="-1017" b="5717"/>
          <a:stretch>
            <a:fillRect/>
          </a:stretch>
        </p:blipFill>
        <p:spPr>
          <a:xfrm>
            <a:off x="331694" y="1464733"/>
            <a:ext cx="2411506" cy="4555067"/>
          </a:xfrm>
        </p:spPr>
      </p:pic>
      <p:pic>
        <p:nvPicPr>
          <p:cNvPr id="5" name="Picture 4" descr="a0d273f4-7469-4497-90c3-3d57a9a1d42f.jpg"/>
          <p:cNvPicPr>
            <a:picLocks noChangeAspect="1"/>
          </p:cNvPicPr>
          <p:nvPr/>
        </p:nvPicPr>
        <p:blipFill>
          <a:blip r:embed="rId3"/>
          <a:srcRect t="8889" b="4444"/>
          <a:stretch>
            <a:fillRect/>
          </a:stretch>
        </p:blipFill>
        <p:spPr>
          <a:xfrm>
            <a:off x="3200400" y="1447799"/>
            <a:ext cx="2362200" cy="4549421"/>
          </a:xfrm>
          <a:prstGeom prst="rect">
            <a:avLst/>
          </a:prstGeom>
        </p:spPr>
      </p:pic>
      <p:pic>
        <p:nvPicPr>
          <p:cNvPr id="6" name="Picture 5" descr="8d19095c-2d15-4b33-9e85-7bf04714060d.jpg"/>
          <p:cNvPicPr>
            <a:picLocks noChangeAspect="1"/>
          </p:cNvPicPr>
          <p:nvPr/>
        </p:nvPicPr>
        <p:blipFill>
          <a:blip r:embed="rId4"/>
          <a:stretch>
            <a:fillRect/>
          </a:stretch>
        </p:blipFill>
        <p:spPr>
          <a:xfrm>
            <a:off x="5943600" y="1447800"/>
            <a:ext cx="2760702" cy="4495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304800" y="2408237"/>
            <a:ext cx="8229600" cy="4525963"/>
          </a:xfrm>
        </p:spPr>
        <p:txBody>
          <a:bodyPr/>
          <a:lstStyle/>
          <a:p>
            <a:pPr>
              <a:buNone/>
            </a:pPr>
            <a:r>
              <a:rPr lang="en-US" dirty="0" smtClean="0"/>
              <a:t>THE </a:t>
            </a:r>
            <a:r>
              <a:rPr lang="en-US" dirty="0" smtClean="0"/>
              <a:t>TEAM MEMBERS ARE :</a:t>
            </a:r>
          </a:p>
          <a:p>
            <a:pPr>
              <a:buNone/>
            </a:pPr>
            <a:r>
              <a:rPr lang="en-US" dirty="0" smtClean="0"/>
              <a:t>ATTA KUMAR : 720131605200(team </a:t>
            </a:r>
            <a:r>
              <a:rPr lang="en-US" dirty="0" smtClean="0"/>
              <a:t>leader)</a:t>
            </a:r>
          </a:p>
          <a:p>
            <a:pPr>
              <a:buNone/>
            </a:pPr>
            <a:r>
              <a:rPr lang="en-US" dirty="0" smtClean="0"/>
              <a:t>B</a:t>
            </a:r>
            <a:r>
              <a:rPr lang="en-US" dirty="0" smtClean="0"/>
              <a:t>ODDETI </a:t>
            </a:r>
            <a:r>
              <a:rPr lang="en-US" dirty="0" smtClean="0"/>
              <a:t>NISHITHA </a:t>
            </a:r>
            <a:r>
              <a:rPr lang="en-US" dirty="0" smtClean="0"/>
              <a:t>PRAKASHINI:720131605206</a:t>
            </a:r>
            <a:endParaRPr lang="en-US" dirty="0" smtClean="0"/>
          </a:p>
          <a:p>
            <a:pPr>
              <a:buNone/>
            </a:pPr>
            <a:r>
              <a:rPr lang="en-US" dirty="0" smtClean="0"/>
              <a:t>BANDI VANAJA : 720131605201</a:t>
            </a:r>
          </a:p>
          <a:p>
            <a:pPr>
              <a:buNone/>
            </a:pPr>
            <a:r>
              <a:rPr lang="en-US" dirty="0" smtClean="0"/>
              <a:t>BARLA PALLAVI : 720131605203</a:t>
            </a:r>
          </a:p>
          <a:p>
            <a:pPr>
              <a:buNone/>
            </a:pPr>
            <a:r>
              <a:rPr lang="en-US" dirty="0" smtClean="0"/>
              <a:t>BITRA SHREE ADITYA : 720131605205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AD CAMPAIGN</a:t>
            </a:r>
            <a:endParaRPr lang="en-US" dirty="0"/>
          </a:p>
        </p:txBody>
      </p:sp>
      <p:pic>
        <p:nvPicPr>
          <p:cNvPr id="4" name="Content Placeholder 3" descr="Screenshot 2023-08-01 200304.png"/>
          <p:cNvPicPr>
            <a:picLocks noGrp="1" noChangeAspect="1"/>
          </p:cNvPicPr>
          <p:nvPr>
            <p:ph idx="1"/>
          </p:nvPr>
        </p:nvPicPr>
        <p:blipFill>
          <a:blip r:embed="rId2"/>
          <a:stretch>
            <a:fillRect/>
          </a:stretch>
        </p:blipFill>
        <p:spPr>
          <a:xfrm>
            <a:off x="1009152" y="1876941"/>
            <a:ext cx="7125695" cy="397248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AD CAMPAIGN</a:t>
            </a:r>
            <a:endParaRPr lang="en-US" dirty="0"/>
          </a:p>
        </p:txBody>
      </p:sp>
      <p:pic>
        <p:nvPicPr>
          <p:cNvPr id="4" name="Content Placeholder 3" descr="Screenshot 2023-08-01 200227.png"/>
          <p:cNvPicPr>
            <a:picLocks noGrp="1" noChangeAspect="1"/>
          </p:cNvPicPr>
          <p:nvPr>
            <p:ph idx="1"/>
          </p:nvPr>
        </p:nvPicPr>
        <p:blipFill>
          <a:blip r:embed="rId2"/>
          <a:stretch>
            <a:fillRect/>
          </a:stretch>
        </p:blipFill>
        <p:spPr>
          <a:xfrm>
            <a:off x="457200" y="2378707"/>
            <a:ext cx="8229600" cy="296894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43937cf-a580-4f4c-90fc-9d15117e1cc9.jpg"/>
          <p:cNvPicPr>
            <a:picLocks noGrp="1" noChangeAspect="1"/>
          </p:cNvPicPr>
          <p:nvPr>
            <p:ph idx="1"/>
          </p:nvPr>
        </p:nvPicPr>
        <p:blipFill>
          <a:blip r:embed="rId2"/>
          <a:stretch>
            <a:fillRect/>
          </a:stretch>
        </p:blipFill>
        <p:spPr>
          <a:xfrm>
            <a:off x="914400" y="990600"/>
            <a:ext cx="7315200" cy="48768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FOREST ESSENTIALS</a:t>
            </a:r>
            <a:endParaRPr lang="en-US" dirty="0"/>
          </a:p>
        </p:txBody>
      </p:sp>
      <p:sp>
        <p:nvSpPr>
          <p:cNvPr id="3" name="Content Placeholder 2"/>
          <p:cNvSpPr>
            <a:spLocks noGrp="1"/>
          </p:cNvSpPr>
          <p:nvPr>
            <p:ph idx="1"/>
          </p:nvPr>
        </p:nvSpPr>
        <p:spPr/>
        <p:txBody>
          <a:bodyPr>
            <a:normAutofit/>
          </a:bodyPr>
          <a:lstStyle/>
          <a:p>
            <a:pPr>
              <a:buNone/>
            </a:pPr>
            <a:r>
              <a:rPr lang="en-US" sz="2000" b="1" u="sng" dirty="0" smtClean="0"/>
              <a:t>Brand Mission:</a:t>
            </a:r>
          </a:p>
          <a:p>
            <a:pPr>
              <a:buNone/>
            </a:pPr>
            <a:r>
              <a:rPr lang="en-US" sz="2000" dirty="0"/>
              <a:t>	</a:t>
            </a:r>
            <a:r>
              <a:rPr lang="en-US" sz="2000" dirty="0" smtClean="0"/>
              <a:t>	</a:t>
            </a:r>
            <a:r>
              <a:rPr lang="en-US" sz="1800" dirty="0" smtClean="0"/>
              <a:t>That </a:t>
            </a:r>
            <a:r>
              <a:rPr lang="en-US" sz="1800" dirty="0"/>
              <a:t>is the </a:t>
            </a:r>
            <a:r>
              <a:rPr lang="en-US" sz="1800" dirty="0" err="1"/>
              <a:t>Ayurvedic</a:t>
            </a:r>
            <a:r>
              <a:rPr lang="en-US" sz="1800" dirty="0"/>
              <a:t> &amp; Forest Essentials standard for pure, fresh and natural. We believe that beauty products made of living substances such as plants or their extracts, are balanced by nature and contain the vibratory energy that constitutes life. These contain all the purifying, nutritive and balancing properties necessary to nurture the skin and for eternal beauty. They are the perfect foods for the skin</a:t>
            </a:r>
            <a:r>
              <a:rPr lang="en-US" sz="1800" dirty="0" smtClean="0"/>
              <a:t>.</a:t>
            </a:r>
            <a:endParaRPr lang="en-US" sz="2000" dirty="0" smtClean="0"/>
          </a:p>
          <a:p>
            <a:pPr>
              <a:buNone/>
            </a:pPr>
            <a:r>
              <a:rPr lang="en-US" sz="2000" b="1" u="sng" dirty="0" smtClean="0"/>
              <a:t>Brand Values:</a:t>
            </a:r>
          </a:p>
          <a:p>
            <a:pPr>
              <a:buNone/>
            </a:pPr>
            <a:r>
              <a:rPr lang="en-US" sz="2000" dirty="0" smtClean="0"/>
              <a:t>		Brand value is a form of repeat purchasing behavior reflecting a conscious decision to continue buying the same brand. This means that the consumer has a positive attitude towards the brand. He/she is interested in buying products from that particular brand because of belief or trust of the person for the brand.</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382000" cy="4830763"/>
          </a:xfrm>
        </p:spPr>
        <p:txBody>
          <a:bodyPr/>
          <a:lstStyle/>
          <a:p>
            <a:pPr>
              <a:buNone/>
            </a:pPr>
            <a:r>
              <a:rPr lang="en-US" sz="2000" b="1" u="sng" dirty="0" smtClean="0"/>
              <a:t>Brand Vision:</a:t>
            </a:r>
          </a:p>
          <a:p>
            <a:pPr>
              <a:buNone/>
            </a:pPr>
            <a:r>
              <a:rPr lang="en-US" sz="1800" dirty="0" smtClean="0"/>
              <a:t>		The Forest Essentials standard for beauty was always pure, fresh, seasonal and natural. Across all our products, we control the conception, formulation, manufacturing and sale of our </a:t>
            </a:r>
            <a:r>
              <a:rPr lang="en-US" sz="1800" dirty="0" err="1" smtClean="0"/>
              <a:t>Ayurvedic</a:t>
            </a:r>
            <a:r>
              <a:rPr lang="en-US" sz="1800" dirty="0" smtClean="0"/>
              <a:t> products, thereby ensuring quality &amp; purity across all pillars.</a:t>
            </a:r>
          </a:p>
          <a:p>
            <a:pPr>
              <a:buNone/>
            </a:pPr>
            <a:r>
              <a:rPr lang="en-US" sz="2000" b="1" u="sng" dirty="0" smtClean="0"/>
              <a:t>USP:</a:t>
            </a:r>
          </a:p>
          <a:p>
            <a:pPr>
              <a:buNone/>
            </a:pPr>
            <a:r>
              <a:rPr lang="en-US" sz="1800" dirty="0" smtClean="0"/>
              <a:t>		The USP of forest essentials is that the products are not made in factories. They are made in Himalayas, in villages in Uttaranchal-hub of </a:t>
            </a:r>
            <a:r>
              <a:rPr lang="en-US" sz="1800" dirty="0" err="1" smtClean="0"/>
              <a:t>Ayurveda</a:t>
            </a:r>
            <a:r>
              <a:rPr lang="en-US" sz="1800" dirty="0" smtClean="0"/>
              <a:t>, using local labor. The spring water of forest essentials is the main products of this brand. It has therapeutic and regenerative qualities and has been certified by laboratories in France as being rich in minerals deposit, which are its unique properties. This water is used in all products of Forest Essentials. It is sourced from the heart of the forest.</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ANALYSE THE BRAND MESSAGING</a:t>
            </a:r>
            <a:endParaRPr lang="en-US" dirty="0"/>
          </a:p>
        </p:txBody>
      </p:sp>
      <p:sp>
        <p:nvSpPr>
          <p:cNvPr id="3" name="Content Placeholder 2"/>
          <p:cNvSpPr>
            <a:spLocks noGrp="1"/>
          </p:cNvSpPr>
          <p:nvPr>
            <p:ph idx="1"/>
          </p:nvPr>
        </p:nvSpPr>
        <p:spPr>
          <a:xfrm>
            <a:off x="609600" y="1981200"/>
            <a:ext cx="8229600" cy="4525963"/>
          </a:xfrm>
        </p:spPr>
        <p:txBody>
          <a:bodyPr>
            <a:normAutofit/>
          </a:bodyPr>
          <a:lstStyle/>
          <a:p>
            <a:pPr>
              <a:buNone/>
            </a:pPr>
            <a:r>
              <a:rPr lang="en-US" sz="1800" dirty="0" smtClean="0"/>
              <a:t>		</a:t>
            </a:r>
          </a:p>
          <a:p>
            <a:pPr>
              <a:buNone/>
            </a:pPr>
            <a:r>
              <a:rPr lang="en-US" sz="1800" dirty="0"/>
              <a:t>	</a:t>
            </a:r>
            <a:r>
              <a:rPr lang="en-US" sz="1800" dirty="0" smtClean="0"/>
              <a:t>	Since Forest Essentials is a local Indian company trying to enter the international market, it is important that the green marketing and promotions be effectively targeted at the right audience. Unsuccessful or badly communicated brand attributes can result in the failure a product that is actually in essence ecological (Hawkins &amp; </a:t>
            </a:r>
            <a:r>
              <a:rPr lang="en-US" sz="1800" dirty="0" err="1" smtClean="0"/>
              <a:t>Mothersbaugh</a:t>
            </a:r>
            <a:r>
              <a:rPr lang="en-US" sz="1800" dirty="0" smtClean="0"/>
              <a:t>, 2006). Promotion plan: The priority of this plan should be “To communicate without excess” meaning that information on the green initiatives should be available, however there shouldn’t be an overdose of it. If the communication goes too green, it might ruin the company’s image.</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BRAND TAGLINE</a:t>
            </a:r>
            <a:endParaRPr lang="en-US" dirty="0"/>
          </a:p>
        </p:txBody>
      </p:sp>
      <p:pic>
        <p:nvPicPr>
          <p:cNvPr id="4" name="Content Placeholder 3" descr="download.jpg"/>
          <p:cNvPicPr>
            <a:picLocks noGrp="1" noChangeAspect="1"/>
          </p:cNvPicPr>
          <p:nvPr>
            <p:ph idx="1"/>
          </p:nvPr>
        </p:nvPicPr>
        <p:blipFill>
          <a:blip r:embed="rId2"/>
          <a:stretch>
            <a:fillRect/>
          </a:stretch>
        </p:blipFill>
        <p:spPr>
          <a:xfrm>
            <a:off x="685800" y="1524000"/>
            <a:ext cx="7783002" cy="435848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COMPETITOR ANALYSIS</a:t>
            </a:r>
            <a:endParaRPr lang="en-US" dirty="0"/>
          </a:p>
        </p:txBody>
      </p:sp>
      <p:sp>
        <p:nvSpPr>
          <p:cNvPr id="3" name="Content Placeholder 2"/>
          <p:cNvSpPr>
            <a:spLocks noGrp="1"/>
          </p:cNvSpPr>
          <p:nvPr>
            <p:ph idx="1"/>
          </p:nvPr>
        </p:nvSpPr>
        <p:spPr/>
        <p:txBody>
          <a:bodyPr>
            <a:normAutofit/>
          </a:bodyPr>
          <a:lstStyle/>
          <a:p>
            <a:pPr>
              <a:buNone/>
            </a:pPr>
            <a:r>
              <a:rPr lang="en-US" sz="2000" b="1" u="sng" dirty="0" smtClean="0"/>
              <a:t>Competitor 1:</a:t>
            </a:r>
            <a:endParaRPr lang="en-US" sz="2000" b="1" u="sng" dirty="0"/>
          </a:p>
        </p:txBody>
      </p:sp>
      <p:pic>
        <p:nvPicPr>
          <p:cNvPr id="5" name="Picture 4" descr="download.png"/>
          <p:cNvPicPr>
            <a:picLocks noChangeAspect="1"/>
          </p:cNvPicPr>
          <p:nvPr/>
        </p:nvPicPr>
        <p:blipFill>
          <a:blip r:embed="rId2"/>
          <a:stretch>
            <a:fillRect/>
          </a:stretch>
        </p:blipFill>
        <p:spPr>
          <a:xfrm>
            <a:off x="762000" y="1981200"/>
            <a:ext cx="4800600" cy="2508701"/>
          </a:xfrm>
          <a:prstGeom prst="rect">
            <a:avLst/>
          </a:prstGeom>
        </p:spPr>
      </p:pic>
      <p:pic>
        <p:nvPicPr>
          <p:cNvPr id="6" name="Picture 5" descr="bc83a103-c777-43fd-9d45-057060635cf0.jpg"/>
          <p:cNvPicPr>
            <a:picLocks noChangeAspect="1"/>
          </p:cNvPicPr>
          <p:nvPr/>
        </p:nvPicPr>
        <p:blipFill>
          <a:blip r:embed="rId3"/>
          <a:stretch>
            <a:fillRect/>
          </a:stretch>
        </p:blipFill>
        <p:spPr>
          <a:xfrm>
            <a:off x="5867400" y="1676400"/>
            <a:ext cx="2790825" cy="2790825"/>
          </a:xfrm>
          <a:prstGeom prst="rect">
            <a:avLst/>
          </a:prstGeom>
        </p:spPr>
      </p:pic>
      <p:sp>
        <p:nvSpPr>
          <p:cNvPr id="7" name="TextBox 6"/>
          <p:cNvSpPr txBox="1"/>
          <p:nvPr/>
        </p:nvSpPr>
        <p:spPr>
          <a:xfrm>
            <a:off x="304800" y="4724400"/>
            <a:ext cx="8305800" cy="1200329"/>
          </a:xfrm>
          <a:prstGeom prst="rect">
            <a:avLst/>
          </a:prstGeom>
          <a:noFill/>
        </p:spPr>
        <p:txBody>
          <a:bodyPr wrap="square" rtlCol="0">
            <a:spAutoFit/>
          </a:bodyPr>
          <a:lstStyle/>
          <a:p>
            <a:r>
              <a:rPr lang="en-US" dirty="0" smtClean="0"/>
              <a:t>	The </a:t>
            </a:r>
            <a:r>
              <a:rPr lang="en-US" dirty="0"/>
              <a:t>brand leverages the rising demand of adding organic products in day to day skin and hair care routine. They are one of the first brands which deal with non-toxic seals for cosmetic products in use. This makes them a real game -changer and customer preferred name in the cosmetic and skincare industry.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10600" cy="5715000"/>
          </a:xfrm>
        </p:spPr>
        <p:txBody>
          <a:bodyPr/>
          <a:lstStyle/>
          <a:p>
            <a:pPr>
              <a:buNone/>
            </a:pPr>
            <a:r>
              <a:rPr lang="en-US" sz="2000" b="1" u="sng" dirty="0" smtClean="0"/>
              <a:t>Competitor 2:</a:t>
            </a:r>
            <a:endParaRPr lang="en-US" sz="2000" b="1" u="sng" dirty="0"/>
          </a:p>
        </p:txBody>
      </p:sp>
      <p:pic>
        <p:nvPicPr>
          <p:cNvPr id="4" name="Picture 3" descr="5d3349101471467.Y3JvcCwxNzU1LDEzNzIsODg2LDY2MA.png"/>
          <p:cNvPicPr>
            <a:picLocks noChangeAspect="1"/>
          </p:cNvPicPr>
          <p:nvPr/>
        </p:nvPicPr>
        <p:blipFill>
          <a:blip r:embed="rId2"/>
          <a:stretch>
            <a:fillRect/>
          </a:stretch>
        </p:blipFill>
        <p:spPr>
          <a:xfrm>
            <a:off x="533400" y="1143000"/>
            <a:ext cx="4267200" cy="3337711"/>
          </a:xfrm>
          <a:prstGeom prst="rect">
            <a:avLst/>
          </a:prstGeom>
        </p:spPr>
      </p:pic>
      <p:pic>
        <p:nvPicPr>
          <p:cNvPr id="5" name="Picture 4" descr="9e5fd2a7-d627-4d98-8b4d-957118f9fedc.jpg"/>
          <p:cNvPicPr>
            <a:picLocks noChangeAspect="1"/>
          </p:cNvPicPr>
          <p:nvPr/>
        </p:nvPicPr>
        <p:blipFill>
          <a:blip r:embed="rId3"/>
          <a:stretch>
            <a:fillRect/>
          </a:stretch>
        </p:blipFill>
        <p:spPr>
          <a:xfrm>
            <a:off x="5562600" y="457200"/>
            <a:ext cx="2986088" cy="3925809"/>
          </a:xfrm>
          <a:prstGeom prst="rect">
            <a:avLst/>
          </a:prstGeom>
        </p:spPr>
      </p:pic>
      <p:sp>
        <p:nvSpPr>
          <p:cNvPr id="6" name="TextBox 5"/>
          <p:cNvSpPr txBox="1"/>
          <p:nvPr/>
        </p:nvSpPr>
        <p:spPr>
          <a:xfrm>
            <a:off x="533400" y="4800600"/>
            <a:ext cx="8077200" cy="1754326"/>
          </a:xfrm>
          <a:prstGeom prst="rect">
            <a:avLst/>
          </a:prstGeom>
          <a:noFill/>
        </p:spPr>
        <p:txBody>
          <a:bodyPr wrap="square" rtlCol="0">
            <a:spAutoFit/>
          </a:bodyPr>
          <a:lstStyle/>
          <a:p>
            <a:r>
              <a:rPr lang="en-US" dirty="0"/>
              <a:t> </a:t>
            </a:r>
            <a:r>
              <a:rPr lang="en-US" dirty="0" smtClean="0"/>
              <a:t>	Kama </a:t>
            </a:r>
            <a:r>
              <a:rPr lang="en-US" dirty="0" err="1"/>
              <a:t>Ayurveda</a:t>
            </a:r>
            <a:r>
              <a:rPr lang="en-US" dirty="0"/>
              <a:t> offers high quality, beautifully packaged, </a:t>
            </a:r>
            <a:r>
              <a:rPr lang="en-US" dirty="0" err="1"/>
              <a:t>Ayurvedic</a:t>
            </a:r>
            <a:r>
              <a:rPr lang="en-US" dirty="0"/>
              <a:t> and natural beauty and wellness products that are used by some of the world's leading hotels and spas in India, USA and Europe. The hotels includes The </a:t>
            </a:r>
            <a:r>
              <a:rPr lang="en-US" dirty="0" err="1"/>
              <a:t>Aman</a:t>
            </a:r>
            <a:r>
              <a:rPr lang="en-US" dirty="0"/>
              <a:t>, </a:t>
            </a:r>
            <a:r>
              <a:rPr lang="en-US" dirty="0" err="1"/>
              <a:t>Oberoi</a:t>
            </a:r>
            <a:r>
              <a:rPr lang="en-US" dirty="0"/>
              <a:t>, Park, </a:t>
            </a:r>
            <a:r>
              <a:rPr lang="en-US" dirty="0" err="1"/>
              <a:t>Jaypee</a:t>
            </a:r>
            <a:r>
              <a:rPr lang="en-US" dirty="0"/>
              <a:t> and </a:t>
            </a:r>
            <a:r>
              <a:rPr lang="en-US" dirty="0" err="1"/>
              <a:t>Claridges</a:t>
            </a:r>
            <a:r>
              <a:rPr lang="en-US" dirty="0"/>
              <a:t> groups in India.</a:t>
            </a:r>
            <a:endParaRPr lang="en-IN" dirty="0"/>
          </a:p>
          <a:p>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lstStyle/>
          <a:p>
            <a:pPr>
              <a:buNone/>
            </a:pPr>
            <a:r>
              <a:rPr lang="en-US" sz="2000" b="1" u="sng" dirty="0" smtClean="0"/>
              <a:t>Competitor 3:</a:t>
            </a:r>
            <a:endParaRPr lang="en-US" sz="2000" b="1" u="sng" dirty="0"/>
          </a:p>
        </p:txBody>
      </p:sp>
      <p:pic>
        <p:nvPicPr>
          <p:cNvPr id="4" name="Picture 3" descr="The-Body-Shop-Logo.png"/>
          <p:cNvPicPr>
            <a:picLocks noChangeAspect="1"/>
          </p:cNvPicPr>
          <p:nvPr/>
        </p:nvPicPr>
        <p:blipFill>
          <a:blip r:embed="rId2"/>
          <a:stretch>
            <a:fillRect/>
          </a:stretch>
        </p:blipFill>
        <p:spPr>
          <a:xfrm>
            <a:off x="304800" y="990600"/>
            <a:ext cx="4978400" cy="2800350"/>
          </a:xfrm>
          <a:prstGeom prst="rect">
            <a:avLst/>
          </a:prstGeom>
        </p:spPr>
      </p:pic>
      <p:pic>
        <p:nvPicPr>
          <p:cNvPr id="5" name="Picture 4" descr="32d2011b-e5a4-4de9-9aaf-aaacb6822b65.jpg"/>
          <p:cNvPicPr>
            <a:picLocks noChangeAspect="1"/>
          </p:cNvPicPr>
          <p:nvPr/>
        </p:nvPicPr>
        <p:blipFill>
          <a:blip r:embed="rId3"/>
          <a:stretch>
            <a:fillRect/>
          </a:stretch>
        </p:blipFill>
        <p:spPr>
          <a:xfrm>
            <a:off x="5638800" y="533400"/>
            <a:ext cx="2628900" cy="3505200"/>
          </a:xfrm>
          <a:prstGeom prst="rect">
            <a:avLst/>
          </a:prstGeom>
        </p:spPr>
      </p:pic>
      <p:sp>
        <p:nvSpPr>
          <p:cNvPr id="6" name="TextBox 5"/>
          <p:cNvSpPr txBox="1"/>
          <p:nvPr/>
        </p:nvSpPr>
        <p:spPr>
          <a:xfrm>
            <a:off x="152400" y="4495800"/>
            <a:ext cx="8610600" cy="1200329"/>
          </a:xfrm>
          <a:prstGeom prst="rect">
            <a:avLst/>
          </a:prstGeom>
          <a:noFill/>
        </p:spPr>
        <p:txBody>
          <a:bodyPr wrap="square" rtlCol="0">
            <a:spAutoFit/>
          </a:bodyPr>
          <a:lstStyle/>
          <a:p>
            <a:r>
              <a:rPr lang="en-US" dirty="0" smtClean="0"/>
              <a:t>	The </a:t>
            </a:r>
            <a:r>
              <a:rPr lang="en-US" dirty="0"/>
              <a:t>Body Shop exists to fight for a fairer, more beautiful world. This is our purpose, and it drives everything we do. Our beliefs are everything to us: that business is a force for good, the empowerment of women and girls and the belief that everyone is beautiful.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79</Words>
  <Application>Microsoft Office PowerPoint</Application>
  <PresentationFormat>On-screen Show (4:3)</PresentationFormat>
  <Paragraphs>38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   </vt:lpstr>
      <vt:lpstr>FOREST ESSENTIALS</vt:lpstr>
      <vt:lpstr>Slide 4</vt:lpstr>
      <vt:lpstr>ANALYSE THE BRAND MESSAGING</vt:lpstr>
      <vt:lpstr>EXAMINE THE BRAND TAGLINE</vt:lpstr>
      <vt:lpstr>COMPETITOR ANALYSIS</vt:lpstr>
      <vt:lpstr>Slide 8</vt:lpstr>
      <vt:lpstr>Slide 9</vt:lpstr>
      <vt:lpstr>AUDIENCE’S PERSONA</vt:lpstr>
      <vt:lpstr>Slide 11</vt:lpstr>
      <vt:lpstr>SEO AUDIT</vt:lpstr>
      <vt:lpstr>Slide 13</vt:lpstr>
      <vt:lpstr>Slide 14</vt:lpstr>
      <vt:lpstr>AUDIENCE DEMOGRAPHICS </vt:lpstr>
      <vt:lpstr>CONTENT IDEAS &amp; MARKETING STRATEGIES</vt:lpstr>
      <vt:lpstr>CONTENT CATEGORY</vt:lpstr>
      <vt:lpstr>INSTAGRAM STORY</vt:lpstr>
      <vt:lpstr>INSTAGRAM STORY</vt:lpstr>
      <vt:lpstr>SOCIAL MEDIA AD CAMPAIGN</vt:lpstr>
      <vt:lpstr>SOCIAL MEDIA AD CAMPAIGN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21</cp:revision>
  <dcterms:created xsi:type="dcterms:W3CDTF">2023-08-01T12:01:07Z</dcterms:created>
  <dcterms:modified xsi:type="dcterms:W3CDTF">2023-08-02T13:21:45Z</dcterms:modified>
</cp:coreProperties>
</file>