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524" r:id="rId2"/>
    <p:sldId id="257" r:id="rId3"/>
    <p:sldId id="258" r:id="rId4"/>
    <p:sldId id="259" r:id="rId5"/>
    <p:sldId id="260" r:id="rId6"/>
    <p:sldId id="261" r:id="rId7"/>
    <p:sldId id="283" r:id="rId8"/>
    <p:sldId id="406" r:id="rId9"/>
    <p:sldId id="434" r:id="rId10"/>
    <p:sldId id="424" r:id="rId11"/>
    <p:sldId id="425" r:id="rId12"/>
    <p:sldId id="412" r:id="rId13"/>
    <p:sldId id="435" r:id="rId14"/>
    <p:sldId id="436" r:id="rId15"/>
    <p:sldId id="285" r:id="rId16"/>
    <p:sldId id="286" r:id="rId17"/>
    <p:sldId id="263" r:id="rId18"/>
    <p:sldId id="264" r:id="rId19"/>
    <p:sldId id="302" r:id="rId20"/>
    <p:sldId id="265" r:id="rId21"/>
    <p:sldId id="266" r:id="rId22"/>
    <p:sldId id="268" r:id="rId23"/>
    <p:sldId id="267" r:id="rId24"/>
    <p:sldId id="269" r:id="rId25"/>
    <p:sldId id="271" r:id="rId26"/>
    <p:sldId id="270" r:id="rId27"/>
    <p:sldId id="272" r:id="rId28"/>
    <p:sldId id="438" r:id="rId29"/>
    <p:sldId id="437" r:id="rId30"/>
    <p:sldId id="307" r:id="rId31"/>
    <p:sldId id="439" r:id="rId32"/>
    <p:sldId id="440" r:id="rId33"/>
    <p:sldId id="427" r:id="rId34"/>
    <p:sldId id="405" r:id="rId35"/>
    <p:sldId id="441" r:id="rId36"/>
    <p:sldId id="428" r:id="rId37"/>
    <p:sldId id="442" r:id="rId38"/>
    <p:sldId id="407" r:id="rId39"/>
    <p:sldId id="429" r:id="rId40"/>
    <p:sldId id="426" r:id="rId41"/>
    <p:sldId id="408" r:id="rId42"/>
    <p:sldId id="443" r:id="rId43"/>
    <p:sldId id="452" r:id="rId44"/>
    <p:sldId id="453" r:id="rId45"/>
    <p:sldId id="445" r:id="rId46"/>
    <p:sldId id="446" r:id="rId47"/>
    <p:sldId id="279" r:id="rId48"/>
    <p:sldId id="447" r:id="rId49"/>
    <p:sldId id="448" r:id="rId50"/>
    <p:sldId id="449" r:id="rId51"/>
    <p:sldId id="450" r:id="rId52"/>
    <p:sldId id="451" r:id="rId53"/>
    <p:sldId id="454" r:id="rId54"/>
    <p:sldId id="455" r:id="rId55"/>
    <p:sldId id="456" r:id="rId56"/>
    <p:sldId id="457" r:id="rId57"/>
    <p:sldId id="458" r:id="rId58"/>
    <p:sldId id="459" r:id="rId59"/>
    <p:sldId id="409" r:id="rId60"/>
    <p:sldId id="423" r:id="rId61"/>
    <p:sldId id="460" r:id="rId62"/>
    <p:sldId id="461" r:id="rId63"/>
    <p:sldId id="462" r:id="rId64"/>
    <p:sldId id="463" r:id="rId65"/>
    <p:sldId id="464" r:id="rId66"/>
    <p:sldId id="465" r:id="rId67"/>
    <p:sldId id="466" r:id="rId68"/>
    <p:sldId id="467" r:id="rId69"/>
    <p:sldId id="470" r:id="rId70"/>
    <p:sldId id="471" r:id="rId71"/>
    <p:sldId id="511" r:id="rId72"/>
    <p:sldId id="512" r:id="rId73"/>
    <p:sldId id="514" r:id="rId74"/>
    <p:sldId id="519" r:id="rId75"/>
    <p:sldId id="520" r:id="rId76"/>
    <p:sldId id="521" r:id="rId77"/>
    <p:sldId id="522" r:id="rId78"/>
    <p:sldId id="523"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2AA91-1B0D-487D-9555-77E339F405CD}" type="datetimeFigureOut">
              <a:rPr lang="zh-CN" altLang="en-US" smtClean="0"/>
              <a:t>2021/6/10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C9EC8-E410-4CFE-B396-68955FBB86D5}" type="slidenum">
              <a:rPr lang="zh-CN" altLang="en-US" smtClean="0"/>
              <a:t>‹#›</a:t>
            </a:fld>
            <a:endParaRPr lang="zh-CN" altLang="en-US"/>
          </a:p>
        </p:txBody>
      </p:sp>
    </p:spTree>
    <p:extLst>
      <p:ext uri="{BB962C8B-B14F-4D97-AF65-F5344CB8AC3E}">
        <p14:creationId xmlns:p14="http://schemas.microsoft.com/office/powerpoint/2010/main" val="155341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79"/>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A06DB4-9388-4B10-A22F-3CAB7BBF2FB1}" type="slidenum">
              <a:rPr lang="en-US" altLang="zh-CN" smtClean="0"/>
              <a:pPr/>
              <a:t>1</a:t>
            </a:fld>
            <a:endParaRPr lang="en-US" altLang="zh-CN" smtClean="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95852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79">
            <a:extLst>
              <a:ext uri="{FF2B5EF4-FFF2-40B4-BE49-F238E27FC236}">
                <a16:creationId xmlns:a16="http://schemas.microsoft.com/office/drawing/2014/main" id="{6645ACF6-1898-4F16-91D5-FE359DB199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B029E74-66E0-4EB1-958D-DA5871F1AD54}" type="slidenum">
              <a:rPr lang="en-US" altLang="zh-CN" sz="1200" smtClean="0"/>
              <a:pPr/>
              <a:t>44</a:t>
            </a:fld>
            <a:endParaRPr lang="en-US" altLang="zh-CN" sz="1200"/>
          </a:p>
        </p:txBody>
      </p:sp>
      <p:sp>
        <p:nvSpPr>
          <p:cNvPr id="4099" name="Rectangle 2">
            <a:extLst>
              <a:ext uri="{FF2B5EF4-FFF2-40B4-BE49-F238E27FC236}">
                <a16:creationId xmlns:a16="http://schemas.microsoft.com/office/drawing/2014/main" id="{89B5287A-2354-4807-8A71-95E70CD808DD}"/>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BF122341-E3AA-42A1-B651-354DA02B51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558126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9">
            <a:extLst>
              <a:ext uri="{FF2B5EF4-FFF2-40B4-BE49-F238E27FC236}">
                <a16:creationId xmlns:a16="http://schemas.microsoft.com/office/drawing/2014/main" id="{D07667F9-3A68-40D0-82E2-83C878A632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2D002BCD-DC12-4B42-AF5A-B858130CC6A2}" type="slidenum">
              <a:rPr lang="en-US" altLang="zh-CN" sz="1200" smtClean="0"/>
              <a:pPr/>
              <a:t>47</a:t>
            </a:fld>
            <a:endParaRPr lang="en-US" altLang="zh-CN" sz="1200"/>
          </a:p>
        </p:txBody>
      </p:sp>
      <p:sp>
        <p:nvSpPr>
          <p:cNvPr id="8195" name="Rectangle 2">
            <a:extLst>
              <a:ext uri="{FF2B5EF4-FFF2-40B4-BE49-F238E27FC236}">
                <a16:creationId xmlns:a16="http://schemas.microsoft.com/office/drawing/2014/main" id="{9E55EF1B-401F-474B-92E1-85D277C5824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A5FB72-D964-4B86-948B-C8F60E5DF4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9">
            <a:extLst>
              <a:ext uri="{FF2B5EF4-FFF2-40B4-BE49-F238E27FC236}">
                <a16:creationId xmlns:a16="http://schemas.microsoft.com/office/drawing/2014/main" id="{C6DA2ABA-7924-4953-B9C9-754F91906D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B532E248-565A-4D60-9E95-D815794B047E}" type="slidenum">
              <a:rPr lang="en-US" altLang="zh-CN" sz="1200" smtClean="0"/>
              <a:pPr/>
              <a:t>48</a:t>
            </a:fld>
            <a:endParaRPr lang="en-US" altLang="zh-CN" sz="1200"/>
          </a:p>
        </p:txBody>
      </p:sp>
      <p:sp>
        <p:nvSpPr>
          <p:cNvPr id="10243" name="Rectangle 2">
            <a:extLst>
              <a:ext uri="{FF2B5EF4-FFF2-40B4-BE49-F238E27FC236}">
                <a16:creationId xmlns:a16="http://schemas.microsoft.com/office/drawing/2014/main" id="{FD9D6482-BEA6-435A-BEC9-C8E23947D45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414FC12-C89B-423B-9962-18ABE5CC21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79">
            <a:extLst>
              <a:ext uri="{FF2B5EF4-FFF2-40B4-BE49-F238E27FC236}">
                <a16:creationId xmlns:a16="http://schemas.microsoft.com/office/drawing/2014/main" id="{C993C7B3-00C8-4CC1-910E-6C36DEC86FC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5E7F89E5-A71C-4373-8ECE-553CA3169A9C}" type="slidenum">
              <a:rPr lang="en-US" altLang="zh-CN" sz="1200" smtClean="0"/>
              <a:pPr/>
              <a:t>49</a:t>
            </a:fld>
            <a:endParaRPr lang="en-US" altLang="zh-CN" sz="1200"/>
          </a:p>
        </p:txBody>
      </p:sp>
      <p:sp>
        <p:nvSpPr>
          <p:cNvPr id="12291" name="Rectangle 2">
            <a:extLst>
              <a:ext uri="{FF2B5EF4-FFF2-40B4-BE49-F238E27FC236}">
                <a16:creationId xmlns:a16="http://schemas.microsoft.com/office/drawing/2014/main" id="{D077A215-A1DC-467D-81C4-067BAC9360F6}"/>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AF202E1D-E695-4804-B29C-EFA09AF989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079">
            <a:extLst>
              <a:ext uri="{FF2B5EF4-FFF2-40B4-BE49-F238E27FC236}">
                <a16:creationId xmlns:a16="http://schemas.microsoft.com/office/drawing/2014/main" id="{8A4B3E0C-33C8-4E7F-9EEC-892A2A699D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1ED43CE-1044-4819-AC5F-FC6DEF09CC5A}" type="slidenum">
              <a:rPr lang="en-US" altLang="zh-CN" sz="1200" smtClean="0"/>
              <a:pPr/>
              <a:t>50</a:t>
            </a:fld>
            <a:endParaRPr lang="en-US" altLang="zh-CN" sz="1200"/>
          </a:p>
        </p:txBody>
      </p:sp>
      <p:sp>
        <p:nvSpPr>
          <p:cNvPr id="14339" name="Rectangle 2">
            <a:extLst>
              <a:ext uri="{FF2B5EF4-FFF2-40B4-BE49-F238E27FC236}">
                <a16:creationId xmlns:a16="http://schemas.microsoft.com/office/drawing/2014/main" id="{B0C8B2DD-4EEC-46C8-A3B1-64E372B847D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A3321467-8C99-4472-9DF8-C64B95A5D8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079">
            <a:extLst>
              <a:ext uri="{FF2B5EF4-FFF2-40B4-BE49-F238E27FC236}">
                <a16:creationId xmlns:a16="http://schemas.microsoft.com/office/drawing/2014/main" id="{96976727-9078-4CC9-B4A6-BAF3B6654B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B7EA7355-C4EC-4A4A-B0FE-95F576B13403}" type="slidenum">
              <a:rPr lang="en-US" altLang="zh-CN" sz="1200" smtClean="0"/>
              <a:pPr/>
              <a:t>51</a:t>
            </a:fld>
            <a:endParaRPr lang="en-US" altLang="zh-CN" sz="1200"/>
          </a:p>
        </p:txBody>
      </p:sp>
      <p:sp>
        <p:nvSpPr>
          <p:cNvPr id="16387" name="Rectangle 2">
            <a:extLst>
              <a:ext uri="{FF2B5EF4-FFF2-40B4-BE49-F238E27FC236}">
                <a16:creationId xmlns:a16="http://schemas.microsoft.com/office/drawing/2014/main" id="{EEFE10D0-A8E8-4899-9665-9F84FB90605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33BDD56-BAB5-40C6-9D42-D432AC95C3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79">
            <a:extLst>
              <a:ext uri="{FF2B5EF4-FFF2-40B4-BE49-F238E27FC236}">
                <a16:creationId xmlns:a16="http://schemas.microsoft.com/office/drawing/2014/main" id="{ACED11D8-8E3F-4391-8821-C0D282AA95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E2AC355-FE0A-4C5B-9B81-0624CD96DE7B}" type="slidenum">
              <a:rPr lang="en-US" altLang="zh-CN" sz="1200" smtClean="0"/>
              <a:pPr/>
              <a:t>52</a:t>
            </a:fld>
            <a:endParaRPr lang="en-US" altLang="zh-CN" sz="1200"/>
          </a:p>
        </p:txBody>
      </p:sp>
      <p:sp>
        <p:nvSpPr>
          <p:cNvPr id="18435" name="Rectangle 2">
            <a:extLst>
              <a:ext uri="{FF2B5EF4-FFF2-40B4-BE49-F238E27FC236}">
                <a16:creationId xmlns:a16="http://schemas.microsoft.com/office/drawing/2014/main" id="{5D115FCA-C260-439B-B394-3EA9A69FFF0C}"/>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5528BFBB-D5A4-4A70-B356-56519A37E6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NOx:</a:t>
            </a:r>
            <a:r>
              <a:rPr lang="zh-CN" altLang="en-US"/>
              <a:t>燃煤占</a:t>
            </a:r>
            <a:r>
              <a:rPr lang="en-US" altLang="zh-CN"/>
              <a:t>70%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325ED349-3EDD-443D-BC3F-E37AD5C7B07F}"/>
              </a:ext>
            </a:extLst>
          </p:cNvPr>
          <p:cNvSpPr>
            <a:spLocks noGrp="1" noRot="1" noChangeAspect="1" noTextEdit="1"/>
          </p:cNvSpPr>
          <p:nvPr>
            <p:ph type="sldImg"/>
          </p:nvPr>
        </p:nvSpPr>
        <p:spPr>
          <a:ln/>
        </p:spPr>
      </p:sp>
      <p:sp>
        <p:nvSpPr>
          <p:cNvPr id="25603" name="备注占位符 2">
            <a:extLst>
              <a:ext uri="{FF2B5EF4-FFF2-40B4-BE49-F238E27FC236}">
                <a16:creationId xmlns:a16="http://schemas.microsoft.com/office/drawing/2014/main" id="{36A043F4-B93E-440B-BDF8-0D54DC1D7DC6}"/>
              </a:ext>
            </a:extLst>
          </p:cNvPr>
          <p:cNvSpPr>
            <a:spLocks noGrp="1"/>
          </p:cNvSpPr>
          <p:nvPr>
            <p:ph type="body" idx="1"/>
          </p:nvPr>
        </p:nvSpPr>
        <p:spPr>
          <a:noFill/>
        </p:spPr>
        <p:txBody>
          <a:bodyPr/>
          <a:lstStyle/>
          <a:p>
            <a:pPr eaLnBrk="1" hangingPunct="1"/>
            <a:endParaRPr lang="zh-CN" altLang="en-US"/>
          </a:p>
        </p:txBody>
      </p:sp>
      <p:sp>
        <p:nvSpPr>
          <p:cNvPr id="25604" name="灯片编号占位符 3">
            <a:extLst>
              <a:ext uri="{FF2B5EF4-FFF2-40B4-BE49-F238E27FC236}">
                <a16:creationId xmlns:a16="http://schemas.microsoft.com/office/drawing/2014/main" id="{83009BF9-D538-495E-9386-A7C60708CD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A2AD54-917B-4AD2-A198-817AF5F23888}" type="slidenum">
              <a:rPr lang="en-US" altLang="zh-CN"/>
              <a:pPr/>
              <a:t>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3CE50A7-B289-46AB-88E6-2DFA132657AA}"/>
              </a:ext>
            </a:extLst>
          </p:cNvPr>
          <p:cNvSpPr>
            <a:spLocks noGrp="1" noRot="1" noChangeAspect="1" noTextEdit="1"/>
          </p:cNvSpPr>
          <p:nvPr>
            <p:ph type="sldImg"/>
          </p:nvPr>
        </p:nvSpPr>
        <p:spPr>
          <a:ln/>
        </p:spPr>
      </p:sp>
      <p:sp>
        <p:nvSpPr>
          <p:cNvPr id="27651" name="备注占位符 2">
            <a:extLst>
              <a:ext uri="{FF2B5EF4-FFF2-40B4-BE49-F238E27FC236}">
                <a16:creationId xmlns:a16="http://schemas.microsoft.com/office/drawing/2014/main" id="{87868917-F78B-403F-8B60-8BF96834613F}"/>
              </a:ext>
            </a:extLst>
          </p:cNvPr>
          <p:cNvSpPr>
            <a:spLocks noGrp="1"/>
          </p:cNvSpPr>
          <p:nvPr>
            <p:ph type="body" idx="1"/>
          </p:nvPr>
        </p:nvSpPr>
        <p:spPr>
          <a:noFill/>
        </p:spPr>
        <p:txBody>
          <a:bodyPr/>
          <a:lstStyle/>
          <a:p>
            <a:pPr eaLnBrk="1" hangingPunct="1"/>
            <a:r>
              <a:rPr lang="zh-CN" altLang="en-US"/>
              <a:t>怎样表示、获得、使用知识？</a:t>
            </a:r>
          </a:p>
        </p:txBody>
      </p:sp>
      <p:sp>
        <p:nvSpPr>
          <p:cNvPr id="27652" name="灯片编号占位符 3">
            <a:extLst>
              <a:ext uri="{FF2B5EF4-FFF2-40B4-BE49-F238E27FC236}">
                <a16:creationId xmlns:a16="http://schemas.microsoft.com/office/drawing/2014/main" id="{26C1C5FD-915A-4497-955D-07A3EE1DE6D7}"/>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72FA1-406D-4C52-BE80-573038125A67}" type="slidenum">
              <a:rPr lang="en-US" altLang="zh-CN"/>
              <a:pPr/>
              <a:t>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4358DA81-412F-4FCB-8A61-640CFDCBB06F}"/>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7FD66718-C21E-4E5F-84D1-113A76617E55}"/>
              </a:ext>
            </a:extLst>
          </p:cNvPr>
          <p:cNvSpPr>
            <a:spLocks noGrp="1"/>
          </p:cNvSpPr>
          <p:nvPr>
            <p:ph type="body" idx="1"/>
          </p:nvPr>
        </p:nvSpPr>
        <p:spPr>
          <a:noFill/>
        </p:spPr>
        <p:txBody>
          <a:bodyPr/>
          <a:lstStyle/>
          <a:p>
            <a:pPr eaLnBrk="1" hangingPunct="1"/>
            <a:r>
              <a:rPr lang="zh-CN" altLang="en-US"/>
              <a:t>对</a:t>
            </a:r>
            <a:r>
              <a:rPr lang="en-US" altLang="zh-CN"/>
              <a:t>AI</a:t>
            </a:r>
            <a:r>
              <a:rPr lang="zh-CN" altLang="en-US"/>
              <a:t>而言，仿生主要是研究大脑结构与功能，为</a:t>
            </a:r>
            <a:r>
              <a:rPr lang="en-US" altLang="zh-CN"/>
              <a:t>AI</a:t>
            </a:r>
            <a:r>
              <a:rPr lang="zh-CN" altLang="en-US"/>
              <a:t>奠定理论和方法基础</a:t>
            </a:r>
          </a:p>
        </p:txBody>
      </p:sp>
      <p:sp>
        <p:nvSpPr>
          <p:cNvPr id="45060" name="灯片编号占位符 3">
            <a:extLst>
              <a:ext uri="{FF2B5EF4-FFF2-40B4-BE49-F238E27FC236}">
                <a16:creationId xmlns:a16="http://schemas.microsoft.com/office/drawing/2014/main" id="{8C2759CF-A9CB-4F4F-9C0C-39956F0FBCC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63FDC4-DE90-4F46-BAF4-6F916821DB11}" type="slidenum">
              <a:rPr lang="en-US" altLang="zh-CN"/>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7689C5F2-580C-4C8F-86B4-98A292B82804}"/>
              </a:ext>
            </a:extLst>
          </p:cNvPr>
          <p:cNvSpPr>
            <a:spLocks noGrp="1" noRot="1" noChangeAspect="1" noTextEdit="1"/>
          </p:cNvSpPr>
          <p:nvPr>
            <p:ph type="sldImg"/>
          </p:nvPr>
        </p:nvSpPr>
        <p:spPr>
          <a:ln/>
        </p:spPr>
      </p:sp>
      <p:sp>
        <p:nvSpPr>
          <p:cNvPr id="49155" name="备注占位符 2">
            <a:extLst>
              <a:ext uri="{FF2B5EF4-FFF2-40B4-BE49-F238E27FC236}">
                <a16:creationId xmlns:a16="http://schemas.microsoft.com/office/drawing/2014/main" id="{2DC50C08-3DD6-4725-8755-BA03062A221E}"/>
              </a:ext>
            </a:extLst>
          </p:cNvPr>
          <p:cNvSpPr>
            <a:spLocks noGrp="1"/>
          </p:cNvSpPr>
          <p:nvPr>
            <p:ph type="body" idx="1"/>
          </p:nvPr>
        </p:nvSpPr>
        <p:spPr>
          <a:noFill/>
        </p:spPr>
        <p:txBody>
          <a:bodyPr/>
          <a:lstStyle/>
          <a:p>
            <a:pPr eaLnBrk="1" hangingPunct="1"/>
            <a:endParaRPr lang="zh-CN" altLang="en-US"/>
          </a:p>
        </p:txBody>
      </p:sp>
      <p:sp>
        <p:nvSpPr>
          <p:cNvPr id="49156" name="灯片编号占位符 3">
            <a:extLst>
              <a:ext uri="{FF2B5EF4-FFF2-40B4-BE49-F238E27FC236}">
                <a16:creationId xmlns:a16="http://schemas.microsoft.com/office/drawing/2014/main" id="{676FA480-A898-4056-A8C4-D9C38B0AF6D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7C687C-2489-49B3-8CD6-338128DE881E}" type="slidenum">
              <a:rPr lang="en-US" altLang="zh-CN"/>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ED4F5B66-4DCF-4464-A892-B2C260253580}"/>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6693D79E-7685-4F04-9BF7-BC18DB32AF85}"/>
              </a:ext>
            </a:extLst>
          </p:cNvPr>
          <p:cNvSpPr>
            <a:spLocks noGrp="1"/>
          </p:cNvSpPr>
          <p:nvPr>
            <p:ph type="body" idx="1"/>
          </p:nvPr>
        </p:nvSpPr>
        <p:spPr>
          <a:noFill/>
        </p:spPr>
        <p:txBody>
          <a:bodyPr/>
          <a:lstStyle/>
          <a:p>
            <a:pPr eaLnBrk="1" hangingPunct="1"/>
            <a:endParaRPr lang="zh-CN" altLang="en-US"/>
          </a:p>
        </p:txBody>
      </p:sp>
      <p:sp>
        <p:nvSpPr>
          <p:cNvPr id="51204" name="灯片编号占位符 3">
            <a:extLst>
              <a:ext uri="{FF2B5EF4-FFF2-40B4-BE49-F238E27FC236}">
                <a16:creationId xmlns:a16="http://schemas.microsoft.com/office/drawing/2014/main" id="{3341EAA6-13E4-4FE6-81FC-4A9A49BAD58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816B9D-6D51-4D26-B833-AC702B39EB59}" type="slidenum">
              <a:rPr lang="en-US" altLang="zh-CN"/>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控制结构</a:t>
            </a:r>
          </a:p>
        </p:txBody>
      </p:sp>
      <p:sp>
        <p:nvSpPr>
          <p:cNvPr id="4" name="灯片编号占位符 3"/>
          <p:cNvSpPr>
            <a:spLocks noGrp="1"/>
          </p:cNvSpPr>
          <p:nvPr>
            <p:ph type="sldNum" sz="quarter" idx="5"/>
          </p:nvPr>
        </p:nvSpPr>
        <p:spPr/>
        <p:txBody>
          <a:bodyPr/>
          <a:lstStyle/>
          <a:p>
            <a:fld id="{17D05AFB-086C-4615-B679-37F2D8F7DCFA}" type="slidenum">
              <a:rPr lang="en-US" altLang="zh-CN" smtClean="0"/>
              <a:pPr/>
              <a:t>15</a:t>
            </a:fld>
            <a:endParaRPr lang="en-US" altLang="zh-CN"/>
          </a:p>
        </p:txBody>
      </p:sp>
    </p:spTree>
    <p:extLst>
      <p:ext uri="{BB962C8B-B14F-4D97-AF65-F5344CB8AC3E}">
        <p14:creationId xmlns:p14="http://schemas.microsoft.com/office/powerpoint/2010/main" val="187165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只有限定了范围和结构，经过了编码改造的知识</a:t>
            </a:r>
          </a:p>
        </p:txBody>
      </p:sp>
      <p:sp>
        <p:nvSpPr>
          <p:cNvPr id="4" name="灯片编号占位符 3"/>
          <p:cNvSpPr>
            <a:spLocks noGrp="1"/>
          </p:cNvSpPr>
          <p:nvPr>
            <p:ph type="sldNum" sz="quarter" idx="5"/>
          </p:nvPr>
        </p:nvSpPr>
        <p:spPr/>
        <p:txBody>
          <a:bodyPr/>
          <a:lstStyle/>
          <a:p>
            <a:fld id="{17D05AFB-086C-4615-B679-37F2D8F7DCFA}" type="slidenum">
              <a:rPr lang="en-US" altLang="zh-CN" smtClean="0"/>
              <a:pPr/>
              <a:t>16</a:t>
            </a:fld>
            <a:endParaRPr lang="en-US" altLang="zh-CN"/>
          </a:p>
        </p:txBody>
      </p:sp>
    </p:spTree>
    <p:extLst>
      <p:ext uri="{BB962C8B-B14F-4D97-AF65-F5344CB8AC3E}">
        <p14:creationId xmlns:p14="http://schemas.microsoft.com/office/powerpoint/2010/main" val="143552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79">
            <a:extLst>
              <a:ext uri="{FF2B5EF4-FFF2-40B4-BE49-F238E27FC236}">
                <a16:creationId xmlns:a16="http://schemas.microsoft.com/office/drawing/2014/main" id="{6645ACF6-1898-4F16-91D5-FE359DB199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B029E74-66E0-4EB1-958D-DA5871F1AD54}" type="slidenum">
              <a:rPr lang="en-US" altLang="zh-CN" sz="1200" smtClean="0"/>
              <a:pPr/>
              <a:t>43</a:t>
            </a:fld>
            <a:endParaRPr lang="en-US" altLang="zh-CN" sz="1200"/>
          </a:p>
        </p:txBody>
      </p:sp>
      <p:sp>
        <p:nvSpPr>
          <p:cNvPr id="4099" name="Rectangle 2">
            <a:extLst>
              <a:ext uri="{FF2B5EF4-FFF2-40B4-BE49-F238E27FC236}">
                <a16:creationId xmlns:a16="http://schemas.microsoft.com/office/drawing/2014/main" id="{89B5287A-2354-4807-8A71-95E70CD808DD}"/>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BF122341-E3AA-42A1-B651-354DA02B51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C624F-3807-49EF-B333-8A56D5C7B9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E372D0-F898-4E10-83BD-1F1229E17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DA5B7B-BAF8-4BE9-A593-5DC451946983}"/>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4A823806-F9B8-4760-AB56-DA2E250B3F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4532A-02DB-43FE-8384-6475F934D08C}"/>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402946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63469-4DB8-4EE2-B7FB-F3A4540F07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084ED0B-A39C-409E-87DF-C3A6C8769F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A62BE7-DDF6-4C3F-B21D-0AB6289E4B97}"/>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D8FF67C8-9CB8-4DB8-B357-E97335364E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E157E-9F85-4EFF-8B17-719FA3A70F27}"/>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119113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58DA11-FB5A-49B8-B82E-669A0BA8C2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59A9E4-DD23-4C8F-9A83-BBA6489A076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E1212A-3A88-4B34-8246-9C5DC4504BC7}"/>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67809036-063E-4026-A4AB-6D7B8445A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E1CE14-795C-4F69-A389-CA5609DCC328}"/>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361124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228600"/>
            <a:ext cx="10987617" cy="5926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2216077"/>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DFA93-C933-4ACC-B0F0-F5F886509204}"/>
              </a:ext>
            </a:extLst>
          </p:cNvPr>
          <p:cNvSpPr>
            <a:spLocks noGrp="1"/>
          </p:cNvSpPr>
          <p:nvPr>
            <p:ph type="title"/>
          </p:nvPr>
        </p:nvSpPr>
        <p:spPr>
          <a:xfrm>
            <a:off x="609600" y="228600"/>
            <a:ext cx="10972800" cy="8382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B9D30B-12E5-4465-AFAD-DAFCFE9A7725}"/>
              </a:ext>
            </a:extLst>
          </p:cNvPr>
          <p:cNvSpPr>
            <a:spLocks noGrp="1"/>
          </p:cNvSpPr>
          <p:nvPr>
            <p:ph type="body" sz="half" idx="1"/>
          </p:nvPr>
        </p:nvSpPr>
        <p:spPr>
          <a:xfrm>
            <a:off x="624417" y="1628776"/>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41260E-8409-4D41-A936-1EC50815873F}"/>
              </a:ext>
            </a:extLst>
          </p:cNvPr>
          <p:cNvSpPr>
            <a:spLocks noGrp="1"/>
          </p:cNvSpPr>
          <p:nvPr>
            <p:ph sz="half" idx="2"/>
          </p:nvPr>
        </p:nvSpPr>
        <p:spPr>
          <a:xfrm>
            <a:off x="6212417" y="1628776"/>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95615546"/>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838200"/>
          </a:xfrm>
        </p:spPr>
        <p:txBody>
          <a:bodyPr/>
          <a:lstStyle/>
          <a:p>
            <a:r>
              <a:rPr lang="zh-CN" altLang="en-US"/>
              <a:t>单击此处编辑母版标题样式</a:t>
            </a:r>
          </a:p>
        </p:txBody>
      </p:sp>
      <p:sp>
        <p:nvSpPr>
          <p:cNvPr id="3" name="内容占位符 2"/>
          <p:cNvSpPr>
            <a:spLocks noGrp="1"/>
          </p:cNvSpPr>
          <p:nvPr>
            <p:ph sz="half" idx="1"/>
          </p:nvPr>
        </p:nvSpPr>
        <p:spPr>
          <a:xfrm>
            <a:off x="624417" y="1628776"/>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212417" y="1628775"/>
            <a:ext cx="53848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212417" y="3967164"/>
            <a:ext cx="53848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98344436"/>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2C052-E6C6-42E8-912D-8301280188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65F1D2-9D20-442D-ABCA-A5E00172EE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C600BA-F647-4B7D-A543-7048E33C7444}"/>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D8BEB96D-4277-4B52-A3F2-28FBC14EE0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71215E-6FEC-4D19-8779-A6B9ADF59BE0}"/>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33885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3582D-A0F2-4965-9EC5-014F4F8DCC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A94CD3-A7A2-4C19-974F-37310F2FE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79D941-9677-4667-A365-D2EE1AEC9A0A}"/>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51640730-5767-442A-B0BC-D0C029F8C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D392-196C-4F30-8307-D4DD8B03F96B}"/>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30083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5EE7E-1AE6-4E18-A08B-E37379F355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7D5AD8-1360-4265-8E4B-356D1D3E2DA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889AD4-2784-4BA8-8B07-2258BB46AD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7A581C-089B-48C9-986E-B5B12B3B4ED6}"/>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BD87884B-84D9-43CD-8754-B1CEA379E3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1BF57A-2331-43B7-9AC6-49CFF9BAB7A9}"/>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112487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85245-0AC1-44D9-A18A-FD648964B7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9041B2-50A1-4B8E-8528-E05436629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E7BC4D-233F-4DF8-B061-5ADCA4D868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2EC20C-F8E7-46DC-95DC-4B03FE2E8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9C1710-521E-4351-9F2D-981FE9061F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32E5A92-37AB-4F25-A578-93AD2991A4CF}"/>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8" name="页脚占位符 7">
            <a:extLst>
              <a:ext uri="{FF2B5EF4-FFF2-40B4-BE49-F238E27FC236}">
                <a16:creationId xmlns:a16="http://schemas.microsoft.com/office/drawing/2014/main" id="{0439ACC2-4CFC-494D-8BEE-7D7B3211DB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9C0867-BA5C-4FF4-94DD-306FA5BCCD23}"/>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19522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4AF6A-7875-4944-A110-FFE4B67359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29B137-4C14-4735-9BEA-35E2A44494EB}"/>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4" name="页脚占位符 3">
            <a:extLst>
              <a:ext uri="{FF2B5EF4-FFF2-40B4-BE49-F238E27FC236}">
                <a16:creationId xmlns:a16="http://schemas.microsoft.com/office/drawing/2014/main" id="{C2677247-0F49-4FD0-A257-C69328AD62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445238-821B-4520-ACFB-FAF62E27958A}"/>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45518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5F1A45-8ABD-4A51-B9B5-1FB17916811F}"/>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3" name="页脚占位符 2">
            <a:extLst>
              <a:ext uri="{FF2B5EF4-FFF2-40B4-BE49-F238E27FC236}">
                <a16:creationId xmlns:a16="http://schemas.microsoft.com/office/drawing/2014/main" id="{BB77D6F2-7DA3-49BC-800F-AE6C9B9876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4D542B-004F-4734-8502-A4616E3F3195}"/>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58096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1B20F-C496-4D76-9F04-E69B6F5243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5F2506D-4755-4431-B209-AB0F25F45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AB9AD5-78DE-4FE5-90A5-7A6829DE4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A1BC6C-7675-453A-9379-9B7D70D94A5A}"/>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CA79CB67-DAF0-47A8-A879-02093C6BF0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D3726A-B82F-4EC7-869D-A3ED8A012CD1}"/>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142189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3A519-54A6-4035-806F-EBD3657EB9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A88DFD-E726-4FF1-AE80-61AD21649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61BEDC-47FD-44CB-99DF-416F661EB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27ABE2-206E-46D9-8E6B-F1A2448DDFA9}"/>
              </a:ext>
            </a:extLst>
          </p:cNvPr>
          <p:cNvSpPr>
            <a:spLocks noGrp="1"/>
          </p:cNvSpPr>
          <p:nvPr>
            <p:ph type="dt" sz="half" idx="10"/>
          </p:nvPr>
        </p:nvSpPr>
        <p:spPr/>
        <p:txBody>
          <a:bodyPr/>
          <a:lstStyle/>
          <a:p>
            <a:fld id="{8D1FC843-A5DE-4A77-91B6-054EC28FF1B2}" type="datetimeFigureOut">
              <a:rPr lang="zh-CN" altLang="en-US" smtClean="0"/>
              <a:t>2021/6/10</a:t>
            </a:fld>
            <a:endParaRPr lang="zh-CN" altLang="en-US"/>
          </a:p>
        </p:txBody>
      </p:sp>
      <p:sp>
        <p:nvSpPr>
          <p:cNvPr id="6" name="页脚占位符 5">
            <a:extLst>
              <a:ext uri="{FF2B5EF4-FFF2-40B4-BE49-F238E27FC236}">
                <a16:creationId xmlns:a16="http://schemas.microsoft.com/office/drawing/2014/main" id="{E7818946-D10F-4F36-8BAF-D8533EF6EB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2B48A9-E443-4492-9141-6C8BFB36DEA1}"/>
              </a:ext>
            </a:extLst>
          </p:cNvPr>
          <p:cNvSpPr>
            <a:spLocks noGrp="1"/>
          </p:cNvSpPr>
          <p:nvPr>
            <p:ph type="sldNum" sz="quarter" idx="12"/>
          </p:nvPr>
        </p:nvSpPr>
        <p:spPr/>
        <p:txBody>
          <a:body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426685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2F489A-118F-4B47-87F9-9C230406C3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97558F-B4BE-460F-9719-A92BFCD08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07DF6F-9391-4372-A535-4D5F04247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FC843-A5DE-4A77-91B6-054EC28FF1B2}" type="datetimeFigureOut">
              <a:rPr lang="zh-CN" altLang="en-US" smtClean="0"/>
              <a:t>2021/6/10</a:t>
            </a:fld>
            <a:endParaRPr lang="zh-CN" altLang="en-US"/>
          </a:p>
        </p:txBody>
      </p:sp>
      <p:sp>
        <p:nvSpPr>
          <p:cNvPr id="5" name="页脚占位符 4">
            <a:extLst>
              <a:ext uri="{FF2B5EF4-FFF2-40B4-BE49-F238E27FC236}">
                <a16:creationId xmlns:a16="http://schemas.microsoft.com/office/drawing/2014/main" id="{B86F1BF2-6217-4768-910E-4C835D611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8B77D8-C5DB-45DF-BEA1-6AF15977D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FE5C9-5C63-4A28-83D5-88899555ECAA}" type="slidenum">
              <a:rPr lang="zh-CN" altLang="en-US" smtClean="0"/>
              <a:t>‹#›</a:t>
            </a:fld>
            <a:endParaRPr lang="zh-CN" altLang="en-US"/>
          </a:p>
        </p:txBody>
      </p:sp>
    </p:spTree>
    <p:extLst>
      <p:ext uri="{BB962C8B-B14F-4D97-AF65-F5344CB8AC3E}">
        <p14:creationId xmlns:p14="http://schemas.microsoft.com/office/powerpoint/2010/main" val="3597102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2.bin"/><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10" Type="http://schemas.openxmlformats.org/officeDocument/2006/relationships/oleObject" Target="../embeddings/oleObject9.bin"/><Relationship Id="rId4" Type="http://schemas.openxmlformats.org/officeDocument/2006/relationships/image" Target="../media/image19.wmf"/><Relationship Id="rId9"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28"/>
          <p:cNvSpPr>
            <a:spLocks noChangeArrowheads="1"/>
          </p:cNvSpPr>
          <p:nvPr/>
        </p:nvSpPr>
        <p:spPr bwMode="auto">
          <a:xfrm>
            <a:off x="5519739" y="6237288"/>
            <a:ext cx="19446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3076" name="Rectangle 1029"/>
          <p:cNvSpPr>
            <a:spLocks noChangeArrowheads="1"/>
          </p:cNvSpPr>
          <p:nvPr/>
        </p:nvSpPr>
        <p:spPr bwMode="auto">
          <a:xfrm>
            <a:off x="5519738" y="6237289"/>
            <a:ext cx="20891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3077" name="Rectangle 1035"/>
          <p:cNvSpPr>
            <a:spLocks noChangeArrowheads="1"/>
          </p:cNvSpPr>
          <p:nvPr/>
        </p:nvSpPr>
        <p:spPr bwMode="auto">
          <a:xfrm>
            <a:off x="1992313" y="622300"/>
            <a:ext cx="663416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b="1">
                <a:solidFill>
                  <a:srgbClr val="008000"/>
                </a:solidFill>
                <a:latin typeface="黑体" panose="02010609060101010101" pitchFamily="49" charset="-122"/>
                <a:ea typeface="黑体" panose="02010609060101010101" pitchFamily="49" charset="-122"/>
              </a:rPr>
              <a:t>人工智能导论</a:t>
            </a:r>
          </a:p>
        </p:txBody>
      </p:sp>
      <p:sp>
        <p:nvSpPr>
          <p:cNvPr id="3078" name="Rectangle 4"/>
          <p:cNvSpPr>
            <a:spLocks noChangeArrowheads="1"/>
          </p:cNvSpPr>
          <p:nvPr/>
        </p:nvSpPr>
        <p:spPr bwMode="auto">
          <a:xfrm>
            <a:off x="3863976" y="1773238"/>
            <a:ext cx="31400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zh-CN" altLang="en-US" sz="3600" b="1">
                <a:latin typeface="黑体" panose="02010609060101010101" pitchFamily="49" charset="-122"/>
                <a:ea typeface="黑体" panose="02010609060101010101" pitchFamily="49" charset="-122"/>
              </a:rPr>
              <a:t>主讲：张艳琼</a:t>
            </a:r>
          </a:p>
        </p:txBody>
      </p:sp>
      <p:sp>
        <p:nvSpPr>
          <p:cNvPr id="8205" name="Rectangle 4"/>
          <p:cNvSpPr>
            <a:spLocks noChangeArrowheads="1"/>
          </p:cNvSpPr>
          <p:nvPr/>
        </p:nvSpPr>
        <p:spPr bwMode="auto">
          <a:xfrm>
            <a:off x="2208214" y="2492376"/>
            <a:ext cx="686476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endParaRPr lang="en-US" altLang="zh-CN" sz="1800" dirty="0"/>
          </a:p>
          <a:p>
            <a:pPr algn="l" eaLnBrk="1" hangingPunct="1">
              <a:lnSpc>
                <a:spcPct val="90000"/>
              </a:lnSpc>
              <a:defRPr/>
            </a:pPr>
            <a:r>
              <a:rPr lang="zh-CN" altLang="en-US" b="1" dirty="0" smtClean="0">
                <a:latin typeface="+mj-ea"/>
                <a:ea typeface="+mj-ea"/>
              </a:rPr>
              <a:t>办公室</a:t>
            </a:r>
            <a:r>
              <a:rPr lang="zh-CN" altLang="en-US" b="1" dirty="0">
                <a:latin typeface="+mj-ea"/>
                <a:ea typeface="+mj-ea"/>
              </a:rPr>
              <a:t>：十教</a:t>
            </a:r>
            <a:r>
              <a:rPr lang="en-US" altLang="zh-CN" b="1" dirty="0">
                <a:latin typeface="+mj-ea"/>
                <a:ea typeface="+mj-ea"/>
              </a:rPr>
              <a:t>423</a:t>
            </a:r>
          </a:p>
          <a:p>
            <a:pPr algn="l" eaLnBrk="1" hangingPunct="1">
              <a:lnSpc>
                <a:spcPct val="90000"/>
              </a:lnSpc>
              <a:defRPr/>
            </a:pPr>
            <a:r>
              <a:rPr lang="en-US" altLang="zh-CN" b="1" dirty="0">
                <a:latin typeface="+mj-ea"/>
                <a:ea typeface="+mj-ea"/>
              </a:rPr>
              <a:t>Email: </a:t>
            </a:r>
            <a:r>
              <a:rPr lang="en-US" altLang="zh-CN" b="1" dirty="0">
                <a:latin typeface="Times New Roman" panose="02020603050405020304" pitchFamily="18" charset="0"/>
                <a:ea typeface="+mj-ea"/>
                <a:cs typeface="Times New Roman" panose="02020603050405020304" pitchFamily="18" charset="0"/>
              </a:rPr>
              <a:t>yqzhang@hdu.edu.cn</a:t>
            </a:r>
          </a:p>
        </p:txBody>
      </p:sp>
    </p:spTree>
    <p:extLst>
      <p:ext uri="{BB962C8B-B14F-4D97-AF65-F5344CB8AC3E}">
        <p14:creationId xmlns:p14="http://schemas.microsoft.com/office/powerpoint/2010/main" val="4005201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4F9DC10-7821-473D-99A4-1135A2BB6CE0}"/>
              </a:ext>
            </a:extLst>
          </p:cNvPr>
          <p:cNvSpPr>
            <a:spLocks noGrp="1" noChangeArrowheads="1"/>
          </p:cNvSpPr>
          <p:nvPr>
            <p:ph type="body" idx="1"/>
          </p:nvPr>
        </p:nvSpPr>
        <p:spPr>
          <a:xfrm>
            <a:off x="1919288" y="1484314"/>
            <a:ext cx="8229600" cy="3889375"/>
          </a:xfrm>
        </p:spPr>
        <p:txBody>
          <a:bodyPr/>
          <a:lstStyle/>
          <a:p>
            <a:pPr>
              <a:lnSpc>
                <a:spcPts val="3500"/>
              </a:lnSpc>
              <a:defRPr/>
            </a:pPr>
            <a:r>
              <a:rPr lang="zh-CN" altLang="en-US" b="1" dirty="0">
                <a:solidFill>
                  <a:srgbClr val="FF0000"/>
                </a:solidFill>
              </a:rPr>
              <a:t>原理分析和数学建模</a:t>
            </a:r>
            <a:r>
              <a:rPr lang="zh-CN" altLang="en-US" dirty="0"/>
              <a:t>：通过对智能本质和原理分析，直接采用某种数学方法来建立智能行为模型。</a:t>
            </a:r>
            <a:endParaRPr lang="en-US" altLang="zh-CN" dirty="0"/>
          </a:p>
          <a:p>
            <a:pPr lvl="1">
              <a:lnSpc>
                <a:spcPts val="3500"/>
              </a:lnSpc>
              <a:defRPr/>
            </a:pPr>
            <a:r>
              <a:rPr lang="zh-CN" altLang="en-US" dirty="0"/>
              <a:t>特点：用纯粹人的智能去实现机器智能</a:t>
            </a:r>
            <a:endParaRPr lang="en-US" altLang="zh-CN" dirty="0"/>
          </a:p>
          <a:p>
            <a:pPr lvl="1">
              <a:lnSpc>
                <a:spcPts val="3500"/>
              </a:lnSpc>
              <a:defRPr/>
            </a:pPr>
            <a:r>
              <a:rPr lang="zh-CN" altLang="en-US" dirty="0"/>
              <a:t>数学工具解决</a:t>
            </a:r>
            <a:r>
              <a:rPr lang="en-US" altLang="zh-CN" dirty="0"/>
              <a:t>AI</a:t>
            </a:r>
            <a:r>
              <a:rPr lang="zh-CN" altLang="en-US" dirty="0"/>
              <a:t>研究特定的分支问题</a:t>
            </a:r>
            <a:r>
              <a:rPr lang="en-US" altLang="zh-CN" dirty="0"/>
              <a:t>:</a:t>
            </a:r>
          </a:p>
          <a:p>
            <a:pPr lvl="2">
              <a:lnSpc>
                <a:spcPts val="3500"/>
              </a:lnSpc>
              <a:defRPr/>
            </a:pPr>
            <a:r>
              <a:rPr lang="zh-CN" altLang="en-US" dirty="0"/>
              <a:t>概率统计：处理不确定性的信息和知识</a:t>
            </a:r>
            <a:endParaRPr lang="en-US" altLang="zh-CN" dirty="0"/>
          </a:p>
          <a:p>
            <a:pPr lvl="2">
              <a:lnSpc>
                <a:spcPts val="3500"/>
              </a:lnSpc>
              <a:defRPr/>
            </a:pPr>
            <a:r>
              <a:rPr lang="zh-CN" altLang="en-US" dirty="0"/>
              <a:t>距离、空间、函数、变换等：开发模式识别和机器学习方法</a:t>
            </a:r>
            <a:endParaRPr lang="en-US" altLang="zh-CN" dirty="0"/>
          </a:p>
          <a:p>
            <a:pPr marL="457200" lvl="1" indent="0">
              <a:buNone/>
              <a:defRPr/>
            </a:pPr>
            <a:endParaRPr lang="zh-CN" altLang="en-US" dirty="0"/>
          </a:p>
        </p:txBody>
      </p:sp>
      <p:sp>
        <p:nvSpPr>
          <p:cNvPr id="5" name="Rectangle 2">
            <a:extLst>
              <a:ext uri="{FF2B5EF4-FFF2-40B4-BE49-F238E27FC236}">
                <a16:creationId xmlns:a16="http://schemas.microsoft.com/office/drawing/2014/main" id="{C08A3B3F-8C1B-4380-82CA-DD32608EC419}"/>
              </a:ext>
            </a:extLst>
          </p:cNvPr>
          <p:cNvSpPr>
            <a:spLocks noGrp="1" noChangeArrowheads="1"/>
          </p:cNvSpPr>
          <p:nvPr>
            <p:ph type="title"/>
          </p:nvPr>
        </p:nvSpPr>
        <p:spPr>
          <a:xfrm>
            <a:off x="838200" y="267467"/>
            <a:ext cx="10515600" cy="1325563"/>
          </a:xfrm>
        </p:spPr>
        <p:txBody>
          <a:bodyPr>
            <a:normAutofit/>
          </a:bodyPr>
          <a:lstStyle/>
          <a:p>
            <a:pPr algn="ctr" eaLnBrk="1" hangingPunct="1"/>
            <a:r>
              <a:rPr lang="zh-CN" altLang="en-US" b="1" dirty="0">
                <a:solidFill>
                  <a:srgbClr val="3A7A3A"/>
                </a:solidFill>
                <a:latin typeface="宋体" panose="02010600030101010101" pitchFamily="2" charset="-122"/>
                <a:ea typeface="宋体" panose="02010600030101010101" pitchFamily="2" charset="-122"/>
              </a:rPr>
              <a:t>人工智能的研究方法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 calcmode="lin" valueType="num">
                                      <p:cBhvr additive="base">
                                        <p:cTn id="17"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 calcmode="lin" valueType="num">
                                      <p:cBhvr additive="base">
                                        <p:cTn id="21"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5EA00043-4764-4D2F-A9D8-197FCCC41D0A}"/>
              </a:ext>
            </a:extLst>
          </p:cNvPr>
          <p:cNvSpPr>
            <a:spLocks noGrp="1" noChangeArrowheads="1"/>
          </p:cNvSpPr>
          <p:nvPr>
            <p:ph type="body" idx="1"/>
          </p:nvPr>
        </p:nvSpPr>
        <p:spPr>
          <a:xfrm>
            <a:off x="1919288" y="1412876"/>
            <a:ext cx="8229600" cy="5256213"/>
          </a:xfrm>
        </p:spPr>
        <p:txBody>
          <a:bodyPr>
            <a:normAutofit fontScale="85000" lnSpcReduction="10000"/>
          </a:bodyPr>
          <a:lstStyle/>
          <a:p>
            <a:pPr>
              <a:lnSpc>
                <a:spcPts val="3500"/>
              </a:lnSpc>
            </a:pPr>
            <a:r>
              <a:rPr lang="zh-CN" altLang="en-US" b="1">
                <a:solidFill>
                  <a:srgbClr val="FF0000"/>
                </a:solidFill>
              </a:rPr>
              <a:t>心理模拟和符号推演：</a:t>
            </a:r>
            <a:r>
              <a:rPr lang="zh-CN" altLang="en-US"/>
              <a:t>从心理层面入手，以智能行为的心理模拟为依据，将问题或知识表示成逻辑网络，采用符号推演的方法，模拟大脑的逻辑思维过程，以实现</a:t>
            </a:r>
            <a:r>
              <a:rPr lang="en-US" altLang="zh-CN"/>
              <a:t>AI</a:t>
            </a:r>
            <a:r>
              <a:rPr lang="zh-CN" altLang="en-US"/>
              <a:t>。</a:t>
            </a:r>
            <a:endParaRPr lang="en-US" altLang="zh-CN"/>
          </a:p>
          <a:p>
            <a:pPr lvl="1">
              <a:lnSpc>
                <a:spcPts val="3500"/>
              </a:lnSpc>
            </a:pPr>
            <a:r>
              <a:rPr lang="zh-CN" altLang="en-US" sz="2000"/>
              <a:t>人脑的思维活动是在心理层面上进行的，可以用语言符号表达的</a:t>
            </a:r>
            <a:endParaRPr lang="en-US" altLang="zh-CN" sz="2000"/>
          </a:p>
          <a:p>
            <a:pPr lvl="1">
              <a:lnSpc>
                <a:spcPts val="3500"/>
              </a:lnSpc>
            </a:pPr>
            <a:r>
              <a:rPr lang="zh-CN" altLang="en-US" sz="2000"/>
              <a:t>人类的智能行为可以用逻辑来建模</a:t>
            </a:r>
            <a:endParaRPr lang="en-US" altLang="zh-CN" sz="2000"/>
          </a:p>
          <a:p>
            <a:pPr lvl="1">
              <a:lnSpc>
                <a:spcPts val="3500"/>
              </a:lnSpc>
            </a:pPr>
            <a:r>
              <a:rPr lang="zh-CN" altLang="en-US" sz="2000"/>
              <a:t>人类已有的知识可以直接被用于人工智能中（心理学、逻辑学、语言学也是建立在大脑的心理层面上的）</a:t>
            </a:r>
            <a:endParaRPr lang="en-US" altLang="zh-CN" sz="2000"/>
          </a:p>
          <a:p>
            <a:pPr lvl="1">
              <a:lnSpc>
                <a:spcPts val="3500"/>
              </a:lnSpc>
            </a:pPr>
            <a:r>
              <a:rPr lang="zh-CN" altLang="en-US" sz="2000"/>
              <a:t>“物理符号系统假设”：人对客观世界的认知基础元素是符号，认知过程就是符号处理的过程。</a:t>
            </a:r>
            <a:endParaRPr lang="en-US" altLang="zh-CN" sz="2000"/>
          </a:p>
          <a:p>
            <a:pPr lvl="2">
              <a:lnSpc>
                <a:spcPts val="3500"/>
              </a:lnSpc>
            </a:pPr>
            <a:r>
              <a:rPr lang="zh-CN" altLang="en-US" sz="1600"/>
              <a:t>自动推理、机器博弈、专家系统</a:t>
            </a:r>
          </a:p>
        </p:txBody>
      </p:sp>
      <p:sp>
        <p:nvSpPr>
          <p:cNvPr id="5" name="Rectangle 2">
            <a:extLst>
              <a:ext uri="{FF2B5EF4-FFF2-40B4-BE49-F238E27FC236}">
                <a16:creationId xmlns:a16="http://schemas.microsoft.com/office/drawing/2014/main" id="{C08A3B3F-8C1B-4380-82CA-DD32608EC419}"/>
              </a:ext>
            </a:extLst>
          </p:cNvPr>
          <p:cNvSpPr>
            <a:spLocks noGrp="1" noChangeArrowheads="1"/>
          </p:cNvSpPr>
          <p:nvPr>
            <p:ph type="title"/>
          </p:nvPr>
        </p:nvSpPr>
        <p:spPr>
          <a:xfrm>
            <a:off x="838200" y="267467"/>
            <a:ext cx="10515600" cy="1325563"/>
          </a:xfrm>
        </p:spPr>
        <p:txBody>
          <a:bodyPr>
            <a:normAutofit/>
          </a:bodyPr>
          <a:lstStyle/>
          <a:p>
            <a:pPr algn="ctr" eaLnBrk="1" hangingPunct="1"/>
            <a:r>
              <a:rPr lang="zh-CN" altLang="en-US" b="1" dirty="0">
                <a:solidFill>
                  <a:srgbClr val="3A7A3A"/>
                </a:solidFill>
                <a:latin typeface="宋体" panose="02010600030101010101" pitchFamily="2" charset="-122"/>
                <a:ea typeface="宋体" panose="02010600030101010101" pitchFamily="2" charset="-122"/>
              </a:rPr>
              <a:t>人工智能的研究方法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 calcmode="lin" valueType="num">
                                      <p:cBhvr additive="base">
                                        <p:cTn id="13"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0179">
                                            <p:txEl>
                                              <p:pRg st="5" end="5"/>
                                            </p:txEl>
                                          </p:spTgt>
                                        </p:tgtEl>
                                        <p:attrNameLst>
                                          <p:attrName>style.visibility</p:attrName>
                                        </p:attrNameLst>
                                      </p:cBhvr>
                                      <p:to>
                                        <p:strVal val="visible"/>
                                      </p:to>
                                    </p:set>
                                    <p:anim calcmode="lin" valueType="num">
                                      <p:cBhvr additive="base">
                                        <p:cTn id="31"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46660F3-105B-4AD2-9034-F4E0F45AA2AA}"/>
              </a:ext>
            </a:extLst>
          </p:cNvPr>
          <p:cNvSpPr>
            <a:spLocks noGrp="1" noChangeArrowheads="1"/>
          </p:cNvSpPr>
          <p:nvPr>
            <p:ph type="title"/>
          </p:nvPr>
        </p:nvSpPr>
        <p:spPr/>
        <p:txBody>
          <a:bodyPr/>
          <a:lstStyle/>
          <a:p>
            <a:pPr eaLnBrk="1" hangingPunct="1"/>
            <a:r>
              <a:rPr lang="zh-CN" altLang="en-US"/>
              <a:t>人工智能面临的挑战</a:t>
            </a:r>
          </a:p>
        </p:txBody>
      </p:sp>
      <p:sp>
        <p:nvSpPr>
          <p:cNvPr id="57347" name="Rectangle 3">
            <a:extLst>
              <a:ext uri="{FF2B5EF4-FFF2-40B4-BE49-F238E27FC236}">
                <a16:creationId xmlns:a16="http://schemas.microsoft.com/office/drawing/2014/main" id="{E3F70719-5A39-49B4-8B3A-65606D728E6F}"/>
              </a:ext>
            </a:extLst>
          </p:cNvPr>
          <p:cNvSpPr>
            <a:spLocks noGrp="1" noChangeArrowheads="1"/>
          </p:cNvSpPr>
          <p:nvPr>
            <p:ph type="body" idx="1"/>
          </p:nvPr>
        </p:nvSpPr>
        <p:spPr>
          <a:xfrm>
            <a:off x="1847850" y="1484313"/>
            <a:ext cx="8229600" cy="4525962"/>
          </a:xfrm>
        </p:spPr>
        <p:txBody>
          <a:bodyPr/>
          <a:lstStyle/>
          <a:p>
            <a:pPr eaLnBrk="1" hangingPunct="1">
              <a:lnSpc>
                <a:spcPct val="90000"/>
              </a:lnSpc>
              <a:buFontTx/>
              <a:buNone/>
            </a:pPr>
            <a:r>
              <a:rPr lang="en-US" altLang="zh-CN" dirty="0"/>
              <a:t>1</a:t>
            </a:r>
            <a:r>
              <a:rPr lang="zh-CN" altLang="en-US" dirty="0"/>
              <a:t>、</a:t>
            </a:r>
            <a:r>
              <a:rPr lang="zh-CN" altLang="en-US" dirty="0">
                <a:solidFill>
                  <a:srgbClr val="FF0000"/>
                </a:solidFill>
              </a:rPr>
              <a:t>技术方面</a:t>
            </a:r>
            <a:r>
              <a:rPr lang="zh-CN" altLang="en-US" dirty="0"/>
              <a:t>：</a:t>
            </a:r>
          </a:p>
          <a:p>
            <a:pPr lvl="1" eaLnBrk="1" hangingPunct="1">
              <a:lnSpc>
                <a:spcPct val="90000"/>
              </a:lnSpc>
              <a:buFontTx/>
              <a:buNone/>
            </a:pPr>
            <a:r>
              <a:rPr lang="en-US" altLang="zh-CN" dirty="0"/>
              <a:t>A </a:t>
            </a:r>
            <a:r>
              <a:rPr lang="zh-CN" altLang="en-US" dirty="0"/>
              <a:t>硬件方面，存储能力和处理能力的需求。</a:t>
            </a:r>
          </a:p>
          <a:p>
            <a:pPr lvl="1" eaLnBrk="1" hangingPunct="1">
              <a:lnSpc>
                <a:spcPct val="90000"/>
              </a:lnSpc>
              <a:buFontTx/>
              <a:buNone/>
            </a:pPr>
            <a:r>
              <a:rPr lang="en-US" altLang="zh-CN" dirty="0"/>
              <a:t>B </a:t>
            </a:r>
            <a:r>
              <a:rPr lang="zh-CN" altLang="en-US" dirty="0"/>
              <a:t>如何让机器像人一样感知和理解世界，需要机器具备对自然界的丰富表征和理解的能力  。</a:t>
            </a:r>
          </a:p>
          <a:p>
            <a:pPr lvl="1" eaLnBrk="1" hangingPunct="1">
              <a:lnSpc>
                <a:spcPct val="90000"/>
              </a:lnSpc>
              <a:buFontTx/>
              <a:buNone/>
            </a:pPr>
            <a:r>
              <a:rPr lang="en-US" altLang="zh-CN" dirty="0"/>
              <a:t>C </a:t>
            </a:r>
            <a:r>
              <a:rPr lang="zh-CN" altLang="en-US" dirty="0"/>
              <a:t>使机器具有自我意识、情感和反思能力 。</a:t>
            </a:r>
            <a:r>
              <a:rPr lang="en-US" altLang="zh-CN" dirty="0"/>
              <a:t>(</a:t>
            </a:r>
            <a:r>
              <a:rPr lang="zh-CN" altLang="en-US" dirty="0"/>
              <a:t>最难挑战</a:t>
            </a:r>
            <a:r>
              <a:rPr lang="en-US" altLang="zh-CN" dirty="0"/>
              <a:t>)</a:t>
            </a:r>
          </a:p>
          <a:p>
            <a:pPr eaLnBrk="1" hangingPunct="1">
              <a:lnSpc>
                <a:spcPct val="90000"/>
              </a:lnSpc>
              <a:buFontTx/>
              <a:buNone/>
            </a:pPr>
            <a:r>
              <a:rPr lang="en-US" altLang="zh-CN" dirty="0"/>
              <a:t>2</a:t>
            </a:r>
            <a:r>
              <a:rPr lang="zh-CN" altLang="en-US" dirty="0"/>
              <a:t>、</a:t>
            </a:r>
            <a:r>
              <a:rPr lang="zh-CN" altLang="en-US" dirty="0">
                <a:solidFill>
                  <a:srgbClr val="FF0000"/>
                </a:solidFill>
              </a:rPr>
              <a:t>安全方面</a:t>
            </a:r>
            <a:r>
              <a:rPr lang="zh-CN" altLang="en-US" dirty="0"/>
              <a:t>：隐私；战争；超越人类后，对人类的态度。</a:t>
            </a:r>
          </a:p>
          <a:p>
            <a:pPr eaLnBrk="1" hangingPunct="1">
              <a:lnSpc>
                <a:spcPct val="90000"/>
              </a:lnSpc>
              <a:buFontTx/>
              <a:buNone/>
            </a:pPr>
            <a:r>
              <a:rPr lang="en-US" altLang="zh-CN" dirty="0"/>
              <a:t>3</a:t>
            </a:r>
            <a:r>
              <a:rPr lang="zh-CN" altLang="en-US" dirty="0"/>
              <a:t>、</a:t>
            </a:r>
            <a:r>
              <a:rPr lang="zh-CN" altLang="en-US" dirty="0">
                <a:solidFill>
                  <a:srgbClr val="FF0000"/>
                </a:solidFill>
              </a:rPr>
              <a:t>伦理方面</a:t>
            </a:r>
            <a:r>
              <a:rPr lang="zh-CN" altLang="en-US" dirty="0"/>
              <a:t>：如何对待如人一般的机器人。电影</a:t>
            </a:r>
            <a:r>
              <a:rPr lang="en-US" altLang="zh-CN" dirty="0"/>
              <a:t>《</a:t>
            </a:r>
            <a:r>
              <a:rPr lang="zh-CN" altLang="en-US" dirty="0"/>
              <a:t>人工智能</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57347">
                                            <p:txEl>
                                              <p:pRg st="5" end="5"/>
                                            </p:txEl>
                                          </p:spTgt>
                                        </p:tgtEl>
                                        <p:attrNameLst>
                                          <p:attrName>style.visibility</p:attrName>
                                        </p:attrNameLst>
                                      </p:cBhvr>
                                      <p:to>
                                        <p:strVal val="visible"/>
                                      </p:to>
                                    </p:set>
                                    <p:animEffect transition="in" filter="fade">
                                      <p:cBhvr>
                                        <p:cTn id="29" dur="1000"/>
                                        <p:tgtEl>
                                          <p:spTgt spid="57347">
                                            <p:txEl>
                                              <p:pRg st="5" end="5"/>
                                            </p:txEl>
                                          </p:spTgt>
                                        </p:tgtEl>
                                      </p:cBhvr>
                                    </p:animEffect>
                                    <p:anim calcmode="lin" valueType="num">
                                      <p:cBhvr>
                                        <p:cTn id="30" dur="10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73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BC9C9-51E6-4F8A-93A4-AC0B2BFE0ECB}"/>
              </a:ext>
            </a:extLst>
          </p:cNvPr>
          <p:cNvSpPr>
            <a:spLocks noGrp="1"/>
          </p:cNvSpPr>
          <p:nvPr>
            <p:ph type="title"/>
          </p:nvPr>
        </p:nvSpPr>
        <p:spPr/>
        <p:txBody>
          <a:bodyPr/>
          <a:lstStyle/>
          <a:p>
            <a:r>
              <a:rPr lang="en-US" altLang="zh-CN" dirty="0"/>
              <a:t>2.</a:t>
            </a:r>
            <a:r>
              <a:rPr lang="zh-CN" altLang="en-US" dirty="0"/>
              <a:t>知识表示</a:t>
            </a:r>
          </a:p>
        </p:txBody>
      </p:sp>
      <p:sp>
        <p:nvSpPr>
          <p:cNvPr id="3" name="内容占位符 2">
            <a:extLst>
              <a:ext uri="{FF2B5EF4-FFF2-40B4-BE49-F238E27FC236}">
                <a16:creationId xmlns:a16="http://schemas.microsoft.com/office/drawing/2014/main" id="{1F412DED-6388-4FE1-938D-995F88363D4D}"/>
              </a:ext>
            </a:extLst>
          </p:cNvPr>
          <p:cNvSpPr>
            <a:spLocks noGrp="1"/>
          </p:cNvSpPr>
          <p:nvPr>
            <p:ph idx="1"/>
          </p:nvPr>
        </p:nvSpPr>
        <p:spPr/>
        <p:txBody>
          <a:bodyPr/>
          <a:lstStyle/>
          <a:p>
            <a:r>
              <a:rPr lang="zh-CN" altLang="en-US" dirty="0">
                <a:latin typeface="+mj-ea"/>
                <a:ea typeface="+mj-ea"/>
              </a:rPr>
              <a:t>知识与知识表示方法的分类</a:t>
            </a:r>
            <a:endParaRPr lang="en-US" altLang="zh-CN" dirty="0">
              <a:latin typeface="+mj-ea"/>
              <a:ea typeface="+mj-ea"/>
            </a:endParaRPr>
          </a:p>
          <a:p>
            <a:r>
              <a:rPr lang="zh-CN" altLang="en-US" dirty="0">
                <a:latin typeface="+mj-ea"/>
                <a:ea typeface="+mj-ea"/>
              </a:rPr>
              <a:t>逻辑表示法</a:t>
            </a:r>
            <a:endParaRPr lang="en-US" altLang="zh-CN" dirty="0">
              <a:latin typeface="+mj-ea"/>
              <a:ea typeface="+mj-ea"/>
            </a:endParaRPr>
          </a:p>
          <a:p>
            <a:r>
              <a:rPr lang="zh-CN" altLang="en-US" dirty="0">
                <a:latin typeface="+mj-ea"/>
                <a:ea typeface="+mj-ea"/>
              </a:rPr>
              <a:t>产生式表示法</a:t>
            </a:r>
            <a:endParaRPr lang="en-US" altLang="zh-CN" dirty="0">
              <a:latin typeface="+mj-ea"/>
              <a:ea typeface="+mj-ea"/>
            </a:endParaRPr>
          </a:p>
          <a:p>
            <a:r>
              <a:rPr lang="zh-CN" altLang="en-US" dirty="0">
                <a:latin typeface="+mj-ea"/>
                <a:ea typeface="+mj-ea"/>
              </a:rPr>
              <a:t>语义网络表示法</a:t>
            </a:r>
            <a:endParaRPr lang="en-US" altLang="zh-CN" dirty="0">
              <a:latin typeface="+mj-ea"/>
              <a:ea typeface="+mj-ea"/>
            </a:endParaRPr>
          </a:p>
          <a:p>
            <a:r>
              <a:rPr lang="zh-CN" altLang="en-US" dirty="0">
                <a:latin typeface="+mj-ea"/>
                <a:ea typeface="+mj-ea"/>
              </a:rPr>
              <a:t>框架表示法</a:t>
            </a:r>
            <a:endParaRPr lang="en-US" altLang="zh-CN" dirty="0">
              <a:latin typeface="+mj-ea"/>
              <a:ea typeface="+mj-ea"/>
            </a:endParaRPr>
          </a:p>
          <a:p>
            <a:r>
              <a:rPr lang="zh-CN" altLang="en-US" dirty="0">
                <a:latin typeface="+mj-ea"/>
                <a:ea typeface="+mj-ea"/>
              </a:rPr>
              <a:t>状态图表示法</a:t>
            </a:r>
          </a:p>
          <a:p>
            <a:endParaRPr lang="zh-CN" altLang="en-US" dirty="0"/>
          </a:p>
        </p:txBody>
      </p:sp>
    </p:spTree>
    <p:extLst>
      <p:ext uri="{BB962C8B-B14F-4D97-AF65-F5344CB8AC3E}">
        <p14:creationId xmlns:p14="http://schemas.microsoft.com/office/powerpoint/2010/main" val="39910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BC9C9-51E6-4F8A-93A4-AC0B2BFE0ECB}"/>
              </a:ext>
            </a:extLst>
          </p:cNvPr>
          <p:cNvSpPr>
            <a:spLocks noGrp="1"/>
          </p:cNvSpPr>
          <p:nvPr>
            <p:ph type="title"/>
          </p:nvPr>
        </p:nvSpPr>
        <p:spPr/>
        <p:txBody>
          <a:bodyPr/>
          <a:lstStyle/>
          <a:p>
            <a:r>
              <a:rPr lang="en-US" altLang="zh-CN" dirty="0"/>
              <a:t>2.</a:t>
            </a:r>
            <a:r>
              <a:rPr lang="zh-CN" altLang="en-US" dirty="0"/>
              <a:t>知识表示</a:t>
            </a:r>
          </a:p>
        </p:txBody>
      </p:sp>
      <p:sp>
        <p:nvSpPr>
          <p:cNvPr id="3" name="内容占位符 2">
            <a:extLst>
              <a:ext uri="{FF2B5EF4-FFF2-40B4-BE49-F238E27FC236}">
                <a16:creationId xmlns:a16="http://schemas.microsoft.com/office/drawing/2014/main" id="{1F412DED-6388-4FE1-938D-995F88363D4D}"/>
              </a:ext>
            </a:extLst>
          </p:cNvPr>
          <p:cNvSpPr>
            <a:spLocks noGrp="1"/>
          </p:cNvSpPr>
          <p:nvPr>
            <p:ph idx="1"/>
          </p:nvPr>
        </p:nvSpPr>
        <p:spPr/>
        <p:txBody>
          <a:bodyPr/>
          <a:lstStyle/>
          <a:p>
            <a:r>
              <a:rPr lang="zh-CN" altLang="en-US" dirty="0">
                <a:latin typeface="+mj-ea"/>
                <a:ea typeface="+mj-ea"/>
              </a:rPr>
              <a:t>重点：</a:t>
            </a:r>
            <a:endParaRPr lang="en-US" altLang="zh-CN" dirty="0">
              <a:latin typeface="+mj-ea"/>
              <a:ea typeface="+mj-ea"/>
            </a:endParaRPr>
          </a:p>
          <a:p>
            <a:pPr lvl="1"/>
            <a:r>
              <a:rPr lang="zh-CN" altLang="en-US" b="1" dirty="0">
                <a:solidFill>
                  <a:srgbClr val="FF0000"/>
                </a:solidFill>
                <a:latin typeface="+mj-ea"/>
                <a:ea typeface="+mj-ea"/>
              </a:rPr>
              <a:t>知识与知识表示方法的分类</a:t>
            </a:r>
            <a:endParaRPr lang="en-US" altLang="zh-CN" b="1" dirty="0">
              <a:solidFill>
                <a:srgbClr val="FF0000"/>
              </a:solidFill>
              <a:latin typeface="+mj-ea"/>
              <a:ea typeface="+mj-ea"/>
            </a:endParaRPr>
          </a:p>
          <a:p>
            <a:pPr lvl="1"/>
            <a:r>
              <a:rPr lang="zh-CN" altLang="en-US" b="1" dirty="0">
                <a:solidFill>
                  <a:srgbClr val="FF0000"/>
                </a:solidFill>
                <a:latin typeface="+mj-ea"/>
                <a:ea typeface="+mj-ea"/>
              </a:rPr>
              <a:t>逻辑表示法</a:t>
            </a:r>
            <a:endParaRPr lang="en-US" altLang="zh-CN" b="1" dirty="0">
              <a:solidFill>
                <a:srgbClr val="FF0000"/>
              </a:solidFill>
              <a:latin typeface="+mj-ea"/>
              <a:ea typeface="+mj-ea"/>
            </a:endParaRPr>
          </a:p>
          <a:p>
            <a:pPr lvl="1"/>
            <a:r>
              <a:rPr lang="zh-CN" altLang="en-US" dirty="0">
                <a:latin typeface="+mj-ea"/>
                <a:ea typeface="+mj-ea"/>
              </a:rPr>
              <a:t>产生式表示法</a:t>
            </a:r>
            <a:endParaRPr lang="en-US" altLang="zh-CN" dirty="0">
              <a:latin typeface="+mj-ea"/>
              <a:ea typeface="+mj-ea"/>
            </a:endParaRPr>
          </a:p>
          <a:p>
            <a:pPr lvl="1"/>
            <a:r>
              <a:rPr lang="zh-CN" altLang="en-US" dirty="0">
                <a:latin typeface="+mj-ea"/>
                <a:ea typeface="+mj-ea"/>
              </a:rPr>
              <a:t>语义网络表示法</a:t>
            </a:r>
            <a:endParaRPr lang="en-US" altLang="zh-CN" dirty="0">
              <a:latin typeface="+mj-ea"/>
              <a:ea typeface="+mj-ea"/>
            </a:endParaRPr>
          </a:p>
          <a:p>
            <a:pPr lvl="1"/>
            <a:r>
              <a:rPr lang="zh-CN" altLang="en-US" dirty="0">
                <a:latin typeface="+mj-ea"/>
                <a:ea typeface="+mj-ea"/>
              </a:rPr>
              <a:t>框架表示法</a:t>
            </a:r>
            <a:endParaRPr lang="en-US" altLang="zh-CN" dirty="0">
              <a:latin typeface="+mj-ea"/>
              <a:ea typeface="+mj-ea"/>
            </a:endParaRPr>
          </a:p>
          <a:p>
            <a:r>
              <a:rPr lang="zh-CN" altLang="en-US" dirty="0"/>
              <a:t>题型：</a:t>
            </a:r>
            <a:endParaRPr lang="en-US" altLang="zh-CN" dirty="0"/>
          </a:p>
          <a:p>
            <a:pPr lvl="1"/>
            <a:r>
              <a:rPr lang="zh-CN" altLang="en-US" dirty="0"/>
              <a:t>选择题 </a:t>
            </a:r>
            <a:r>
              <a:rPr lang="en-US" altLang="zh-CN" dirty="0"/>
              <a:t>4</a:t>
            </a:r>
            <a:r>
              <a:rPr lang="zh-CN" altLang="en-US" dirty="0"/>
              <a:t>个</a:t>
            </a:r>
            <a:endParaRPr lang="en-US" altLang="zh-CN" dirty="0"/>
          </a:p>
          <a:p>
            <a:pPr lvl="1"/>
            <a:r>
              <a:rPr lang="zh-CN" altLang="en-US" dirty="0"/>
              <a:t>简述题：谓词表示</a:t>
            </a:r>
          </a:p>
        </p:txBody>
      </p:sp>
    </p:spTree>
    <p:extLst>
      <p:ext uri="{BB962C8B-B14F-4D97-AF65-F5344CB8AC3E}">
        <p14:creationId xmlns:p14="http://schemas.microsoft.com/office/powerpoint/2010/main" val="70856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F0E7B-5949-43BA-A80F-5DD0C06F791D}"/>
              </a:ext>
            </a:extLst>
          </p:cNvPr>
          <p:cNvSpPr>
            <a:spLocks noGrp="1"/>
          </p:cNvSpPr>
          <p:nvPr>
            <p:ph type="title"/>
          </p:nvPr>
        </p:nvSpPr>
        <p:spPr/>
        <p:txBody>
          <a:bodyPr/>
          <a:lstStyle/>
          <a:p>
            <a:r>
              <a:rPr lang="en-US" altLang="zh-CN" dirty="0"/>
              <a:t> </a:t>
            </a:r>
            <a:r>
              <a:rPr lang="zh-CN" altLang="en-US" dirty="0"/>
              <a:t>知识与知识表示方法的分类</a:t>
            </a:r>
          </a:p>
        </p:txBody>
      </p:sp>
      <p:sp>
        <p:nvSpPr>
          <p:cNvPr id="3" name="内容占位符 2">
            <a:extLst>
              <a:ext uri="{FF2B5EF4-FFF2-40B4-BE49-F238E27FC236}">
                <a16:creationId xmlns:a16="http://schemas.microsoft.com/office/drawing/2014/main" id="{F44B2161-440F-47C4-9877-4F4086FA35FE}"/>
              </a:ext>
            </a:extLst>
          </p:cNvPr>
          <p:cNvSpPr>
            <a:spLocks noGrp="1"/>
          </p:cNvSpPr>
          <p:nvPr>
            <p:ph idx="1"/>
          </p:nvPr>
        </p:nvSpPr>
        <p:spPr/>
        <p:txBody>
          <a:bodyPr/>
          <a:lstStyle/>
          <a:p>
            <a:r>
              <a:rPr lang="zh-CN" altLang="en-US" dirty="0">
                <a:solidFill>
                  <a:srgbClr val="0000FF"/>
                </a:solidFill>
              </a:rPr>
              <a:t>知识表示</a:t>
            </a:r>
            <a:r>
              <a:rPr lang="en-US" altLang="zh-CN" dirty="0">
                <a:solidFill>
                  <a:srgbClr val="0000FF"/>
                </a:solidFill>
              </a:rPr>
              <a:t>(KR)</a:t>
            </a:r>
          </a:p>
          <a:p>
            <a:pPr lvl="1"/>
            <a:r>
              <a:rPr lang="zh-CN" altLang="en-US" dirty="0"/>
              <a:t>是对</a:t>
            </a:r>
            <a:r>
              <a:rPr lang="zh-CN" altLang="en-US" dirty="0">
                <a:solidFill>
                  <a:srgbClr val="FF0000"/>
                </a:solidFill>
              </a:rPr>
              <a:t>知识的一种描述</a:t>
            </a:r>
            <a:r>
              <a:rPr lang="zh-CN" altLang="en-US" dirty="0"/>
              <a:t>，或者说是对知识的一组约定，一种计算机可以接受的</a:t>
            </a:r>
            <a:r>
              <a:rPr lang="zh-CN" altLang="en-US" dirty="0">
                <a:solidFill>
                  <a:srgbClr val="FF0000"/>
                </a:solidFill>
              </a:rPr>
              <a:t>用于描述知识的数据结构</a:t>
            </a:r>
            <a:r>
              <a:rPr lang="zh-CN" altLang="en-US" dirty="0"/>
              <a:t>。</a:t>
            </a:r>
            <a:endParaRPr lang="en-US" altLang="zh-CN" dirty="0"/>
          </a:p>
          <a:p>
            <a:pPr lvl="1"/>
            <a:r>
              <a:rPr lang="zh-CN" altLang="en-US" dirty="0"/>
              <a:t>“</a:t>
            </a:r>
            <a:r>
              <a:rPr lang="zh-CN" altLang="en-US" dirty="0">
                <a:solidFill>
                  <a:srgbClr val="0000FF"/>
                </a:solidFill>
              </a:rPr>
              <a:t>知识表示</a:t>
            </a:r>
            <a:r>
              <a:rPr lang="en-US" altLang="zh-CN" dirty="0">
                <a:solidFill>
                  <a:srgbClr val="0000FF"/>
                </a:solidFill>
              </a:rPr>
              <a:t>=</a:t>
            </a:r>
            <a:r>
              <a:rPr lang="zh-CN" altLang="en-US" dirty="0">
                <a:solidFill>
                  <a:srgbClr val="0000FF"/>
                </a:solidFill>
              </a:rPr>
              <a:t>数据结构</a:t>
            </a:r>
            <a:r>
              <a:rPr lang="en-US" altLang="zh-CN" dirty="0">
                <a:solidFill>
                  <a:srgbClr val="0000FF"/>
                </a:solidFill>
              </a:rPr>
              <a:t>+</a:t>
            </a:r>
            <a:r>
              <a:rPr lang="zh-CN" altLang="en-US" dirty="0">
                <a:solidFill>
                  <a:srgbClr val="0000FF"/>
                </a:solidFill>
              </a:rPr>
              <a:t>处理机制</a:t>
            </a:r>
            <a:r>
              <a:rPr lang="zh-CN" altLang="en-US" dirty="0"/>
              <a:t>”</a:t>
            </a:r>
          </a:p>
        </p:txBody>
      </p:sp>
    </p:spTree>
    <p:extLst>
      <p:ext uri="{BB962C8B-B14F-4D97-AF65-F5344CB8AC3E}">
        <p14:creationId xmlns:p14="http://schemas.microsoft.com/office/powerpoint/2010/main" val="51290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FA053-5AC9-4E3C-84CE-3FF3EC7EE384}"/>
              </a:ext>
            </a:extLst>
          </p:cNvPr>
          <p:cNvSpPr>
            <a:spLocks noGrp="1"/>
          </p:cNvSpPr>
          <p:nvPr>
            <p:ph type="title"/>
          </p:nvPr>
        </p:nvSpPr>
        <p:spPr/>
        <p:txBody>
          <a:bodyPr/>
          <a:lstStyle/>
          <a:p>
            <a:r>
              <a:rPr lang="zh-CN" altLang="en-US" dirty="0"/>
              <a:t>知识分类</a:t>
            </a:r>
          </a:p>
        </p:txBody>
      </p:sp>
      <p:sp>
        <p:nvSpPr>
          <p:cNvPr id="3" name="内容占位符 2">
            <a:extLst>
              <a:ext uri="{FF2B5EF4-FFF2-40B4-BE49-F238E27FC236}">
                <a16:creationId xmlns:a16="http://schemas.microsoft.com/office/drawing/2014/main" id="{A382BAB3-2966-4612-B328-8BB89909AB9A}"/>
              </a:ext>
            </a:extLst>
          </p:cNvPr>
          <p:cNvSpPr>
            <a:spLocks noGrp="1"/>
          </p:cNvSpPr>
          <p:nvPr>
            <p:ph idx="1"/>
          </p:nvPr>
        </p:nvSpPr>
        <p:spPr>
          <a:xfrm>
            <a:off x="1847528" y="1412776"/>
            <a:ext cx="8712968" cy="5112568"/>
          </a:xfrm>
        </p:spPr>
        <p:txBody>
          <a:bodyPr>
            <a:noAutofit/>
          </a:bodyPr>
          <a:lstStyle/>
          <a:p>
            <a:r>
              <a:rPr lang="zh-CN" altLang="en-US" sz="2000" dirty="0">
                <a:solidFill>
                  <a:srgbClr val="0000FF"/>
                </a:solidFill>
              </a:rPr>
              <a:t>陈述性知识 </a:t>
            </a:r>
            <a:r>
              <a:rPr lang="en-US" altLang="zh-CN" sz="2000" dirty="0">
                <a:solidFill>
                  <a:srgbClr val="0000FF"/>
                </a:solidFill>
              </a:rPr>
              <a:t>(</a:t>
            </a:r>
            <a:r>
              <a:rPr lang="zh-CN" altLang="en-US" sz="2000" dirty="0">
                <a:solidFill>
                  <a:srgbClr val="0000FF"/>
                </a:solidFill>
              </a:rPr>
              <a:t>事实知识</a:t>
            </a:r>
            <a:r>
              <a:rPr lang="en-US" altLang="zh-CN" sz="2000" dirty="0">
                <a:solidFill>
                  <a:srgbClr val="0000FF"/>
                </a:solidFill>
              </a:rPr>
              <a:t>)</a:t>
            </a:r>
          </a:p>
          <a:p>
            <a:pPr lvl="1"/>
            <a:r>
              <a:rPr lang="zh-CN" altLang="en-US" sz="1600" dirty="0"/>
              <a:t>用于描述有关概念、事实、事务的属性和状态等。</a:t>
            </a:r>
            <a:endParaRPr lang="en-US" altLang="zh-CN" sz="1600" dirty="0"/>
          </a:p>
          <a:p>
            <a:pPr lvl="1"/>
            <a:r>
              <a:rPr lang="zh-CN" altLang="en-US" sz="1600" dirty="0"/>
              <a:t>关于世界“是什么”的知识。</a:t>
            </a:r>
            <a:endParaRPr lang="en-US" altLang="zh-CN" sz="1600" dirty="0"/>
          </a:p>
          <a:p>
            <a:pPr lvl="1"/>
            <a:r>
              <a:rPr lang="en-US" altLang="zh-CN" sz="1600" dirty="0" err="1"/>
              <a:t>eg</a:t>
            </a:r>
            <a:r>
              <a:rPr lang="en-US" altLang="zh-CN" sz="1600" dirty="0"/>
              <a:t>: </a:t>
            </a:r>
            <a:r>
              <a:rPr lang="zh-CN" altLang="en-US" sz="1600" dirty="0"/>
              <a:t>我们班女生太少了；这门课太枯燥了</a:t>
            </a:r>
            <a:r>
              <a:rPr lang="en-US" altLang="zh-CN" sz="1600" dirty="0"/>
              <a:t>……</a:t>
            </a:r>
          </a:p>
          <a:p>
            <a:r>
              <a:rPr lang="zh-CN" altLang="en-US" sz="2000" dirty="0">
                <a:solidFill>
                  <a:srgbClr val="0000FF"/>
                </a:solidFill>
              </a:rPr>
              <a:t>过程性知识</a:t>
            </a:r>
            <a:endParaRPr lang="en-US" altLang="zh-CN" sz="2000" dirty="0">
              <a:solidFill>
                <a:srgbClr val="0000FF"/>
              </a:solidFill>
            </a:endParaRPr>
          </a:p>
          <a:p>
            <a:pPr lvl="1"/>
            <a:r>
              <a:rPr lang="zh-CN" altLang="en-US" sz="1600" dirty="0"/>
              <a:t>用于描述如何处理相关的信息以求得问题的解。</a:t>
            </a:r>
            <a:endParaRPr lang="en-US" altLang="zh-CN" sz="1600" dirty="0"/>
          </a:p>
          <a:p>
            <a:pPr lvl="1"/>
            <a:r>
              <a:rPr lang="zh-CN" altLang="en-US" sz="1600" dirty="0"/>
              <a:t>除了对当前状态和行为的描述，还要对其发展的变化和相关条件、因果关系等的描述。</a:t>
            </a:r>
            <a:endParaRPr lang="en-US" altLang="zh-CN" sz="1600" dirty="0"/>
          </a:p>
          <a:p>
            <a:pPr lvl="1"/>
            <a:r>
              <a:rPr lang="zh-CN" altLang="en-US" sz="1600" dirty="0"/>
              <a:t>关于“怎么办”的知识。</a:t>
            </a:r>
            <a:endParaRPr lang="en-US" altLang="zh-CN" sz="1600" dirty="0"/>
          </a:p>
          <a:p>
            <a:pPr lvl="1"/>
            <a:r>
              <a:rPr lang="en-US" altLang="zh-CN" sz="1600" dirty="0" err="1"/>
              <a:t>eg</a:t>
            </a:r>
            <a:r>
              <a:rPr lang="en-US" altLang="zh-CN" sz="1600" dirty="0"/>
              <a:t>:</a:t>
            </a:r>
            <a:r>
              <a:rPr lang="zh-CN" altLang="en-US" sz="1600" dirty="0"/>
              <a:t>毕业论文撰写的步骤</a:t>
            </a:r>
            <a:endParaRPr lang="en-US" altLang="zh-CN" sz="1600" dirty="0"/>
          </a:p>
          <a:p>
            <a:r>
              <a:rPr lang="zh-CN" altLang="en-US" sz="2000" dirty="0">
                <a:solidFill>
                  <a:srgbClr val="0000FF"/>
                </a:solidFill>
              </a:rPr>
              <a:t>策略性知识（元知识）</a:t>
            </a:r>
            <a:endParaRPr lang="en-US" altLang="zh-CN" sz="2000" dirty="0">
              <a:solidFill>
                <a:srgbClr val="0000FF"/>
              </a:solidFill>
            </a:endParaRPr>
          </a:p>
          <a:p>
            <a:pPr lvl="1"/>
            <a:r>
              <a:rPr lang="zh-CN" altLang="en-US" sz="1600" dirty="0"/>
              <a:t>关于“如何学习”的知识（知识的知识）</a:t>
            </a:r>
            <a:endParaRPr lang="en-US" altLang="zh-CN" sz="1600" dirty="0"/>
          </a:p>
          <a:p>
            <a:pPr lvl="1"/>
            <a:r>
              <a:rPr lang="zh-CN" altLang="en-US" sz="1600" dirty="0"/>
              <a:t>知识的建模、学习、运用等。</a:t>
            </a:r>
            <a:endParaRPr lang="en-US" altLang="zh-CN" sz="1600" dirty="0"/>
          </a:p>
        </p:txBody>
      </p:sp>
    </p:spTree>
    <p:extLst>
      <p:ext uri="{BB962C8B-B14F-4D97-AF65-F5344CB8AC3E}">
        <p14:creationId xmlns:p14="http://schemas.microsoft.com/office/powerpoint/2010/main" val="39736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AAD2F-8B21-4D38-9941-3EE21B03B39D}"/>
              </a:ext>
            </a:extLst>
          </p:cNvPr>
          <p:cNvSpPr>
            <a:spLocks noGrp="1"/>
          </p:cNvSpPr>
          <p:nvPr>
            <p:ph type="title"/>
          </p:nvPr>
        </p:nvSpPr>
        <p:spPr/>
        <p:txBody>
          <a:bodyPr/>
          <a:lstStyle/>
          <a:p>
            <a:r>
              <a:rPr lang="zh-CN" altLang="en-US" dirty="0"/>
              <a:t>逻辑表示法</a:t>
            </a:r>
          </a:p>
        </p:txBody>
      </p:sp>
      <p:sp>
        <p:nvSpPr>
          <p:cNvPr id="3" name="内容占位符 2">
            <a:extLst>
              <a:ext uri="{FF2B5EF4-FFF2-40B4-BE49-F238E27FC236}">
                <a16:creationId xmlns:a16="http://schemas.microsoft.com/office/drawing/2014/main" id="{BBE7B1CB-46DD-484D-BC7D-2B0CD3B2BEEB}"/>
              </a:ext>
            </a:extLst>
          </p:cNvPr>
          <p:cNvSpPr>
            <a:spLocks noGrp="1"/>
          </p:cNvSpPr>
          <p:nvPr>
            <p:ph idx="1"/>
          </p:nvPr>
        </p:nvSpPr>
        <p:spPr/>
        <p:txBody>
          <a:bodyPr/>
          <a:lstStyle/>
          <a:p>
            <a:r>
              <a:rPr lang="zh-CN" altLang="en-US" dirty="0"/>
              <a:t>研究的是</a:t>
            </a:r>
            <a:r>
              <a:rPr lang="zh-CN" altLang="en-US" dirty="0">
                <a:solidFill>
                  <a:srgbClr val="FF0000"/>
                </a:solidFill>
              </a:rPr>
              <a:t>假设与结论之间的蕴含关系</a:t>
            </a:r>
            <a:r>
              <a:rPr lang="zh-CN" altLang="en-US" dirty="0"/>
              <a:t>，以</a:t>
            </a:r>
            <a:r>
              <a:rPr lang="zh-CN" altLang="en-US" dirty="0">
                <a:solidFill>
                  <a:srgbClr val="FF0000"/>
                </a:solidFill>
              </a:rPr>
              <a:t>谓词形式</a:t>
            </a:r>
            <a:r>
              <a:rPr lang="zh-CN" altLang="en-US" dirty="0"/>
              <a:t>来表示动作的主体、客体，是一种</a:t>
            </a:r>
            <a:r>
              <a:rPr lang="zh-CN" altLang="en-US" dirty="0">
                <a:solidFill>
                  <a:srgbClr val="FF0000"/>
                </a:solidFill>
              </a:rPr>
              <a:t>陈述性知识表示方法</a:t>
            </a:r>
            <a:r>
              <a:rPr lang="zh-CN" altLang="en-US" dirty="0"/>
              <a:t>。</a:t>
            </a:r>
            <a:endParaRPr lang="en-US" altLang="zh-CN" dirty="0"/>
          </a:p>
          <a:p>
            <a:r>
              <a:rPr lang="zh-CN" altLang="en-US" dirty="0"/>
              <a:t>自然语言的一种简化形式</a:t>
            </a:r>
            <a:endParaRPr lang="en-US" altLang="zh-CN" dirty="0"/>
          </a:p>
          <a:p>
            <a:r>
              <a:rPr lang="zh-CN" altLang="en-US" dirty="0"/>
              <a:t>逻辑公式可用来描述对象、性质、状况和关系</a:t>
            </a:r>
            <a:endParaRPr lang="en-US" altLang="zh-CN" dirty="0"/>
          </a:p>
          <a:p>
            <a:r>
              <a:rPr lang="zh-CN" altLang="en-US" dirty="0"/>
              <a:t>逻辑表示法：</a:t>
            </a:r>
            <a:r>
              <a:rPr lang="zh-CN" altLang="en-US" dirty="0">
                <a:solidFill>
                  <a:srgbClr val="FF0000"/>
                </a:solidFill>
              </a:rPr>
              <a:t>命题逻辑</a:t>
            </a:r>
            <a:r>
              <a:rPr lang="zh-CN" altLang="en-US" dirty="0"/>
              <a:t>和</a:t>
            </a:r>
            <a:r>
              <a:rPr lang="zh-CN" altLang="en-US" dirty="0">
                <a:solidFill>
                  <a:srgbClr val="FF0000"/>
                </a:solidFill>
              </a:rPr>
              <a:t>谓词逻辑</a:t>
            </a:r>
          </a:p>
        </p:txBody>
      </p:sp>
    </p:spTree>
    <p:extLst>
      <p:ext uri="{BB962C8B-B14F-4D97-AF65-F5344CB8AC3E}">
        <p14:creationId xmlns:p14="http://schemas.microsoft.com/office/powerpoint/2010/main" val="39167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2A7EB-DF1F-4AD0-98D5-41C3E790896A}"/>
              </a:ext>
            </a:extLst>
          </p:cNvPr>
          <p:cNvSpPr>
            <a:spLocks noGrp="1"/>
          </p:cNvSpPr>
          <p:nvPr>
            <p:ph type="title"/>
          </p:nvPr>
        </p:nvSpPr>
        <p:spPr/>
        <p:txBody>
          <a:bodyPr/>
          <a:lstStyle/>
          <a:p>
            <a:r>
              <a:rPr lang="zh-CN" altLang="en-US" dirty="0"/>
              <a:t>命题逻辑</a:t>
            </a:r>
          </a:p>
        </p:txBody>
      </p:sp>
      <p:sp>
        <p:nvSpPr>
          <p:cNvPr id="3" name="内容占位符 2">
            <a:extLst>
              <a:ext uri="{FF2B5EF4-FFF2-40B4-BE49-F238E27FC236}">
                <a16:creationId xmlns:a16="http://schemas.microsoft.com/office/drawing/2014/main" id="{B024C953-23E2-42F1-B175-37C4FD1C7DFC}"/>
              </a:ext>
            </a:extLst>
          </p:cNvPr>
          <p:cNvSpPr>
            <a:spLocks noGrp="1"/>
          </p:cNvSpPr>
          <p:nvPr>
            <p:ph idx="1"/>
          </p:nvPr>
        </p:nvSpPr>
        <p:spPr/>
        <p:txBody>
          <a:bodyPr/>
          <a:lstStyle/>
          <a:p>
            <a:r>
              <a:rPr lang="zh-CN" altLang="en-US" dirty="0"/>
              <a:t>命题</a:t>
            </a:r>
            <a:r>
              <a:rPr lang="en-US" altLang="zh-CN" dirty="0"/>
              <a:t>:</a:t>
            </a:r>
            <a:r>
              <a:rPr lang="zh-CN" altLang="en-US" dirty="0"/>
              <a:t>是指</a:t>
            </a:r>
            <a:r>
              <a:rPr lang="zh-CN" altLang="en-US" dirty="0">
                <a:solidFill>
                  <a:srgbClr val="FF0000"/>
                </a:solidFill>
              </a:rPr>
              <a:t>一个判断（陈述）的语义</a:t>
            </a:r>
            <a:r>
              <a:rPr lang="zh-CN" altLang="en-US" dirty="0"/>
              <a:t>（实际表达的概念），这个概念是可以被定义并观察的对象</a:t>
            </a:r>
            <a:endParaRPr lang="en-US" altLang="zh-CN" dirty="0"/>
          </a:p>
          <a:p>
            <a:pPr lvl="1"/>
            <a:r>
              <a:rPr lang="zh-CN" altLang="en-US" dirty="0"/>
              <a:t>数学中，把用语言、符号或式子表达的，可以判断真假的陈述句称为命题</a:t>
            </a:r>
            <a:endParaRPr lang="en-US" altLang="zh-CN" dirty="0"/>
          </a:p>
          <a:p>
            <a:pPr lvl="1"/>
            <a:r>
              <a:rPr lang="en-US" altLang="zh-CN" dirty="0" err="1"/>
              <a:t>eg</a:t>
            </a:r>
            <a:r>
              <a:rPr lang="en-US" altLang="zh-CN" dirty="0"/>
              <a:t>: </a:t>
            </a:r>
            <a:r>
              <a:rPr lang="zh-CN" altLang="en-US" dirty="0"/>
              <a:t>连续一定可导（假命题）</a:t>
            </a:r>
            <a:endParaRPr lang="en-US" altLang="zh-CN" dirty="0"/>
          </a:p>
          <a:p>
            <a:pPr lvl="1"/>
            <a:r>
              <a:rPr lang="zh-CN" altLang="en-US" dirty="0"/>
              <a:t>若</a:t>
            </a:r>
            <a:r>
              <a:rPr lang="en-US" altLang="zh-CN" dirty="0"/>
              <a:t>P(</a:t>
            </a:r>
            <a:r>
              <a:rPr lang="zh-CN" altLang="en-US" dirty="0"/>
              <a:t>题设</a:t>
            </a:r>
            <a:r>
              <a:rPr lang="en-US" altLang="zh-CN" dirty="0"/>
              <a:t>)</a:t>
            </a:r>
            <a:r>
              <a:rPr lang="zh-CN" altLang="en-US" dirty="0"/>
              <a:t>，则</a:t>
            </a:r>
            <a:r>
              <a:rPr lang="en-US" altLang="zh-CN" dirty="0"/>
              <a:t>Q(</a:t>
            </a:r>
            <a:r>
              <a:rPr lang="zh-CN" altLang="en-US" dirty="0"/>
              <a:t>结论</a:t>
            </a:r>
            <a:r>
              <a:rPr lang="en-US" altLang="zh-CN" dirty="0"/>
              <a:t>)</a:t>
            </a:r>
            <a:r>
              <a:rPr lang="zh-CN" altLang="en-US" dirty="0"/>
              <a:t>。</a:t>
            </a:r>
            <a:endParaRPr lang="en-US" altLang="zh-CN" dirty="0"/>
          </a:p>
        </p:txBody>
      </p:sp>
    </p:spTree>
    <p:extLst>
      <p:ext uri="{BB962C8B-B14F-4D97-AF65-F5344CB8AC3E}">
        <p14:creationId xmlns:p14="http://schemas.microsoft.com/office/powerpoint/2010/main" val="111415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171-EB48-41F1-9AE6-DE558AD844D8}"/>
              </a:ext>
            </a:extLst>
          </p:cNvPr>
          <p:cNvSpPr>
            <a:spLocks noGrp="1"/>
          </p:cNvSpPr>
          <p:nvPr>
            <p:ph type="title"/>
          </p:nvPr>
        </p:nvSpPr>
        <p:spPr/>
        <p:txBody>
          <a:bodyPr/>
          <a:lstStyle/>
          <a:p>
            <a:r>
              <a:rPr lang="zh-CN" altLang="en-US" dirty="0"/>
              <a:t>谓词逻辑</a:t>
            </a:r>
          </a:p>
        </p:txBody>
      </p:sp>
      <p:sp>
        <p:nvSpPr>
          <p:cNvPr id="3" name="内容占位符 2">
            <a:extLst>
              <a:ext uri="{FF2B5EF4-FFF2-40B4-BE49-F238E27FC236}">
                <a16:creationId xmlns:a16="http://schemas.microsoft.com/office/drawing/2014/main" id="{EDD83159-4428-44B3-95FB-D5B42295181C}"/>
              </a:ext>
            </a:extLst>
          </p:cNvPr>
          <p:cNvSpPr>
            <a:spLocks noGrp="1"/>
          </p:cNvSpPr>
          <p:nvPr>
            <p:ph idx="1"/>
          </p:nvPr>
        </p:nvSpPr>
        <p:spPr/>
        <p:txBody>
          <a:bodyPr/>
          <a:lstStyle/>
          <a:p>
            <a:r>
              <a:rPr lang="zh-CN" altLang="en-US" sz="2400" dirty="0"/>
              <a:t>命题逻辑表示知识</a:t>
            </a:r>
            <a:r>
              <a:rPr lang="zh-CN" altLang="en-US" sz="2400" dirty="0">
                <a:solidFill>
                  <a:srgbClr val="FF0000"/>
                </a:solidFill>
              </a:rPr>
              <a:t>局限性</a:t>
            </a:r>
            <a:r>
              <a:rPr lang="zh-CN" altLang="en-US" sz="2400" dirty="0"/>
              <a:t>：很难表征不同事物之间的共同特征</a:t>
            </a:r>
          </a:p>
          <a:p>
            <a:pPr lvl="1"/>
            <a:r>
              <a:rPr lang="zh-CN" altLang="en-US" sz="2000" dirty="0"/>
              <a:t>例：小明是学生 </a:t>
            </a:r>
            <a:r>
              <a:rPr lang="en-US" altLang="zh-CN" sz="2000" dirty="0"/>
              <a:t>MING STUDENT</a:t>
            </a:r>
          </a:p>
          <a:p>
            <a:pPr marL="457200" lvl="1" indent="0">
              <a:buNone/>
            </a:pPr>
            <a:r>
              <a:rPr lang="zh-CN" altLang="en-US" sz="2000" dirty="0"/>
              <a:t>           小刚是学生 </a:t>
            </a:r>
            <a:r>
              <a:rPr lang="en-US" altLang="zh-CN" sz="2000" dirty="0"/>
              <a:t>GANG STUDENT</a:t>
            </a:r>
          </a:p>
          <a:p>
            <a:pPr lvl="1"/>
            <a:r>
              <a:rPr lang="en-US" altLang="zh-CN" sz="2000" dirty="0">
                <a:solidFill>
                  <a:srgbClr val="0000FF"/>
                </a:solidFill>
              </a:rPr>
              <a:t> STUDENT(MING)</a:t>
            </a:r>
          </a:p>
          <a:p>
            <a:pPr lvl="1"/>
            <a:r>
              <a:rPr lang="en-US" altLang="zh-CN" sz="2000" dirty="0">
                <a:solidFill>
                  <a:srgbClr val="0000FF"/>
                </a:solidFill>
              </a:rPr>
              <a:t> STUDENT(GANG)</a:t>
            </a:r>
            <a:endParaRPr lang="en-US" altLang="zh-CN" sz="2000" dirty="0"/>
          </a:p>
          <a:p>
            <a:pPr marL="514350" indent="-457200"/>
            <a:r>
              <a:rPr lang="zh-CN" altLang="en-US" sz="2400" dirty="0"/>
              <a:t>谓词逻辑表示法</a:t>
            </a:r>
            <a:endParaRPr lang="en-US" altLang="zh-CN" sz="2400" dirty="0"/>
          </a:p>
          <a:p>
            <a:pPr marL="914400" lvl="1" indent="-457200"/>
            <a:r>
              <a:rPr lang="zh-CN" altLang="en-US" sz="2000" dirty="0"/>
              <a:t>能用</a:t>
            </a:r>
            <a:r>
              <a:rPr lang="zh-CN" altLang="en-US" sz="2000" dirty="0">
                <a:solidFill>
                  <a:srgbClr val="FF0000"/>
                </a:solidFill>
              </a:rPr>
              <a:t>谓词演算</a:t>
            </a:r>
            <a:r>
              <a:rPr lang="zh-CN" altLang="en-US" sz="2000" dirty="0"/>
              <a:t>来表示各种自然语言的事实，并通过数学演绎法从旧知识获取新知识，且便于被计算机存储和操作。</a:t>
            </a:r>
            <a:endParaRPr lang="en-US" altLang="zh-CN" sz="2000" dirty="0"/>
          </a:p>
          <a:p>
            <a:pPr marL="457200" lvl="1" indent="0">
              <a:buNone/>
            </a:pPr>
            <a:endParaRPr lang="zh-CN" altLang="en-US" dirty="0"/>
          </a:p>
        </p:txBody>
      </p:sp>
    </p:spTree>
    <p:extLst>
      <p:ext uri="{BB962C8B-B14F-4D97-AF65-F5344CB8AC3E}">
        <p14:creationId xmlns:p14="http://schemas.microsoft.com/office/powerpoint/2010/main" val="31206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50BB2-769F-4CFE-8A4F-36CB2CAFF38D}"/>
              </a:ext>
            </a:extLst>
          </p:cNvPr>
          <p:cNvSpPr>
            <a:spLocks noGrp="1"/>
          </p:cNvSpPr>
          <p:nvPr>
            <p:ph type="title"/>
          </p:nvPr>
        </p:nvSpPr>
        <p:spPr/>
        <p:txBody>
          <a:bodyPr/>
          <a:lstStyle/>
          <a:p>
            <a:r>
              <a:rPr lang="zh-CN" altLang="en-US" dirty="0"/>
              <a:t>考试题型</a:t>
            </a:r>
          </a:p>
        </p:txBody>
      </p:sp>
      <p:sp>
        <p:nvSpPr>
          <p:cNvPr id="3" name="内容占位符 2">
            <a:extLst>
              <a:ext uri="{FF2B5EF4-FFF2-40B4-BE49-F238E27FC236}">
                <a16:creationId xmlns:a16="http://schemas.microsoft.com/office/drawing/2014/main" id="{28660685-3D34-4A16-AE1C-F166808DBF7E}"/>
              </a:ext>
            </a:extLst>
          </p:cNvPr>
          <p:cNvSpPr>
            <a:spLocks noGrp="1"/>
          </p:cNvSpPr>
          <p:nvPr>
            <p:ph idx="1"/>
          </p:nvPr>
        </p:nvSpPr>
        <p:spPr/>
        <p:txBody>
          <a:bodyPr/>
          <a:lstStyle/>
          <a:p>
            <a:r>
              <a:rPr lang="zh-CN" altLang="en-US" dirty="0"/>
              <a:t>选择题：</a:t>
            </a:r>
            <a:r>
              <a:rPr lang="en-US" altLang="zh-CN" dirty="0"/>
              <a:t>2’ * 20=40 </a:t>
            </a:r>
            <a:r>
              <a:rPr lang="zh-CN" altLang="en-US" dirty="0"/>
              <a:t>分</a:t>
            </a:r>
            <a:endParaRPr lang="en-US" altLang="zh-CN" dirty="0"/>
          </a:p>
          <a:p>
            <a:r>
              <a:rPr lang="zh-CN" altLang="en-US" dirty="0"/>
              <a:t>简答题：</a:t>
            </a:r>
            <a:r>
              <a:rPr lang="en-US" altLang="zh-CN" dirty="0"/>
              <a:t>10’ </a:t>
            </a:r>
            <a:r>
              <a:rPr lang="zh-CN" altLang="en-US" dirty="0"/>
              <a:t>* </a:t>
            </a:r>
            <a:r>
              <a:rPr lang="en-US" altLang="zh-CN" dirty="0"/>
              <a:t>4=40 </a:t>
            </a:r>
            <a:r>
              <a:rPr lang="zh-CN" altLang="en-US" dirty="0"/>
              <a:t>分</a:t>
            </a:r>
            <a:endParaRPr lang="en-US" altLang="zh-CN" dirty="0"/>
          </a:p>
          <a:p>
            <a:r>
              <a:rPr lang="zh-CN" altLang="en-US" dirty="0"/>
              <a:t>设计论述题：</a:t>
            </a:r>
            <a:r>
              <a:rPr lang="en-US" altLang="zh-CN" dirty="0"/>
              <a:t>20</a:t>
            </a:r>
            <a:r>
              <a:rPr lang="zh-CN" altLang="en-US" dirty="0"/>
              <a:t>分</a:t>
            </a:r>
          </a:p>
        </p:txBody>
      </p:sp>
    </p:spTree>
    <p:extLst>
      <p:ext uri="{BB962C8B-B14F-4D97-AF65-F5344CB8AC3E}">
        <p14:creationId xmlns:p14="http://schemas.microsoft.com/office/powerpoint/2010/main" val="1533841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6B5F6-3488-490C-9296-4EB24E5A88C7}"/>
              </a:ext>
            </a:extLst>
          </p:cNvPr>
          <p:cNvSpPr>
            <a:spLocks noGrp="1"/>
          </p:cNvSpPr>
          <p:nvPr>
            <p:ph type="title"/>
          </p:nvPr>
        </p:nvSpPr>
        <p:spPr/>
        <p:txBody>
          <a:bodyPr/>
          <a:lstStyle/>
          <a:p>
            <a:r>
              <a:rPr lang="zh-CN" altLang="en-US" dirty="0"/>
              <a:t>谓词逻辑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901F50-8BBE-4304-A836-8990E0CF5D70}"/>
                  </a:ext>
                </a:extLst>
              </p:cNvPr>
              <p:cNvSpPr>
                <a:spLocks noGrp="1"/>
              </p:cNvSpPr>
              <p:nvPr>
                <p:ph idx="1"/>
              </p:nvPr>
            </p:nvSpPr>
            <p:spPr>
              <a:xfrm>
                <a:off x="2152650" y="1412776"/>
                <a:ext cx="7886700" cy="4896544"/>
              </a:xfrm>
            </p:spPr>
            <p:txBody>
              <a:bodyPr/>
              <a:lstStyle/>
              <a:p>
                <a:r>
                  <a:rPr lang="zh-CN" altLang="en-US" sz="2400" dirty="0">
                    <a:solidFill>
                      <a:srgbClr val="0000FF"/>
                    </a:solidFill>
                  </a:rPr>
                  <a:t>常量</a:t>
                </a:r>
                <a:r>
                  <a:rPr lang="zh-CN" altLang="en-US" sz="2400" dirty="0"/>
                  <a:t>：表示事物或概念等特指对象。</a:t>
                </a:r>
                <a:endParaRPr lang="en-US" altLang="zh-CN" sz="2400" dirty="0"/>
              </a:p>
              <a:p>
                <a:pPr lvl="1"/>
                <a:r>
                  <a:rPr lang="zh-CN" altLang="en-US" sz="2000" dirty="0"/>
                  <a:t>如：书、椅子、人名</a:t>
                </a:r>
                <a:endParaRPr lang="en-US" altLang="zh-CN" sz="2000" dirty="0"/>
              </a:p>
              <a:p>
                <a:r>
                  <a:rPr lang="zh-CN" altLang="en-US" sz="2400" dirty="0">
                    <a:solidFill>
                      <a:srgbClr val="0000FF"/>
                    </a:solidFill>
                  </a:rPr>
                  <a:t>变量</a:t>
                </a:r>
                <a:r>
                  <a:rPr lang="zh-CN" altLang="en-US" sz="2400" dirty="0"/>
                  <a:t>：表示泛指的对象，常用一些符号表示。</a:t>
                </a:r>
                <a:endParaRPr lang="en-US" altLang="zh-CN" sz="2400" dirty="0"/>
              </a:p>
              <a:p>
                <a:pPr lvl="1"/>
                <a:r>
                  <a:rPr lang="zh-CN" altLang="en-US" sz="2000" dirty="0"/>
                  <a:t>如：</a:t>
                </a:r>
                <a:r>
                  <a:rPr lang="en-US" altLang="zh-CN" sz="2000" dirty="0" err="1"/>
                  <a:t>x,y,z</a:t>
                </a:r>
                <a:endParaRPr lang="en-US" altLang="zh-CN" sz="2000" dirty="0"/>
              </a:p>
              <a:p>
                <a:r>
                  <a:rPr lang="zh-CN" altLang="en-US" sz="2400" dirty="0">
                    <a:solidFill>
                      <a:srgbClr val="0000FF"/>
                    </a:solidFill>
                  </a:rPr>
                  <a:t>函数</a:t>
                </a:r>
                <a:r>
                  <a:rPr lang="zh-CN" altLang="en-US" sz="2400" dirty="0"/>
                  <a:t>：表示对象到对象的映射</a:t>
                </a:r>
                <a:endParaRPr lang="en-US" altLang="zh-CN" sz="2400" dirty="0"/>
              </a:p>
              <a:p>
                <a:r>
                  <a:rPr lang="zh-CN" altLang="en-US" sz="2400" dirty="0">
                    <a:solidFill>
                      <a:srgbClr val="0000FF"/>
                    </a:solidFill>
                  </a:rPr>
                  <a:t>谓词</a:t>
                </a:r>
                <a:r>
                  <a:rPr lang="zh-CN" altLang="en-US" sz="2400" dirty="0"/>
                  <a:t>：表示对象的属性和对象之间的关系</a:t>
                </a:r>
                <a:endParaRPr lang="en-US" altLang="zh-CN" sz="2400" dirty="0"/>
              </a:p>
              <a:p>
                <a:pPr lvl="1"/>
                <a14:m>
                  <m:oMath xmlns:m="http://schemas.openxmlformats.org/officeDocument/2006/math">
                    <m:r>
                      <m:rPr>
                        <m:sty m:val="p"/>
                      </m:rPr>
                      <a:rPr lang="en-US" altLang="zh-CN" sz="2000" i="1" dirty="0">
                        <a:latin typeface="Cambria Math" panose="02040503050406030204" pitchFamily="18" charset="0"/>
                      </a:rPr>
                      <m:t>P</m:t>
                    </m:r>
                  </m:oMath>
                </a14:m>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dirty="0">
                            <a:latin typeface="Cambria Math" panose="02040503050406030204" pitchFamily="18" charset="0"/>
                          </a:rPr>
                          <m:t>2</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𝑛</m:t>
                        </m:r>
                      </m:sub>
                    </m:sSub>
                  </m:oMath>
                </a14:m>
                <a:r>
                  <a:rPr lang="en-US" altLang="zh-CN" sz="2000" dirty="0"/>
                  <a:t>): n</a:t>
                </a:r>
                <a:r>
                  <a:rPr lang="zh-CN" altLang="en-US" sz="2000" dirty="0"/>
                  <a:t>元谓词</a:t>
                </a:r>
                <a:endParaRPr lang="en-US" altLang="zh-CN" sz="2000" dirty="0"/>
              </a:p>
              <a:p>
                <a:pPr lvl="1"/>
                <a:r>
                  <a:rPr lang="zh-CN" altLang="en-US" sz="2000" dirty="0"/>
                  <a:t>表示不唯一</a:t>
                </a:r>
                <a:endParaRPr lang="en-US" altLang="zh-CN" sz="2000" dirty="0"/>
              </a:p>
              <a:p>
                <a:pPr lvl="1"/>
                <a:r>
                  <a:rPr lang="zh-CN" altLang="en-US" sz="2000" dirty="0"/>
                  <a:t>谓词是从个体常项或谓词常项到真值的函数，函数是从个体常项到个体常项的函数</a:t>
                </a:r>
                <a:endParaRPr lang="en-US" altLang="zh-CN" sz="2000" dirty="0"/>
              </a:p>
              <a:p>
                <a:endParaRPr lang="zh-CN" altLang="en-US" dirty="0"/>
              </a:p>
            </p:txBody>
          </p:sp>
        </mc:Choice>
        <mc:Fallback xmlns="">
          <p:sp>
            <p:nvSpPr>
              <p:cNvPr id="3" name="内容占位符 2">
                <a:extLst>
                  <a:ext uri="{FF2B5EF4-FFF2-40B4-BE49-F238E27FC236}">
                    <a16:creationId xmlns:a16="http://schemas.microsoft.com/office/drawing/2014/main" id="{73901F50-8BBE-4304-A836-8990E0CF5D70}"/>
                  </a:ext>
                </a:extLst>
              </p:cNvPr>
              <p:cNvSpPr>
                <a:spLocks noGrp="1" noRot="1" noChangeAspect="1" noMove="1" noResize="1" noEditPoints="1" noAdjustHandles="1" noChangeArrowheads="1" noChangeShapeType="1" noTextEdit="1"/>
              </p:cNvSpPr>
              <p:nvPr>
                <p:ph idx="1"/>
              </p:nvPr>
            </p:nvSpPr>
            <p:spPr>
              <a:xfrm>
                <a:off x="2152650" y="1412776"/>
                <a:ext cx="7886700" cy="4896544"/>
              </a:xfrm>
              <a:blipFill>
                <a:blip r:embed="rId2"/>
                <a:stretch>
                  <a:fillRect l="-1005"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67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A1B1-B3C1-40BE-9A5A-91F2559BC91E}"/>
              </a:ext>
            </a:extLst>
          </p:cNvPr>
          <p:cNvSpPr>
            <a:spLocks noGrp="1"/>
          </p:cNvSpPr>
          <p:nvPr>
            <p:ph type="title"/>
          </p:nvPr>
        </p:nvSpPr>
        <p:spPr/>
        <p:txBody>
          <a:bodyPr/>
          <a:lstStyle/>
          <a:p>
            <a:r>
              <a:rPr lang="zh-CN" altLang="en-US" dirty="0"/>
              <a:t>谓词逻辑</a:t>
            </a:r>
          </a:p>
        </p:txBody>
      </p:sp>
      <p:sp>
        <p:nvSpPr>
          <p:cNvPr id="3" name="内容占位符 2">
            <a:extLst>
              <a:ext uri="{FF2B5EF4-FFF2-40B4-BE49-F238E27FC236}">
                <a16:creationId xmlns:a16="http://schemas.microsoft.com/office/drawing/2014/main" id="{07611B63-FAF8-4F6A-989E-F345FE431049}"/>
              </a:ext>
            </a:extLst>
          </p:cNvPr>
          <p:cNvSpPr>
            <a:spLocks noGrp="1"/>
          </p:cNvSpPr>
          <p:nvPr>
            <p:ph idx="1"/>
          </p:nvPr>
        </p:nvSpPr>
        <p:spPr>
          <a:xfrm>
            <a:off x="2156751" y="1469617"/>
            <a:ext cx="8064896" cy="838201"/>
          </a:xfrm>
        </p:spPr>
        <p:txBody>
          <a:bodyPr/>
          <a:lstStyle/>
          <a:p>
            <a:r>
              <a:rPr lang="zh-CN" altLang="en-US" sz="2400" dirty="0">
                <a:solidFill>
                  <a:srgbClr val="0000FF"/>
                </a:solidFill>
              </a:rPr>
              <a:t>逻辑运算符</a:t>
            </a:r>
            <a:r>
              <a:rPr lang="zh-CN" altLang="en-US" sz="2400" dirty="0"/>
              <a:t>：用它可以将简单的命题连接起来构成一个复杂的命题</a:t>
            </a:r>
          </a:p>
        </p:txBody>
      </p:sp>
      <p:pic>
        <p:nvPicPr>
          <p:cNvPr id="5" name="图片 4">
            <a:extLst>
              <a:ext uri="{FF2B5EF4-FFF2-40B4-BE49-F238E27FC236}">
                <a16:creationId xmlns:a16="http://schemas.microsoft.com/office/drawing/2014/main" id="{86FDB6DC-DDE2-4EA6-B09F-F84458442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169" y="2492896"/>
            <a:ext cx="5187086" cy="807356"/>
          </a:xfrm>
          <a:prstGeom prst="rect">
            <a:avLst/>
          </a:prstGeom>
        </p:spPr>
      </p:pic>
      <p:pic>
        <p:nvPicPr>
          <p:cNvPr id="7" name="图片 6">
            <a:extLst>
              <a:ext uri="{FF2B5EF4-FFF2-40B4-BE49-F238E27FC236}">
                <a16:creationId xmlns:a16="http://schemas.microsoft.com/office/drawing/2014/main" id="{79DB3397-8992-43C3-AFD7-3FDBD5375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170" y="3475830"/>
            <a:ext cx="5187086" cy="793067"/>
          </a:xfrm>
          <a:prstGeom prst="rect">
            <a:avLst/>
          </a:prstGeom>
        </p:spPr>
      </p:pic>
      <p:pic>
        <p:nvPicPr>
          <p:cNvPr id="9" name="图片 8">
            <a:extLst>
              <a:ext uri="{FF2B5EF4-FFF2-40B4-BE49-F238E27FC236}">
                <a16:creationId xmlns:a16="http://schemas.microsoft.com/office/drawing/2014/main" id="{FC6C6AD2-F4A9-46E9-A665-9C7A3EEC1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169" y="4413216"/>
            <a:ext cx="5187086" cy="771633"/>
          </a:xfrm>
          <a:prstGeom prst="rect">
            <a:avLst/>
          </a:prstGeom>
        </p:spPr>
      </p:pic>
    </p:spTree>
    <p:extLst>
      <p:ext uri="{BB962C8B-B14F-4D97-AF65-F5344CB8AC3E}">
        <p14:creationId xmlns:p14="http://schemas.microsoft.com/office/powerpoint/2010/main" val="109837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A1B1-B3C1-40BE-9A5A-91F2559BC91E}"/>
              </a:ext>
            </a:extLst>
          </p:cNvPr>
          <p:cNvSpPr>
            <a:spLocks noGrp="1"/>
          </p:cNvSpPr>
          <p:nvPr>
            <p:ph type="title"/>
          </p:nvPr>
        </p:nvSpPr>
        <p:spPr/>
        <p:txBody>
          <a:bodyPr/>
          <a:lstStyle/>
          <a:p>
            <a:r>
              <a:rPr lang="zh-CN" altLang="en-US" dirty="0"/>
              <a:t>谓词逻辑</a:t>
            </a:r>
          </a:p>
        </p:txBody>
      </p:sp>
      <p:pic>
        <p:nvPicPr>
          <p:cNvPr id="6" name="图片 5">
            <a:extLst>
              <a:ext uri="{FF2B5EF4-FFF2-40B4-BE49-F238E27FC236}">
                <a16:creationId xmlns:a16="http://schemas.microsoft.com/office/drawing/2014/main" id="{4FEF1FCD-3657-4B02-BFB1-2FF69F7D2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974" y="2528308"/>
            <a:ext cx="5544323" cy="793067"/>
          </a:xfrm>
          <a:prstGeom prst="rect">
            <a:avLst/>
          </a:prstGeom>
        </p:spPr>
      </p:pic>
      <p:pic>
        <p:nvPicPr>
          <p:cNvPr id="10" name="图片 9">
            <a:extLst>
              <a:ext uri="{FF2B5EF4-FFF2-40B4-BE49-F238E27FC236}">
                <a16:creationId xmlns:a16="http://schemas.microsoft.com/office/drawing/2014/main" id="{F91BB746-23E2-4FBC-8B8E-1183883A0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972" y="3536628"/>
            <a:ext cx="5544324" cy="1171739"/>
          </a:xfrm>
          <a:prstGeom prst="rect">
            <a:avLst/>
          </a:prstGeom>
        </p:spPr>
      </p:pic>
      <p:sp>
        <p:nvSpPr>
          <p:cNvPr id="7" name="内容占位符 2">
            <a:extLst>
              <a:ext uri="{FF2B5EF4-FFF2-40B4-BE49-F238E27FC236}">
                <a16:creationId xmlns:a16="http://schemas.microsoft.com/office/drawing/2014/main" id="{EEC4590F-B37A-4EB6-BACF-84CF1D687AE8}"/>
              </a:ext>
            </a:extLst>
          </p:cNvPr>
          <p:cNvSpPr>
            <a:spLocks noGrp="1"/>
          </p:cNvSpPr>
          <p:nvPr>
            <p:ph idx="1"/>
          </p:nvPr>
        </p:nvSpPr>
        <p:spPr>
          <a:xfrm>
            <a:off x="2156751" y="1469617"/>
            <a:ext cx="8064896" cy="838201"/>
          </a:xfrm>
        </p:spPr>
        <p:txBody>
          <a:bodyPr/>
          <a:lstStyle/>
          <a:p>
            <a:r>
              <a:rPr lang="zh-CN" altLang="en-US" sz="2400" dirty="0">
                <a:solidFill>
                  <a:srgbClr val="0000FF"/>
                </a:solidFill>
              </a:rPr>
              <a:t>逻辑运算符</a:t>
            </a:r>
            <a:r>
              <a:rPr lang="zh-CN" altLang="en-US" sz="2400" dirty="0"/>
              <a:t>：用它可以将简单的命题连接起来构成一个复杂的命题</a:t>
            </a:r>
          </a:p>
        </p:txBody>
      </p:sp>
    </p:spTree>
    <p:extLst>
      <p:ext uri="{BB962C8B-B14F-4D97-AF65-F5344CB8AC3E}">
        <p14:creationId xmlns:p14="http://schemas.microsoft.com/office/powerpoint/2010/main" val="376484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FFDC7-F967-4299-B2D1-1D37D2B8A07B}"/>
              </a:ext>
            </a:extLst>
          </p:cNvPr>
          <p:cNvSpPr>
            <a:spLocks noGrp="1"/>
          </p:cNvSpPr>
          <p:nvPr>
            <p:ph type="title"/>
          </p:nvPr>
        </p:nvSpPr>
        <p:spPr/>
        <p:txBody>
          <a:bodyPr/>
          <a:lstStyle/>
          <a:p>
            <a:r>
              <a:rPr lang="zh-CN" altLang="en-US" dirty="0"/>
              <a:t>谓词逻辑运算的真值表</a:t>
            </a:r>
          </a:p>
        </p:txBody>
      </p:sp>
      <p:pic>
        <p:nvPicPr>
          <p:cNvPr id="5" name="内容占位符 4">
            <a:extLst>
              <a:ext uri="{FF2B5EF4-FFF2-40B4-BE49-F238E27FC236}">
                <a16:creationId xmlns:a16="http://schemas.microsoft.com/office/drawing/2014/main" id="{6B757479-3550-4CA4-B61B-2CDBDACC8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628800"/>
            <a:ext cx="6978230" cy="3744416"/>
          </a:xfrm>
        </p:spPr>
      </p:pic>
    </p:spTree>
    <p:extLst>
      <p:ext uri="{BB962C8B-B14F-4D97-AF65-F5344CB8AC3E}">
        <p14:creationId xmlns:p14="http://schemas.microsoft.com/office/powerpoint/2010/main" val="168852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8A212-E387-4C54-B75C-D63795F883AD}"/>
              </a:ext>
            </a:extLst>
          </p:cNvPr>
          <p:cNvSpPr>
            <a:spLocks noGrp="1"/>
          </p:cNvSpPr>
          <p:nvPr>
            <p:ph type="title"/>
          </p:nvPr>
        </p:nvSpPr>
        <p:spPr/>
        <p:txBody>
          <a:bodyPr/>
          <a:lstStyle/>
          <a:p>
            <a:r>
              <a:rPr lang="zh-CN" altLang="en-US" dirty="0"/>
              <a:t>谓词逻辑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0BADD2-9CB5-4740-96C3-C2ECF9DDCAD9}"/>
                  </a:ext>
                </a:extLst>
              </p:cNvPr>
              <p:cNvSpPr>
                <a:spLocks noGrp="1"/>
              </p:cNvSpPr>
              <p:nvPr>
                <p:ph idx="1"/>
              </p:nvPr>
            </p:nvSpPr>
            <p:spPr/>
            <p:txBody>
              <a:bodyPr/>
              <a:lstStyle/>
              <a:p>
                <a:r>
                  <a:rPr lang="zh-CN" altLang="en-US" sz="2400" dirty="0">
                    <a:solidFill>
                      <a:srgbClr val="0000FF"/>
                    </a:solidFill>
                  </a:rPr>
                  <a:t>量词</a:t>
                </a:r>
                <a:endParaRPr lang="en-US" altLang="zh-CN" sz="2400" dirty="0">
                  <a:solidFill>
                    <a:srgbClr val="0000FF"/>
                  </a:solidFill>
                </a:endParaRPr>
              </a:p>
              <a:p>
                <a:pPr lvl="1"/>
                <a:r>
                  <a:rPr lang="zh-CN" altLang="en-US" sz="2000" dirty="0"/>
                  <a:t>全称量词</a:t>
                </a:r>
                <a:r>
                  <a:rPr lang="en-US" altLang="zh-CN" sz="2000" dirty="0"/>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endParaRPr lang="en-US" altLang="zh-CN" sz="2000" dirty="0"/>
              </a:p>
              <a:p>
                <a:pPr lvl="1"/>
                <a:r>
                  <a:rPr lang="zh-CN" altLang="en-US" sz="2000" dirty="0"/>
                  <a:t>存在量词</a:t>
                </a:r>
                <a:r>
                  <a:rPr lang="en-US" altLang="zh-CN" sz="2000" dirty="0"/>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endParaRPr lang="en-US" altLang="zh-CN" dirty="0"/>
              </a:p>
              <a:p>
                <a:r>
                  <a:rPr lang="zh-CN" altLang="en-US" sz="2400" dirty="0">
                    <a:solidFill>
                      <a:srgbClr val="0000FF"/>
                    </a:solidFill>
                  </a:rPr>
                  <a:t>分隔符</a:t>
                </a:r>
                <a:r>
                  <a:rPr lang="zh-CN" altLang="en-US" sz="2400" dirty="0"/>
                  <a:t>：为了明确量词的限定范围</a:t>
                </a:r>
                <a:endParaRPr lang="en-US" altLang="zh-CN" sz="2400" dirty="0"/>
              </a:p>
              <a:p>
                <a:pPr lvl="1"/>
                <a:r>
                  <a:rPr lang="zh-CN" altLang="en-US" sz="2000" dirty="0"/>
                  <a:t>如</a:t>
                </a:r>
                <a:r>
                  <a:rPr lang="zh-CN" altLang="en-US" sz="2000" dirty="0">
                    <a:sym typeface="Wingdings" panose="05000000000000000000" pitchFamily="2" charset="2"/>
                  </a:rPr>
                  <a:t>：（），</a:t>
                </a: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 ]</a:t>
                </a:r>
                <a:endParaRPr lang="en-US" altLang="zh-CN" sz="2000" dirty="0"/>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520BADD2-9CB5-4740-96C3-C2ECF9DDCAD9}"/>
                  </a:ext>
                </a:extLst>
              </p:cNvPr>
              <p:cNvSpPr>
                <a:spLocks noGrp="1" noRot="1" noChangeAspect="1" noMove="1" noResize="1" noEditPoints="1" noAdjustHandles="1" noChangeArrowheads="1" noChangeShapeType="1" noTextEdit="1"/>
              </p:cNvSpPr>
              <p:nvPr>
                <p:ph idx="1"/>
              </p:nvPr>
            </p:nvSpPr>
            <p:spPr>
              <a:blipFill>
                <a:blip r:embed="rId2"/>
                <a:stretch>
                  <a:fillRect l="-1037" t="-14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666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DFEC9-936C-40BE-A81D-DAF8969AEBA9}"/>
              </a:ext>
            </a:extLst>
          </p:cNvPr>
          <p:cNvSpPr>
            <a:spLocks noGrp="1"/>
          </p:cNvSpPr>
          <p:nvPr>
            <p:ph type="title"/>
          </p:nvPr>
        </p:nvSpPr>
        <p:spPr/>
        <p:txBody>
          <a:bodyPr/>
          <a:lstStyle/>
          <a:p>
            <a:r>
              <a:rPr lang="zh-CN" altLang="en-US" dirty="0"/>
              <a:t>谓词逻辑的构成元素</a:t>
            </a:r>
          </a:p>
        </p:txBody>
      </p:sp>
      <p:sp>
        <p:nvSpPr>
          <p:cNvPr id="3" name="内容占位符 2">
            <a:extLst>
              <a:ext uri="{FF2B5EF4-FFF2-40B4-BE49-F238E27FC236}">
                <a16:creationId xmlns:a16="http://schemas.microsoft.com/office/drawing/2014/main" id="{68D37BF6-88E2-481C-8DEF-CB65B7C4FA16}"/>
              </a:ext>
            </a:extLst>
          </p:cNvPr>
          <p:cNvSpPr>
            <a:spLocks noGrp="1"/>
          </p:cNvSpPr>
          <p:nvPr>
            <p:ph idx="1"/>
          </p:nvPr>
        </p:nvSpPr>
        <p:spPr>
          <a:xfrm>
            <a:off x="2207568" y="1511369"/>
            <a:ext cx="7886700" cy="3263504"/>
          </a:xfrm>
        </p:spPr>
        <p:txBody>
          <a:bodyPr>
            <a:normAutofit/>
          </a:bodyPr>
          <a:lstStyle/>
          <a:p>
            <a:r>
              <a:rPr lang="zh-CN" altLang="en-US" dirty="0">
                <a:solidFill>
                  <a:srgbClr val="0000FF"/>
                </a:solidFill>
              </a:rPr>
              <a:t>项</a:t>
            </a:r>
            <a:endParaRPr lang="en-US" altLang="zh-CN" dirty="0">
              <a:solidFill>
                <a:srgbClr val="0000FF"/>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BF0BF88F-F2D2-4DD9-9B6C-020B65452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9" y="2182153"/>
            <a:ext cx="5551469" cy="1921937"/>
          </a:xfrm>
          <a:prstGeom prst="rect">
            <a:avLst/>
          </a:prstGeom>
        </p:spPr>
      </p:pic>
    </p:spTree>
    <p:extLst>
      <p:ext uri="{BB962C8B-B14F-4D97-AF65-F5344CB8AC3E}">
        <p14:creationId xmlns:p14="http://schemas.microsoft.com/office/powerpoint/2010/main" val="285851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DFEC9-936C-40BE-A81D-DAF8969AEBA9}"/>
              </a:ext>
            </a:extLst>
          </p:cNvPr>
          <p:cNvSpPr>
            <a:spLocks noGrp="1"/>
          </p:cNvSpPr>
          <p:nvPr>
            <p:ph type="title"/>
          </p:nvPr>
        </p:nvSpPr>
        <p:spPr/>
        <p:txBody>
          <a:bodyPr/>
          <a:lstStyle/>
          <a:p>
            <a:r>
              <a:rPr lang="zh-CN" altLang="en-US" dirty="0"/>
              <a:t>谓词逻辑的构成元素</a:t>
            </a:r>
          </a:p>
        </p:txBody>
      </p:sp>
      <p:sp>
        <p:nvSpPr>
          <p:cNvPr id="3" name="内容占位符 2">
            <a:extLst>
              <a:ext uri="{FF2B5EF4-FFF2-40B4-BE49-F238E27FC236}">
                <a16:creationId xmlns:a16="http://schemas.microsoft.com/office/drawing/2014/main" id="{68D37BF6-88E2-481C-8DEF-CB65B7C4FA16}"/>
              </a:ext>
            </a:extLst>
          </p:cNvPr>
          <p:cNvSpPr>
            <a:spLocks noGrp="1"/>
          </p:cNvSpPr>
          <p:nvPr>
            <p:ph idx="1"/>
          </p:nvPr>
        </p:nvSpPr>
        <p:spPr>
          <a:xfrm>
            <a:off x="2207568" y="1484784"/>
            <a:ext cx="7886700" cy="4320480"/>
          </a:xfrm>
        </p:spPr>
        <p:txBody>
          <a:bodyPr>
            <a:normAutofit fontScale="92500" lnSpcReduction="20000"/>
          </a:bodyPr>
          <a:lstStyle/>
          <a:p>
            <a:r>
              <a:rPr lang="zh-CN" altLang="en-US" sz="4100" dirty="0">
                <a:solidFill>
                  <a:srgbClr val="0000FF"/>
                </a:solidFill>
              </a:rPr>
              <a:t>项</a:t>
            </a:r>
            <a:endParaRPr lang="en-US" altLang="zh-CN" sz="4100" dirty="0">
              <a:solidFill>
                <a:srgbClr val="0000FF"/>
              </a:solidFill>
            </a:endParaRPr>
          </a:p>
          <a:p>
            <a:r>
              <a:rPr lang="zh-CN" altLang="en-US" sz="4100" dirty="0">
                <a:solidFill>
                  <a:srgbClr val="0000FF"/>
                </a:solidFill>
              </a:rPr>
              <a:t>原子式</a:t>
            </a:r>
            <a:endParaRPr lang="en-US" altLang="zh-CN" sz="4100" dirty="0">
              <a:solidFill>
                <a:srgbClr val="0000FF"/>
              </a:solidFill>
            </a:endParaRPr>
          </a:p>
          <a:p>
            <a:endParaRPr lang="en-US" altLang="zh-CN" sz="3600" dirty="0">
              <a:solidFill>
                <a:srgbClr val="0000FF"/>
              </a:solidFill>
            </a:endParaRPr>
          </a:p>
          <a:p>
            <a:endParaRPr lang="en-US" altLang="zh-CN" dirty="0"/>
          </a:p>
          <a:p>
            <a:endParaRPr lang="en-US" altLang="zh-CN" dirty="0"/>
          </a:p>
          <a:p>
            <a:endParaRPr lang="en-US" altLang="zh-CN" dirty="0"/>
          </a:p>
          <a:p>
            <a:pPr marL="457200" lvl="1" indent="0">
              <a:buNone/>
            </a:pPr>
            <a:endParaRPr lang="en-US" altLang="zh-CN" dirty="0"/>
          </a:p>
          <a:p>
            <a:pPr lvl="1"/>
            <a:endParaRPr lang="en-US" altLang="zh-CN" dirty="0"/>
          </a:p>
          <a:p>
            <a:pPr lvl="1"/>
            <a:r>
              <a:rPr lang="zh-CN" altLang="en-US" sz="2600" dirty="0"/>
              <a:t>原子式是没有子公式的公式，是逻辑系统中“最小”的公式</a:t>
            </a:r>
            <a:endParaRPr lang="en-US" altLang="zh-CN" sz="2600" dirty="0"/>
          </a:p>
          <a:p>
            <a:pPr lvl="1"/>
            <a:r>
              <a:rPr lang="zh-CN" altLang="en-US" sz="2600" dirty="0"/>
              <a:t>命题或谓词：原子式</a:t>
            </a:r>
            <a:endParaRPr lang="en-US" altLang="zh-CN" sz="2600" dirty="0"/>
          </a:p>
          <a:p>
            <a:pPr lvl="1"/>
            <a:endParaRPr lang="en-US" altLang="zh-CN" dirty="0"/>
          </a:p>
          <a:p>
            <a:pPr marL="0" indent="0">
              <a:buNone/>
            </a:pPr>
            <a:endParaRPr lang="en-US" altLang="zh-CN" dirty="0"/>
          </a:p>
        </p:txBody>
      </p:sp>
      <p:pic>
        <p:nvPicPr>
          <p:cNvPr id="7" name="图片 6">
            <a:extLst>
              <a:ext uri="{FF2B5EF4-FFF2-40B4-BE49-F238E27FC236}">
                <a16:creationId xmlns:a16="http://schemas.microsoft.com/office/drawing/2014/main" id="{CDD1EB4B-D490-48FD-BECF-61728C1F7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3" y="2636912"/>
            <a:ext cx="5472608" cy="1584176"/>
          </a:xfrm>
          <a:prstGeom prst="rect">
            <a:avLst/>
          </a:prstGeom>
        </p:spPr>
      </p:pic>
    </p:spTree>
    <p:extLst>
      <p:ext uri="{BB962C8B-B14F-4D97-AF65-F5344CB8AC3E}">
        <p14:creationId xmlns:p14="http://schemas.microsoft.com/office/powerpoint/2010/main" val="157209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DFEC9-936C-40BE-A81D-DAF8969AEBA9}"/>
              </a:ext>
            </a:extLst>
          </p:cNvPr>
          <p:cNvSpPr>
            <a:spLocks noGrp="1"/>
          </p:cNvSpPr>
          <p:nvPr>
            <p:ph type="title"/>
          </p:nvPr>
        </p:nvSpPr>
        <p:spPr/>
        <p:txBody>
          <a:bodyPr/>
          <a:lstStyle/>
          <a:p>
            <a:r>
              <a:rPr lang="zh-CN" altLang="en-US" dirty="0"/>
              <a:t>谓词逻辑的构成元素</a:t>
            </a:r>
          </a:p>
        </p:txBody>
      </p:sp>
      <p:sp>
        <p:nvSpPr>
          <p:cNvPr id="3" name="内容占位符 2">
            <a:extLst>
              <a:ext uri="{FF2B5EF4-FFF2-40B4-BE49-F238E27FC236}">
                <a16:creationId xmlns:a16="http://schemas.microsoft.com/office/drawing/2014/main" id="{68D37BF6-88E2-481C-8DEF-CB65B7C4FA16}"/>
              </a:ext>
            </a:extLst>
          </p:cNvPr>
          <p:cNvSpPr>
            <a:spLocks noGrp="1"/>
          </p:cNvSpPr>
          <p:nvPr>
            <p:ph idx="1"/>
          </p:nvPr>
        </p:nvSpPr>
        <p:spPr>
          <a:xfrm>
            <a:off x="2152650" y="1340768"/>
            <a:ext cx="7886700" cy="1728192"/>
          </a:xfrm>
        </p:spPr>
        <p:txBody>
          <a:bodyPr>
            <a:normAutofit/>
          </a:bodyPr>
          <a:lstStyle/>
          <a:p>
            <a:r>
              <a:rPr lang="zh-CN" altLang="en-US" dirty="0">
                <a:solidFill>
                  <a:srgbClr val="0000FF"/>
                </a:solidFill>
              </a:rPr>
              <a:t>项</a:t>
            </a:r>
            <a:endParaRPr lang="en-US" altLang="zh-CN" dirty="0">
              <a:solidFill>
                <a:srgbClr val="0000FF"/>
              </a:solidFill>
            </a:endParaRPr>
          </a:p>
          <a:p>
            <a:r>
              <a:rPr lang="zh-CN" altLang="en-US" dirty="0">
                <a:solidFill>
                  <a:srgbClr val="0000FF"/>
                </a:solidFill>
              </a:rPr>
              <a:t>原子式</a:t>
            </a:r>
            <a:endParaRPr lang="en-US" altLang="zh-CN" dirty="0">
              <a:solidFill>
                <a:srgbClr val="0000FF"/>
              </a:solidFill>
            </a:endParaRPr>
          </a:p>
          <a:p>
            <a:r>
              <a:rPr lang="zh-CN" altLang="en-US" dirty="0">
                <a:solidFill>
                  <a:srgbClr val="0000FF"/>
                </a:solidFill>
              </a:rPr>
              <a:t>合式公式</a:t>
            </a:r>
            <a:endParaRPr lang="en-US" altLang="zh-CN" dirty="0">
              <a:solidFill>
                <a:srgbClr val="0000FF"/>
              </a:solidFill>
            </a:endParaRPr>
          </a:p>
        </p:txBody>
      </p:sp>
      <p:pic>
        <p:nvPicPr>
          <p:cNvPr id="5" name="图片 4">
            <a:extLst>
              <a:ext uri="{FF2B5EF4-FFF2-40B4-BE49-F238E27FC236}">
                <a16:creationId xmlns:a16="http://schemas.microsoft.com/office/drawing/2014/main" id="{98EE9EC3-A224-4C0A-9077-71B93163E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090" y="3204811"/>
            <a:ext cx="5480021" cy="2522096"/>
          </a:xfrm>
          <a:prstGeom prst="rect">
            <a:avLst/>
          </a:prstGeom>
        </p:spPr>
      </p:pic>
    </p:spTree>
    <p:extLst>
      <p:ext uri="{BB962C8B-B14F-4D97-AF65-F5344CB8AC3E}">
        <p14:creationId xmlns:p14="http://schemas.microsoft.com/office/powerpoint/2010/main" val="168264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CF8B8-78F4-4E2E-AB96-5B64919979BE}"/>
              </a:ext>
            </a:extLst>
          </p:cNvPr>
          <p:cNvSpPr>
            <a:spLocks noGrp="1"/>
          </p:cNvSpPr>
          <p:nvPr>
            <p:ph type="title"/>
          </p:nvPr>
        </p:nvSpPr>
        <p:spPr/>
        <p:txBody>
          <a:bodyPr/>
          <a:lstStyle/>
          <a:p>
            <a:r>
              <a:rPr lang="zh-CN" altLang="en-US" dirty="0"/>
              <a:t>例子</a:t>
            </a:r>
          </a:p>
        </p:txBody>
      </p:sp>
      <p:pic>
        <p:nvPicPr>
          <p:cNvPr id="5" name="内容占位符 4">
            <a:extLst>
              <a:ext uri="{FF2B5EF4-FFF2-40B4-BE49-F238E27FC236}">
                <a16:creationId xmlns:a16="http://schemas.microsoft.com/office/drawing/2014/main" id="{F47442AE-4CD3-4801-B298-EB7B5FB57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624" y="1452593"/>
            <a:ext cx="5201376" cy="2695951"/>
          </a:xfrm>
        </p:spPr>
      </p:pic>
      <p:pic>
        <p:nvPicPr>
          <p:cNvPr id="7" name="图片 6">
            <a:extLst>
              <a:ext uri="{FF2B5EF4-FFF2-40B4-BE49-F238E27FC236}">
                <a16:creationId xmlns:a16="http://schemas.microsoft.com/office/drawing/2014/main" id="{34E043A2-BB79-45AB-A378-AA82FDC73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24" y="4225609"/>
            <a:ext cx="5772956" cy="2267266"/>
          </a:xfrm>
          <a:prstGeom prst="rect">
            <a:avLst/>
          </a:prstGeom>
        </p:spPr>
      </p:pic>
    </p:spTree>
    <p:extLst>
      <p:ext uri="{BB962C8B-B14F-4D97-AF65-F5344CB8AC3E}">
        <p14:creationId xmlns:p14="http://schemas.microsoft.com/office/powerpoint/2010/main" val="10340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F5395-A2F6-4A5B-8B61-9A01702B175F}"/>
              </a:ext>
            </a:extLst>
          </p:cNvPr>
          <p:cNvSpPr>
            <a:spLocks noGrp="1"/>
          </p:cNvSpPr>
          <p:nvPr>
            <p:ph type="title"/>
          </p:nvPr>
        </p:nvSpPr>
        <p:spPr/>
        <p:txBody>
          <a:bodyPr/>
          <a:lstStyle/>
          <a:p>
            <a:r>
              <a:rPr lang="zh-CN" altLang="en-US" dirty="0"/>
              <a:t>练习</a:t>
            </a:r>
          </a:p>
        </p:txBody>
      </p:sp>
      <p:pic>
        <p:nvPicPr>
          <p:cNvPr id="5" name="内容占位符 4">
            <a:extLst>
              <a:ext uri="{FF2B5EF4-FFF2-40B4-BE49-F238E27FC236}">
                <a16:creationId xmlns:a16="http://schemas.microsoft.com/office/drawing/2014/main" id="{0DFE3474-47A5-47FC-902A-BF4E8ACF8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15" y="1545866"/>
            <a:ext cx="10184793" cy="3432533"/>
          </a:xfrm>
        </p:spPr>
      </p:pic>
    </p:spTree>
    <p:extLst>
      <p:ext uri="{BB962C8B-B14F-4D97-AF65-F5344CB8AC3E}">
        <p14:creationId xmlns:p14="http://schemas.microsoft.com/office/powerpoint/2010/main" val="129771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29230-A432-4284-84B5-4493ADB19ECE}"/>
              </a:ext>
            </a:extLst>
          </p:cNvPr>
          <p:cNvSpPr>
            <a:spLocks noGrp="1"/>
          </p:cNvSpPr>
          <p:nvPr>
            <p:ph type="title"/>
          </p:nvPr>
        </p:nvSpPr>
        <p:spPr/>
        <p:txBody>
          <a:bodyPr/>
          <a:lstStyle/>
          <a:p>
            <a:r>
              <a:rPr lang="zh-CN" altLang="en-US" dirty="0"/>
              <a:t>考试范围</a:t>
            </a:r>
          </a:p>
        </p:txBody>
      </p:sp>
      <p:sp>
        <p:nvSpPr>
          <p:cNvPr id="3" name="内容占位符 2">
            <a:extLst>
              <a:ext uri="{FF2B5EF4-FFF2-40B4-BE49-F238E27FC236}">
                <a16:creationId xmlns:a16="http://schemas.microsoft.com/office/drawing/2014/main" id="{3C4658FC-EFC4-4759-91FD-EE68BDC28666}"/>
              </a:ext>
            </a:extLst>
          </p:cNvPr>
          <p:cNvSpPr>
            <a:spLocks noGrp="1"/>
          </p:cNvSpPr>
          <p:nvPr>
            <p:ph idx="1"/>
          </p:nvPr>
        </p:nvSpPr>
        <p:spPr/>
        <p:txBody>
          <a:bodyPr/>
          <a:lstStyle/>
          <a:p>
            <a:pPr marL="514350" indent="-514350" eaLnBrk="1" hangingPunct="1">
              <a:buFontTx/>
              <a:buAutoNum type="arabicPeriod"/>
            </a:pPr>
            <a:r>
              <a:rPr lang="zh-CN" altLang="en-US" dirty="0"/>
              <a:t>人工智能概论</a:t>
            </a:r>
            <a:endParaRPr lang="en-US" altLang="zh-CN" dirty="0"/>
          </a:p>
          <a:p>
            <a:pPr marL="514350" indent="-514350" eaLnBrk="1" hangingPunct="1">
              <a:buFontTx/>
              <a:buAutoNum type="arabicPeriod"/>
            </a:pPr>
            <a:r>
              <a:rPr lang="zh-CN" altLang="en-US" dirty="0"/>
              <a:t>知识表示</a:t>
            </a:r>
            <a:endParaRPr lang="en-US" altLang="zh-CN" dirty="0"/>
          </a:p>
          <a:p>
            <a:pPr marL="514350" indent="-514350" eaLnBrk="1" hangingPunct="1">
              <a:buFontTx/>
              <a:buAutoNum type="arabicPeriod"/>
            </a:pPr>
            <a:r>
              <a:rPr lang="zh-CN" altLang="en-US" dirty="0"/>
              <a:t>搜索原理与算法</a:t>
            </a:r>
            <a:endParaRPr lang="en-US" altLang="zh-CN" dirty="0"/>
          </a:p>
          <a:p>
            <a:pPr marL="514350" indent="-514350" eaLnBrk="1" hangingPunct="1">
              <a:buFontTx/>
              <a:buAutoNum type="arabicPeriod"/>
            </a:pPr>
            <a:r>
              <a:rPr lang="zh-CN" altLang="en-US" dirty="0"/>
              <a:t>推理技术</a:t>
            </a:r>
            <a:endParaRPr lang="en-US" altLang="zh-CN" dirty="0"/>
          </a:p>
          <a:p>
            <a:pPr marL="514350" indent="-514350" eaLnBrk="1" hangingPunct="1">
              <a:buFontTx/>
              <a:buAutoNum type="arabicPeriod"/>
            </a:pPr>
            <a:r>
              <a:rPr lang="zh-CN" altLang="en-US" dirty="0"/>
              <a:t>机器学习</a:t>
            </a:r>
          </a:p>
        </p:txBody>
      </p:sp>
    </p:spTree>
    <p:extLst>
      <p:ext uri="{BB962C8B-B14F-4D97-AF65-F5344CB8AC3E}">
        <p14:creationId xmlns:p14="http://schemas.microsoft.com/office/powerpoint/2010/main" val="2309907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C5D01-9051-424C-8605-3A38169932EC}"/>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0195FBAE-6C61-4EBA-A4D3-FD76E8CF7491}"/>
              </a:ext>
            </a:extLst>
          </p:cNvPr>
          <p:cNvSpPr>
            <a:spLocks noGrp="1"/>
          </p:cNvSpPr>
          <p:nvPr>
            <p:ph idx="1"/>
          </p:nvPr>
        </p:nvSpPr>
        <p:spPr/>
        <p:txBody>
          <a:bodyPr/>
          <a:lstStyle/>
          <a:p>
            <a:r>
              <a:rPr lang="zh-CN" altLang="en-US" sz="2400" dirty="0"/>
              <a:t>知识根据用途分为</a:t>
            </a:r>
            <a:r>
              <a:rPr lang="zh-CN" altLang="en-US" sz="2400" dirty="0">
                <a:solidFill>
                  <a:srgbClr val="FF0000"/>
                </a:solidFill>
              </a:rPr>
              <a:t>陈述性知识</a:t>
            </a:r>
            <a:r>
              <a:rPr lang="zh-CN" altLang="en-US" sz="2400" dirty="0"/>
              <a:t>、</a:t>
            </a:r>
            <a:r>
              <a:rPr lang="zh-CN" altLang="en-US" sz="2400" dirty="0">
                <a:solidFill>
                  <a:srgbClr val="FF0000"/>
                </a:solidFill>
              </a:rPr>
              <a:t>过程性知识</a:t>
            </a:r>
            <a:r>
              <a:rPr lang="zh-CN" altLang="en-US" sz="2400" dirty="0"/>
              <a:t>和</a:t>
            </a:r>
            <a:r>
              <a:rPr lang="zh-CN" altLang="en-US" sz="2400" dirty="0">
                <a:solidFill>
                  <a:srgbClr val="FF0000"/>
                </a:solidFill>
              </a:rPr>
              <a:t>策略性知识</a:t>
            </a:r>
            <a:endParaRPr lang="en-US" altLang="zh-CN" sz="2400" dirty="0"/>
          </a:p>
          <a:p>
            <a:r>
              <a:rPr lang="zh-CN" altLang="en-US" sz="2400" dirty="0">
                <a:solidFill>
                  <a:srgbClr val="FF0000"/>
                </a:solidFill>
              </a:rPr>
              <a:t>逻辑表示法</a:t>
            </a:r>
            <a:r>
              <a:rPr lang="zh-CN" altLang="en-US" sz="2400" dirty="0"/>
              <a:t>可以表示事务的状态、属性、概念等事实性的知识以及事务间确定的因果关系。</a:t>
            </a:r>
            <a:endParaRPr lang="en-US" altLang="zh-CN" sz="2400" dirty="0"/>
          </a:p>
          <a:p>
            <a:r>
              <a:rPr lang="zh-CN" altLang="en-US" sz="2400" dirty="0">
                <a:solidFill>
                  <a:srgbClr val="FF0000"/>
                </a:solidFill>
              </a:rPr>
              <a:t>产生式表示法</a:t>
            </a:r>
            <a:r>
              <a:rPr lang="zh-CN" altLang="en-US" sz="2400" dirty="0"/>
              <a:t>可以描述经验型及不确定性的知识。</a:t>
            </a:r>
            <a:endParaRPr lang="en-US" altLang="zh-CN" sz="2400" dirty="0"/>
          </a:p>
          <a:p>
            <a:r>
              <a:rPr lang="zh-CN" altLang="en-US" sz="2400" dirty="0">
                <a:solidFill>
                  <a:srgbClr val="FF0000"/>
                </a:solidFill>
              </a:rPr>
              <a:t>语义网络表示法</a:t>
            </a:r>
            <a:r>
              <a:rPr lang="zh-CN" altLang="en-US" sz="2400" dirty="0"/>
              <a:t>可以表示事实性的知识及他们之间复杂的联系。</a:t>
            </a:r>
            <a:endParaRPr lang="en-US" altLang="zh-CN" sz="2400" dirty="0"/>
          </a:p>
          <a:p>
            <a:r>
              <a:rPr lang="zh-CN" altLang="en-US" sz="2400" dirty="0">
                <a:solidFill>
                  <a:srgbClr val="FF0000"/>
                </a:solidFill>
              </a:rPr>
              <a:t>框架表示法</a:t>
            </a:r>
            <a:r>
              <a:rPr lang="zh-CN" altLang="en-US" sz="2400" dirty="0"/>
              <a:t>可以表示结构性的知识，并能很好地把知识的内容结构关系及知识间的联系表示出来。</a:t>
            </a:r>
            <a:endParaRPr lang="en-US" altLang="zh-CN" sz="2400" dirty="0"/>
          </a:p>
          <a:p>
            <a:r>
              <a:rPr lang="zh-CN" altLang="en-US" sz="2400" dirty="0">
                <a:solidFill>
                  <a:srgbClr val="FF0000"/>
                </a:solidFill>
              </a:rPr>
              <a:t>状态空间图表示法</a:t>
            </a:r>
            <a:r>
              <a:rPr lang="zh-CN" altLang="en-US" sz="2400" dirty="0"/>
              <a:t>主要描述系统不同时刻的状态及各状态之间的因果关系。</a:t>
            </a:r>
          </a:p>
        </p:txBody>
      </p:sp>
    </p:spTree>
    <p:extLst>
      <p:ext uri="{BB962C8B-B14F-4D97-AF65-F5344CB8AC3E}">
        <p14:creationId xmlns:p14="http://schemas.microsoft.com/office/powerpoint/2010/main" val="2211357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0E7D-0ADD-4C25-9E9A-F68197135CB7}"/>
              </a:ext>
            </a:extLst>
          </p:cNvPr>
          <p:cNvSpPr>
            <a:spLocks noGrp="1"/>
          </p:cNvSpPr>
          <p:nvPr>
            <p:ph type="title"/>
          </p:nvPr>
        </p:nvSpPr>
        <p:spPr/>
        <p:txBody>
          <a:bodyPr/>
          <a:lstStyle/>
          <a:p>
            <a:r>
              <a:rPr lang="en-US" altLang="zh-CN" dirty="0"/>
              <a:t>3. </a:t>
            </a:r>
            <a:r>
              <a:rPr lang="zh-CN" altLang="en-US" dirty="0">
                <a:latin typeface="宋体" panose="02010600030101010101" pitchFamily="2" charset="-122"/>
                <a:ea typeface="宋体" panose="02010600030101010101" pitchFamily="2" charset="-122"/>
              </a:rPr>
              <a:t>搜索原理和算法</a:t>
            </a:r>
            <a:endParaRPr lang="zh-CN" altLang="en-US" dirty="0"/>
          </a:p>
        </p:txBody>
      </p:sp>
      <p:sp>
        <p:nvSpPr>
          <p:cNvPr id="3" name="内容占位符 2">
            <a:extLst>
              <a:ext uri="{FF2B5EF4-FFF2-40B4-BE49-F238E27FC236}">
                <a16:creationId xmlns:a16="http://schemas.microsoft.com/office/drawing/2014/main" id="{D18206BA-C8E2-4CE2-840E-AC4E47E810F0}"/>
              </a:ext>
            </a:extLst>
          </p:cNvPr>
          <p:cNvSpPr>
            <a:spLocks noGrp="1"/>
          </p:cNvSpPr>
          <p:nvPr>
            <p:ph idx="1"/>
          </p:nvPr>
        </p:nvSpPr>
        <p:spPr/>
        <p:txBody>
          <a:bodyPr/>
          <a:lstStyle/>
          <a:p>
            <a:r>
              <a:rPr lang="en-US" altLang="zh-CN" dirty="0"/>
              <a:t>1</a:t>
            </a:r>
            <a:r>
              <a:rPr lang="zh-CN" altLang="en-US" dirty="0"/>
              <a:t>、搜索问题与过程</a:t>
            </a:r>
          </a:p>
          <a:p>
            <a:pPr marL="800100" lvl="1" indent="-342900"/>
            <a:r>
              <a:rPr lang="zh-CN" altLang="en-US" dirty="0"/>
              <a:t>盲目搜索</a:t>
            </a:r>
            <a:endParaRPr lang="en-US" altLang="zh-CN" dirty="0"/>
          </a:p>
          <a:p>
            <a:pPr marL="800100" lvl="1" indent="-342900"/>
            <a:r>
              <a:rPr lang="zh-CN" altLang="en-US" dirty="0"/>
              <a:t>启发式搜索</a:t>
            </a:r>
          </a:p>
          <a:p>
            <a:r>
              <a:rPr lang="en-US" altLang="zh-CN" dirty="0"/>
              <a:t>2</a:t>
            </a:r>
            <a:r>
              <a:rPr lang="zh-CN" altLang="en-US" dirty="0"/>
              <a:t>、搜索算法</a:t>
            </a:r>
          </a:p>
          <a:p>
            <a:pPr marL="800100" lvl="1" indent="-342900"/>
            <a:r>
              <a:rPr lang="zh-CN" altLang="en-US" dirty="0"/>
              <a:t>遗传算法</a:t>
            </a:r>
            <a:endParaRPr lang="en-US" altLang="zh-CN" dirty="0"/>
          </a:p>
          <a:p>
            <a:pPr marL="800100" lvl="1" indent="-342900"/>
            <a:r>
              <a:rPr lang="zh-CN" altLang="en-US" dirty="0"/>
              <a:t>粒子群算法</a:t>
            </a:r>
            <a:endParaRPr lang="en-US" altLang="zh-CN" dirty="0"/>
          </a:p>
          <a:p>
            <a:pPr marL="800100" lvl="1" indent="-342900"/>
            <a:r>
              <a:rPr lang="zh-CN" altLang="en-US" dirty="0"/>
              <a:t>蚁群算法</a:t>
            </a:r>
          </a:p>
          <a:p>
            <a:endParaRPr lang="zh-CN" altLang="en-US" dirty="0"/>
          </a:p>
        </p:txBody>
      </p:sp>
    </p:spTree>
    <p:extLst>
      <p:ext uri="{BB962C8B-B14F-4D97-AF65-F5344CB8AC3E}">
        <p14:creationId xmlns:p14="http://schemas.microsoft.com/office/powerpoint/2010/main" val="101019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0E7D-0ADD-4C25-9E9A-F68197135CB7}"/>
              </a:ext>
            </a:extLst>
          </p:cNvPr>
          <p:cNvSpPr>
            <a:spLocks noGrp="1"/>
          </p:cNvSpPr>
          <p:nvPr>
            <p:ph type="title"/>
          </p:nvPr>
        </p:nvSpPr>
        <p:spPr/>
        <p:txBody>
          <a:bodyPr/>
          <a:lstStyle/>
          <a:p>
            <a:r>
              <a:rPr lang="en-US" altLang="zh-CN" dirty="0"/>
              <a:t>3. </a:t>
            </a:r>
            <a:r>
              <a:rPr lang="zh-CN" altLang="en-US" dirty="0">
                <a:solidFill>
                  <a:srgbClr val="FF0000"/>
                </a:solidFill>
                <a:latin typeface="宋体" panose="02010600030101010101" pitchFamily="2" charset="-122"/>
                <a:ea typeface="宋体" panose="02010600030101010101" pitchFamily="2" charset="-122"/>
              </a:rPr>
              <a:t>搜索原理和算法</a:t>
            </a:r>
            <a:endParaRPr lang="zh-CN" altLang="en-US" dirty="0">
              <a:solidFill>
                <a:srgbClr val="FF0000"/>
              </a:solidFill>
            </a:endParaRPr>
          </a:p>
        </p:txBody>
      </p:sp>
      <p:sp>
        <p:nvSpPr>
          <p:cNvPr id="3" name="内容占位符 2">
            <a:extLst>
              <a:ext uri="{FF2B5EF4-FFF2-40B4-BE49-F238E27FC236}">
                <a16:creationId xmlns:a16="http://schemas.microsoft.com/office/drawing/2014/main" id="{D18206BA-C8E2-4CE2-840E-AC4E47E810F0}"/>
              </a:ext>
            </a:extLst>
          </p:cNvPr>
          <p:cNvSpPr>
            <a:spLocks noGrp="1"/>
          </p:cNvSpPr>
          <p:nvPr>
            <p:ph idx="1"/>
          </p:nvPr>
        </p:nvSpPr>
        <p:spPr/>
        <p:txBody>
          <a:bodyPr>
            <a:normAutofit lnSpcReduction="10000"/>
          </a:bodyPr>
          <a:lstStyle/>
          <a:p>
            <a:r>
              <a:rPr lang="zh-CN" altLang="en-US" dirty="0"/>
              <a:t>重点：</a:t>
            </a:r>
            <a:endParaRPr lang="en-US" altLang="zh-CN" dirty="0"/>
          </a:p>
          <a:p>
            <a:pPr lvl="1"/>
            <a:r>
              <a:rPr lang="en-US" altLang="zh-CN" dirty="0"/>
              <a:t>1</a:t>
            </a:r>
            <a:r>
              <a:rPr lang="zh-CN" altLang="en-US" dirty="0"/>
              <a:t>、搜索问题与过程</a:t>
            </a:r>
          </a:p>
          <a:p>
            <a:pPr marL="1257300" lvl="2" indent="-342900"/>
            <a:r>
              <a:rPr lang="zh-CN" altLang="en-US" dirty="0"/>
              <a:t>盲目搜索</a:t>
            </a:r>
            <a:endParaRPr lang="en-US" altLang="zh-CN" dirty="0"/>
          </a:p>
          <a:p>
            <a:pPr marL="1257300" lvl="2" indent="-342900"/>
            <a:r>
              <a:rPr lang="zh-CN" altLang="en-US" dirty="0"/>
              <a:t>启发式搜索</a:t>
            </a:r>
          </a:p>
          <a:p>
            <a:pPr lvl="1"/>
            <a:r>
              <a:rPr lang="en-US" altLang="zh-CN" dirty="0"/>
              <a:t>2</a:t>
            </a:r>
            <a:r>
              <a:rPr lang="zh-CN" altLang="en-US" dirty="0"/>
              <a:t>、搜索算法</a:t>
            </a:r>
          </a:p>
          <a:p>
            <a:pPr marL="1257300" lvl="2" indent="-342900"/>
            <a:r>
              <a:rPr lang="zh-CN" altLang="en-US" dirty="0"/>
              <a:t>遗传算法</a:t>
            </a:r>
            <a:endParaRPr lang="en-US" altLang="zh-CN" dirty="0"/>
          </a:p>
          <a:p>
            <a:pPr marL="1257300" lvl="2" indent="-342900"/>
            <a:r>
              <a:rPr lang="zh-CN" altLang="en-US" dirty="0"/>
              <a:t>粒子群算法</a:t>
            </a:r>
            <a:endParaRPr lang="en-US" altLang="zh-CN" dirty="0"/>
          </a:p>
          <a:p>
            <a:pPr marL="1257300" lvl="2" indent="-342900"/>
            <a:r>
              <a:rPr lang="zh-CN" altLang="en-US" dirty="0"/>
              <a:t>蚁群算法</a:t>
            </a:r>
          </a:p>
          <a:p>
            <a:r>
              <a:rPr lang="zh-CN" altLang="en-US" dirty="0"/>
              <a:t>题型：</a:t>
            </a:r>
            <a:endParaRPr lang="en-US" altLang="zh-CN" dirty="0"/>
          </a:p>
          <a:p>
            <a:pPr lvl="1"/>
            <a:r>
              <a:rPr lang="zh-CN" altLang="en-US" dirty="0"/>
              <a:t>选择题</a:t>
            </a:r>
            <a:r>
              <a:rPr lang="en-US" altLang="zh-CN" dirty="0"/>
              <a:t>4</a:t>
            </a:r>
            <a:r>
              <a:rPr lang="zh-CN" altLang="en-US" dirty="0"/>
              <a:t>个</a:t>
            </a:r>
            <a:endParaRPr lang="en-US" altLang="zh-CN" dirty="0"/>
          </a:p>
          <a:p>
            <a:pPr lvl="1"/>
            <a:r>
              <a:rPr lang="zh-CN" altLang="en-US" dirty="0"/>
              <a:t>简述题 </a:t>
            </a:r>
            <a:r>
              <a:rPr lang="en-US" altLang="zh-CN" dirty="0"/>
              <a:t>1</a:t>
            </a:r>
            <a:r>
              <a:rPr lang="zh-CN" altLang="en-US" dirty="0"/>
              <a:t>个</a:t>
            </a:r>
            <a:endParaRPr lang="en-US" altLang="zh-CN" dirty="0"/>
          </a:p>
          <a:p>
            <a:pPr lvl="1"/>
            <a:r>
              <a:rPr lang="zh-CN" altLang="en-US" dirty="0"/>
              <a:t>论述题</a:t>
            </a:r>
            <a:r>
              <a:rPr lang="en-US" altLang="zh-CN" dirty="0"/>
              <a:t>1</a:t>
            </a:r>
            <a:r>
              <a:rPr lang="zh-CN" altLang="en-US" dirty="0"/>
              <a:t>个</a:t>
            </a:r>
          </a:p>
        </p:txBody>
      </p:sp>
    </p:spTree>
    <p:extLst>
      <p:ext uri="{BB962C8B-B14F-4D97-AF65-F5344CB8AC3E}">
        <p14:creationId xmlns:p14="http://schemas.microsoft.com/office/powerpoint/2010/main" val="92486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46EED-F867-4744-9B85-0346C670839E}"/>
              </a:ext>
            </a:extLst>
          </p:cNvPr>
          <p:cNvSpPr>
            <a:spLocks noGrp="1"/>
          </p:cNvSpPr>
          <p:nvPr>
            <p:ph type="title"/>
          </p:nvPr>
        </p:nvSpPr>
        <p:spPr/>
        <p:txBody>
          <a:bodyPr/>
          <a:lstStyle/>
          <a:p>
            <a:r>
              <a:rPr lang="en-US" altLang="zh-CN" dirty="0"/>
              <a:t> </a:t>
            </a:r>
            <a:r>
              <a:rPr lang="zh-CN" altLang="en-US" dirty="0"/>
              <a:t>搜索问题与过程</a:t>
            </a:r>
          </a:p>
        </p:txBody>
      </p:sp>
      <p:sp>
        <p:nvSpPr>
          <p:cNvPr id="3" name="内容占位符 2">
            <a:extLst>
              <a:ext uri="{FF2B5EF4-FFF2-40B4-BE49-F238E27FC236}">
                <a16:creationId xmlns:a16="http://schemas.microsoft.com/office/drawing/2014/main" id="{7D652946-3C45-4747-B5E9-3FA26C967C5D}"/>
              </a:ext>
            </a:extLst>
          </p:cNvPr>
          <p:cNvSpPr>
            <a:spLocks noGrp="1"/>
          </p:cNvSpPr>
          <p:nvPr>
            <p:ph idx="1"/>
          </p:nvPr>
        </p:nvSpPr>
        <p:spPr/>
        <p:txBody>
          <a:bodyPr/>
          <a:lstStyle/>
          <a:p>
            <a:r>
              <a:rPr lang="zh-CN" altLang="en-US" dirty="0"/>
              <a:t>搜索过程的分类</a:t>
            </a:r>
            <a:endParaRPr lang="en-US" altLang="zh-CN" dirty="0"/>
          </a:p>
          <a:p>
            <a:pPr lvl="1"/>
            <a:r>
              <a:rPr lang="zh-CN" altLang="en-US" dirty="0">
                <a:solidFill>
                  <a:srgbClr val="0000FF"/>
                </a:solidFill>
              </a:rPr>
              <a:t>根据是否使用启发性信息</a:t>
            </a:r>
            <a:endParaRPr lang="en-US" altLang="zh-CN" dirty="0">
              <a:solidFill>
                <a:srgbClr val="0000FF"/>
              </a:solidFill>
            </a:endParaRPr>
          </a:p>
          <a:p>
            <a:pPr lvl="2"/>
            <a:r>
              <a:rPr lang="zh-CN" altLang="en-US" dirty="0"/>
              <a:t>盲目搜索</a:t>
            </a:r>
            <a:endParaRPr lang="en-US" altLang="zh-CN" dirty="0"/>
          </a:p>
          <a:p>
            <a:pPr lvl="2"/>
            <a:r>
              <a:rPr lang="zh-CN" altLang="en-US" dirty="0"/>
              <a:t>启发式搜索</a:t>
            </a:r>
            <a:endParaRPr lang="en-US" altLang="zh-CN" dirty="0"/>
          </a:p>
          <a:p>
            <a:pPr lvl="1"/>
            <a:r>
              <a:rPr lang="zh-CN" altLang="en-US" dirty="0">
                <a:solidFill>
                  <a:srgbClr val="0000FF"/>
                </a:solidFill>
              </a:rPr>
              <a:t>根据问题表示方式的不同</a:t>
            </a:r>
            <a:endParaRPr lang="en-US" altLang="zh-CN" dirty="0">
              <a:solidFill>
                <a:srgbClr val="0000FF"/>
              </a:solidFill>
            </a:endParaRPr>
          </a:p>
          <a:p>
            <a:pPr lvl="2"/>
            <a:r>
              <a:rPr lang="zh-CN" altLang="en-US" dirty="0"/>
              <a:t>状态空间搜索：状态空间法</a:t>
            </a:r>
            <a:endParaRPr lang="en-US" altLang="zh-CN" dirty="0"/>
          </a:p>
          <a:p>
            <a:pPr lvl="2"/>
            <a:r>
              <a:rPr lang="zh-CN" altLang="en-US" dirty="0"/>
              <a:t>与或图搜索：问题归约法</a:t>
            </a:r>
          </a:p>
        </p:txBody>
      </p:sp>
    </p:spTree>
    <p:extLst>
      <p:ext uri="{BB962C8B-B14F-4D97-AF65-F5344CB8AC3E}">
        <p14:creationId xmlns:p14="http://schemas.microsoft.com/office/powerpoint/2010/main" val="426075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54" name="Rectangle 42">
            <a:extLst>
              <a:ext uri="{FF2B5EF4-FFF2-40B4-BE49-F238E27FC236}">
                <a16:creationId xmlns:a16="http://schemas.microsoft.com/office/drawing/2014/main" id="{982C1E2C-5D71-4C06-8E91-BA213DEEA310}"/>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lgn="ctr">
              <a:defRPr sz="4400" b="1">
                <a:solidFill>
                  <a:srgbClr val="008000"/>
                </a:solidFill>
                <a:latin typeface="Arial" panose="020B0604020202020204" pitchFamily="34" charset="0"/>
                <a:ea typeface="黑体" panose="02010609060101010101" pitchFamily="49" charset="-122"/>
              </a:defRPr>
            </a:lvl1pPr>
            <a:lvl2pPr algn="ctr">
              <a:defRPr sz="4400" b="1">
                <a:solidFill>
                  <a:srgbClr val="008000"/>
                </a:solidFill>
                <a:latin typeface="Arial" panose="020B0604020202020204" pitchFamily="34" charset="0"/>
                <a:ea typeface="黑体" panose="02010609060101010101" pitchFamily="49" charset="-122"/>
              </a:defRPr>
            </a:lvl2pPr>
            <a:lvl3pPr algn="ctr">
              <a:defRPr sz="4400" b="1">
                <a:solidFill>
                  <a:srgbClr val="008000"/>
                </a:solidFill>
                <a:latin typeface="Arial" panose="020B0604020202020204" pitchFamily="34" charset="0"/>
                <a:ea typeface="黑体" panose="02010609060101010101" pitchFamily="49" charset="-122"/>
              </a:defRPr>
            </a:lvl3pPr>
            <a:lvl4pPr algn="ctr">
              <a:defRPr sz="4400" b="1">
                <a:solidFill>
                  <a:srgbClr val="008000"/>
                </a:solidFill>
                <a:latin typeface="Arial" panose="020B0604020202020204" pitchFamily="34" charset="0"/>
                <a:ea typeface="黑体" panose="02010609060101010101" pitchFamily="49" charset="-122"/>
              </a:defRPr>
            </a:lvl4pPr>
            <a:lvl5pPr algn="ctr">
              <a:defRPr sz="4400" b="1">
                <a:solidFill>
                  <a:srgbClr val="0080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9pPr>
          </a:lstStyle>
          <a:p>
            <a:pPr eaLnBrk="1" hangingPunct="1"/>
            <a:r>
              <a:rPr lang="zh-CN" altLang="en-US" dirty="0"/>
              <a:t>盲目搜索</a:t>
            </a:r>
            <a:endParaRPr lang="zh-CN" altLang="en-US" dirty="0">
              <a:latin typeface="宋体" panose="02010600030101010101" pitchFamily="2" charset="-122"/>
              <a:ea typeface="宋体" panose="02010600030101010101" pitchFamily="2" charset="-122"/>
            </a:endParaRPr>
          </a:p>
        </p:txBody>
      </p:sp>
      <p:sp>
        <p:nvSpPr>
          <p:cNvPr id="346166" name="Rectangle 54">
            <a:extLst>
              <a:ext uri="{FF2B5EF4-FFF2-40B4-BE49-F238E27FC236}">
                <a16:creationId xmlns:a16="http://schemas.microsoft.com/office/drawing/2014/main" id="{F1B39FDF-0816-449B-B35F-4B874B60B688}"/>
              </a:ext>
            </a:extLst>
          </p:cNvPr>
          <p:cNvSpPr>
            <a:spLocks noChangeArrowheads="1"/>
          </p:cNvSpPr>
          <p:nvPr/>
        </p:nvSpPr>
        <p:spPr bwMode="auto">
          <a:xfrm>
            <a:off x="1524000" y="1593245"/>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buFont typeface="Wingdings" panose="05000000000000000000" pitchFamily="2" charset="2"/>
              <a:buChar char="u"/>
            </a:pPr>
            <a:r>
              <a:rPr lang="zh-CN" altLang="en-US" sz="3200" dirty="0"/>
              <a:t>在对问题</a:t>
            </a:r>
            <a:r>
              <a:rPr lang="zh-CN" altLang="en-US" sz="3200" dirty="0">
                <a:solidFill>
                  <a:srgbClr val="FF0000"/>
                </a:solidFill>
              </a:rPr>
              <a:t>不具信息</a:t>
            </a:r>
            <a:r>
              <a:rPr lang="zh-CN" altLang="en-US" sz="3200" dirty="0"/>
              <a:t>的情况下，按</a:t>
            </a:r>
            <a:r>
              <a:rPr lang="zh-CN" altLang="en-US" sz="3200" dirty="0">
                <a:solidFill>
                  <a:srgbClr val="FF0000"/>
                </a:solidFill>
              </a:rPr>
              <a:t>预定的策略</a:t>
            </a:r>
            <a:r>
              <a:rPr lang="zh-CN" altLang="en-US" sz="3200" dirty="0"/>
              <a:t>进行搜索，且搜索过程中获得的中间信息并不改变策略。 </a:t>
            </a:r>
          </a:p>
        </p:txBody>
      </p:sp>
      <p:sp>
        <p:nvSpPr>
          <p:cNvPr id="346167" name="Rectangle 55">
            <a:extLst>
              <a:ext uri="{FF2B5EF4-FFF2-40B4-BE49-F238E27FC236}">
                <a16:creationId xmlns:a16="http://schemas.microsoft.com/office/drawing/2014/main" id="{BF242C1A-FE0E-45C2-A8A9-4A872C93B0EA}"/>
              </a:ext>
            </a:extLst>
          </p:cNvPr>
          <p:cNvSpPr>
            <a:spLocks noGrp="1" noChangeArrowheads="1"/>
          </p:cNvSpPr>
          <p:nvPr>
            <p:ph type="body" idx="1"/>
          </p:nvPr>
        </p:nvSpPr>
        <p:spPr>
          <a:xfrm>
            <a:off x="2135189" y="3141664"/>
            <a:ext cx="8281987" cy="2808287"/>
          </a:xfrm>
          <a:noFill/>
          <a:ln/>
        </p:spPr>
        <p:txBody>
          <a:bodyPr/>
          <a:lstStyle/>
          <a:p>
            <a:r>
              <a:rPr lang="zh-CN" altLang="en-US" b="1" dirty="0"/>
              <a:t>生成</a:t>
            </a:r>
            <a:r>
              <a:rPr lang="en-US" altLang="zh-CN" b="1" dirty="0"/>
              <a:t>-</a:t>
            </a:r>
            <a:r>
              <a:rPr lang="zh-CN" altLang="en-US" b="1" dirty="0"/>
              <a:t>测试法：</a:t>
            </a:r>
            <a:r>
              <a:rPr lang="zh-CN" altLang="en-US" dirty="0"/>
              <a:t>生成一个可能的解 ，对该解进行检验 。</a:t>
            </a:r>
            <a:r>
              <a:rPr lang="zh-CN" altLang="en-US" dirty="0">
                <a:solidFill>
                  <a:srgbClr val="FF0000"/>
                </a:solidFill>
              </a:rPr>
              <a:t>不记录解</a:t>
            </a:r>
            <a:r>
              <a:rPr lang="zh-CN" altLang="en-US" dirty="0"/>
              <a:t>，可能陷入</a:t>
            </a:r>
            <a:r>
              <a:rPr lang="zh-CN" altLang="en-US" dirty="0">
                <a:solidFill>
                  <a:srgbClr val="FF0000"/>
                </a:solidFill>
              </a:rPr>
              <a:t>死循环</a:t>
            </a:r>
            <a:r>
              <a:rPr lang="zh-CN" altLang="en-US" dirty="0"/>
              <a:t>。</a:t>
            </a:r>
            <a:endParaRPr lang="zh-CN" altLang="en-US" b="1" dirty="0"/>
          </a:p>
          <a:p>
            <a:r>
              <a:rPr lang="zh-CN" altLang="en-US" b="1" dirty="0"/>
              <a:t>随机搜索法：</a:t>
            </a:r>
            <a:r>
              <a:rPr lang="zh-CN" altLang="en-US" dirty="0"/>
              <a:t>当前状态随机选择下一个状态，检验是否达到目标。</a:t>
            </a:r>
            <a:r>
              <a:rPr lang="zh-CN" altLang="en-US" dirty="0">
                <a:solidFill>
                  <a:srgbClr val="FF0000"/>
                </a:solidFill>
              </a:rPr>
              <a:t>可能迷路</a:t>
            </a:r>
            <a:r>
              <a:rPr lang="zh-CN" altLang="en-US" dirty="0"/>
              <a:t>。</a:t>
            </a:r>
            <a:endParaRPr lang="zh-CN" altLang="en-US" b="1" dirty="0"/>
          </a:p>
          <a:p>
            <a:r>
              <a:rPr lang="zh-CN" altLang="en-US" dirty="0">
                <a:solidFill>
                  <a:srgbClr val="0000FF"/>
                </a:solidFill>
              </a:rPr>
              <a:t>以上都是真正意义上的盲目搜索方法。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6166">
                                            <p:txEl>
                                              <p:pRg st="0" end="0"/>
                                            </p:txEl>
                                          </p:spTgt>
                                        </p:tgtEl>
                                        <p:attrNameLst>
                                          <p:attrName>style.visibility</p:attrName>
                                        </p:attrNameLst>
                                      </p:cBhvr>
                                      <p:to>
                                        <p:strVal val="visible"/>
                                      </p:to>
                                    </p:set>
                                    <p:animEffect transition="in" filter="circle(in)">
                                      <p:cBhvr>
                                        <p:cTn id="7" dur="2000"/>
                                        <p:tgtEl>
                                          <p:spTgt spid="346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6167">
                                            <p:txEl>
                                              <p:pRg st="0" end="0"/>
                                            </p:txEl>
                                          </p:spTgt>
                                        </p:tgtEl>
                                        <p:attrNameLst>
                                          <p:attrName>style.visibility</p:attrName>
                                        </p:attrNameLst>
                                      </p:cBhvr>
                                      <p:to>
                                        <p:strVal val="visible"/>
                                      </p:to>
                                    </p:set>
                                    <p:anim calcmode="lin" valueType="num">
                                      <p:cBhvr additive="base">
                                        <p:cTn id="12" dur="500" fill="hold"/>
                                        <p:tgtEl>
                                          <p:spTgt spid="34616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61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6167">
                                            <p:txEl>
                                              <p:pRg st="1" end="1"/>
                                            </p:txEl>
                                          </p:spTgt>
                                        </p:tgtEl>
                                        <p:attrNameLst>
                                          <p:attrName>style.visibility</p:attrName>
                                        </p:attrNameLst>
                                      </p:cBhvr>
                                      <p:to>
                                        <p:strVal val="visible"/>
                                      </p:to>
                                    </p:set>
                                    <p:anim calcmode="lin" valueType="num">
                                      <p:cBhvr additive="base">
                                        <p:cTn id="18" dur="500" fill="hold"/>
                                        <p:tgtEl>
                                          <p:spTgt spid="34616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61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46167">
                                            <p:txEl>
                                              <p:pRg st="2" end="2"/>
                                            </p:txEl>
                                          </p:spTgt>
                                        </p:tgtEl>
                                        <p:attrNameLst>
                                          <p:attrName>style.visibility</p:attrName>
                                        </p:attrNameLst>
                                      </p:cBhvr>
                                      <p:to>
                                        <p:strVal val="visible"/>
                                      </p:to>
                                    </p:set>
                                    <p:anim calcmode="lin" valueType="num">
                                      <p:cBhvr additive="base">
                                        <p:cTn id="24" dur="500" fill="hold"/>
                                        <p:tgtEl>
                                          <p:spTgt spid="34616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61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8" name="Rectangle 8">
            <a:extLst>
              <a:ext uri="{FF2B5EF4-FFF2-40B4-BE49-F238E27FC236}">
                <a16:creationId xmlns:a16="http://schemas.microsoft.com/office/drawing/2014/main" id="{4C1EFDDB-E042-4B66-B619-22593C9E3B80}"/>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lgn="ctr">
              <a:defRPr sz="4400" b="1">
                <a:solidFill>
                  <a:srgbClr val="008000"/>
                </a:solidFill>
                <a:latin typeface="Arial" panose="020B0604020202020204" pitchFamily="34" charset="0"/>
                <a:ea typeface="黑体" panose="02010609060101010101" pitchFamily="49" charset="-122"/>
              </a:defRPr>
            </a:lvl1pPr>
            <a:lvl2pPr algn="ctr">
              <a:defRPr sz="4400" b="1">
                <a:solidFill>
                  <a:srgbClr val="008000"/>
                </a:solidFill>
                <a:latin typeface="Arial" panose="020B0604020202020204" pitchFamily="34" charset="0"/>
                <a:ea typeface="黑体" panose="02010609060101010101" pitchFamily="49" charset="-122"/>
              </a:defRPr>
            </a:lvl2pPr>
            <a:lvl3pPr algn="ctr">
              <a:defRPr sz="4400" b="1">
                <a:solidFill>
                  <a:srgbClr val="008000"/>
                </a:solidFill>
                <a:latin typeface="Arial" panose="020B0604020202020204" pitchFamily="34" charset="0"/>
                <a:ea typeface="黑体" panose="02010609060101010101" pitchFamily="49" charset="-122"/>
              </a:defRPr>
            </a:lvl3pPr>
            <a:lvl4pPr algn="ctr">
              <a:defRPr sz="4400" b="1">
                <a:solidFill>
                  <a:srgbClr val="008000"/>
                </a:solidFill>
                <a:latin typeface="Arial" panose="020B0604020202020204" pitchFamily="34" charset="0"/>
                <a:ea typeface="黑体" panose="02010609060101010101" pitchFamily="49" charset="-122"/>
              </a:defRPr>
            </a:lvl4pPr>
            <a:lvl5pPr algn="ctr">
              <a:defRPr sz="4400" b="1">
                <a:solidFill>
                  <a:srgbClr val="0080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9pPr>
          </a:lstStyle>
          <a:p>
            <a:pPr eaLnBrk="1" hangingPunct="1"/>
            <a:r>
              <a:rPr lang="zh-CN" altLang="en-US" dirty="0"/>
              <a:t>盲目搜索：宽度优先搜索</a:t>
            </a:r>
            <a:endParaRPr lang="zh-CN" altLang="en-US" dirty="0">
              <a:latin typeface="宋体" panose="02010600030101010101" pitchFamily="2" charset="-122"/>
              <a:ea typeface="宋体" panose="02010600030101010101" pitchFamily="2" charset="-122"/>
            </a:endParaRPr>
          </a:p>
        </p:txBody>
      </p:sp>
      <p:sp>
        <p:nvSpPr>
          <p:cNvPr id="76813" name="Rectangle 13">
            <a:extLst>
              <a:ext uri="{FF2B5EF4-FFF2-40B4-BE49-F238E27FC236}">
                <a16:creationId xmlns:a16="http://schemas.microsoft.com/office/drawing/2014/main" id="{28079554-3903-4BCA-A842-61567E606DFC}"/>
              </a:ext>
            </a:extLst>
          </p:cNvPr>
          <p:cNvSpPr>
            <a:spLocks noChangeArrowheads="1"/>
          </p:cNvSpPr>
          <p:nvPr/>
        </p:nvSpPr>
        <p:spPr bwMode="auto">
          <a:xfrm>
            <a:off x="1524001" y="2029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812" name="Object 12">
            <a:extLst>
              <a:ext uri="{FF2B5EF4-FFF2-40B4-BE49-F238E27FC236}">
                <a16:creationId xmlns:a16="http://schemas.microsoft.com/office/drawing/2014/main" id="{B0122112-1230-4AB8-9B36-529F5B932EFA}"/>
              </a:ext>
            </a:extLst>
          </p:cNvPr>
          <p:cNvGraphicFramePr>
            <a:graphicFrameLocks noChangeAspect="1"/>
          </p:cNvGraphicFramePr>
          <p:nvPr/>
        </p:nvGraphicFramePr>
        <p:xfrm>
          <a:off x="1840624" y="2935312"/>
          <a:ext cx="4067175" cy="3302000"/>
        </p:xfrm>
        <a:graphic>
          <a:graphicData uri="http://schemas.openxmlformats.org/presentationml/2006/ole">
            <mc:AlternateContent xmlns:mc="http://schemas.openxmlformats.org/markup-compatibility/2006">
              <mc:Choice xmlns:v="urn:schemas-microsoft-com:vml" Requires="v">
                <p:oleObj spid="_x0000_s1028" name="Visio" r:id="rId3" imgW="3094482" imgH="2554605" progId="Visio.Drawing.11">
                  <p:embed/>
                </p:oleObj>
              </mc:Choice>
              <mc:Fallback>
                <p:oleObj name="Visio" r:id="rId3" imgW="3094482" imgH="2554605" progId="Visio.Drawing.11">
                  <p:embed/>
                  <p:pic>
                    <p:nvPicPr>
                      <p:cNvPr id="76812" name="Object 12">
                        <a:extLst>
                          <a:ext uri="{FF2B5EF4-FFF2-40B4-BE49-F238E27FC236}">
                            <a16:creationId xmlns:a16="http://schemas.microsoft.com/office/drawing/2014/main" id="{B0122112-1230-4AB8-9B36-529F5B932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624" y="2935312"/>
                        <a:ext cx="4067175"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5" name="Rectangle 15">
            <a:extLst>
              <a:ext uri="{FF2B5EF4-FFF2-40B4-BE49-F238E27FC236}">
                <a16:creationId xmlns:a16="http://schemas.microsoft.com/office/drawing/2014/main" id="{43296E38-2D95-458A-A82F-8DB2EDEA060E}"/>
              </a:ext>
            </a:extLst>
          </p:cNvPr>
          <p:cNvSpPr>
            <a:spLocks noChangeArrowheads="1"/>
          </p:cNvSpPr>
          <p:nvPr/>
        </p:nvSpPr>
        <p:spPr bwMode="auto">
          <a:xfrm>
            <a:off x="1524001" y="18108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文本框 1">
            <a:extLst>
              <a:ext uri="{FF2B5EF4-FFF2-40B4-BE49-F238E27FC236}">
                <a16:creationId xmlns:a16="http://schemas.microsoft.com/office/drawing/2014/main" id="{49272960-E4ED-4489-A934-EAD97FDA5147}"/>
              </a:ext>
            </a:extLst>
          </p:cNvPr>
          <p:cNvSpPr txBox="1"/>
          <p:nvPr/>
        </p:nvSpPr>
        <p:spPr>
          <a:xfrm>
            <a:off x="1832058" y="1484785"/>
            <a:ext cx="6712215" cy="830997"/>
          </a:xfrm>
          <a:prstGeom prst="rect">
            <a:avLst/>
          </a:prstGeom>
          <a:noFill/>
        </p:spPr>
        <p:txBody>
          <a:bodyPr wrap="square" rtlCol="0">
            <a:spAutoFit/>
          </a:bodyPr>
          <a:lstStyle/>
          <a:p>
            <a:r>
              <a:rPr lang="zh-CN" altLang="en-US" sz="2400" dirty="0">
                <a:solidFill>
                  <a:srgbClr val="0000FF"/>
                </a:solidFill>
              </a:rPr>
              <a:t>宽度优先搜索</a:t>
            </a:r>
            <a:r>
              <a:rPr lang="zh-CN" altLang="en-US" sz="2400" dirty="0"/>
              <a:t>：从根结点开始按照</a:t>
            </a:r>
            <a:r>
              <a:rPr lang="zh-CN" altLang="en-US" sz="2400" dirty="0">
                <a:solidFill>
                  <a:srgbClr val="FF0000"/>
                </a:solidFill>
              </a:rPr>
              <a:t>距离根结点的远近距离顺序</a:t>
            </a:r>
            <a:r>
              <a:rPr lang="zh-CN" altLang="en-US" sz="2400" dirty="0"/>
              <a:t>对图进行搜索。</a:t>
            </a:r>
          </a:p>
        </p:txBody>
      </p:sp>
      <p:sp>
        <p:nvSpPr>
          <p:cNvPr id="5" name="内容占位符 4">
            <a:extLst>
              <a:ext uri="{FF2B5EF4-FFF2-40B4-BE49-F238E27FC236}">
                <a16:creationId xmlns:a16="http://schemas.microsoft.com/office/drawing/2014/main" id="{27B8DE5D-B980-4FDB-9FF3-112A8B47D92E}"/>
              </a:ext>
            </a:extLst>
          </p:cNvPr>
          <p:cNvSpPr>
            <a:spLocks noGrp="1"/>
          </p:cNvSpPr>
          <p:nvPr>
            <p:ph sz="half" idx="2"/>
          </p:nvPr>
        </p:nvSpPr>
        <p:spPr>
          <a:xfrm>
            <a:off x="6343361" y="3140968"/>
            <a:ext cx="4038600" cy="2304280"/>
          </a:xfrm>
        </p:spPr>
        <p:txBody>
          <a:bodyPr/>
          <a:lstStyle/>
          <a:p>
            <a:r>
              <a:rPr lang="zh-CN" altLang="en-US" sz="2400" dirty="0"/>
              <a:t>算法会遍历图的结点，因而是</a:t>
            </a:r>
            <a:r>
              <a:rPr lang="zh-CN" altLang="en-US" sz="2400" dirty="0">
                <a:solidFill>
                  <a:srgbClr val="FF0000"/>
                </a:solidFill>
              </a:rPr>
              <a:t>完备的</a:t>
            </a:r>
            <a:r>
              <a:rPr lang="zh-CN" altLang="en-US" sz="2400" dirty="0"/>
              <a:t>。</a:t>
            </a:r>
            <a:endParaRPr lang="en-US" altLang="zh-CN" sz="2400" dirty="0"/>
          </a:p>
          <a:p>
            <a:r>
              <a:rPr lang="zh-CN" altLang="en-US" sz="2400" dirty="0"/>
              <a:t>搜索是</a:t>
            </a:r>
            <a:r>
              <a:rPr lang="zh-CN" altLang="en-US" sz="2400" dirty="0">
                <a:solidFill>
                  <a:srgbClr val="FF0000"/>
                </a:solidFill>
              </a:rPr>
              <a:t>从上到下逐层</a:t>
            </a:r>
            <a:r>
              <a:rPr lang="zh-CN" altLang="en-US" sz="2400" dirty="0"/>
              <a:t>进行的。</a:t>
            </a:r>
            <a:endParaRPr lang="en-US" altLang="zh-CN" sz="2400" dirty="0"/>
          </a:p>
          <a:p>
            <a:r>
              <a:rPr lang="zh-CN" altLang="en-US" sz="2400" dirty="0"/>
              <a:t>先进先出</a:t>
            </a:r>
            <a:r>
              <a:rPr lang="zh-CN" altLang="en-US" sz="2400" dirty="0">
                <a:solidFill>
                  <a:srgbClr val="FF0000"/>
                </a:solidFill>
              </a:rPr>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6812"/>
                                        </p:tgtEl>
                                        <p:attrNameLst>
                                          <p:attrName>style.visibility</p:attrName>
                                        </p:attrNameLst>
                                      </p:cBhvr>
                                      <p:to>
                                        <p:strVal val="visible"/>
                                      </p:to>
                                    </p:set>
                                    <p:anim calcmode="lin" valueType="num">
                                      <p:cBhvr additive="base">
                                        <p:cTn id="11" dur="500" fill="hold"/>
                                        <p:tgtEl>
                                          <p:spTgt spid="76812"/>
                                        </p:tgtEl>
                                        <p:attrNameLst>
                                          <p:attrName>ppt_x</p:attrName>
                                        </p:attrNameLst>
                                      </p:cBhvr>
                                      <p:tavLst>
                                        <p:tav tm="0">
                                          <p:val>
                                            <p:strVal val="#ppt_x"/>
                                          </p:val>
                                        </p:tav>
                                        <p:tav tm="100000">
                                          <p:val>
                                            <p:strVal val="#ppt_x"/>
                                          </p:val>
                                        </p:tav>
                                      </p:tavLst>
                                    </p:anim>
                                    <p:anim calcmode="lin" valueType="num">
                                      <p:cBhvr additive="base">
                                        <p:cTn id="12" dur="500" fill="hold"/>
                                        <p:tgtEl>
                                          <p:spTgt spid="768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80">
                                          <p:stCondLst>
                                            <p:cond delay="0"/>
                                          </p:stCondLst>
                                        </p:cTn>
                                        <p:tgtEl>
                                          <p:spTgt spid="5">
                                            <p:txEl>
                                              <p:pRg st="0" end="0"/>
                                            </p:txEl>
                                          </p:spTgt>
                                        </p:tgtEl>
                                      </p:cBhvr>
                                    </p:animEffect>
                                    <p:anim calcmode="lin" valueType="num">
                                      <p:cBhvr>
                                        <p:cTn id="1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xEl>
                                              <p:pRg st="0" end="0"/>
                                            </p:txEl>
                                          </p:spTgt>
                                        </p:tgtEl>
                                      </p:cBhvr>
                                      <p:to x="100000" y="60000"/>
                                    </p:animScale>
                                    <p:animScale>
                                      <p:cBhvr>
                                        <p:cTn id="24" dur="166" decel="50000">
                                          <p:stCondLst>
                                            <p:cond delay="676"/>
                                          </p:stCondLst>
                                        </p:cTn>
                                        <p:tgtEl>
                                          <p:spTgt spid="5">
                                            <p:txEl>
                                              <p:pRg st="0" end="0"/>
                                            </p:txEl>
                                          </p:spTgt>
                                        </p:tgtEl>
                                      </p:cBhvr>
                                      <p:to x="100000" y="100000"/>
                                    </p:animScale>
                                    <p:animScale>
                                      <p:cBhvr>
                                        <p:cTn id="25" dur="26">
                                          <p:stCondLst>
                                            <p:cond delay="1312"/>
                                          </p:stCondLst>
                                        </p:cTn>
                                        <p:tgtEl>
                                          <p:spTgt spid="5">
                                            <p:txEl>
                                              <p:pRg st="0" end="0"/>
                                            </p:txEl>
                                          </p:spTgt>
                                        </p:tgtEl>
                                      </p:cBhvr>
                                      <p:to x="100000" y="80000"/>
                                    </p:animScale>
                                    <p:animScale>
                                      <p:cBhvr>
                                        <p:cTn id="26" dur="166" decel="50000">
                                          <p:stCondLst>
                                            <p:cond delay="1338"/>
                                          </p:stCondLst>
                                        </p:cTn>
                                        <p:tgtEl>
                                          <p:spTgt spid="5">
                                            <p:txEl>
                                              <p:pRg st="0" end="0"/>
                                            </p:txEl>
                                          </p:spTgt>
                                        </p:tgtEl>
                                      </p:cBhvr>
                                      <p:to x="100000" y="100000"/>
                                    </p:animScale>
                                    <p:animScale>
                                      <p:cBhvr>
                                        <p:cTn id="27" dur="26">
                                          <p:stCondLst>
                                            <p:cond delay="1642"/>
                                          </p:stCondLst>
                                        </p:cTn>
                                        <p:tgtEl>
                                          <p:spTgt spid="5">
                                            <p:txEl>
                                              <p:pRg st="0" end="0"/>
                                            </p:txEl>
                                          </p:spTgt>
                                        </p:tgtEl>
                                      </p:cBhvr>
                                      <p:to x="100000" y="90000"/>
                                    </p:animScale>
                                    <p:animScale>
                                      <p:cBhvr>
                                        <p:cTn id="28" dur="166" decel="50000">
                                          <p:stCondLst>
                                            <p:cond delay="1668"/>
                                          </p:stCondLst>
                                        </p:cTn>
                                        <p:tgtEl>
                                          <p:spTgt spid="5">
                                            <p:txEl>
                                              <p:pRg st="0" end="0"/>
                                            </p:txEl>
                                          </p:spTgt>
                                        </p:tgtEl>
                                      </p:cBhvr>
                                      <p:to x="100000" y="100000"/>
                                    </p:animScale>
                                    <p:animScale>
                                      <p:cBhvr>
                                        <p:cTn id="29" dur="26">
                                          <p:stCondLst>
                                            <p:cond delay="1808"/>
                                          </p:stCondLst>
                                        </p:cTn>
                                        <p:tgtEl>
                                          <p:spTgt spid="5">
                                            <p:txEl>
                                              <p:pRg st="0" end="0"/>
                                            </p:txEl>
                                          </p:spTgt>
                                        </p:tgtEl>
                                      </p:cBhvr>
                                      <p:to x="100000" y="95000"/>
                                    </p:animScale>
                                    <p:animScale>
                                      <p:cBhvr>
                                        <p:cTn id="30" dur="166" decel="50000">
                                          <p:stCondLst>
                                            <p:cond delay="1834"/>
                                          </p:stCondLst>
                                        </p:cTn>
                                        <p:tgtEl>
                                          <p:spTgt spid="5">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wipe(down)">
                                      <p:cBhvr>
                                        <p:cTn id="35" dur="580">
                                          <p:stCondLst>
                                            <p:cond delay="0"/>
                                          </p:stCondLst>
                                        </p:cTn>
                                        <p:tgtEl>
                                          <p:spTgt spid="5">
                                            <p:txEl>
                                              <p:pRg st="1" end="1"/>
                                            </p:txEl>
                                          </p:spTgt>
                                        </p:tgtEl>
                                      </p:cBhvr>
                                    </p:animEffect>
                                    <p:anim calcmode="lin" valueType="num">
                                      <p:cBhvr>
                                        <p:cTn id="3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5">
                                            <p:txEl>
                                              <p:pRg st="1" end="1"/>
                                            </p:txEl>
                                          </p:spTgt>
                                        </p:tgtEl>
                                      </p:cBhvr>
                                      <p:to x="100000" y="60000"/>
                                    </p:animScale>
                                    <p:animScale>
                                      <p:cBhvr>
                                        <p:cTn id="42" dur="166" decel="50000">
                                          <p:stCondLst>
                                            <p:cond delay="676"/>
                                          </p:stCondLst>
                                        </p:cTn>
                                        <p:tgtEl>
                                          <p:spTgt spid="5">
                                            <p:txEl>
                                              <p:pRg st="1" end="1"/>
                                            </p:txEl>
                                          </p:spTgt>
                                        </p:tgtEl>
                                      </p:cBhvr>
                                      <p:to x="100000" y="100000"/>
                                    </p:animScale>
                                    <p:animScale>
                                      <p:cBhvr>
                                        <p:cTn id="43" dur="26">
                                          <p:stCondLst>
                                            <p:cond delay="1312"/>
                                          </p:stCondLst>
                                        </p:cTn>
                                        <p:tgtEl>
                                          <p:spTgt spid="5">
                                            <p:txEl>
                                              <p:pRg st="1" end="1"/>
                                            </p:txEl>
                                          </p:spTgt>
                                        </p:tgtEl>
                                      </p:cBhvr>
                                      <p:to x="100000" y="80000"/>
                                    </p:animScale>
                                    <p:animScale>
                                      <p:cBhvr>
                                        <p:cTn id="44" dur="166" decel="50000">
                                          <p:stCondLst>
                                            <p:cond delay="1338"/>
                                          </p:stCondLst>
                                        </p:cTn>
                                        <p:tgtEl>
                                          <p:spTgt spid="5">
                                            <p:txEl>
                                              <p:pRg st="1" end="1"/>
                                            </p:txEl>
                                          </p:spTgt>
                                        </p:tgtEl>
                                      </p:cBhvr>
                                      <p:to x="100000" y="100000"/>
                                    </p:animScale>
                                    <p:animScale>
                                      <p:cBhvr>
                                        <p:cTn id="45" dur="26">
                                          <p:stCondLst>
                                            <p:cond delay="1642"/>
                                          </p:stCondLst>
                                        </p:cTn>
                                        <p:tgtEl>
                                          <p:spTgt spid="5">
                                            <p:txEl>
                                              <p:pRg st="1" end="1"/>
                                            </p:txEl>
                                          </p:spTgt>
                                        </p:tgtEl>
                                      </p:cBhvr>
                                      <p:to x="100000" y="90000"/>
                                    </p:animScale>
                                    <p:animScale>
                                      <p:cBhvr>
                                        <p:cTn id="46" dur="166" decel="50000">
                                          <p:stCondLst>
                                            <p:cond delay="1668"/>
                                          </p:stCondLst>
                                        </p:cTn>
                                        <p:tgtEl>
                                          <p:spTgt spid="5">
                                            <p:txEl>
                                              <p:pRg st="1" end="1"/>
                                            </p:txEl>
                                          </p:spTgt>
                                        </p:tgtEl>
                                      </p:cBhvr>
                                      <p:to x="100000" y="100000"/>
                                    </p:animScale>
                                    <p:animScale>
                                      <p:cBhvr>
                                        <p:cTn id="47" dur="26">
                                          <p:stCondLst>
                                            <p:cond delay="1808"/>
                                          </p:stCondLst>
                                        </p:cTn>
                                        <p:tgtEl>
                                          <p:spTgt spid="5">
                                            <p:txEl>
                                              <p:pRg st="1" end="1"/>
                                            </p:txEl>
                                          </p:spTgt>
                                        </p:tgtEl>
                                      </p:cBhvr>
                                      <p:to x="100000" y="95000"/>
                                    </p:animScale>
                                    <p:animScale>
                                      <p:cBhvr>
                                        <p:cTn id="48" dur="166" decel="50000">
                                          <p:stCondLst>
                                            <p:cond delay="1834"/>
                                          </p:stCondLst>
                                        </p:cTn>
                                        <p:tgtEl>
                                          <p:spTgt spid="5">
                                            <p:txEl>
                                              <p:pRg st="1" end="1"/>
                                            </p:tx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wipe(down)">
                                      <p:cBhvr>
                                        <p:cTn id="53" dur="580">
                                          <p:stCondLst>
                                            <p:cond delay="0"/>
                                          </p:stCondLst>
                                        </p:cTn>
                                        <p:tgtEl>
                                          <p:spTgt spid="5">
                                            <p:txEl>
                                              <p:pRg st="2" end="2"/>
                                            </p:txEl>
                                          </p:spTgt>
                                        </p:tgtEl>
                                      </p:cBhvr>
                                    </p:animEffect>
                                    <p:anim calcmode="lin" valueType="num">
                                      <p:cBhvr>
                                        <p:cTn id="54"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5">
                                            <p:txEl>
                                              <p:pRg st="2" end="2"/>
                                            </p:txEl>
                                          </p:spTgt>
                                        </p:tgtEl>
                                      </p:cBhvr>
                                      <p:to x="100000" y="60000"/>
                                    </p:animScale>
                                    <p:animScale>
                                      <p:cBhvr>
                                        <p:cTn id="60" dur="166" decel="50000">
                                          <p:stCondLst>
                                            <p:cond delay="676"/>
                                          </p:stCondLst>
                                        </p:cTn>
                                        <p:tgtEl>
                                          <p:spTgt spid="5">
                                            <p:txEl>
                                              <p:pRg st="2" end="2"/>
                                            </p:txEl>
                                          </p:spTgt>
                                        </p:tgtEl>
                                      </p:cBhvr>
                                      <p:to x="100000" y="100000"/>
                                    </p:animScale>
                                    <p:animScale>
                                      <p:cBhvr>
                                        <p:cTn id="61" dur="26">
                                          <p:stCondLst>
                                            <p:cond delay="1312"/>
                                          </p:stCondLst>
                                        </p:cTn>
                                        <p:tgtEl>
                                          <p:spTgt spid="5">
                                            <p:txEl>
                                              <p:pRg st="2" end="2"/>
                                            </p:txEl>
                                          </p:spTgt>
                                        </p:tgtEl>
                                      </p:cBhvr>
                                      <p:to x="100000" y="80000"/>
                                    </p:animScale>
                                    <p:animScale>
                                      <p:cBhvr>
                                        <p:cTn id="62" dur="166" decel="50000">
                                          <p:stCondLst>
                                            <p:cond delay="1338"/>
                                          </p:stCondLst>
                                        </p:cTn>
                                        <p:tgtEl>
                                          <p:spTgt spid="5">
                                            <p:txEl>
                                              <p:pRg st="2" end="2"/>
                                            </p:txEl>
                                          </p:spTgt>
                                        </p:tgtEl>
                                      </p:cBhvr>
                                      <p:to x="100000" y="100000"/>
                                    </p:animScale>
                                    <p:animScale>
                                      <p:cBhvr>
                                        <p:cTn id="63" dur="26">
                                          <p:stCondLst>
                                            <p:cond delay="1642"/>
                                          </p:stCondLst>
                                        </p:cTn>
                                        <p:tgtEl>
                                          <p:spTgt spid="5">
                                            <p:txEl>
                                              <p:pRg st="2" end="2"/>
                                            </p:txEl>
                                          </p:spTgt>
                                        </p:tgtEl>
                                      </p:cBhvr>
                                      <p:to x="100000" y="90000"/>
                                    </p:animScale>
                                    <p:animScale>
                                      <p:cBhvr>
                                        <p:cTn id="64" dur="166" decel="50000">
                                          <p:stCondLst>
                                            <p:cond delay="1668"/>
                                          </p:stCondLst>
                                        </p:cTn>
                                        <p:tgtEl>
                                          <p:spTgt spid="5">
                                            <p:txEl>
                                              <p:pRg st="2" end="2"/>
                                            </p:txEl>
                                          </p:spTgt>
                                        </p:tgtEl>
                                      </p:cBhvr>
                                      <p:to x="100000" y="100000"/>
                                    </p:animScale>
                                    <p:animScale>
                                      <p:cBhvr>
                                        <p:cTn id="65" dur="26">
                                          <p:stCondLst>
                                            <p:cond delay="1808"/>
                                          </p:stCondLst>
                                        </p:cTn>
                                        <p:tgtEl>
                                          <p:spTgt spid="5">
                                            <p:txEl>
                                              <p:pRg st="2" end="2"/>
                                            </p:txEl>
                                          </p:spTgt>
                                        </p:tgtEl>
                                      </p:cBhvr>
                                      <p:to x="100000" y="95000"/>
                                    </p:animScale>
                                    <p:animScale>
                                      <p:cBhvr>
                                        <p:cTn id="66" dur="166" decel="50000">
                                          <p:stCondLst>
                                            <p:cond delay="1834"/>
                                          </p:stCondLst>
                                        </p:cTn>
                                        <p:tgtEl>
                                          <p:spTgt spid="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8" name="Rectangle 8">
            <a:extLst>
              <a:ext uri="{FF2B5EF4-FFF2-40B4-BE49-F238E27FC236}">
                <a16:creationId xmlns:a16="http://schemas.microsoft.com/office/drawing/2014/main" id="{4C1EFDDB-E042-4B66-B619-22593C9E3B80}"/>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lgn="ctr">
              <a:defRPr sz="4400" b="1">
                <a:solidFill>
                  <a:srgbClr val="008000"/>
                </a:solidFill>
                <a:latin typeface="Arial" panose="020B0604020202020204" pitchFamily="34" charset="0"/>
                <a:ea typeface="黑体" panose="02010609060101010101" pitchFamily="49" charset="-122"/>
              </a:defRPr>
            </a:lvl1pPr>
            <a:lvl2pPr algn="ctr">
              <a:defRPr sz="4400" b="1">
                <a:solidFill>
                  <a:srgbClr val="008000"/>
                </a:solidFill>
                <a:latin typeface="Arial" panose="020B0604020202020204" pitchFamily="34" charset="0"/>
                <a:ea typeface="黑体" panose="02010609060101010101" pitchFamily="49" charset="-122"/>
              </a:defRPr>
            </a:lvl2pPr>
            <a:lvl3pPr algn="ctr">
              <a:defRPr sz="4400" b="1">
                <a:solidFill>
                  <a:srgbClr val="008000"/>
                </a:solidFill>
                <a:latin typeface="Arial" panose="020B0604020202020204" pitchFamily="34" charset="0"/>
                <a:ea typeface="黑体" panose="02010609060101010101" pitchFamily="49" charset="-122"/>
              </a:defRPr>
            </a:lvl3pPr>
            <a:lvl4pPr algn="ctr">
              <a:defRPr sz="4400" b="1">
                <a:solidFill>
                  <a:srgbClr val="008000"/>
                </a:solidFill>
                <a:latin typeface="Arial" panose="020B0604020202020204" pitchFamily="34" charset="0"/>
                <a:ea typeface="黑体" panose="02010609060101010101" pitchFamily="49" charset="-122"/>
              </a:defRPr>
            </a:lvl4pPr>
            <a:lvl5pPr algn="ctr">
              <a:defRPr sz="4400" b="1">
                <a:solidFill>
                  <a:srgbClr val="0080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9pPr>
          </a:lstStyle>
          <a:p>
            <a:pPr eaLnBrk="1" hangingPunct="1"/>
            <a:r>
              <a:rPr lang="zh-CN" altLang="en-US" dirty="0"/>
              <a:t>盲目搜索：宽度优先搜索</a:t>
            </a:r>
            <a:endParaRPr lang="zh-CN" altLang="en-US" dirty="0">
              <a:latin typeface="宋体" panose="02010600030101010101" pitchFamily="2" charset="-122"/>
              <a:ea typeface="宋体" panose="02010600030101010101" pitchFamily="2" charset="-122"/>
            </a:endParaRPr>
          </a:p>
        </p:txBody>
      </p:sp>
      <p:sp>
        <p:nvSpPr>
          <p:cNvPr id="76813" name="Rectangle 13">
            <a:extLst>
              <a:ext uri="{FF2B5EF4-FFF2-40B4-BE49-F238E27FC236}">
                <a16:creationId xmlns:a16="http://schemas.microsoft.com/office/drawing/2014/main" id="{28079554-3903-4BCA-A842-61567E606DFC}"/>
              </a:ext>
            </a:extLst>
          </p:cNvPr>
          <p:cNvSpPr>
            <a:spLocks noChangeArrowheads="1"/>
          </p:cNvSpPr>
          <p:nvPr/>
        </p:nvSpPr>
        <p:spPr bwMode="auto">
          <a:xfrm>
            <a:off x="1524001" y="2029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812" name="Object 12">
            <a:extLst>
              <a:ext uri="{FF2B5EF4-FFF2-40B4-BE49-F238E27FC236}">
                <a16:creationId xmlns:a16="http://schemas.microsoft.com/office/drawing/2014/main" id="{B0122112-1230-4AB8-9B36-529F5B932EFA}"/>
              </a:ext>
            </a:extLst>
          </p:cNvPr>
          <p:cNvGraphicFramePr>
            <a:graphicFrameLocks noChangeAspect="1"/>
          </p:cNvGraphicFramePr>
          <p:nvPr/>
        </p:nvGraphicFramePr>
        <p:xfrm>
          <a:off x="1840624" y="2935312"/>
          <a:ext cx="4067175" cy="3302000"/>
        </p:xfrm>
        <a:graphic>
          <a:graphicData uri="http://schemas.openxmlformats.org/presentationml/2006/ole">
            <mc:AlternateContent xmlns:mc="http://schemas.openxmlformats.org/markup-compatibility/2006">
              <mc:Choice xmlns:v="urn:schemas-microsoft-com:vml" Requires="v">
                <p:oleObj spid="_x0000_s2054" name="Visio" r:id="rId3" imgW="3094482" imgH="2554605" progId="Visio.Drawing.11">
                  <p:embed/>
                </p:oleObj>
              </mc:Choice>
              <mc:Fallback>
                <p:oleObj name="Visio" r:id="rId3" imgW="3094482" imgH="2554605" progId="Visio.Drawing.11">
                  <p:embed/>
                  <p:pic>
                    <p:nvPicPr>
                      <p:cNvPr id="76812" name="Object 12">
                        <a:extLst>
                          <a:ext uri="{FF2B5EF4-FFF2-40B4-BE49-F238E27FC236}">
                            <a16:creationId xmlns:a16="http://schemas.microsoft.com/office/drawing/2014/main" id="{B0122112-1230-4AB8-9B36-529F5B932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624" y="2935312"/>
                        <a:ext cx="4067175"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5" name="Rectangle 15">
            <a:extLst>
              <a:ext uri="{FF2B5EF4-FFF2-40B4-BE49-F238E27FC236}">
                <a16:creationId xmlns:a16="http://schemas.microsoft.com/office/drawing/2014/main" id="{43296E38-2D95-458A-A82F-8DB2EDEA060E}"/>
              </a:ext>
            </a:extLst>
          </p:cNvPr>
          <p:cNvSpPr>
            <a:spLocks noChangeArrowheads="1"/>
          </p:cNvSpPr>
          <p:nvPr/>
        </p:nvSpPr>
        <p:spPr bwMode="auto">
          <a:xfrm>
            <a:off x="1524001" y="18108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6814" name="Object 14">
            <a:extLst>
              <a:ext uri="{FF2B5EF4-FFF2-40B4-BE49-F238E27FC236}">
                <a16:creationId xmlns:a16="http://schemas.microsoft.com/office/drawing/2014/main" id="{C1F19BE7-8186-498E-A965-1917938CDA92}"/>
              </a:ext>
            </a:extLst>
          </p:cNvPr>
          <p:cNvGraphicFramePr>
            <a:graphicFrameLocks noChangeAspect="1"/>
          </p:cNvGraphicFramePr>
          <p:nvPr/>
        </p:nvGraphicFramePr>
        <p:xfrm>
          <a:off x="6096000" y="1484785"/>
          <a:ext cx="4248150" cy="4752975"/>
        </p:xfrm>
        <a:graphic>
          <a:graphicData uri="http://schemas.openxmlformats.org/presentationml/2006/ole">
            <mc:AlternateContent xmlns:mc="http://schemas.openxmlformats.org/markup-compatibility/2006">
              <mc:Choice xmlns:v="urn:schemas-microsoft-com:vml" Requires="v">
                <p:oleObj spid="_x0000_s2055" name="Visio" r:id="rId5" imgW="7198614" imgH="6369558" progId="Visio.Drawing.11">
                  <p:embed/>
                </p:oleObj>
              </mc:Choice>
              <mc:Fallback>
                <p:oleObj name="Visio" r:id="rId5" imgW="7198614" imgH="6369558" progId="Visio.Drawing.11">
                  <p:embed/>
                  <p:pic>
                    <p:nvPicPr>
                      <p:cNvPr id="76814" name="Object 14">
                        <a:extLst>
                          <a:ext uri="{FF2B5EF4-FFF2-40B4-BE49-F238E27FC236}">
                            <a16:creationId xmlns:a16="http://schemas.microsoft.com/office/drawing/2014/main" id="{C1F19BE7-8186-498E-A965-1917938CDA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484785"/>
                        <a:ext cx="4248150" cy="475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a:extLst>
              <a:ext uri="{FF2B5EF4-FFF2-40B4-BE49-F238E27FC236}">
                <a16:creationId xmlns:a16="http://schemas.microsoft.com/office/drawing/2014/main" id="{49272960-E4ED-4489-A934-EAD97FDA5147}"/>
              </a:ext>
            </a:extLst>
          </p:cNvPr>
          <p:cNvSpPr txBox="1"/>
          <p:nvPr/>
        </p:nvSpPr>
        <p:spPr>
          <a:xfrm>
            <a:off x="1832058" y="1484785"/>
            <a:ext cx="3887539" cy="1200329"/>
          </a:xfrm>
          <a:prstGeom prst="rect">
            <a:avLst/>
          </a:prstGeom>
          <a:noFill/>
        </p:spPr>
        <p:txBody>
          <a:bodyPr wrap="square" rtlCol="0">
            <a:spAutoFit/>
          </a:bodyPr>
          <a:lstStyle/>
          <a:p>
            <a:r>
              <a:rPr lang="zh-CN" altLang="en-US" sz="2400" dirty="0">
                <a:solidFill>
                  <a:srgbClr val="0000FF"/>
                </a:solidFill>
              </a:rPr>
              <a:t>宽度优先搜索</a:t>
            </a:r>
            <a:r>
              <a:rPr lang="zh-CN" altLang="en-US" sz="2400" dirty="0"/>
              <a:t>：从根结点开始按照</a:t>
            </a:r>
            <a:r>
              <a:rPr lang="zh-CN" altLang="en-US" sz="2400" dirty="0">
                <a:solidFill>
                  <a:srgbClr val="FF0000"/>
                </a:solidFill>
              </a:rPr>
              <a:t>距离根结点的远近距离顺序</a:t>
            </a:r>
            <a:r>
              <a:rPr lang="zh-CN" altLang="en-US" sz="2400" dirty="0"/>
              <a:t>对图进行搜索。</a:t>
            </a:r>
          </a:p>
        </p:txBody>
      </p:sp>
    </p:spTree>
    <p:extLst>
      <p:ext uri="{BB962C8B-B14F-4D97-AF65-F5344CB8AC3E}">
        <p14:creationId xmlns:p14="http://schemas.microsoft.com/office/powerpoint/2010/main" val="221813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709B4-BDEF-400C-9328-DDA9EA1733C2}"/>
              </a:ext>
            </a:extLst>
          </p:cNvPr>
          <p:cNvSpPr>
            <a:spLocks noGrp="1"/>
          </p:cNvSpPr>
          <p:nvPr>
            <p:ph type="title"/>
          </p:nvPr>
        </p:nvSpPr>
        <p:spPr/>
        <p:txBody>
          <a:bodyPr/>
          <a:lstStyle/>
          <a:p>
            <a:r>
              <a:rPr lang="zh-CN" altLang="en-US" dirty="0"/>
              <a:t>盲目搜索：宽度优先搜索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80F9FD-F534-4559-8824-88210953A443}"/>
                  </a:ext>
                </a:extLst>
              </p:cNvPr>
              <p:cNvSpPr>
                <a:spLocks noGrp="1"/>
              </p:cNvSpPr>
              <p:nvPr>
                <p:ph idx="1"/>
              </p:nvPr>
            </p:nvSpPr>
            <p:spPr/>
            <p:txBody>
              <a:bodyPr/>
              <a:lstStyle/>
              <a:p>
                <a:r>
                  <a:rPr lang="zh-CN" altLang="en-US" dirty="0"/>
                  <a:t>时间</a:t>
                </a:r>
                <a:r>
                  <a:rPr lang="en-US" altLang="zh-CN" dirty="0"/>
                  <a:t>/</a:t>
                </a:r>
                <a:r>
                  <a:rPr lang="zh-CN" altLang="en-US" dirty="0"/>
                  <a:t>空间复杂度：</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𝑏</m:t>
                        </m:r>
                      </m:e>
                      <m:sup>
                        <m:r>
                          <a:rPr lang="en-US" altLang="zh-CN" b="0" i="1" smtClean="0">
                            <a:latin typeface="Cambria Math" panose="02040503050406030204" pitchFamily="18" charset="0"/>
                            <a:ea typeface="Cambria Math" panose="02040503050406030204" pitchFamily="18" charset="0"/>
                          </a:rPr>
                          <m:t>𝑑</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en-US" altLang="zh-CN" dirty="0"/>
                  <a:t>b: </a:t>
                </a:r>
                <a:r>
                  <a:rPr lang="zh-CN" altLang="en-US" dirty="0"/>
                  <a:t>分支系数</a:t>
                </a:r>
                <a:endParaRPr lang="en-US" altLang="zh-CN" dirty="0"/>
              </a:p>
              <a:p>
                <a:pPr lvl="1"/>
                <a:r>
                  <a:rPr lang="en-US" altLang="zh-CN" dirty="0"/>
                  <a:t>d: </a:t>
                </a:r>
                <a:r>
                  <a:rPr lang="zh-CN" altLang="en-US" dirty="0"/>
                  <a:t>搜索到目标结点的深度</a:t>
                </a:r>
                <a:endParaRPr lang="en-US" altLang="zh-CN" dirty="0"/>
              </a:p>
              <a:p>
                <a:r>
                  <a:rPr lang="zh-CN" altLang="en-US" dirty="0"/>
                  <a:t>优缺点</a:t>
                </a:r>
                <a:endParaRPr lang="en-US" altLang="zh-CN" dirty="0"/>
              </a:p>
              <a:p>
                <a:pPr lvl="1"/>
                <a:r>
                  <a:rPr lang="zh-CN" altLang="en-US" dirty="0">
                    <a:solidFill>
                      <a:srgbClr val="0000FF"/>
                    </a:solidFill>
                  </a:rPr>
                  <a:t>缺点</a:t>
                </a:r>
                <a:r>
                  <a:rPr lang="zh-CN" altLang="en-US" dirty="0"/>
                  <a:t>：复杂度高，搜索效率低，产生许多无用</a:t>
                </a:r>
                <a:endParaRPr lang="en-US" altLang="zh-CN" dirty="0"/>
              </a:p>
              <a:p>
                <a:pPr marL="457200" lvl="1" indent="0">
                  <a:buNone/>
                </a:pPr>
                <a:r>
                  <a:rPr lang="en-US" altLang="zh-CN" dirty="0"/>
                  <a:t>              </a:t>
                </a:r>
                <a:r>
                  <a:rPr lang="zh-CN" altLang="en-US" dirty="0"/>
                  <a:t>结点</a:t>
                </a:r>
                <a:endParaRPr lang="en-US" altLang="zh-CN" dirty="0"/>
              </a:p>
              <a:p>
                <a:pPr lvl="1"/>
                <a:r>
                  <a:rPr lang="zh-CN" altLang="en-US" dirty="0">
                    <a:solidFill>
                      <a:srgbClr val="0000FF"/>
                    </a:solidFill>
                  </a:rPr>
                  <a:t>优点</a:t>
                </a:r>
                <a:r>
                  <a:rPr lang="zh-CN" altLang="en-US" dirty="0"/>
                  <a:t>：完备性，目标结点若存在就一定可以找到，而且是</a:t>
                </a:r>
                <a:r>
                  <a:rPr lang="en-US" altLang="zh-CN" dirty="0"/>
                  <a:t>d</a:t>
                </a:r>
                <a:r>
                  <a:rPr lang="zh-CN" altLang="en-US" dirty="0"/>
                  <a:t>最小的结点</a:t>
                </a:r>
              </a:p>
            </p:txBody>
          </p:sp>
        </mc:Choice>
        <mc:Fallback xmlns="">
          <p:sp>
            <p:nvSpPr>
              <p:cNvPr id="3" name="内容占位符 2">
                <a:extLst>
                  <a:ext uri="{FF2B5EF4-FFF2-40B4-BE49-F238E27FC236}">
                    <a16:creationId xmlns:a16="http://schemas.microsoft.com/office/drawing/2014/main" id="{4F80F9FD-F534-4559-8824-88210953A443}"/>
                  </a:ext>
                </a:extLst>
              </p:cNvPr>
              <p:cNvSpPr>
                <a:spLocks noGrp="1" noRot="1" noChangeAspect="1" noMove="1" noResize="1" noEditPoints="1" noAdjustHandles="1" noChangeArrowheads="1" noChangeShapeType="1" noTextEdit="1"/>
              </p:cNvSpPr>
              <p:nvPr>
                <p:ph idx="1"/>
              </p:nvPr>
            </p:nvSpPr>
            <p:spPr>
              <a:blipFill>
                <a:blip r:embed="rId2"/>
                <a:stretch>
                  <a:fillRect l="-1704" t="-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3514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a:extLst>
              <a:ext uri="{FF2B5EF4-FFF2-40B4-BE49-F238E27FC236}">
                <a16:creationId xmlns:a16="http://schemas.microsoft.com/office/drawing/2014/main" id="{F374300D-9EB3-4A3B-A3C8-F4A2198E06CE}"/>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lgn="ctr">
              <a:defRPr sz="4400" b="1">
                <a:solidFill>
                  <a:srgbClr val="008000"/>
                </a:solidFill>
                <a:latin typeface="Arial" panose="020B0604020202020204" pitchFamily="34" charset="0"/>
                <a:ea typeface="黑体" panose="02010609060101010101" pitchFamily="49" charset="-122"/>
              </a:defRPr>
            </a:lvl1pPr>
            <a:lvl2pPr algn="ctr">
              <a:defRPr sz="4400" b="1">
                <a:solidFill>
                  <a:srgbClr val="008000"/>
                </a:solidFill>
                <a:latin typeface="Arial" panose="020B0604020202020204" pitchFamily="34" charset="0"/>
                <a:ea typeface="黑体" panose="02010609060101010101" pitchFamily="49" charset="-122"/>
              </a:defRPr>
            </a:lvl2pPr>
            <a:lvl3pPr algn="ctr">
              <a:defRPr sz="4400" b="1">
                <a:solidFill>
                  <a:srgbClr val="008000"/>
                </a:solidFill>
                <a:latin typeface="Arial" panose="020B0604020202020204" pitchFamily="34" charset="0"/>
                <a:ea typeface="黑体" panose="02010609060101010101" pitchFamily="49" charset="-122"/>
              </a:defRPr>
            </a:lvl3pPr>
            <a:lvl4pPr algn="ctr">
              <a:defRPr sz="4400" b="1">
                <a:solidFill>
                  <a:srgbClr val="008000"/>
                </a:solidFill>
                <a:latin typeface="Arial" panose="020B0604020202020204" pitchFamily="34" charset="0"/>
                <a:ea typeface="黑体" panose="02010609060101010101" pitchFamily="49" charset="-122"/>
              </a:defRPr>
            </a:lvl4pPr>
            <a:lvl5pPr algn="ctr">
              <a:defRPr sz="4400" b="1">
                <a:solidFill>
                  <a:srgbClr val="0080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9pPr>
          </a:lstStyle>
          <a:p>
            <a:pPr eaLnBrk="1" hangingPunct="1"/>
            <a:r>
              <a:rPr lang="zh-CN" altLang="en-US" dirty="0"/>
              <a:t>盲目搜索：深度优先搜索</a:t>
            </a:r>
            <a:endParaRPr lang="zh-CN" altLang="en-US" dirty="0">
              <a:latin typeface="宋体" panose="02010600030101010101" pitchFamily="2" charset="-122"/>
              <a:ea typeface="宋体" panose="02010600030101010101" pitchFamily="2" charset="-122"/>
            </a:endParaRPr>
          </a:p>
        </p:txBody>
      </p:sp>
      <p:sp>
        <p:nvSpPr>
          <p:cNvPr id="424969" name="Rectangle 9">
            <a:extLst>
              <a:ext uri="{FF2B5EF4-FFF2-40B4-BE49-F238E27FC236}">
                <a16:creationId xmlns:a16="http://schemas.microsoft.com/office/drawing/2014/main" id="{EC5251BE-7605-472C-8C6D-B8D2E40E1E00}"/>
              </a:ext>
            </a:extLst>
          </p:cNvPr>
          <p:cNvSpPr>
            <a:spLocks noChangeArrowheads="1"/>
          </p:cNvSpPr>
          <p:nvPr/>
        </p:nvSpPr>
        <p:spPr bwMode="auto">
          <a:xfrm>
            <a:off x="1524001" y="2120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4968" name="Object 8">
            <a:extLst>
              <a:ext uri="{FF2B5EF4-FFF2-40B4-BE49-F238E27FC236}">
                <a16:creationId xmlns:a16="http://schemas.microsoft.com/office/drawing/2014/main" id="{FFBC3FAA-22B6-4163-8FB3-A546C5E68676}"/>
              </a:ext>
            </a:extLst>
          </p:cNvPr>
          <p:cNvGraphicFramePr>
            <a:graphicFrameLocks noChangeAspect="1"/>
          </p:cNvGraphicFramePr>
          <p:nvPr/>
        </p:nvGraphicFramePr>
        <p:xfrm>
          <a:off x="2567609" y="2632241"/>
          <a:ext cx="3404393" cy="2809786"/>
        </p:xfrm>
        <a:graphic>
          <a:graphicData uri="http://schemas.openxmlformats.org/presentationml/2006/ole">
            <mc:AlternateContent xmlns:mc="http://schemas.openxmlformats.org/markup-compatibility/2006">
              <mc:Choice xmlns:v="urn:schemas-microsoft-com:vml" Requires="v">
                <p:oleObj spid="_x0000_s3076" name="Visio" r:id="rId3" imgW="3418713" imgH="2554605" progId="Visio.Drawing.11">
                  <p:embed/>
                </p:oleObj>
              </mc:Choice>
              <mc:Fallback>
                <p:oleObj name="Visio" r:id="rId3" imgW="3418713" imgH="2554605" progId="Visio.Drawing.11">
                  <p:embed/>
                  <p:pic>
                    <p:nvPicPr>
                      <p:cNvPr id="424968" name="Object 8">
                        <a:extLst>
                          <a:ext uri="{FF2B5EF4-FFF2-40B4-BE49-F238E27FC236}">
                            <a16:creationId xmlns:a16="http://schemas.microsoft.com/office/drawing/2014/main" id="{FFBC3FAA-22B6-4163-8FB3-A546C5E68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9" y="2632241"/>
                        <a:ext cx="3404393" cy="2809786"/>
                      </a:xfrm>
                      <a:prstGeom prst="rect">
                        <a:avLst/>
                      </a:prstGeom>
                      <a:noFill/>
                    </p:spPr>
                  </p:pic>
                </p:oleObj>
              </mc:Fallback>
            </mc:AlternateContent>
          </a:graphicData>
        </a:graphic>
      </p:graphicFrame>
      <p:sp>
        <p:nvSpPr>
          <p:cNvPr id="424971" name="Rectangle 11">
            <a:extLst>
              <a:ext uri="{FF2B5EF4-FFF2-40B4-BE49-F238E27FC236}">
                <a16:creationId xmlns:a16="http://schemas.microsoft.com/office/drawing/2014/main" id="{F6325869-4E64-4BAB-A9C4-22B2CF0FD787}"/>
              </a:ext>
            </a:extLst>
          </p:cNvPr>
          <p:cNvSpPr>
            <a:spLocks noChangeArrowheads="1"/>
          </p:cNvSpPr>
          <p:nvPr/>
        </p:nvSpPr>
        <p:spPr bwMode="auto">
          <a:xfrm>
            <a:off x="1524001" y="1872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文本框 6">
            <a:extLst>
              <a:ext uri="{FF2B5EF4-FFF2-40B4-BE49-F238E27FC236}">
                <a16:creationId xmlns:a16="http://schemas.microsoft.com/office/drawing/2014/main" id="{3EB4D0CB-EE80-4ABB-B7FE-7603399E854C}"/>
              </a:ext>
            </a:extLst>
          </p:cNvPr>
          <p:cNvSpPr txBox="1"/>
          <p:nvPr/>
        </p:nvSpPr>
        <p:spPr>
          <a:xfrm>
            <a:off x="1832058" y="1484785"/>
            <a:ext cx="7648319" cy="830997"/>
          </a:xfrm>
          <a:prstGeom prst="rect">
            <a:avLst/>
          </a:prstGeom>
          <a:noFill/>
        </p:spPr>
        <p:txBody>
          <a:bodyPr wrap="square" rtlCol="0">
            <a:spAutoFit/>
          </a:bodyPr>
          <a:lstStyle/>
          <a:p>
            <a:r>
              <a:rPr lang="zh-CN" altLang="en-US" sz="2400" dirty="0">
                <a:solidFill>
                  <a:srgbClr val="0000FF"/>
                </a:solidFill>
              </a:rPr>
              <a:t>深度优先搜索</a:t>
            </a:r>
            <a:r>
              <a:rPr lang="zh-CN" altLang="en-US" sz="2400" dirty="0"/>
              <a:t>：从根结点开始，</a:t>
            </a:r>
            <a:r>
              <a:rPr lang="zh-CN" altLang="en-US" sz="2400" dirty="0">
                <a:solidFill>
                  <a:srgbClr val="FF0000"/>
                </a:solidFill>
              </a:rPr>
              <a:t>彻底搜索每一个分支</a:t>
            </a:r>
            <a:r>
              <a:rPr lang="zh-CN" altLang="en-US" sz="2400" dirty="0"/>
              <a:t>，直到最深处，然后返回到未搜索过的分支进行搜索。</a:t>
            </a:r>
          </a:p>
        </p:txBody>
      </p:sp>
      <p:sp>
        <p:nvSpPr>
          <p:cNvPr id="8" name="内容占位符 4">
            <a:extLst>
              <a:ext uri="{FF2B5EF4-FFF2-40B4-BE49-F238E27FC236}">
                <a16:creationId xmlns:a16="http://schemas.microsoft.com/office/drawing/2014/main" id="{044EB1C5-6EED-4330-AD68-D70E33ADEE67}"/>
              </a:ext>
            </a:extLst>
          </p:cNvPr>
          <p:cNvSpPr txBox="1">
            <a:spLocks/>
          </p:cNvSpPr>
          <p:nvPr/>
        </p:nvSpPr>
        <p:spPr>
          <a:xfrm>
            <a:off x="6235787" y="2860037"/>
            <a:ext cx="4038600" cy="2304280"/>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400" dirty="0"/>
              <a:t>搜索树深度可能无限深</a:t>
            </a:r>
            <a:endParaRPr lang="en-US" altLang="zh-CN" sz="2400" dirty="0"/>
          </a:p>
          <a:p>
            <a:pPr lvl="1" eaLnBrk="1" hangingPunct="1"/>
            <a:r>
              <a:rPr lang="zh-CN" altLang="en-US" sz="2000" dirty="0"/>
              <a:t>非完备，陷入无限循环</a:t>
            </a:r>
            <a:endParaRPr lang="en-US" altLang="zh-CN" sz="2000" dirty="0"/>
          </a:p>
          <a:p>
            <a:pPr lvl="1" eaLnBrk="1" hangingPunct="1"/>
            <a:r>
              <a:rPr lang="zh-CN" altLang="en-US" sz="2000" dirty="0"/>
              <a:t>深度界限</a:t>
            </a:r>
            <a:endParaRPr lang="en-US" altLang="zh-CN" sz="2000" dirty="0"/>
          </a:p>
          <a:p>
            <a:pPr lvl="1" eaLnBrk="1" hangingPunct="1"/>
            <a:r>
              <a:rPr lang="zh-CN" altLang="en-US" sz="2000" dirty="0"/>
              <a:t>非最优</a:t>
            </a:r>
            <a:endParaRPr lang="en-US" altLang="zh-CN" sz="2000" dirty="0"/>
          </a:p>
          <a:p>
            <a:pPr eaLnBrk="1" hangingPunct="1"/>
            <a:r>
              <a:rPr lang="zh-CN" altLang="en-US" sz="2400" dirty="0"/>
              <a:t>后进先出</a:t>
            </a:r>
            <a:r>
              <a:rPr lang="zh-CN" altLang="en-US" sz="2400" dirty="0">
                <a:solidFill>
                  <a:srgbClr val="FF0000"/>
                </a:solidFill>
              </a:rPr>
              <a:t>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24968"/>
                                        </p:tgtEl>
                                        <p:attrNameLst>
                                          <p:attrName>style.visibility</p:attrName>
                                        </p:attrNameLst>
                                      </p:cBhvr>
                                      <p:to>
                                        <p:strVal val="visible"/>
                                      </p:to>
                                    </p:set>
                                    <p:animEffect transition="in" filter="circle(in)">
                                      <p:cBhvr>
                                        <p:cTn id="17" dur="2000"/>
                                        <p:tgtEl>
                                          <p:spTgt spid="424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a:extLst>
              <a:ext uri="{FF2B5EF4-FFF2-40B4-BE49-F238E27FC236}">
                <a16:creationId xmlns:a16="http://schemas.microsoft.com/office/drawing/2014/main" id="{F374300D-9EB3-4A3B-A3C8-F4A2198E06CE}"/>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lgn="ctr">
              <a:defRPr sz="4400" b="1">
                <a:solidFill>
                  <a:srgbClr val="008000"/>
                </a:solidFill>
                <a:latin typeface="Arial" panose="020B0604020202020204" pitchFamily="34" charset="0"/>
                <a:ea typeface="黑体" panose="02010609060101010101" pitchFamily="49" charset="-122"/>
              </a:defRPr>
            </a:lvl1pPr>
            <a:lvl2pPr algn="ctr">
              <a:defRPr sz="4400" b="1">
                <a:solidFill>
                  <a:srgbClr val="008000"/>
                </a:solidFill>
                <a:latin typeface="Arial" panose="020B0604020202020204" pitchFamily="34" charset="0"/>
                <a:ea typeface="黑体" panose="02010609060101010101" pitchFamily="49" charset="-122"/>
              </a:defRPr>
            </a:lvl2pPr>
            <a:lvl3pPr algn="ctr">
              <a:defRPr sz="4400" b="1">
                <a:solidFill>
                  <a:srgbClr val="008000"/>
                </a:solidFill>
                <a:latin typeface="Arial" panose="020B0604020202020204" pitchFamily="34" charset="0"/>
                <a:ea typeface="黑体" panose="02010609060101010101" pitchFamily="49" charset="-122"/>
              </a:defRPr>
            </a:lvl3pPr>
            <a:lvl4pPr algn="ctr">
              <a:defRPr sz="4400" b="1">
                <a:solidFill>
                  <a:srgbClr val="008000"/>
                </a:solidFill>
                <a:latin typeface="Arial" panose="020B0604020202020204" pitchFamily="34" charset="0"/>
                <a:ea typeface="黑体" panose="02010609060101010101" pitchFamily="49" charset="-122"/>
              </a:defRPr>
            </a:lvl4pPr>
            <a:lvl5pPr algn="ctr">
              <a:defRPr sz="4400" b="1">
                <a:solidFill>
                  <a:srgbClr val="0080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400" b="1">
                <a:solidFill>
                  <a:srgbClr val="008000"/>
                </a:solidFill>
                <a:latin typeface="Arial" panose="020B0604020202020204" pitchFamily="34" charset="0"/>
                <a:ea typeface="黑体" panose="02010609060101010101" pitchFamily="49" charset="-122"/>
              </a:defRPr>
            </a:lvl9pPr>
          </a:lstStyle>
          <a:p>
            <a:pPr eaLnBrk="1" hangingPunct="1"/>
            <a:r>
              <a:rPr lang="zh-CN" altLang="en-US" dirty="0"/>
              <a:t>盲目搜索：深度优先搜索</a:t>
            </a:r>
            <a:endParaRPr lang="zh-CN" altLang="en-US" dirty="0">
              <a:latin typeface="宋体" panose="02010600030101010101" pitchFamily="2" charset="-122"/>
              <a:ea typeface="宋体" panose="02010600030101010101" pitchFamily="2" charset="-122"/>
            </a:endParaRPr>
          </a:p>
        </p:txBody>
      </p:sp>
      <p:sp>
        <p:nvSpPr>
          <p:cNvPr id="424969" name="Rectangle 9">
            <a:extLst>
              <a:ext uri="{FF2B5EF4-FFF2-40B4-BE49-F238E27FC236}">
                <a16:creationId xmlns:a16="http://schemas.microsoft.com/office/drawing/2014/main" id="{EC5251BE-7605-472C-8C6D-B8D2E40E1E00}"/>
              </a:ext>
            </a:extLst>
          </p:cNvPr>
          <p:cNvSpPr>
            <a:spLocks noChangeArrowheads="1"/>
          </p:cNvSpPr>
          <p:nvPr/>
        </p:nvSpPr>
        <p:spPr bwMode="auto">
          <a:xfrm>
            <a:off x="1524001" y="2120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4968" name="Object 8">
            <a:extLst>
              <a:ext uri="{FF2B5EF4-FFF2-40B4-BE49-F238E27FC236}">
                <a16:creationId xmlns:a16="http://schemas.microsoft.com/office/drawing/2014/main" id="{FFBC3FAA-22B6-4163-8FB3-A546C5E68676}"/>
              </a:ext>
            </a:extLst>
          </p:cNvPr>
          <p:cNvGraphicFramePr>
            <a:graphicFrameLocks noChangeAspect="1"/>
          </p:cNvGraphicFramePr>
          <p:nvPr/>
        </p:nvGraphicFramePr>
        <p:xfrm>
          <a:off x="1631505" y="2052242"/>
          <a:ext cx="4187163" cy="3455838"/>
        </p:xfrm>
        <a:graphic>
          <a:graphicData uri="http://schemas.openxmlformats.org/presentationml/2006/ole">
            <mc:AlternateContent xmlns:mc="http://schemas.openxmlformats.org/markup-compatibility/2006">
              <mc:Choice xmlns:v="urn:schemas-microsoft-com:vml" Requires="v">
                <p:oleObj spid="_x0000_s4102" name="Visio" r:id="rId3" imgW="3418713" imgH="2554605" progId="Visio.Drawing.11">
                  <p:embed/>
                </p:oleObj>
              </mc:Choice>
              <mc:Fallback>
                <p:oleObj name="Visio" r:id="rId3" imgW="3418713" imgH="2554605" progId="Visio.Drawing.11">
                  <p:embed/>
                  <p:pic>
                    <p:nvPicPr>
                      <p:cNvPr id="424968" name="Object 8">
                        <a:extLst>
                          <a:ext uri="{FF2B5EF4-FFF2-40B4-BE49-F238E27FC236}">
                            <a16:creationId xmlns:a16="http://schemas.microsoft.com/office/drawing/2014/main" id="{FFBC3FAA-22B6-4163-8FB3-A546C5E68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5" y="2052242"/>
                        <a:ext cx="4187163" cy="3455838"/>
                      </a:xfrm>
                      <a:prstGeom prst="rect">
                        <a:avLst/>
                      </a:prstGeom>
                      <a:noFill/>
                    </p:spPr>
                  </p:pic>
                </p:oleObj>
              </mc:Fallback>
            </mc:AlternateContent>
          </a:graphicData>
        </a:graphic>
      </p:graphicFrame>
      <p:sp>
        <p:nvSpPr>
          <p:cNvPr id="424971" name="Rectangle 11">
            <a:extLst>
              <a:ext uri="{FF2B5EF4-FFF2-40B4-BE49-F238E27FC236}">
                <a16:creationId xmlns:a16="http://schemas.microsoft.com/office/drawing/2014/main" id="{F6325869-4E64-4BAB-A9C4-22B2CF0FD787}"/>
              </a:ext>
            </a:extLst>
          </p:cNvPr>
          <p:cNvSpPr>
            <a:spLocks noChangeArrowheads="1"/>
          </p:cNvSpPr>
          <p:nvPr/>
        </p:nvSpPr>
        <p:spPr bwMode="auto">
          <a:xfrm>
            <a:off x="1524001" y="1872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4970" name="Object 10">
            <a:extLst>
              <a:ext uri="{FF2B5EF4-FFF2-40B4-BE49-F238E27FC236}">
                <a16:creationId xmlns:a16="http://schemas.microsoft.com/office/drawing/2014/main" id="{479C1AFA-62B0-44D0-8E56-EFF416448151}"/>
              </a:ext>
            </a:extLst>
          </p:cNvPr>
          <p:cNvGraphicFramePr>
            <a:graphicFrameLocks noChangeAspect="1"/>
          </p:cNvGraphicFramePr>
          <p:nvPr/>
        </p:nvGraphicFramePr>
        <p:xfrm>
          <a:off x="5406107" y="1340769"/>
          <a:ext cx="5159406" cy="4392488"/>
        </p:xfrm>
        <a:graphic>
          <a:graphicData uri="http://schemas.openxmlformats.org/presentationml/2006/ole">
            <mc:AlternateContent xmlns:mc="http://schemas.openxmlformats.org/markup-compatibility/2006">
              <mc:Choice xmlns:v="urn:schemas-microsoft-com:vml" Requires="v">
                <p:oleObj spid="_x0000_s4103" name="Visio" r:id="rId5" imgW="10678668" imgH="8241792" progId="Visio.Drawing.11">
                  <p:embed/>
                </p:oleObj>
              </mc:Choice>
              <mc:Fallback>
                <p:oleObj name="Visio" r:id="rId5" imgW="10678668" imgH="8241792" progId="Visio.Drawing.11">
                  <p:embed/>
                  <p:pic>
                    <p:nvPicPr>
                      <p:cNvPr id="424970" name="Object 10">
                        <a:extLst>
                          <a:ext uri="{FF2B5EF4-FFF2-40B4-BE49-F238E27FC236}">
                            <a16:creationId xmlns:a16="http://schemas.microsoft.com/office/drawing/2014/main" id="{479C1AFA-62B0-44D0-8E56-EFF4164481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20818"/>
                      <a:stretch>
                        <a:fillRect/>
                      </a:stretch>
                    </p:blipFill>
                    <p:spPr bwMode="auto">
                      <a:xfrm>
                        <a:off x="5406107" y="1340769"/>
                        <a:ext cx="5159406" cy="4392488"/>
                      </a:xfrm>
                      <a:prstGeom prst="rect">
                        <a:avLst/>
                      </a:prstGeom>
                      <a:noFill/>
                    </p:spPr>
                  </p:pic>
                </p:oleObj>
              </mc:Fallback>
            </mc:AlternateContent>
          </a:graphicData>
        </a:graphic>
      </p:graphicFrame>
    </p:spTree>
    <p:extLst>
      <p:ext uri="{BB962C8B-B14F-4D97-AF65-F5344CB8AC3E}">
        <p14:creationId xmlns:p14="http://schemas.microsoft.com/office/powerpoint/2010/main" val="24355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9A197-0A29-4DF7-9E60-42931CF2C6A1}"/>
              </a:ext>
            </a:extLst>
          </p:cNvPr>
          <p:cNvSpPr>
            <a:spLocks noGrp="1"/>
          </p:cNvSpPr>
          <p:nvPr>
            <p:ph type="title"/>
          </p:nvPr>
        </p:nvSpPr>
        <p:spPr/>
        <p:txBody>
          <a:bodyPr/>
          <a:lstStyle/>
          <a:p>
            <a:r>
              <a:rPr lang="en-US" altLang="zh-CN" dirty="0"/>
              <a:t>1. </a:t>
            </a:r>
            <a:r>
              <a:rPr lang="zh-CN" altLang="en-US" dirty="0"/>
              <a:t>人工智能概论</a:t>
            </a:r>
          </a:p>
        </p:txBody>
      </p:sp>
      <p:sp>
        <p:nvSpPr>
          <p:cNvPr id="3" name="内容占位符 2">
            <a:extLst>
              <a:ext uri="{FF2B5EF4-FFF2-40B4-BE49-F238E27FC236}">
                <a16:creationId xmlns:a16="http://schemas.microsoft.com/office/drawing/2014/main" id="{EB0C6059-1AB7-495A-A8CC-FE47DF340A33}"/>
              </a:ext>
            </a:extLst>
          </p:cNvPr>
          <p:cNvSpPr>
            <a:spLocks noGrp="1"/>
          </p:cNvSpPr>
          <p:nvPr>
            <p:ph idx="1"/>
          </p:nvPr>
        </p:nvSpPr>
        <p:spPr/>
        <p:txBody>
          <a:bodyPr/>
          <a:lstStyle/>
          <a:p>
            <a:pPr marL="0" indent="0" eaLnBrk="1" hangingPunct="1">
              <a:buFontTx/>
              <a:buNone/>
            </a:pPr>
            <a:r>
              <a:rPr lang="en-US" altLang="zh-CN" dirty="0"/>
              <a:t>1.1 </a:t>
            </a:r>
            <a:r>
              <a:rPr lang="zh-CN" altLang="en-US" dirty="0"/>
              <a:t>人工智能的概念及发展历史</a:t>
            </a:r>
            <a:endParaRPr lang="en-US" altLang="zh-CN" dirty="0"/>
          </a:p>
          <a:p>
            <a:pPr marL="0" indent="0" eaLnBrk="1" hangingPunct="1">
              <a:buFontTx/>
              <a:buNone/>
            </a:pPr>
            <a:r>
              <a:rPr lang="en-US" altLang="zh-CN" dirty="0"/>
              <a:t>1.2 </a:t>
            </a:r>
            <a:r>
              <a:rPr lang="zh-CN" altLang="en-US" dirty="0"/>
              <a:t>人工智能的研究方法与涉及学科</a:t>
            </a:r>
            <a:endParaRPr lang="en-US" altLang="zh-CN" dirty="0"/>
          </a:p>
          <a:p>
            <a:pPr marL="0" indent="0" eaLnBrk="1" hangingPunct="1">
              <a:buFontTx/>
              <a:buNone/>
            </a:pPr>
            <a:r>
              <a:rPr lang="en-US" altLang="zh-CN" dirty="0"/>
              <a:t>1.3 </a:t>
            </a:r>
            <a:r>
              <a:rPr lang="zh-CN" altLang="en-US" dirty="0"/>
              <a:t>人工智能的应用领域</a:t>
            </a:r>
            <a:endParaRPr lang="en-US" altLang="zh-CN" dirty="0"/>
          </a:p>
          <a:p>
            <a:pPr marL="0" indent="0" eaLnBrk="1" hangingPunct="1">
              <a:buFontTx/>
              <a:buNone/>
            </a:pPr>
            <a:r>
              <a:rPr lang="en-US" altLang="zh-CN" dirty="0"/>
              <a:t>1.4 </a:t>
            </a:r>
            <a:r>
              <a:rPr lang="zh-CN" altLang="en-US" dirty="0"/>
              <a:t>人工智能面临的挑战与未来</a:t>
            </a:r>
          </a:p>
          <a:p>
            <a:endParaRPr lang="zh-CN" altLang="en-US" dirty="0"/>
          </a:p>
        </p:txBody>
      </p:sp>
    </p:spTree>
    <p:extLst>
      <p:ext uri="{BB962C8B-B14F-4D97-AF65-F5344CB8AC3E}">
        <p14:creationId xmlns:p14="http://schemas.microsoft.com/office/powerpoint/2010/main" val="2009252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B72C3-0E49-4935-84D3-685D9976C868}"/>
              </a:ext>
            </a:extLst>
          </p:cNvPr>
          <p:cNvSpPr>
            <a:spLocks noGrp="1"/>
          </p:cNvSpPr>
          <p:nvPr>
            <p:ph type="title"/>
          </p:nvPr>
        </p:nvSpPr>
        <p:spPr/>
        <p:txBody>
          <a:bodyPr/>
          <a:lstStyle/>
          <a:p>
            <a:r>
              <a:rPr lang="zh-CN" altLang="en-US" dirty="0"/>
              <a:t>盲目搜索：深度优先搜索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23D307-ADF6-467B-BB34-7E997F0BB721}"/>
                  </a:ext>
                </a:extLst>
              </p:cNvPr>
              <p:cNvSpPr>
                <a:spLocks noGrp="1"/>
              </p:cNvSpPr>
              <p:nvPr>
                <p:ph idx="1"/>
              </p:nvPr>
            </p:nvSpPr>
            <p:spPr/>
            <p:txBody>
              <a:bodyPr/>
              <a:lstStyle/>
              <a:p>
                <a:r>
                  <a:rPr lang="zh-CN" altLang="en-US" dirty="0"/>
                  <a:t>时间</a:t>
                </a:r>
                <a:r>
                  <a:rPr lang="en-US" altLang="zh-CN" dirty="0"/>
                  <a:t>/</a:t>
                </a:r>
                <a:r>
                  <a:rPr lang="zh-CN" altLang="en-US" dirty="0"/>
                  <a:t>空间复杂度：</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𝑏</m:t>
                        </m:r>
                      </m:e>
                      <m:sup>
                        <m:r>
                          <a:rPr lang="en-US" altLang="zh-CN" b="0" i="1" smtClean="0">
                            <a:latin typeface="Cambria Math" panose="02040503050406030204" pitchFamily="18" charset="0"/>
                            <a:ea typeface="Cambria Math" panose="02040503050406030204" pitchFamily="18" charset="0"/>
                          </a:rPr>
                          <m:t>𝑑</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en-US" altLang="zh-CN" dirty="0"/>
                  <a:t>b: </a:t>
                </a:r>
                <a:r>
                  <a:rPr lang="zh-CN" altLang="en-US" dirty="0"/>
                  <a:t>分支系数</a:t>
                </a:r>
                <a:endParaRPr lang="en-US" altLang="zh-CN" dirty="0"/>
              </a:p>
              <a:p>
                <a:pPr lvl="1"/>
                <a:r>
                  <a:rPr lang="en-US" altLang="zh-CN" dirty="0"/>
                  <a:t>d: </a:t>
                </a:r>
                <a:r>
                  <a:rPr lang="zh-CN" altLang="en-US" dirty="0"/>
                  <a:t>树的深度</a:t>
                </a:r>
                <a:endParaRPr lang="en-US" altLang="zh-CN" dirty="0"/>
              </a:p>
              <a:p>
                <a:r>
                  <a:rPr lang="zh-CN" altLang="en-US" dirty="0"/>
                  <a:t>优缺点</a:t>
                </a:r>
                <a:endParaRPr lang="en-US" altLang="zh-CN" dirty="0"/>
              </a:p>
              <a:p>
                <a:pPr lvl="1"/>
                <a:r>
                  <a:rPr lang="zh-CN" altLang="en-US" dirty="0">
                    <a:solidFill>
                      <a:srgbClr val="0000FF"/>
                    </a:solidFill>
                  </a:rPr>
                  <a:t>优点</a:t>
                </a:r>
                <a:r>
                  <a:rPr lang="zh-CN" altLang="en-US" dirty="0"/>
                  <a:t>：需要更少的空间，只需保存搜索树的一部分</a:t>
                </a:r>
                <a:endParaRPr lang="en-US" altLang="zh-CN" dirty="0"/>
              </a:p>
              <a:p>
                <a:pPr lvl="1"/>
                <a:r>
                  <a:rPr lang="zh-CN" altLang="en-US" dirty="0">
                    <a:solidFill>
                      <a:srgbClr val="0000FF"/>
                    </a:solidFill>
                  </a:rPr>
                  <a:t>缺点</a:t>
                </a:r>
                <a:r>
                  <a:rPr lang="zh-CN" altLang="en-US" dirty="0"/>
                  <a:t>：非完备，非最优</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C23D307-ADF6-467B-BB34-7E997F0BB721}"/>
                  </a:ext>
                </a:extLst>
              </p:cNvPr>
              <p:cNvSpPr>
                <a:spLocks noGrp="1" noRot="1" noChangeAspect="1" noMove="1" noResize="1" noEditPoints="1" noAdjustHandles="1" noChangeArrowheads="1" noChangeShapeType="1" noTextEdit="1"/>
              </p:cNvSpPr>
              <p:nvPr>
                <p:ph idx="1"/>
              </p:nvPr>
            </p:nvSpPr>
            <p:spPr>
              <a:blipFill>
                <a:blip r:embed="rId2"/>
                <a:stretch>
                  <a:fillRect l="-1704" t="-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58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B7DA7B2D-7226-4684-8093-56DE759EE659}"/>
              </a:ext>
            </a:extLst>
          </p:cNvPr>
          <p:cNvSpPr>
            <a:spLocks noGrp="1" noChangeArrowheads="1"/>
          </p:cNvSpPr>
          <p:nvPr>
            <p:ph type="title"/>
          </p:nvPr>
        </p:nvSpPr>
        <p:spPr/>
        <p:txBody>
          <a:bodyPr/>
          <a:lstStyle/>
          <a:p>
            <a:r>
              <a:rPr lang="zh-CN" altLang="en-US" dirty="0"/>
              <a:t>启发式搜索</a:t>
            </a:r>
            <a:endParaRPr lang="zh-CN" altLang="en-US" dirty="0">
              <a:latin typeface="宋体" panose="02010600030101010101" pitchFamily="2" charset="-122"/>
              <a:ea typeface="宋体" panose="02010600030101010101" pitchFamily="2" charset="-122"/>
            </a:endParaRPr>
          </a:p>
        </p:txBody>
      </p:sp>
      <p:sp>
        <p:nvSpPr>
          <p:cNvPr id="427011" name="Rectangle 3">
            <a:extLst>
              <a:ext uri="{FF2B5EF4-FFF2-40B4-BE49-F238E27FC236}">
                <a16:creationId xmlns:a16="http://schemas.microsoft.com/office/drawing/2014/main" id="{515AE453-ACC4-4C90-B24D-DABC7E0A1798}"/>
              </a:ext>
            </a:extLst>
          </p:cNvPr>
          <p:cNvSpPr>
            <a:spLocks noGrp="1" noChangeArrowheads="1"/>
          </p:cNvSpPr>
          <p:nvPr>
            <p:ph type="body" idx="1"/>
          </p:nvPr>
        </p:nvSpPr>
        <p:spPr>
          <a:xfrm>
            <a:off x="1830774" y="2276883"/>
            <a:ext cx="8712646" cy="2016214"/>
          </a:xfrm>
        </p:spPr>
        <p:txBody>
          <a:bodyPr/>
          <a:lstStyle/>
          <a:p>
            <a:pPr>
              <a:buFont typeface="Wingdings" panose="05000000000000000000" pitchFamily="2" charset="2"/>
              <a:buChar char="u"/>
            </a:pPr>
            <a:r>
              <a:rPr lang="zh-CN" altLang="en-US" dirty="0"/>
              <a:t> 评估函数 ：评估节点有希望获得解或最优解的程度 </a:t>
            </a:r>
          </a:p>
          <a:p>
            <a:pPr>
              <a:buFont typeface="Wingdings" panose="05000000000000000000" pitchFamily="2" charset="2"/>
              <a:buChar char="u"/>
            </a:pPr>
            <a:r>
              <a:rPr lang="zh-CN" altLang="en-US" dirty="0"/>
              <a:t>  一般形式：</a:t>
            </a:r>
          </a:p>
          <a:p>
            <a:pPr>
              <a:buFontTx/>
              <a:buNone/>
            </a:pPr>
            <a:r>
              <a:rPr lang="zh-CN" altLang="en-US" sz="2400" dirty="0"/>
              <a:t>               ：表示从初始节点到节点</a:t>
            </a:r>
            <a:r>
              <a:rPr lang="en-US" altLang="zh-CN" sz="2400" dirty="0"/>
              <a:t>x</a:t>
            </a:r>
            <a:r>
              <a:rPr lang="zh-CN" altLang="en-US" sz="2400" dirty="0"/>
              <a:t>的实际代价</a:t>
            </a:r>
            <a:endParaRPr lang="en-US" altLang="zh-CN" sz="2400" dirty="0"/>
          </a:p>
          <a:p>
            <a:pPr>
              <a:buFontTx/>
              <a:buNone/>
            </a:pPr>
            <a:r>
              <a:rPr lang="en-US" altLang="zh-CN" sz="2400" dirty="0"/>
              <a:t>               </a:t>
            </a:r>
            <a:r>
              <a:rPr lang="zh-CN" altLang="en-US" sz="2400" dirty="0"/>
              <a:t>：表示从节点</a:t>
            </a:r>
            <a:r>
              <a:rPr lang="en-US" altLang="zh-CN" sz="2400" dirty="0"/>
              <a:t>x</a:t>
            </a:r>
            <a:r>
              <a:rPr lang="zh-CN" altLang="en-US" sz="2400" dirty="0"/>
              <a:t>到目标节点的最优路径的评估代价</a:t>
            </a:r>
            <a:endParaRPr lang="zh-CN" altLang="en-US" dirty="0"/>
          </a:p>
        </p:txBody>
      </p:sp>
      <p:sp>
        <p:nvSpPr>
          <p:cNvPr id="427014" name="Rectangle 6">
            <a:extLst>
              <a:ext uri="{FF2B5EF4-FFF2-40B4-BE49-F238E27FC236}">
                <a16:creationId xmlns:a16="http://schemas.microsoft.com/office/drawing/2014/main" id="{7AE54E44-75B8-4202-AAA6-38475AF01F1C}"/>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7013" name="Object 5">
            <a:extLst>
              <a:ext uri="{FF2B5EF4-FFF2-40B4-BE49-F238E27FC236}">
                <a16:creationId xmlns:a16="http://schemas.microsoft.com/office/drawing/2014/main" id="{C7592913-8D32-481B-AD70-C68B60681654}"/>
              </a:ext>
            </a:extLst>
          </p:cNvPr>
          <p:cNvGraphicFramePr>
            <a:graphicFrameLocks noChangeAspect="1"/>
          </p:cNvGraphicFramePr>
          <p:nvPr/>
        </p:nvGraphicFramePr>
        <p:xfrm>
          <a:off x="4135502" y="2852937"/>
          <a:ext cx="2303462" cy="393717"/>
        </p:xfrm>
        <a:graphic>
          <a:graphicData uri="http://schemas.openxmlformats.org/presentationml/2006/ole">
            <mc:AlternateContent xmlns:mc="http://schemas.openxmlformats.org/markup-compatibility/2006">
              <mc:Choice xmlns:v="urn:schemas-microsoft-com:vml" Requires="v">
                <p:oleObj spid="_x0000_s5132" name="公式" r:id="rId3" imgW="1193800" imgH="203200" progId="Equation.3">
                  <p:embed/>
                </p:oleObj>
              </mc:Choice>
              <mc:Fallback>
                <p:oleObj name="公式" r:id="rId3" imgW="1193800" imgH="203200" progId="Equation.3">
                  <p:embed/>
                  <p:pic>
                    <p:nvPicPr>
                      <p:cNvPr id="427013" name="Object 5">
                        <a:extLst>
                          <a:ext uri="{FF2B5EF4-FFF2-40B4-BE49-F238E27FC236}">
                            <a16:creationId xmlns:a16="http://schemas.microsoft.com/office/drawing/2014/main" id="{C7592913-8D32-481B-AD70-C68B60681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502" y="2852937"/>
                        <a:ext cx="2303462" cy="393717"/>
                      </a:xfrm>
                      <a:prstGeom prst="rect">
                        <a:avLst/>
                      </a:prstGeom>
                      <a:noFill/>
                    </p:spPr>
                  </p:pic>
                </p:oleObj>
              </mc:Fallback>
            </mc:AlternateContent>
          </a:graphicData>
        </a:graphic>
      </p:graphicFrame>
      <p:sp>
        <p:nvSpPr>
          <p:cNvPr id="427016" name="Rectangle 8">
            <a:extLst>
              <a:ext uri="{FF2B5EF4-FFF2-40B4-BE49-F238E27FC236}">
                <a16:creationId xmlns:a16="http://schemas.microsoft.com/office/drawing/2014/main" id="{0CED36D5-72E3-4817-9F84-47A054FA50D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7015" name="Object 7">
            <a:extLst>
              <a:ext uri="{FF2B5EF4-FFF2-40B4-BE49-F238E27FC236}">
                <a16:creationId xmlns:a16="http://schemas.microsoft.com/office/drawing/2014/main" id="{C64D907D-7A26-428E-8E4A-82E7D2F062F8}"/>
              </a:ext>
            </a:extLst>
          </p:cNvPr>
          <p:cNvGraphicFramePr>
            <a:graphicFrameLocks noChangeAspect="1"/>
          </p:cNvGraphicFramePr>
          <p:nvPr/>
        </p:nvGraphicFramePr>
        <p:xfrm>
          <a:off x="2622541" y="3318372"/>
          <a:ext cx="576263" cy="417531"/>
        </p:xfrm>
        <a:graphic>
          <a:graphicData uri="http://schemas.openxmlformats.org/presentationml/2006/ole">
            <mc:AlternateContent xmlns:mc="http://schemas.openxmlformats.org/markup-compatibility/2006">
              <mc:Choice xmlns:v="urn:schemas-microsoft-com:vml" Requires="v">
                <p:oleObj spid="_x0000_s5133" name="公式" r:id="rId5" imgW="330057" imgH="203112" progId="Equation.3">
                  <p:embed/>
                </p:oleObj>
              </mc:Choice>
              <mc:Fallback>
                <p:oleObj name="公式" r:id="rId5" imgW="330057" imgH="203112" progId="Equation.3">
                  <p:embed/>
                  <p:pic>
                    <p:nvPicPr>
                      <p:cNvPr id="427015" name="Object 7">
                        <a:extLst>
                          <a:ext uri="{FF2B5EF4-FFF2-40B4-BE49-F238E27FC236}">
                            <a16:creationId xmlns:a16="http://schemas.microsoft.com/office/drawing/2014/main" id="{C64D907D-7A26-428E-8E4A-82E7D2F062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2541" y="3318372"/>
                        <a:ext cx="576263" cy="417531"/>
                      </a:xfrm>
                      <a:prstGeom prst="rect">
                        <a:avLst/>
                      </a:prstGeom>
                      <a:noFill/>
                    </p:spPr>
                  </p:pic>
                </p:oleObj>
              </mc:Fallback>
            </mc:AlternateContent>
          </a:graphicData>
        </a:graphic>
      </p:graphicFrame>
      <p:sp>
        <p:nvSpPr>
          <p:cNvPr id="427018" name="Rectangle 10">
            <a:extLst>
              <a:ext uri="{FF2B5EF4-FFF2-40B4-BE49-F238E27FC236}">
                <a16:creationId xmlns:a16="http://schemas.microsoft.com/office/drawing/2014/main" id="{F87366D9-8BA3-46EC-978F-38AF6F3782F4}"/>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7017" name="Object 9">
            <a:extLst>
              <a:ext uri="{FF2B5EF4-FFF2-40B4-BE49-F238E27FC236}">
                <a16:creationId xmlns:a16="http://schemas.microsoft.com/office/drawing/2014/main" id="{08A4734B-9303-4B4A-AEFF-3C1F21AD1851}"/>
              </a:ext>
            </a:extLst>
          </p:cNvPr>
          <p:cNvGraphicFramePr>
            <a:graphicFrameLocks noChangeAspect="1"/>
          </p:cNvGraphicFramePr>
          <p:nvPr/>
        </p:nvGraphicFramePr>
        <p:xfrm>
          <a:off x="2624129" y="3789040"/>
          <a:ext cx="574675" cy="392130"/>
        </p:xfrm>
        <a:graphic>
          <a:graphicData uri="http://schemas.openxmlformats.org/presentationml/2006/ole">
            <mc:AlternateContent xmlns:mc="http://schemas.openxmlformats.org/markup-compatibility/2006">
              <mc:Choice xmlns:v="urn:schemas-microsoft-com:vml" Requires="v">
                <p:oleObj spid="_x0000_s5134" name="公式" r:id="rId7" imgW="316950" imgH="202848" progId="Equation.3">
                  <p:embed/>
                </p:oleObj>
              </mc:Choice>
              <mc:Fallback>
                <p:oleObj name="公式" r:id="rId7" imgW="316950" imgH="202848" progId="Equation.3">
                  <p:embed/>
                  <p:pic>
                    <p:nvPicPr>
                      <p:cNvPr id="427017" name="Object 9">
                        <a:extLst>
                          <a:ext uri="{FF2B5EF4-FFF2-40B4-BE49-F238E27FC236}">
                            <a16:creationId xmlns:a16="http://schemas.microsoft.com/office/drawing/2014/main" id="{08A4734B-9303-4B4A-AEFF-3C1F21AD18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4129" y="3789040"/>
                        <a:ext cx="574675" cy="392130"/>
                      </a:xfrm>
                      <a:prstGeom prst="rect">
                        <a:avLst/>
                      </a:prstGeom>
                      <a:noFill/>
                    </p:spPr>
                  </p:pic>
                </p:oleObj>
              </mc:Fallback>
            </mc:AlternateContent>
          </a:graphicData>
        </a:graphic>
      </p:graphicFrame>
      <p:sp>
        <p:nvSpPr>
          <p:cNvPr id="427024" name="Rectangle 16">
            <a:extLst>
              <a:ext uri="{FF2B5EF4-FFF2-40B4-BE49-F238E27FC236}">
                <a16:creationId xmlns:a16="http://schemas.microsoft.com/office/drawing/2014/main" id="{F8808374-2164-4D02-8D16-0B81227A64B3}"/>
              </a:ext>
            </a:extLst>
          </p:cNvPr>
          <p:cNvSpPr>
            <a:spLocks noChangeArrowheads="1"/>
          </p:cNvSpPr>
          <p:nvPr/>
        </p:nvSpPr>
        <p:spPr bwMode="auto">
          <a:xfrm>
            <a:off x="2064569" y="3936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7023" name="Object 15">
            <a:extLst>
              <a:ext uri="{FF2B5EF4-FFF2-40B4-BE49-F238E27FC236}">
                <a16:creationId xmlns:a16="http://schemas.microsoft.com/office/drawing/2014/main" id="{9812896E-2094-4AEE-BA2C-0A6A011FD243}"/>
              </a:ext>
            </a:extLst>
          </p:cNvPr>
          <p:cNvGraphicFramePr>
            <a:graphicFrameLocks noChangeAspect="1"/>
          </p:cNvGraphicFramePr>
          <p:nvPr/>
        </p:nvGraphicFramePr>
        <p:xfrm>
          <a:off x="2676550" y="4546479"/>
          <a:ext cx="576263" cy="346075"/>
        </p:xfrm>
        <a:graphic>
          <a:graphicData uri="http://schemas.openxmlformats.org/presentationml/2006/ole">
            <mc:AlternateContent xmlns:mc="http://schemas.openxmlformats.org/markup-compatibility/2006">
              <mc:Choice xmlns:v="urn:schemas-microsoft-com:vml" Requires="v">
                <p:oleObj spid="_x0000_s5135" name="公式" r:id="rId9" imgW="330057" imgH="203112" progId="Equation.3">
                  <p:embed/>
                </p:oleObj>
              </mc:Choice>
              <mc:Fallback>
                <p:oleObj name="公式" r:id="rId9" imgW="330057" imgH="203112" progId="Equation.3">
                  <p:embed/>
                  <p:pic>
                    <p:nvPicPr>
                      <p:cNvPr id="427023" name="Object 15">
                        <a:extLst>
                          <a:ext uri="{FF2B5EF4-FFF2-40B4-BE49-F238E27FC236}">
                            <a16:creationId xmlns:a16="http://schemas.microsoft.com/office/drawing/2014/main" id="{9812896E-2094-4AEE-BA2C-0A6A011FD2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50" y="4546479"/>
                        <a:ext cx="576263"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25" name="Rectangle 17">
            <a:extLst>
              <a:ext uri="{FF2B5EF4-FFF2-40B4-BE49-F238E27FC236}">
                <a16:creationId xmlns:a16="http://schemas.microsoft.com/office/drawing/2014/main" id="{6A6E5A54-E5D1-4EA7-8E40-8ED92586FB66}"/>
              </a:ext>
            </a:extLst>
          </p:cNvPr>
          <p:cNvSpPr>
            <a:spLocks noChangeArrowheads="1"/>
          </p:cNvSpPr>
          <p:nvPr/>
        </p:nvSpPr>
        <p:spPr bwMode="auto">
          <a:xfrm>
            <a:off x="3160913" y="4474398"/>
            <a:ext cx="6510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dirty="0"/>
              <a:t>保持搜索的宽度优先成分</a:t>
            </a:r>
            <a:r>
              <a:rPr lang="en-US" altLang="zh-CN" sz="2400" dirty="0"/>
              <a:t>,</a:t>
            </a:r>
            <a:r>
              <a:rPr lang="zh-CN" altLang="en-US" sz="2400" dirty="0"/>
              <a:t>有利于搜索的完备性 </a:t>
            </a:r>
          </a:p>
        </p:txBody>
      </p:sp>
      <p:sp>
        <p:nvSpPr>
          <p:cNvPr id="427027" name="Rectangle 19">
            <a:extLst>
              <a:ext uri="{FF2B5EF4-FFF2-40B4-BE49-F238E27FC236}">
                <a16:creationId xmlns:a16="http://schemas.microsoft.com/office/drawing/2014/main" id="{A4948F93-D53D-4365-877D-B2B96BADA064}"/>
              </a:ext>
            </a:extLst>
          </p:cNvPr>
          <p:cNvSpPr>
            <a:spLocks noChangeArrowheads="1"/>
          </p:cNvSpPr>
          <p:nvPr/>
        </p:nvSpPr>
        <p:spPr bwMode="auto">
          <a:xfrm>
            <a:off x="2064569" y="3936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7026" name="Object 18">
            <a:extLst>
              <a:ext uri="{FF2B5EF4-FFF2-40B4-BE49-F238E27FC236}">
                <a16:creationId xmlns:a16="http://schemas.microsoft.com/office/drawing/2014/main" id="{64C43CEB-FB07-44B5-8B2F-92C02D9B2880}"/>
              </a:ext>
            </a:extLst>
          </p:cNvPr>
          <p:cNvGraphicFramePr>
            <a:graphicFrameLocks noChangeAspect="1"/>
          </p:cNvGraphicFramePr>
          <p:nvPr/>
        </p:nvGraphicFramePr>
        <p:xfrm>
          <a:off x="2676549" y="5102954"/>
          <a:ext cx="576263" cy="366712"/>
        </p:xfrm>
        <a:graphic>
          <a:graphicData uri="http://schemas.openxmlformats.org/presentationml/2006/ole">
            <mc:AlternateContent xmlns:mc="http://schemas.openxmlformats.org/markup-compatibility/2006">
              <mc:Choice xmlns:v="urn:schemas-microsoft-com:vml" Requires="v">
                <p:oleObj spid="_x0000_s5136" name="公式" r:id="rId10" imgW="316950" imgH="202848" progId="Equation.3">
                  <p:embed/>
                </p:oleObj>
              </mc:Choice>
              <mc:Fallback>
                <p:oleObj name="公式" r:id="rId10" imgW="316950" imgH="202848" progId="Equation.3">
                  <p:embed/>
                  <p:pic>
                    <p:nvPicPr>
                      <p:cNvPr id="427026" name="Object 18">
                        <a:extLst>
                          <a:ext uri="{FF2B5EF4-FFF2-40B4-BE49-F238E27FC236}">
                            <a16:creationId xmlns:a16="http://schemas.microsoft.com/office/drawing/2014/main" id="{64C43CEB-FB07-44B5-8B2F-92C02D9B28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549" y="5102954"/>
                        <a:ext cx="576263"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28" name="Rectangle 20">
            <a:extLst>
              <a:ext uri="{FF2B5EF4-FFF2-40B4-BE49-F238E27FC236}">
                <a16:creationId xmlns:a16="http://schemas.microsoft.com/office/drawing/2014/main" id="{1919E8E6-4AE8-418B-9AF7-536EEBD27B99}"/>
              </a:ext>
            </a:extLst>
          </p:cNvPr>
          <p:cNvSpPr>
            <a:spLocks noChangeArrowheads="1"/>
          </p:cNvSpPr>
          <p:nvPr/>
        </p:nvSpPr>
        <p:spPr bwMode="auto">
          <a:xfrm>
            <a:off x="3107556" y="5047485"/>
            <a:ext cx="6181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dirty="0"/>
              <a:t>为启发式函数 ，比重越大，则启发性能越强</a:t>
            </a:r>
            <a:r>
              <a:rPr lang="zh-CN" altLang="en-US" dirty="0"/>
              <a:t> </a:t>
            </a:r>
          </a:p>
        </p:txBody>
      </p:sp>
      <p:sp>
        <p:nvSpPr>
          <p:cNvPr id="2" name="文本框 1">
            <a:extLst>
              <a:ext uri="{FF2B5EF4-FFF2-40B4-BE49-F238E27FC236}">
                <a16:creationId xmlns:a16="http://schemas.microsoft.com/office/drawing/2014/main" id="{4FC90E7B-8608-4567-BC86-2B53EEA204EF}"/>
              </a:ext>
            </a:extLst>
          </p:cNvPr>
          <p:cNvSpPr txBox="1"/>
          <p:nvPr/>
        </p:nvSpPr>
        <p:spPr>
          <a:xfrm>
            <a:off x="1826840" y="1340769"/>
            <a:ext cx="8229600" cy="954107"/>
          </a:xfrm>
          <a:prstGeom prst="rect">
            <a:avLst/>
          </a:prstGeom>
          <a:noFill/>
        </p:spPr>
        <p:txBody>
          <a:bodyPr wrap="square" rtlCol="0">
            <a:spAutoFit/>
          </a:bodyPr>
          <a:lstStyle/>
          <a:p>
            <a:pPr marL="457200" indent="-457200">
              <a:buFont typeface="Wingdings" panose="05000000000000000000" pitchFamily="2" charset="2"/>
              <a:buChar char="u"/>
            </a:pPr>
            <a:r>
              <a:rPr lang="zh-CN" altLang="en-US" sz="2800" dirty="0">
                <a:solidFill>
                  <a:srgbClr val="FF0000"/>
                </a:solidFill>
              </a:rPr>
              <a:t>启发式搜索</a:t>
            </a:r>
            <a:r>
              <a:rPr lang="zh-CN" altLang="en-US" sz="2800" dirty="0"/>
              <a:t>：利用问题特定知识的信息来引导搜</a:t>
            </a:r>
            <a:endParaRPr lang="en-US" altLang="zh-CN" sz="2800" dirty="0"/>
          </a:p>
          <a:p>
            <a:r>
              <a:rPr lang="en-US" altLang="zh-CN" sz="2800" dirty="0"/>
              <a:t>                          </a:t>
            </a:r>
            <a:r>
              <a:rPr lang="zh-CN" altLang="en-US" sz="2800" dirty="0"/>
              <a:t>索过程的方法</a:t>
            </a:r>
          </a:p>
        </p:txBody>
      </p:sp>
      <p:sp>
        <p:nvSpPr>
          <p:cNvPr id="3" name="矩形 2">
            <a:extLst>
              <a:ext uri="{FF2B5EF4-FFF2-40B4-BE49-F238E27FC236}">
                <a16:creationId xmlns:a16="http://schemas.microsoft.com/office/drawing/2014/main" id="{F93D08CA-5974-4DA9-9D70-C918EA2C5574}"/>
              </a:ext>
            </a:extLst>
          </p:cNvPr>
          <p:cNvSpPr/>
          <p:nvPr/>
        </p:nvSpPr>
        <p:spPr bwMode="auto">
          <a:xfrm>
            <a:off x="2639616" y="4334244"/>
            <a:ext cx="6875835" cy="1399013"/>
          </a:xfrm>
          <a:prstGeom prst="rect">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7011">
                                            <p:txEl>
                                              <p:pRg st="0" end="0"/>
                                            </p:txEl>
                                          </p:spTgt>
                                        </p:tgtEl>
                                        <p:attrNameLst>
                                          <p:attrName>style.visibility</p:attrName>
                                        </p:attrNameLst>
                                      </p:cBhvr>
                                      <p:to>
                                        <p:strVal val="visible"/>
                                      </p:to>
                                    </p:set>
                                    <p:anim calcmode="lin" valueType="num">
                                      <p:cBhvr additive="base">
                                        <p:cTn id="19"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7013"/>
                                        </p:tgtEl>
                                        <p:attrNameLst>
                                          <p:attrName>style.visibility</p:attrName>
                                        </p:attrNameLst>
                                      </p:cBhvr>
                                      <p:to>
                                        <p:strVal val="visible"/>
                                      </p:to>
                                    </p:set>
                                    <p:anim calcmode="lin" valueType="num">
                                      <p:cBhvr additive="base">
                                        <p:cTn id="25" dur="500" fill="hold"/>
                                        <p:tgtEl>
                                          <p:spTgt spid="427013"/>
                                        </p:tgtEl>
                                        <p:attrNameLst>
                                          <p:attrName>ppt_x</p:attrName>
                                        </p:attrNameLst>
                                      </p:cBhvr>
                                      <p:tavLst>
                                        <p:tav tm="0">
                                          <p:val>
                                            <p:strVal val="#ppt_x"/>
                                          </p:val>
                                        </p:tav>
                                        <p:tav tm="100000">
                                          <p:val>
                                            <p:strVal val="#ppt_x"/>
                                          </p:val>
                                        </p:tav>
                                      </p:tavLst>
                                    </p:anim>
                                    <p:anim calcmode="lin" valueType="num">
                                      <p:cBhvr additive="base">
                                        <p:cTn id="26" dur="500" fill="hold"/>
                                        <p:tgtEl>
                                          <p:spTgt spid="4270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7015"/>
                                        </p:tgtEl>
                                        <p:attrNameLst>
                                          <p:attrName>style.visibility</p:attrName>
                                        </p:attrNameLst>
                                      </p:cBhvr>
                                      <p:to>
                                        <p:strVal val="visible"/>
                                      </p:to>
                                    </p:set>
                                    <p:anim calcmode="lin" valueType="num">
                                      <p:cBhvr additive="base">
                                        <p:cTn id="29" dur="500" fill="hold"/>
                                        <p:tgtEl>
                                          <p:spTgt spid="427015"/>
                                        </p:tgtEl>
                                        <p:attrNameLst>
                                          <p:attrName>ppt_x</p:attrName>
                                        </p:attrNameLst>
                                      </p:cBhvr>
                                      <p:tavLst>
                                        <p:tav tm="0">
                                          <p:val>
                                            <p:strVal val="#ppt_x"/>
                                          </p:val>
                                        </p:tav>
                                        <p:tav tm="100000">
                                          <p:val>
                                            <p:strVal val="#ppt_x"/>
                                          </p:val>
                                        </p:tav>
                                      </p:tavLst>
                                    </p:anim>
                                    <p:anim calcmode="lin" valueType="num">
                                      <p:cBhvr additive="base">
                                        <p:cTn id="30" dur="500" fill="hold"/>
                                        <p:tgtEl>
                                          <p:spTgt spid="4270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27017"/>
                                        </p:tgtEl>
                                        <p:attrNameLst>
                                          <p:attrName>style.visibility</p:attrName>
                                        </p:attrNameLst>
                                      </p:cBhvr>
                                      <p:to>
                                        <p:strVal val="visible"/>
                                      </p:to>
                                    </p:set>
                                    <p:anim calcmode="lin" valueType="num">
                                      <p:cBhvr additive="base">
                                        <p:cTn id="33" dur="500" fill="hold"/>
                                        <p:tgtEl>
                                          <p:spTgt spid="427017"/>
                                        </p:tgtEl>
                                        <p:attrNameLst>
                                          <p:attrName>ppt_x</p:attrName>
                                        </p:attrNameLst>
                                      </p:cBhvr>
                                      <p:tavLst>
                                        <p:tav tm="0">
                                          <p:val>
                                            <p:strVal val="#ppt_x"/>
                                          </p:val>
                                        </p:tav>
                                        <p:tav tm="100000">
                                          <p:val>
                                            <p:strVal val="#ppt_x"/>
                                          </p:val>
                                        </p:tav>
                                      </p:tavLst>
                                    </p:anim>
                                    <p:anim calcmode="lin" valueType="num">
                                      <p:cBhvr additive="base">
                                        <p:cTn id="34" dur="500" fill="hold"/>
                                        <p:tgtEl>
                                          <p:spTgt spid="4270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27011">
                                            <p:txEl>
                                              <p:pRg st="1" end="1"/>
                                            </p:txEl>
                                          </p:spTgt>
                                        </p:tgtEl>
                                        <p:attrNameLst>
                                          <p:attrName>style.visibility</p:attrName>
                                        </p:attrNameLst>
                                      </p:cBhvr>
                                      <p:to>
                                        <p:strVal val="visible"/>
                                      </p:to>
                                    </p:set>
                                    <p:anim calcmode="lin" valueType="num">
                                      <p:cBhvr additive="base">
                                        <p:cTn id="37" dur="500" fill="hold"/>
                                        <p:tgtEl>
                                          <p:spTgt spid="42701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7011">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27011">
                                            <p:txEl>
                                              <p:pRg st="2" end="2"/>
                                            </p:txEl>
                                          </p:spTgt>
                                        </p:tgtEl>
                                        <p:attrNameLst>
                                          <p:attrName>style.visibility</p:attrName>
                                        </p:attrNameLst>
                                      </p:cBhvr>
                                      <p:to>
                                        <p:strVal val="visible"/>
                                      </p:to>
                                    </p:set>
                                    <p:anim calcmode="lin" valueType="num">
                                      <p:cBhvr additive="base">
                                        <p:cTn id="41" dur="500" fill="hold"/>
                                        <p:tgtEl>
                                          <p:spTgt spid="427011">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27011">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27011">
                                            <p:txEl>
                                              <p:pRg st="3" end="3"/>
                                            </p:txEl>
                                          </p:spTgt>
                                        </p:tgtEl>
                                        <p:attrNameLst>
                                          <p:attrName>style.visibility</p:attrName>
                                        </p:attrNameLst>
                                      </p:cBhvr>
                                      <p:to>
                                        <p:strVal val="visible"/>
                                      </p:to>
                                    </p:set>
                                    <p:anim calcmode="lin" valueType="num">
                                      <p:cBhvr additive="base">
                                        <p:cTn id="45"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27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27023"/>
                                        </p:tgtEl>
                                        <p:attrNameLst>
                                          <p:attrName>style.visibility</p:attrName>
                                        </p:attrNameLst>
                                      </p:cBhvr>
                                      <p:to>
                                        <p:strVal val="visible"/>
                                      </p:to>
                                    </p:set>
                                    <p:anim calcmode="lin" valueType="num">
                                      <p:cBhvr additive="base">
                                        <p:cTn id="51" dur="500" fill="hold"/>
                                        <p:tgtEl>
                                          <p:spTgt spid="427023"/>
                                        </p:tgtEl>
                                        <p:attrNameLst>
                                          <p:attrName>ppt_x</p:attrName>
                                        </p:attrNameLst>
                                      </p:cBhvr>
                                      <p:tavLst>
                                        <p:tav tm="0">
                                          <p:val>
                                            <p:strVal val="#ppt_x"/>
                                          </p:val>
                                        </p:tav>
                                        <p:tav tm="100000">
                                          <p:val>
                                            <p:strVal val="#ppt_x"/>
                                          </p:val>
                                        </p:tav>
                                      </p:tavLst>
                                    </p:anim>
                                    <p:anim calcmode="lin" valueType="num">
                                      <p:cBhvr additive="base">
                                        <p:cTn id="52" dur="500" fill="hold"/>
                                        <p:tgtEl>
                                          <p:spTgt spid="4270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27025"/>
                                        </p:tgtEl>
                                        <p:attrNameLst>
                                          <p:attrName>style.visibility</p:attrName>
                                        </p:attrNameLst>
                                      </p:cBhvr>
                                      <p:to>
                                        <p:strVal val="visible"/>
                                      </p:to>
                                    </p:set>
                                    <p:anim calcmode="lin" valueType="num">
                                      <p:cBhvr additive="base">
                                        <p:cTn id="55" dur="500" fill="hold"/>
                                        <p:tgtEl>
                                          <p:spTgt spid="427025"/>
                                        </p:tgtEl>
                                        <p:attrNameLst>
                                          <p:attrName>ppt_x</p:attrName>
                                        </p:attrNameLst>
                                      </p:cBhvr>
                                      <p:tavLst>
                                        <p:tav tm="0">
                                          <p:val>
                                            <p:strVal val="#ppt_x"/>
                                          </p:val>
                                        </p:tav>
                                        <p:tav tm="100000">
                                          <p:val>
                                            <p:strVal val="#ppt_x"/>
                                          </p:val>
                                        </p:tav>
                                      </p:tavLst>
                                    </p:anim>
                                    <p:anim calcmode="lin" valueType="num">
                                      <p:cBhvr additive="base">
                                        <p:cTn id="56" dur="500" fill="hold"/>
                                        <p:tgtEl>
                                          <p:spTgt spid="42702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27026"/>
                                        </p:tgtEl>
                                        <p:attrNameLst>
                                          <p:attrName>style.visibility</p:attrName>
                                        </p:attrNameLst>
                                      </p:cBhvr>
                                      <p:to>
                                        <p:strVal val="visible"/>
                                      </p:to>
                                    </p:set>
                                    <p:anim calcmode="lin" valueType="num">
                                      <p:cBhvr additive="base">
                                        <p:cTn id="59" dur="500" fill="hold"/>
                                        <p:tgtEl>
                                          <p:spTgt spid="427026"/>
                                        </p:tgtEl>
                                        <p:attrNameLst>
                                          <p:attrName>ppt_x</p:attrName>
                                        </p:attrNameLst>
                                      </p:cBhvr>
                                      <p:tavLst>
                                        <p:tav tm="0">
                                          <p:val>
                                            <p:strVal val="#ppt_x"/>
                                          </p:val>
                                        </p:tav>
                                        <p:tav tm="100000">
                                          <p:val>
                                            <p:strVal val="#ppt_x"/>
                                          </p:val>
                                        </p:tav>
                                      </p:tavLst>
                                    </p:anim>
                                    <p:anim calcmode="lin" valueType="num">
                                      <p:cBhvr additive="base">
                                        <p:cTn id="60" dur="500" fill="hold"/>
                                        <p:tgtEl>
                                          <p:spTgt spid="4270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27028"/>
                                        </p:tgtEl>
                                        <p:attrNameLst>
                                          <p:attrName>style.visibility</p:attrName>
                                        </p:attrNameLst>
                                      </p:cBhvr>
                                      <p:to>
                                        <p:strVal val="visible"/>
                                      </p:to>
                                    </p:set>
                                    <p:anim calcmode="lin" valueType="num">
                                      <p:cBhvr additive="base">
                                        <p:cTn id="63" dur="500" fill="hold"/>
                                        <p:tgtEl>
                                          <p:spTgt spid="427028"/>
                                        </p:tgtEl>
                                        <p:attrNameLst>
                                          <p:attrName>ppt_x</p:attrName>
                                        </p:attrNameLst>
                                      </p:cBhvr>
                                      <p:tavLst>
                                        <p:tav tm="0">
                                          <p:val>
                                            <p:strVal val="#ppt_x"/>
                                          </p:val>
                                        </p:tav>
                                        <p:tav tm="100000">
                                          <p:val>
                                            <p:strVal val="#ppt_x"/>
                                          </p:val>
                                        </p:tav>
                                      </p:tavLst>
                                    </p:anim>
                                    <p:anim calcmode="lin" valueType="num">
                                      <p:cBhvr additive="base">
                                        <p:cTn id="64" dur="500" fill="hold"/>
                                        <p:tgtEl>
                                          <p:spTgt spid="4270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5" grpId="0"/>
      <p:bldP spid="427028"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B5E00-AAF1-439A-971F-4FDCC548EA64}"/>
              </a:ext>
            </a:extLst>
          </p:cNvPr>
          <p:cNvSpPr>
            <a:spLocks noGrp="1"/>
          </p:cNvSpPr>
          <p:nvPr>
            <p:ph type="title"/>
          </p:nvPr>
        </p:nvSpPr>
        <p:spPr/>
        <p:txBody>
          <a:bodyPr/>
          <a:lstStyle/>
          <a:p>
            <a:r>
              <a:rPr lang="zh-CN" altLang="en-US" dirty="0"/>
              <a:t>智能算法（</a:t>
            </a:r>
            <a:r>
              <a:rPr lang="zh-CN" altLang="en-US" b="1" dirty="0">
                <a:solidFill>
                  <a:srgbClr val="FF0000"/>
                </a:solidFill>
              </a:rPr>
              <a:t>非常重要！！！</a:t>
            </a:r>
            <a:r>
              <a:rPr lang="zh-CN" altLang="en-US" dirty="0"/>
              <a:t>）</a:t>
            </a:r>
          </a:p>
        </p:txBody>
      </p:sp>
      <p:sp>
        <p:nvSpPr>
          <p:cNvPr id="3" name="内容占位符 2">
            <a:extLst>
              <a:ext uri="{FF2B5EF4-FFF2-40B4-BE49-F238E27FC236}">
                <a16:creationId xmlns:a16="http://schemas.microsoft.com/office/drawing/2014/main" id="{279BF2C1-9454-4D5D-91DC-271EEC97F941}"/>
              </a:ext>
            </a:extLst>
          </p:cNvPr>
          <p:cNvSpPr>
            <a:spLocks noGrp="1"/>
          </p:cNvSpPr>
          <p:nvPr>
            <p:ph idx="1"/>
          </p:nvPr>
        </p:nvSpPr>
        <p:spPr/>
        <p:txBody>
          <a:bodyPr/>
          <a:lstStyle/>
          <a:p>
            <a:r>
              <a:rPr lang="zh-CN" altLang="en-US" dirty="0"/>
              <a:t>遗传、粒子群、蚁群算法</a:t>
            </a:r>
            <a:endParaRPr lang="en-US" altLang="zh-CN" dirty="0"/>
          </a:p>
          <a:p>
            <a:pPr lvl="1"/>
            <a:r>
              <a:rPr lang="zh-CN" altLang="en-US" dirty="0"/>
              <a:t>算法基本思想与原理</a:t>
            </a:r>
            <a:endParaRPr lang="en-US" altLang="zh-CN" dirty="0"/>
          </a:p>
          <a:p>
            <a:pPr lvl="1"/>
            <a:r>
              <a:rPr lang="zh-CN" altLang="en-US" dirty="0"/>
              <a:t>算法的基本操作与流程图</a:t>
            </a:r>
            <a:endParaRPr lang="en-US" altLang="zh-CN" dirty="0"/>
          </a:p>
          <a:p>
            <a:pPr lvl="1"/>
            <a:r>
              <a:rPr lang="zh-CN" altLang="en-US" dirty="0"/>
              <a:t>算法的特点：优缺点</a:t>
            </a:r>
            <a:endParaRPr lang="en-US" altLang="zh-CN" dirty="0"/>
          </a:p>
          <a:p>
            <a:pPr lvl="1"/>
            <a:r>
              <a:rPr lang="zh-CN" altLang="en-US" dirty="0"/>
              <a:t>算法的一般步凑</a:t>
            </a:r>
            <a:endParaRPr lang="en-US" altLang="zh-CN" dirty="0"/>
          </a:p>
          <a:p>
            <a:pPr lvl="1"/>
            <a:r>
              <a:rPr lang="zh-CN" altLang="en-US" dirty="0"/>
              <a:t>算法中关键参数的设定</a:t>
            </a:r>
          </a:p>
        </p:txBody>
      </p:sp>
    </p:spTree>
    <p:extLst>
      <p:ext uri="{BB962C8B-B14F-4D97-AF65-F5344CB8AC3E}">
        <p14:creationId xmlns:p14="http://schemas.microsoft.com/office/powerpoint/2010/main" val="328170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a:extLst>
              <a:ext uri="{FF2B5EF4-FFF2-40B4-BE49-F238E27FC236}">
                <a16:creationId xmlns:a16="http://schemas.microsoft.com/office/drawing/2014/main" id="{6D07CC7A-713C-4544-9F32-D1AD15498653}"/>
              </a:ext>
            </a:extLst>
          </p:cNvPr>
          <p:cNvSpPr>
            <a:spLocks noChangeArrowheads="1"/>
          </p:cNvSpPr>
          <p:nvPr/>
        </p:nvSpPr>
        <p:spPr bwMode="auto">
          <a:xfrm>
            <a:off x="5519739" y="6237288"/>
            <a:ext cx="19446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3076" name="Rectangle 1035">
            <a:extLst>
              <a:ext uri="{FF2B5EF4-FFF2-40B4-BE49-F238E27FC236}">
                <a16:creationId xmlns:a16="http://schemas.microsoft.com/office/drawing/2014/main" id="{165148B3-D39B-4C2D-8DCC-F8E53996726D}"/>
              </a:ext>
            </a:extLst>
          </p:cNvPr>
          <p:cNvSpPr>
            <a:spLocks noChangeArrowheads="1"/>
          </p:cNvSpPr>
          <p:nvPr/>
        </p:nvSpPr>
        <p:spPr bwMode="auto">
          <a:xfrm>
            <a:off x="1981200" y="38576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8000"/>
                </a:solidFill>
                <a:latin typeface="宋体" panose="02010600030101010101" pitchFamily="2" charset="-122"/>
              </a:rPr>
              <a:t>第四章 推理技术</a:t>
            </a:r>
          </a:p>
        </p:txBody>
      </p:sp>
      <p:sp>
        <p:nvSpPr>
          <p:cNvPr id="3077" name="Rectangle 1039">
            <a:extLst>
              <a:ext uri="{FF2B5EF4-FFF2-40B4-BE49-F238E27FC236}">
                <a16:creationId xmlns:a16="http://schemas.microsoft.com/office/drawing/2014/main" id="{7E547659-36B3-4E1D-A44D-D00142899938}"/>
              </a:ext>
            </a:extLst>
          </p:cNvPr>
          <p:cNvSpPr>
            <a:spLocks noChangeArrowheads="1"/>
          </p:cNvSpPr>
          <p:nvPr/>
        </p:nvSpPr>
        <p:spPr bwMode="auto">
          <a:xfrm>
            <a:off x="2135188" y="1341438"/>
            <a:ext cx="7561262"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t>1</a:t>
            </a:r>
            <a:r>
              <a:rPr lang="zh-CN" altLang="en-US"/>
              <a:t>、推理的分类</a:t>
            </a:r>
          </a:p>
          <a:p>
            <a:pPr eaLnBrk="1" hangingPunct="1">
              <a:buFontTx/>
              <a:buNone/>
            </a:pPr>
            <a:r>
              <a:rPr lang="en-US" altLang="zh-CN"/>
              <a:t>2</a:t>
            </a:r>
            <a:r>
              <a:rPr lang="zh-CN" altLang="en-US"/>
              <a:t>、消解原理</a:t>
            </a:r>
          </a:p>
          <a:p>
            <a:pPr eaLnBrk="1" hangingPunct="1">
              <a:buFontTx/>
              <a:buNone/>
            </a:pPr>
            <a:r>
              <a:rPr lang="en-US" altLang="zh-CN"/>
              <a:t>3</a:t>
            </a:r>
            <a:r>
              <a:rPr lang="zh-CN" altLang="en-US"/>
              <a:t>、规则演绎系统</a:t>
            </a:r>
          </a:p>
          <a:p>
            <a:pPr eaLnBrk="1" hangingPunct="1">
              <a:buFontTx/>
              <a:buNone/>
            </a:pPr>
            <a:r>
              <a:rPr lang="en-US" altLang="zh-CN"/>
              <a:t>4</a:t>
            </a:r>
            <a:r>
              <a:rPr lang="zh-CN" altLang="en-US"/>
              <a:t>、产生式系统</a:t>
            </a:r>
          </a:p>
          <a:p>
            <a:pPr eaLnBrk="1" hangingPunct="1">
              <a:buFontTx/>
              <a:buNone/>
            </a:pPr>
            <a:r>
              <a:rPr lang="en-US" altLang="zh-CN"/>
              <a:t>5</a:t>
            </a:r>
            <a:r>
              <a:rPr lang="zh-CN" altLang="en-US"/>
              <a:t>、定性推理</a:t>
            </a:r>
          </a:p>
          <a:p>
            <a:pPr eaLnBrk="1" hangingPunct="1">
              <a:buFontTx/>
              <a:buNone/>
            </a:pPr>
            <a:r>
              <a:rPr lang="en-US" altLang="zh-CN"/>
              <a:t>6</a:t>
            </a:r>
            <a:r>
              <a:rPr lang="zh-CN" altLang="en-US"/>
              <a:t>、不确定性推理</a:t>
            </a:r>
          </a:p>
          <a:p>
            <a:pPr eaLnBrk="1" hangingPunct="1">
              <a:buFontTx/>
              <a:buNone/>
            </a:pPr>
            <a:r>
              <a:rPr lang="en-US" altLang="zh-CN"/>
              <a:t>7</a:t>
            </a:r>
            <a:r>
              <a:rPr lang="zh-CN" altLang="en-US"/>
              <a:t>、非单调推理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a:extLst>
              <a:ext uri="{FF2B5EF4-FFF2-40B4-BE49-F238E27FC236}">
                <a16:creationId xmlns:a16="http://schemas.microsoft.com/office/drawing/2014/main" id="{6D07CC7A-713C-4544-9F32-D1AD15498653}"/>
              </a:ext>
            </a:extLst>
          </p:cNvPr>
          <p:cNvSpPr>
            <a:spLocks noChangeArrowheads="1"/>
          </p:cNvSpPr>
          <p:nvPr/>
        </p:nvSpPr>
        <p:spPr bwMode="auto">
          <a:xfrm>
            <a:off x="5519739" y="6237288"/>
            <a:ext cx="194468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3076" name="Rectangle 1035">
            <a:extLst>
              <a:ext uri="{FF2B5EF4-FFF2-40B4-BE49-F238E27FC236}">
                <a16:creationId xmlns:a16="http://schemas.microsoft.com/office/drawing/2014/main" id="{165148B3-D39B-4C2D-8DCC-F8E53996726D}"/>
              </a:ext>
            </a:extLst>
          </p:cNvPr>
          <p:cNvSpPr>
            <a:spLocks noChangeArrowheads="1"/>
          </p:cNvSpPr>
          <p:nvPr/>
        </p:nvSpPr>
        <p:spPr bwMode="auto">
          <a:xfrm>
            <a:off x="1981200" y="38576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8000"/>
                </a:solidFill>
                <a:latin typeface="宋体" panose="02010600030101010101" pitchFamily="2" charset="-122"/>
              </a:rPr>
              <a:t>第四章 推理技术</a:t>
            </a:r>
          </a:p>
        </p:txBody>
      </p:sp>
      <p:sp>
        <p:nvSpPr>
          <p:cNvPr id="3077" name="Rectangle 1039">
            <a:extLst>
              <a:ext uri="{FF2B5EF4-FFF2-40B4-BE49-F238E27FC236}">
                <a16:creationId xmlns:a16="http://schemas.microsoft.com/office/drawing/2014/main" id="{7E547659-36B3-4E1D-A44D-D00142899938}"/>
              </a:ext>
            </a:extLst>
          </p:cNvPr>
          <p:cNvSpPr>
            <a:spLocks noChangeArrowheads="1"/>
          </p:cNvSpPr>
          <p:nvPr/>
        </p:nvSpPr>
        <p:spPr bwMode="auto">
          <a:xfrm>
            <a:off x="2135188" y="1341438"/>
            <a:ext cx="7561262"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r>
              <a:rPr lang="zh-CN" altLang="en-US" dirty="0"/>
              <a:t>重点：</a:t>
            </a:r>
            <a:endParaRPr lang="en-US" altLang="zh-CN" dirty="0"/>
          </a:p>
          <a:p>
            <a:pPr lvl="1">
              <a:buNone/>
            </a:pPr>
            <a:r>
              <a:rPr lang="en-US" altLang="zh-CN" dirty="0"/>
              <a:t>1</a:t>
            </a:r>
            <a:r>
              <a:rPr lang="zh-CN" altLang="en-US" dirty="0"/>
              <a:t>、推理的分类与消解冲突的策略</a:t>
            </a:r>
          </a:p>
          <a:p>
            <a:pPr lvl="1">
              <a:buNone/>
            </a:pPr>
            <a:r>
              <a:rPr lang="en-US" altLang="zh-CN" dirty="0"/>
              <a:t>2</a:t>
            </a:r>
            <a:r>
              <a:rPr lang="zh-CN" altLang="en-US" dirty="0"/>
              <a:t>、消解原理</a:t>
            </a:r>
          </a:p>
          <a:p>
            <a:pPr lvl="1">
              <a:buNone/>
            </a:pPr>
            <a:r>
              <a:rPr lang="en-US" altLang="zh-CN" dirty="0"/>
              <a:t>3</a:t>
            </a:r>
            <a:r>
              <a:rPr lang="zh-CN" altLang="en-US" dirty="0"/>
              <a:t>、规则演绎系统、产生式系统、定性推理、不确定性推理、非单调推理</a:t>
            </a:r>
            <a:endParaRPr lang="en-US" altLang="zh-CN" dirty="0"/>
          </a:p>
          <a:p>
            <a:pPr marL="457200" indent="-457200"/>
            <a:r>
              <a:rPr lang="zh-CN" altLang="en-US" dirty="0"/>
              <a:t>题型：</a:t>
            </a:r>
            <a:endParaRPr lang="en-US" altLang="zh-CN" dirty="0"/>
          </a:p>
          <a:p>
            <a:pPr marL="1200150" lvl="1" indent="-457200"/>
            <a:r>
              <a:rPr lang="zh-CN" altLang="en-US" dirty="0"/>
              <a:t>选择题：</a:t>
            </a:r>
            <a:r>
              <a:rPr lang="en-US" altLang="zh-CN" dirty="0"/>
              <a:t>5</a:t>
            </a:r>
            <a:r>
              <a:rPr lang="zh-CN" altLang="en-US" dirty="0"/>
              <a:t>个</a:t>
            </a:r>
            <a:endParaRPr lang="en-US" altLang="zh-CN" dirty="0"/>
          </a:p>
          <a:p>
            <a:pPr marL="1200150" lvl="1" indent="-457200"/>
            <a:r>
              <a:rPr lang="zh-CN" altLang="en-US" dirty="0"/>
              <a:t>简答题：</a:t>
            </a:r>
            <a:r>
              <a:rPr lang="en-US" altLang="zh-CN" dirty="0"/>
              <a:t>1</a:t>
            </a:r>
            <a:r>
              <a:rPr lang="zh-CN" altLang="en-US" dirty="0"/>
              <a:t>个</a:t>
            </a:r>
          </a:p>
        </p:txBody>
      </p:sp>
    </p:spTree>
    <p:extLst>
      <p:ext uri="{BB962C8B-B14F-4D97-AF65-F5344CB8AC3E}">
        <p14:creationId xmlns:p14="http://schemas.microsoft.com/office/powerpoint/2010/main" val="2745804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CED03FC3-3A8E-4259-B1AD-281F4BE4C4D6}"/>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推理技术</a:t>
            </a:r>
            <a:endParaRPr lang="zh-CN" altLang="en-US"/>
          </a:p>
        </p:txBody>
      </p:sp>
      <p:sp>
        <p:nvSpPr>
          <p:cNvPr id="5123" name="内容占位符 2">
            <a:extLst>
              <a:ext uri="{FF2B5EF4-FFF2-40B4-BE49-F238E27FC236}">
                <a16:creationId xmlns:a16="http://schemas.microsoft.com/office/drawing/2014/main" id="{C2D033C0-C7F7-4EE6-A661-551E2DF0CDAD}"/>
              </a:ext>
            </a:extLst>
          </p:cNvPr>
          <p:cNvSpPr>
            <a:spLocks noGrp="1" noChangeArrowheads="1"/>
          </p:cNvSpPr>
          <p:nvPr>
            <p:ph idx="1"/>
          </p:nvPr>
        </p:nvSpPr>
        <p:spPr>
          <a:xfrm>
            <a:off x="1992313" y="1341438"/>
            <a:ext cx="8229600" cy="4525962"/>
          </a:xfrm>
        </p:spPr>
        <p:txBody>
          <a:bodyPr/>
          <a:lstStyle/>
          <a:p>
            <a:pPr eaLnBrk="1" hangingPunct="1"/>
            <a:r>
              <a:rPr lang="zh-CN" altLang="en-US"/>
              <a:t>推理：人类使用知识进行思考的行为</a:t>
            </a:r>
            <a:endParaRPr lang="en-US" altLang="zh-CN"/>
          </a:p>
          <a:p>
            <a:pPr lvl="1" eaLnBrk="1" hangingPunct="1">
              <a:buFont typeface="Wingdings" panose="05000000000000000000" pitchFamily="2" charset="2"/>
              <a:buChar char="Ø"/>
            </a:pPr>
            <a:r>
              <a:rPr lang="zh-CN" altLang="en-US" sz="2000"/>
              <a:t>是一个过程：人们从已有知识和事实推出结论的过程</a:t>
            </a:r>
            <a:endParaRPr lang="en-US" altLang="zh-CN" sz="2000"/>
          </a:p>
          <a:p>
            <a:pPr lvl="1" eaLnBrk="1" hangingPunct="1">
              <a:buFont typeface="Wingdings" panose="05000000000000000000" pitchFamily="2" charset="2"/>
              <a:buChar char="Ø"/>
            </a:pPr>
            <a:r>
              <a:rPr lang="zh-CN" altLang="en-US" sz="2000">
                <a:latin typeface="宋体" panose="02010600030101010101" pitchFamily="2" charset="-122"/>
              </a:rPr>
              <a:t>人们在对事物进行分析及做决策时，一般是从已知的事实和知识出发，推出其中蕴含的事实或归纳出新的事实。</a:t>
            </a:r>
            <a:endParaRPr lang="zh-CN" altLang="en-US" sz="2000"/>
          </a:p>
        </p:txBody>
      </p:sp>
      <p:sp>
        <p:nvSpPr>
          <p:cNvPr id="5124" name="AutoShape 9">
            <a:extLst>
              <a:ext uri="{FF2B5EF4-FFF2-40B4-BE49-F238E27FC236}">
                <a16:creationId xmlns:a16="http://schemas.microsoft.com/office/drawing/2014/main" id="{49D34352-7170-42D0-8EB3-14E874DACC60}"/>
              </a:ext>
            </a:extLst>
          </p:cNvPr>
          <p:cNvSpPr>
            <a:spLocks noChangeAspect="1" noChangeArrowheads="1"/>
          </p:cNvSpPr>
          <p:nvPr/>
        </p:nvSpPr>
        <p:spPr bwMode="auto">
          <a:xfrm>
            <a:off x="5943600" y="42846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5125" name="Text Box 13">
            <a:extLst>
              <a:ext uri="{FF2B5EF4-FFF2-40B4-BE49-F238E27FC236}">
                <a16:creationId xmlns:a16="http://schemas.microsoft.com/office/drawing/2014/main" id="{EC1EABCB-4FDB-40EF-9FDB-404963A2A62E}"/>
              </a:ext>
            </a:extLst>
          </p:cNvPr>
          <p:cNvSpPr txBox="1">
            <a:spLocks noChangeArrowheads="1"/>
          </p:cNvSpPr>
          <p:nvPr/>
        </p:nvSpPr>
        <p:spPr bwMode="auto">
          <a:xfrm>
            <a:off x="2063750" y="3573464"/>
            <a:ext cx="431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a:t>已知事实</a:t>
            </a:r>
          </a:p>
        </p:txBody>
      </p:sp>
      <p:sp>
        <p:nvSpPr>
          <p:cNvPr id="5126" name="Text Box 14">
            <a:extLst>
              <a:ext uri="{FF2B5EF4-FFF2-40B4-BE49-F238E27FC236}">
                <a16:creationId xmlns:a16="http://schemas.microsoft.com/office/drawing/2014/main" id="{78116304-3C68-400A-8214-0FA071899821}"/>
              </a:ext>
            </a:extLst>
          </p:cNvPr>
          <p:cNvSpPr txBox="1">
            <a:spLocks noChangeArrowheads="1"/>
          </p:cNvSpPr>
          <p:nvPr/>
        </p:nvSpPr>
        <p:spPr bwMode="auto">
          <a:xfrm>
            <a:off x="9480550" y="3789363"/>
            <a:ext cx="5032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b="1"/>
              <a:t>结论</a:t>
            </a:r>
          </a:p>
        </p:txBody>
      </p:sp>
      <p:pic>
        <p:nvPicPr>
          <p:cNvPr id="5127" name="Picture 16">
            <a:extLst>
              <a:ext uri="{FF2B5EF4-FFF2-40B4-BE49-F238E27FC236}">
                <a16:creationId xmlns:a16="http://schemas.microsoft.com/office/drawing/2014/main" id="{D906AFD5-9F30-4252-A1A7-FE898FEDC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4827589"/>
            <a:ext cx="5761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7">
            <a:extLst>
              <a:ext uri="{FF2B5EF4-FFF2-40B4-BE49-F238E27FC236}">
                <a16:creationId xmlns:a16="http://schemas.microsoft.com/office/drawing/2014/main" id="{AAA6293A-2730-4C52-B9E0-4A5D40868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6" y="3284538"/>
            <a:ext cx="22320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8">
            <a:extLst>
              <a:ext uri="{FF2B5EF4-FFF2-40B4-BE49-F238E27FC236}">
                <a16:creationId xmlns:a16="http://schemas.microsoft.com/office/drawing/2014/main" id="{960BE5B5-25B0-4D9F-9FE5-E89A8582DC4A}"/>
              </a:ext>
            </a:extLst>
          </p:cNvPr>
          <p:cNvSpPr txBox="1">
            <a:spLocks noChangeArrowheads="1"/>
          </p:cNvSpPr>
          <p:nvPr/>
        </p:nvSpPr>
        <p:spPr bwMode="auto">
          <a:xfrm>
            <a:off x="7753350" y="3500439"/>
            <a:ext cx="1055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b="1"/>
              <a:t>知识</a:t>
            </a:r>
          </a:p>
        </p:txBody>
      </p:sp>
      <p:pic>
        <p:nvPicPr>
          <p:cNvPr id="5130" name="Picture 19">
            <a:extLst>
              <a:ext uri="{FF2B5EF4-FFF2-40B4-BE49-F238E27FC236}">
                <a16:creationId xmlns:a16="http://schemas.microsoft.com/office/drawing/2014/main" id="{3EBBDEA4-12EB-4704-A271-0F8BCD8B453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913438" y="3327401"/>
            <a:ext cx="12239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矩形 10">
            <a:extLst>
              <a:ext uri="{FF2B5EF4-FFF2-40B4-BE49-F238E27FC236}">
                <a16:creationId xmlns:a16="http://schemas.microsoft.com/office/drawing/2014/main" id="{7B0ADAF9-30B8-467E-8998-F398F126609D}"/>
              </a:ext>
            </a:extLst>
          </p:cNvPr>
          <p:cNvSpPr>
            <a:spLocks noChangeArrowheads="1"/>
          </p:cNvSpPr>
          <p:nvPr/>
        </p:nvSpPr>
        <p:spPr bwMode="auto">
          <a:xfrm>
            <a:off x="7569201" y="3429000"/>
            <a:ext cx="1463675" cy="863600"/>
          </a:xfrm>
          <a:prstGeom prst="rect">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84CCEF0C-368B-4D3D-ADD0-7E8A4359A906}"/>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推理技术</a:t>
            </a:r>
          </a:p>
        </p:txBody>
      </p:sp>
      <p:sp>
        <p:nvSpPr>
          <p:cNvPr id="6147" name="Rectangle 11">
            <a:extLst>
              <a:ext uri="{FF2B5EF4-FFF2-40B4-BE49-F238E27FC236}">
                <a16:creationId xmlns:a16="http://schemas.microsoft.com/office/drawing/2014/main" id="{7D260B60-600F-4499-9FE8-6F46CCE0DDAA}"/>
              </a:ext>
            </a:extLst>
          </p:cNvPr>
          <p:cNvSpPr>
            <a:spLocks noChangeArrowheads="1"/>
          </p:cNvSpPr>
          <p:nvPr/>
        </p:nvSpPr>
        <p:spPr bwMode="auto">
          <a:xfrm>
            <a:off x="1774826" y="1412875"/>
            <a:ext cx="8893175"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dirty="0">
                <a:latin typeface="宋体" panose="02010600030101010101" pitchFamily="2" charset="-122"/>
              </a:rPr>
              <a:t>人工智能中，推理是由</a:t>
            </a:r>
            <a:r>
              <a:rPr lang="zh-CN" altLang="en-US" sz="2400" dirty="0">
                <a:solidFill>
                  <a:srgbClr val="FF0000"/>
                </a:solidFill>
                <a:latin typeface="宋体" panose="02010600030101010101" pitchFamily="2" charset="-122"/>
              </a:rPr>
              <a:t>程序</a:t>
            </a:r>
            <a:r>
              <a:rPr lang="zh-CN" altLang="en-US" sz="2400" dirty="0">
                <a:latin typeface="宋体" panose="02010600030101010101" pitchFamily="2" charset="-122"/>
              </a:rPr>
              <a:t>实现的，人们把用于控制计算机实现推理的程序称为推理机。</a:t>
            </a:r>
            <a:endParaRPr lang="en-US" altLang="zh-CN" sz="2400" dirty="0">
              <a:latin typeface="宋体" panose="02010600030101010101" pitchFamily="2" charset="-122"/>
            </a:endParaRPr>
          </a:p>
          <a:p>
            <a:pPr lvl="1">
              <a:spcBef>
                <a:spcPct val="0"/>
              </a:spcBef>
              <a:buFont typeface="Arial" panose="020B0604020202020204" pitchFamily="34" charset="0"/>
              <a:buChar char="•"/>
            </a:pPr>
            <a:r>
              <a:rPr lang="zh-CN" altLang="en-US" sz="2400" dirty="0">
                <a:latin typeface="宋体" panose="02010600030101010101" pitchFamily="2" charset="-122"/>
              </a:rPr>
              <a:t>推理机：了解理智</a:t>
            </a:r>
            <a:endParaRPr lang="en-US" altLang="zh-CN" sz="2400" dirty="0">
              <a:latin typeface="宋体" panose="02010600030101010101" pitchFamily="2" charset="-122"/>
            </a:endParaRPr>
          </a:p>
          <a:p>
            <a:pPr lvl="1">
              <a:spcBef>
                <a:spcPct val="0"/>
              </a:spcBef>
              <a:buFont typeface="Arial" panose="020B0604020202020204" pitchFamily="34" charset="0"/>
              <a:buChar char="•"/>
            </a:pPr>
            <a:r>
              <a:rPr lang="zh-CN" altLang="en-US" sz="2400" dirty="0">
                <a:latin typeface="宋体" panose="02010600030101010101" pitchFamily="2" charset="-122"/>
              </a:rPr>
              <a:t>推理机的核心：自动逻辑</a:t>
            </a:r>
            <a:endParaRPr lang="en-US" altLang="zh-CN" sz="2400" dirty="0">
              <a:latin typeface="宋体" panose="02010600030101010101" pitchFamily="2" charset="-122"/>
            </a:endParaRPr>
          </a:p>
          <a:p>
            <a:pPr>
              <a:spcBef>
                <a:spcPct val="0"/>
              </a:spcBef>
            </a:pPr>
            <a:r>
              <a:rPr lang="zh-CN" altLang="en-US" sz="2400" dirty="0">
                <a:solidFill>
                  <a:srgbClr val="FF0000"/>
                </a:solidFill>
                <a:latin typeface="宋体" panose="02010600030101010101" pitchFamily="2" charset="-122"/>
              </a:rPr>
              <a:t>已知事实</a:t>
            </a:r>
            <a:r>
              <a:rPr lang="zh-CN" altLang="en-US" sz="2400" dirty="0">
                <a:latin typeface="宋体" panose="02010600030101010101" pitchFamily="2" charset="-122"/>
              </a:rPr>
              <a:t>和</a:t>
            </a:r>
            <a:r>
              <a:rPr lang="zh-CN" altLang="en-US" sz="2400" dirty="0">
                <a:solidFill>
                  <a:srgbClr val="FF0000"/>
                </a:solidFill>
                <a:latin typeface="宋体" panose="02010600030101010101" pitchFamily="2" charset="-122"/>
              </a:rPr>
              <a:t>知识</a:t>
            </a:r>
            <a:r>
              <a:rPr lang="zh-CN" altLang="en-US" sz="2400" dirty="0">
                <a:latin typeface="宋体" panose="02010600030101010101" pitchFamily="2" charset="-122"/>
              </a:rPr>
              <a:t>是构成推理的两个基本要素。</a:t>
            </a:r>
            <a:endParaRPr lang="en-US" altLang="zh-CN" sz="2400" dirty="0">
              <a:latin typeface="宋体" panose="02010600030101010101" pitchFamily="2" charset="-122"/>
            </a:endParaRPr>
          </a:p>
          <a:p>
            <a:pPr lvl="1">
              <a:spcBef>
                <a:spcPct val="0"/>
              </a:spcBef>
              <a:buFont typeface="Arial" panose="020B0604020202020204" pitchFamily="34" charset="0"/>
              <a:buChar char="•"/>
            </a:pPr>
            <a:r>
              <a:rPr lang="zh-CN" altLang="en-US" sz="2400" dirty="0">
                <a:latin typeface="宋体" panose="02010600030101010101" pitchFamily="2" charset="-122"/>
              </a:rPr>
              <a:t>已知事实又称为</a:t>
            </a:r>
            <a:r>
              <a:rPr lang="zh-CN" altLang="en-US" sz="2400" b="1" dirty="0">
                <a:solidFill>
                  <a:srgbClr val="FF0000"/>
                </a:solidFill>
                <a:latin typeface="宋体" panose="02010600030101010101" pitchFamily="2" charset="-122"/>
              </a:rPr>
              <a:t>证据</a:t>
            </a:r>
            <a:r>
              <a:rPr lang="zh-CN" altLang="en-US" sz="2400" dirty="0">
                <a:latin typeface="宋体" panose="02010600030101010101" pitchFamily="2" charset="-122"/>
              </a:rPr>
              <a:t>，用以指出推理的起点及推理时应该使用的知识。</a:t>
            </a:r>
            <a:endParaRPr lang="en-US" altLang="zh-CN" sz="2400" dirty="0">
              <a:latin typeface="宋体" panose="02010600030101010101" pitchFamily="2" charset="-122"/>
            </a:endParaRPr>
          </a:p>
          <a:p>
            <a:pPr lvl="1">
              <a:spcBef>
                <a:spcPct val="0"/>
              </a:spcBef>
              <a:buFont typeface="Arial" panose="020B0604020202020204" pitchFamily="34" charset="0"/>
              <a:buChar char="•"/>
            </a:pPr>
            <a:r>
              <a:rPr lang="zh-CN" altLang="en-US" sz="2400" dirty="0">
                <a:latin typeface="宋体" panose="02010600030101010101" pitchFamily="2" charset="-122"/>
              </a:rPr>
              <a:t>知识是使推理过程得以向前推进的保证，并使推理逐步达到最终目标。 </a:t>
            </a:r>
            <a:endParaRPr lang="en-US" altLang="zh-CN" sz="2400" dirty="0">
              <a:latin typeface="宋体" panose="02010600030101010101" pitchFamily="2" charset="-122"/>
            </a:endParaRPr>
          </a:p>
          <a:p>
            <a:pPr lvl="1">
              <a:spcBef>
                <a:spcPct val="0"/>
              </a:spcBef>
              <a:buFont typeface="Arial" panose="020B0604020202020204" pitchFamily="34" charset="0"/>
              <a:buChar char="•"/>
            </a:pPr>
            <a:r>
              <a:rPr lang="zh-CN" altLang="en-US" sz="2400" dirty="0">
                <a:latin typeface="宋体" panose="02010600030101010101" pitchFamily="2" charset="-122"/>
              </a:rPr>
              <a:t>例：医疗诊断专家系统</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0">
            <a:extLst>
              <a:ext uri="{FF2B5EF4-FFF2-40B4-BE49-F238E27FC236}">
                <a16:creationId xmlns:a16="http://schemas.microsoft.com/office/drawing/2014/main" id="{21342B31-3866-4D5C-9AB5-6AA1B381AA81}"/>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4.1 </a:t>
            </a:r>
            <a:r>
              <a:rPr lang="zh-CN" altLang="en-US" sz="4400" b="1">
                <a:solidFill>
                  <a:srgbClr val="008000"/>
                </a:solidFill>
                <a:latin typeface="宋体" panose="02010600030101010101" pitchFamily="2" charset="-122"/>
              </a:rPr>
              <a:t>推理的分类与策略</a:t>
            </a:r>
          </a:p>
        </p:txBody>
      </p:sp>
      <p:sp>
        <p:nvSpPr>
          <p:cNvPr id="7171" name="Rectangle 33">
            <a:extLst>
              <a:ext uri="{FF2B5EF4-FFF2-40B4-BE49-F238E27FC236}">
                <a16:creationId xmlns:a16="http://schemas.microsoft.com/office/drawing/2014/main" id="{0FC91658-8910-418E-94A2-755F48D418C9}"/>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
        <p:nvSpPr>
          <p:cNvPr id="38953" name="Rectangle 41">
            <a:extLst>
              <a:ext uri="{FF2B5EF4-FFF2-40B4-BE49-F238E27FC236}">
                <a16:creationId xmlns:a16="http://schemas.microsoft.com/office/drawing/2014/main" id="{3CE8D9CE-E471-4074-A80B-688ECAC1ADFC}"/>
              </a:ext>
            </a:extLst>
          </p:cNvPr>
          <p:cNvSpPr>
            <a:spLocks noChangeArrowheads="1"/>
          </p:cNvSpPr>
          <p:nvPr/>
        </p:nvSpPr>
        <p:spPr bwMode="auto">
          <a:xfrm>
            <a:off x="2208214" y="2363788"/>
            <a:ext cx="8135937" cy="3225800"/>
          </a:xfrm>
          <a:prstGeom prst="rect">
            <a:avLst/>
          </a:prstGeom>
          <a:noFill/>
          <a:ln>
            <a:noFill/>
          </a:ln>
          <a:effectLst/>
        </p:spPr>
        <p:txBody>
          <a:bodyPr anchor="ctr">
            <a:spAutoFit/>
          </a:bodyPr>
          <a:lstStyle/>
          <a:p>
            <a:pPr>
              <a:defRPr/>
            </a:pPr>
            <a:r>
              <a:rPr lang="en-US" altLang="zh-CN" sz="2600" dirty="0">
                <a:solidFill>
                  <a:srgbClr val="0000FF"/>
                </a:solidFill>
              </a:rPr>
              <a:t>①</a:t>
            </a:r>
            <a:r>
              <a:rPr lang="zh-CN" altLang="en-US" sz="2600" dirty="0">
                <a:solidFill>
                  <a:srgbClr val="0000FF"/>
                </a:solidFill>
                <a:latin typeface="宋体" panose="02010600030101010101" pitchFamily="2" charset="-122"/>
              </a:rPr>
              <a:t>按推出结论的途径来划分 </a:t>
            </a:r>
            <a:r>
              <a:rPr lang="zh-CN" altLang="en-US" sz="2600" dirty="0">
                <a:latin typeface="宋体" panose="02010600030101010101" pitchFamily="2" charset="-122"/>
              </a:rPr>
              <a:t>：</a:t>
            </a:r>
          </a:p>
          <a:p>
            <a:pPr marL="342900" indent="-342900">
              <a:lnSpc>
                <a:spcPct val="120000"/>
              </a:lnSpc>
              <a:buFont typeface="Arial" panose="020B0604020202020204" pitchFamily="34" charset="0"/>
              <a:buChar char="•"/>
              <a:defRPr/>
            </a:pPr>
            <a:r>
              <a:rPr lang="zh-CN" altLang="en-US" sz="2400" b="1" dirty="0"/>
              <a:t>演绎推理</a:t>
            </a:r>
            <a:r>
              <a:rPr lang="zh-CN" altLang="en-US" sz="2400" dirty="0"/>
              <a:t>：由一般性知识推出适合某一具体情况的结论</a:t>
            </a:r>
            <a:endParaRPr lang="en-US" altLang="zh-CN" sz="2400" dirty="0"/>
          </a:p>
          <a:p>
            <a:pPr marL="800100" lvl="1" indent="-342900">
              <a:lnSpc>
                <a:spcPct val="120000"/>
              </a:lnSpc>
              <a:buFont typeface="Arial" panose="020B0604020202020204" pitchFamily="34" charset="0"/>
              <a:buChar char="•"/>
              <a:defRPr/>
            </a:pPr>
            <a:r>
              <a:rPr lang="zh-CN" altLang="en-US" sz="2000" dirty="0"/>
              <a:t>一般到个别</a:t>
            </a:r>
            <a:endParaRPr lang="en-US" altLang="zh-CN" sz="2000" dirty="0"/>
          </a:p>
          <a:p>
            <a:pPr marL="800100" lvl="1" indent="-342900">
              <a:lnSpc>
                <a:spcPct val="120000"/>
              </a:lnSpc>
              <a:buFont typeface="Arial" panose="020B0604020202020204" pitchFamily="34" charset="0"/>
              <a:buChar char="•"/>
              <a:defRPr/>
            </a:pPr>
            <a:r>
              <a:rPr lang="zh-CN" altLang="en-US" sz="2000" dirty="0"/>
              <a:t>核心是三段论：大前提、小前提和结论</a:t>
            </a:r>
            <a:endParaRPr lang="en-US" altLang="zh-CN" sz="2000" dirty="0"/>
          </a:p>
          <a:p>
            <a:pPr marL="1257300" lvl="2" indent="-342900">
              <a:lnSpc>
                <a:spcPct val="120000"/>
              </a:lnSpc>
              <a:buFont typeface="Arial" panose="020B0604020202020204" pitchFamily="34" charset="0"/>
              <a:buChar char="•"/>
              <a:defRPr/>
            </a:pPr>
            <a:r>
              <a:rPr lang="zh-CN" altLang="en-US" dirty="0"/>
              <a:t>大前提：是已知的一般性知识或推理过程得到的判断</a:t>
            </a:r>
            <a:endParaRPr lang="en-US" altLang="zh-CN" dirty="0"/>
          </a:p>
          <a:p>
            <a:pPr marL="1257300" lvl="2" indent="-342900">
              <a:lnSpc>
                <a:spcPct val="120000"/>
              </a:lnSpc>
              <a:buFont typeface="Arial" panose="020B0604020202020204" pitchFamily="34" charset="0"/>
              <a:buChar char="•"/>
              <a:defRPr/>
            </a:pPr>
            <a:r>
              <a:rPr lang="zh-CN" altLang="en-US" dirty="0"/>
              <a:t>小前提：是关于某种具体情况或某个具体实例的判断</a:t>
            </a:r>
            <a:endParaRPr lang="en-US" altLang="zh-CN" dirty="0"/>
          </a:p>
          <a:p>
            <a:pPr marL="1257300" lvl="2" indent="-342900">
              <a:lnSpc>
                <a:spcPct val="120000"/>
              </a:lnSpc>
              <a:buFont typeface="Arial" panose="020B0604020202020204" pitchFamily="34" charset="0"/>
              <a:buChar char="•"/>
              <a:defRPr/>
            </a:pPr>
            <a:r>
              <a:rPr lang="zh-CN" altLang="en-US" dirty="0"/>
              <a:t>结论：是由大前提推出并且适合小前提的判断</a:t>
            </a:r>
            <a:endParaRPr lang="en-US" altLang="zh-CN" dirty="0"/>
          </a:p>
          <a:p>
            <a:pPr marL="1257300" lvl="2" indent="-342900">
              <a:buFont typeface="Arial" panose="020B0604020202020204" pitchFamily="34" charset="0"/>
              <a:buChar char="•"/>
              <a:defRPr/>
            </a:pPr>
            <a:endParaRPr lang="en-US" altLang="zh-CN" dirty="0"/>
          </a:p>
          <a:p>
            <a:pPr marL="1257300" lvl="2" indent="-342900">
              <a:buFont typeface="Arial" panose="020B0604020202020204" pitchFamily="34" charset="0"/>
              <a:buChar char="•"/>
              <a:defRPr/>
            </a:pP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0">
            <a:extLst>
              <a:ext uri="{FF2B5EF4-FFF2-40B4-BE49-F238E27FC236}">
                <a16:creationId xmlns:a16="http://schemas.microsoft.com/office/drawing/2014/main" id="{60EE4918-470F-4600-B255-F9A6B665774B}"/>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推理的分类</a:t>
            </a:r>
          </a:p>
        </p:txBody>
      </p:sp>
      <p:sp>
        <p:nvSpPr>
          <p:cNvPr id="9219" name="Rectangle 33">
            <a:extLst>
              <a:ext uri="{FF2B5EF4-FFF2-40B4-BE49-F238E27FC236}">
                <a16:creationId xmlns:a16="http://schemas.microsoft.com/office/drawing/2014/main" id="{C357A66B-E52E-418C-A533-907D8FF53930}"/>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
        <p:nvSpPr>
          <p:cNvPr id="38953" name="Rectangle 41">
            <a:extLst>
              <a:ext uri="{FF2B5EF4-FFF2-40B4-BE49-F238E27FC236}">
                <a16:creationId xmlns:a16="http://schemas.microsoft.com/office/drawing/2014/main" id="{F81133BA-11BF-4EEC-B37A-C2AA90B2D019}"/>
              </a:ext>
            </a:extLst>
          </p:cNvPr>
          <p:cNvSpPr>
            <a:spLocks noChangeArrowheads="1"/>
          </p:cNvSpPr>
          <p:nvPr/>
        </p:nvSpPr>
        <p:spPr bwMode="auto">
          <a:xfrm>
            <a:off x="2208214" y="2349500"/>
            <a:ext cx="8135937" cy="3340100"/>
          </a:xfrm>
          <a:prstGeom prst="rect">
            <a:avLst/>
          </a:prstGeom>
          <a:noFill/>
          <a:ln>
            <a:noFill/>
          </a:ln>
          <a:effectLst/>
        </p:spPr>
        <p:txBody>
          <a:bodyPr anchor="ctr">
            <a:spAutoFit/>
          </a:bodyPr>
          <a:lstStyle/>
          <a:p>
            <a:pPr>
              <a:defRPr/>
            </a:pPr>
            <a:r>
              <a:rPr lang="en-US" altLang="zh-CN" sz="2600" dirty="0">
                <a:solidFill>
                  <a:srgbClr val="0000FF"/>
                </a:solidFill>
              </a:rPr>
              <a:t>①</a:t>
            </a:r>
            <a:r>
              <a:rPr lang="zh-CN" altLang="en-US" sz="2600" dirty="0">
                <a:solidFill>
                  <a:srgbClr val="0000FF"/>
                </a:solidFill>
                <a:latin typeface="宋体" panose="02010600030101010101" pitchFamily="2" charset="-122"/>
              </a:rPr>
              <a:t>按推出结论的途径来划分 </a:t>
            </a:r>
            <a:r>
              <a:rPr lang="zh-CN" altLang="en-US" sz="2600" dirty="0">
                <a:latin typeface="宋体" panose="02010600030101010101" pitchFamily="2" charset="-122"/>
              </a:rPr>
              <a:t>：</a:t>
            </a:r>
          </a:p>
          <a:p>
            <a:pPr marL="342900" indent="-342900">
              <a:buFont typeface="Arial" panose="020B0604020202020204" pitchFamily="34" charset="0"/>
              <a:buChar char="•"/>
              <a:defRPr/>
            </a:pPr>
            <a:r>
              <a:rPr lang="zh-CN" altLang="en-US" sz="2400" b="1" dirty="0"/>
              <a:t>演绎推理</a:t>
            </a:r>
            <a:r>
              <a:rPr lang="zh-CN" altLang="en-US" sz="2400" dirty="0"/>
              <a:t>：由一般性知识推出适合某一具体情况的结论</a:t>
            </a:r>
            <a:endParaRPr lang="en-US" altLang="zh-CN" sz="2400" dirty="0"/>
          </a:p>
          <a:p>
            <a:pPr marL="342900" indent="-342900">
              <a:buFont typeface="Arial" panose="020B0604020202020204" pitchFamily="34" charset="0"/>
              <a:buChar char="•"/>
              <a:defRPr/>
            </a:pPr>
            <a:r>
              <a:rPr lang="zh-CN" altLang="en-US" sz="2400" b="1" dirty="0"/>
              <a:t>归纳推理</a:t>
            </a:r>
            <a:r>
              <a:rPr lang="zh-CN" altLang="en-US" sz="2400" dirty="0"/>
              <a:t>：从足够多的事例中总结归纳出一般性结论</a:t>
            </a:r>
            <a:endParaRPr lang="en-US" altLang="zh-CN" sz="2400" dirty="0"/>
          </a:p>
          <a:p>
            <a:pPr marL="800100" lvl="1" indent="-342900">
              <a:lnSpc>
                <a:spcPct val="120000"/>
              </a:lnSpc>
              <a:buFont typeface="Arial" panose="020B0604020202020204" pitchFamily="34" charset="0"/>
              <a:buChar char="•"/>
              <a:defRPr/>
            </a:pPr>
            <a:r>
              <a:rPr lang="zh-CN" altLang="en-US" sz="2000" dirty="0"/>
              <a:t>从个别到一般</a:t>
            </a:r>
            <a:endParaRPr lang="en-US" altLang="zh-CN" sz="2000" dirty="0"/>
          </a:p>
          <a:p>
            <a:pPr marL="800100" lvl="1" indent="-342900">
              <a:lnSpc>
                <a:spcPct val="120000"/>
              </a:lnSpc>
              <a:buFont typeface="Arial" panose="020B0604020202020204" pitchFamily="34" charset="0"/>
              <a:buChar char="•"/>
              <a:defRPr/>
            </a:pPr>
            <a:r>
              <a:rPr lang="zh-CN" altLang="en-US" sz="2000" dirty="0"/>
              <a:t>基本思想：是先从已知事实中假设出一个结论，然后对这个结论的正确性加以证明</a:t>
            </a:r>
            <a:endParaRPr lang="en-US" altLang="zh-CN" sz="2000" dirty="0"/>
          </a:p>
          <a:p>
            <a:pPr marL="800100" lvl="1" indent="-342900">
              <a:lnSpc>
                <a:spcPct val="120000"/>
              </a:lnSpc>
              <a:buFont typeface="Arial" panose="020B0604020202020204" pitchFamily="34" charset="0"/>
              <a:buChar char="•"/>
              <a:defRPr/>
            </a:pPr>
            <a:r>
              <a:rPr lang="zh-CN" altLang="en-US" sz="2000" dirty="0"/>
              <a:t>典型分类方法有两种：</a:t>
            </a:r>
            <a:endParaRPr lang="en-US" altLang="zh-CN" sz="2000" dirty="0"/>
          </a:p>
          <a:p>
            <a:pPr marL="1257300" lvl="2" indent="-342900">
              <a:lnSpc>
                <a:spcPct val="120000"/>
              </a:lnSpc>
              <a:buFont typeface="Arial" panose="020B0604020202020204" pitchFamily="34" charset="0"/>
              <a:buChar char="•"/>
              <a:defRPr/>
            </a:pPr>
            <a:r>
              <a:rPr lang="zh-CN" altLang="en-US" dirty="0"/>
              <a:t>按照所选实例的广泛性：完全归纳推理和不完全归纳推理</a:t>
            </a:r>
            <a:endParaRPr lang="en-US" altLang="zh-CN" dirty="0"/>
          </a:p>
          <a:p>
            <a:pPr marL="1257300" lvl="2" indent="-342900">
              <a:lnSpc>
                <a:spcPct val="120000"/>
              </a:lnSpc>
              <a:buFont typeface="Arial" panose="020B0604020202020204" pitchFamily="34" charset="0"/>
              <a:buChar char="•"/>
              <a:defRPr/>
            </a:pPr>
            <a:r>
              <a:rPr lang="zh-CN" altLang="en-US" dirty="0"/>
              <a:t>按照推理所使用的方法：枚举归纳推理和类比归纳推理</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0">
            <a:extLst>
              <a:ext uri="{FF2B5EF4-FFF2-40B4-BE49-F238E27FC236}">
                <a16:creationId xmlns:a16="http://schemas.microsoft.com/office/drawing/2014/main" id="{99BDB833-A18D-4455-9C47-5B02969B2566}"/>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推理的分类</a:t>
            </a:r>
          </a:p>
        </p:txBody>
      </p:sp>
      <p:sp>
        <p:nvSpPr>
          <p:cNvPr id="11267" name="Rectangle 33">
            <a:extLst>
              <a:ext uri="{FF2B5EF4-FFF2-40B4-BE49-F238E27FC236}">
                <a16:creationId xmlns:a16="http://schemas.microsoft.com/office/drawing/2014/main" id="{94B01C49-F8FE-4F3A-8D66-6B70952AFDE1}"/>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
        <p:nvSpPr>
          <p:cNvPr id="38953" name="Rectangle 41">
            <a:extLst>
              <a:ext uri="{FF2B5EF4-FFF2-40B4-BE49-F238E27FC236}">
                <a16:creationId xmlns:a16="http://schemas.microsoft.com/office/drawing/2014/main" id="{930D09CD-C987-4F1D-A7B3-4BF4E2814179}"/>
              </a:ext>
            </a:extLst>
          </p:cNvPr>
          <p:cNvSpPr>
            <a:spLocks noChangeArrowheads="1"/>
          </p:cNvSpPr>
          <p:nvPr/>
        </p:nvSpPr>
        <p:spPr bwMode="auto">
          <a:xfrm>
            <a:off x="2208214" y="2384495"/>
            <a:ext cx="8135937" cy="3170099"/>
          </a:xfrm>
          <a:prstGeom prst="rect">
            <a:avLst/>
          </a:prstGeom>
          <a:noFill/>
          <a:ln>
            <a:noFill/>
          </a:ln>
          <a:effectLst/>
        </p:spPr>
        <p:txBody>
          <a:bodyPr anchor="ctr">
            <a:spAutoFit/>
          </a:bodyPr>
          <a:lstStyle/>
          <a:p>
            <a:pPr>
              <a:defRPr/>
            </a:pPr>
            <a:r>
              <a:rPr lang="en-US" altLang="zh-CN" sz="2600" dirty="0">
                <a:solidFill>
                  <a:srgbClr val="0000FF"/>
                </a:solidFill>
              </a:rPr>
              <a:t>①</a:t>
            </a:r>
            <a:r>
              <a:rPr lang="zh-CN" altLang="en-US" sz="2600" dirty="0">
                <a:solidFill>
                  <a:srgbClr val="0000FF"/>
                </a:solidFill>
                <a:latin typeface="宋体" panose="02010600030101010101" pitchFamily="2" charset="-122"/>
              </a:rPr>
              <a:t>按推出结论的途径来划分 </a:t>
            </a:r>
            <a:r>
              <a:rPr lang="zh-CN" altLang="en-US" sz="2600" dirty="0">
                <a:latin typeface="宋体" panose="02010600030101010101" pitchFamily="2" charset="-122"/>
              </a:rPr>
              <a:t>：</a:t>
            </a:r>
          </a:p>
          <a:p>
            <a:pPr marL="342900" indent="-342900">
              <a:buFont typeface="Arial" panose="020B0604020202020204" pitchFamily="34" charset="0"/>
              <a:buChar char="•"/>
              <a:defRPr/>
            </a:pPr>
            <a:r>
              <a:rPr lang="zh-CN" altLang="en-US" sz="2400" b="1" dirty="0"/>
              <a:t>演绎推理</a:t>
            </a:r>
            <a:r>
              <a:rPr lang="zh-CN" altLang="en-US" sz="2400" dirty="0"/>
              <a:t>：由一般性知识推出适合某一具体情况的结论</a:t>
            </a:r>
            <a:endParaRPr lang="en-US" altLang="zh-CN" sz="2400" dirty="0"/>
          </a:p>
          <a:p>
            <a:pPr marL="342900" indent="-342900">
              <a:buFont typeface="Arial" panose="020B0604020202020204" pitchFamily="34" charset="0"/>
              <a:buChar char="•"/>
              <a:defRPr/>
            </a:pPr>
            <a:r>
              <a:rPr lang="zh-CN" altLang="en-US" sz="2400" b="1" dirty="0"/>
              <a:t>归纳推理</a:t>
            </a:r>
            <a:r>
              <a:rPr lang="zh-CN" altLang="en-US" sz="2400" dirty="0"/>
              <a:t>：从足够多的事例中总结归纳出一般性结论</a:t>
            </a:r>
            <a:endParaRPr lang="en-US" altLang="zh-CN" sz="2400" dirty="0"/>
          </a:p>
          <a:p>
            <a:pPr marL="342900" indent="-342900">
              <a:buFont typeface="Arial" panose="020B0604020202020204" pitchFamily="34" charset="0"/>
              <a:buChar char="•"/>
              <a:defRPr/>
            </a:pPr>
            <a:r>
              <a:rPr lang="zh-CN" altLang="en-US" sz="2400" b="1" dirty="0"/>
              <a:t>默认推理</a:t>
            </a:r>
            <a:r>
              <a:rPr lang="zh-CN" altLang="en-US" sz="2400" dirty="0"/>
              <a:t>：在</a:t>
            </a:r>
            <a:r>
              <a:rPr lang="zh-CN" altLang="en-US" sz="2400" dirty="0">
                <a:solidFill>
                  <a:srgbClr val="FF0000"/>
                </a:solidFill>
              </a:rPr>
              <a:t>知识不完全的情况下</a:t>
            </a:r>
            <a:r>
              <a:rPr lang="zh-CN" altLang="en-US" sz="2400" dirty="0"/>
              <a:t>假设某些条件已经具备来进行的推理过程</a:t>
            </a:r>
            <a:r>
              <a:rPr lang="zh-CN" altLang="en-US" dirty="0"/>
              <a:t>  </a:t>
            </a:r>
            <a:r>
              <a:rPr lang="zh-CN" altLang="en-US" dirty="0">
                <a:latin typeface="宋体" panose="02010600030101010101" pitchFamily="2" charset="-122"/>
              </a:rPr>
              <a:t>。</a:t>
            </a:r>
            <a:r>
              <a:rPr lang="zh-CN" altLang="en-US" sz="2400" dirty="0">
                <a:latin typeface="宋体" panose="02010600030101010101" pitchFamily="2" charset="-122"/>
              </a:rPr>
              <a:t>（缺省推理）</a:t>
            </a:r>
            <a:endParaRPr lang="en-US" altLang="zh-CN" sz="2400" dirty="0">
              <a:latin typeface="宋体" panose="02010600030101010101" pitchFamily="2" charset="-122"/>
            </a:endParaRPr>
          </a:p>
          <a:p>
            <a:pPr marL="800100" lvl="1" indent="-342900">
              <a:buFont typeface="Arial" panose="020B0604020202020204" pitchFamily="34" charset="0"/>
              <a:buChar char="•"/>
              <a:defRPr/>
            </a:pPr>
            <a:r>
              <a:rPr lang="zh-CN" altLang="en-US" sz="2000" dirty="0">
                <a:latin typeface="宋体" panose="02010600030101010101" pitchFamily="2" charset="-122"/>
              </a:rPr>
              <a:t>在默认推理的过程中，如果到某一时刻发现原先所做的默认不正确，则要撤销所做的默认，也即由此默认推出的所有结论重新按新情况进行推理。</a:t>
            </a:r>
            <a:endParaRPr lang="en-US" altLang="zh-CN" sz="2000" dirty="0">
              <a:latin typeface="宋体" panose="02010600030101010101" pitchFamily="2" charset="-122"/>
            </a:endParaRPr>
          </a:p>
          <a:p>
            <a:pPr marL="342900" indent="-342900">
              <a:buFont typeface="Arial" panose="020B0604020202020204" pitchFamily="34" charset="0"/>
              <a:buChar char="•"/>
              <a:defRPr/>
            </a:pPr>
            <a:endParaRPr lang="zh-CN" altLang="en-US" dirty="0">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9A197-0A29-4DF7-9E60-42931CF2C6A1}"/>
              </a:ext>
            </a:extLst>
          </p:cNvPr>
          <p:cNvSpPr>
            <a:spLocks noGrp="1"/>
          </p:cNvSpPr>
          <p:nvPr>
            <p:ph type="title"/>
          </p:nvPr>
        </p:nvSpPr>
        <p:spPr/>
        <p:txBody>
          <a:bodyPr/>
          <a:lstStyle/>
          <a:p>
            <a:r>
              <a:rPr lang="en-US" altLang="zh-CN" dirty="0"/>
              <a:t>1. </a:t>
            </a:r>
            <a:r>
              <a:rPr lang="zh-CN" altLang="en-US" dirty="0"/>
              <a:t>人工智能概论</a:t>
            </a:r>
          </a:p>
        </p:txBody>
      </p:sp>
      <p:sp>
        <p:nvSpPr>
          <p:cNvPr id="3" name="内容占位符 2">
            <a:extLst>
              <a:ext uri="{FF2B5EF4-FFF2-40B4-BE49-F238E27FC236}">
                <a16:creationId xmlns:a16="http://schemas.microsoft.com/office/drawing/2014/main" id="{EB0C6059-1AB7-495A-A8CC-FE47DF340A33}"/>
              </a:ext>
            </a:extLst>
          </p:cNvPr>
          <p:cNvSpPr>
            <a:spLocks noGrp="1"/>
          </p:cNvSpPr>
          <p:nvPr>
            <p:ph idx="1"/>
          </p:nvPr>
        </p:nvSpPr>
        <p:spPr/>
        <p:txBody>
          <a:bodyPr/>
          <a:lstStyle/>
          <a:p>
            <a:r>
              <a:rPr lang="zh-CN" altLang="en-US" dirty="0"/>
              <a:t>重点：</a:t>
            </a:r>
            <a:endParaRPr lang="en-US" altLang="zh-CN" dirty="0"/>
          </a:p>
          <a:p>
            <a:pPr lvl="1"/>
            <a:r>
              <a:rPr lang="zh-CN" altLang="en-US" dirty="0"/>
              <a:t>人工智能的概念</a:t>
            </a:r>
            <a:endParaRPr lang="en-US" altLang="zh-CN" dirty="0"/>
          </a:p>
          <a:p>
            <a:pPr lvl="1"/>
            <a:r>
              <a:rPr lang="zh-CN" altLang="en-US" dirty="0"/>
              <a:t>人工智能的研究方法</a:t>
            </a:r>
            <a:endParaRPr lang="en-US" altLang="zh-CN" dirty="0"/>
          </a:p>
          <a:p>
            <a:pPr lvl="1"/>
            <a:r>
              <a:rPr lang="zh-CN" altLang="en-US" dirty="0"/>
              <a:t>人工智能面临的挑战与未来</a:t>
            </a:r>
          </a:p>
          <a:p>
            <a:r>
              <a:rPr lang="zh-CN" altLang="en-US" dirty="0"/>
              <a:t>分值：</a:t>
            </a:r>
            <a:endParaRPr lang="en-US" altLang="zh-CN" dirty="0"/>
          </a:p>
          <a:p>
            <a:pPr lvl="1"/>
            <a:r>
              <a:rPr lang="en-US" altLang="zh-CN" dirty="0"/>
              <a:t>3</a:t>
            </a:r>
            <a:r>
              <a:rPr lang="zh-CN" altLang="en-US" dirty="0"/>
              <a:t>个选择题</a:t>
            </a:r>
          </a:p>
        </p:txBody>
      </p:sp>
    </p:spTree>
    <p:extLst>
      <p:ext uri="{BB962C8B-B14F-4D97-AF65-F5344CB8AC3E}">
        <p14:creationId xmlns:p14="http://schemas.microsoft.com/office/powerpoint/2010/main" val="1163222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0">
            <a:extLst>
              <a:ext uri="{FF2B5EF4-FFF2-40B4-BE49-F238E27FC236}">
                <a16:creationId xmlns:a16="http://schemas.microsoft.com/office/drawing/2014/main" id="{FE6110B0-CEB1-45D2-A1A7-11FF6F9CB15D}"/>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推理的分类</a:t>
            </a:r>
          </a:p>
        </p:txBody>
      </p:sp>
      <p:sp>
        <p:nvSpPr>
          <p:cNvPr id="13315" name="Rectangle 41">
            <a:extLst>
              <a:ext uri="{FF2B5EF4-FFF2-40B4-BE49-F238E27FC236}">
                <a16:creationId xmlns:a16="http://schemas.microsoft.com/office/drawing/2014/main" id="{B8871A97-AA71-4881-89F7-5081CF517198}"/>
              </a:ext>
            </a:extLst>
          </p:cNvPr>
          <p:cNvSpPr>
            <a:spLocks noChangeArrowheads="1"/>
          </p:cNvSpPr>
          <p:nvPr/>
        </p:nvSpPr>
        <p:spPr bwMode="auto">
          <a:xfrm>
            <a:off x="2057400" y="2357439"/>
            <a:ext cx="8142288"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257300" indent="-3429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3400"/>
              </a:lnSpc>
              <a:spcBef>
                <a:spcPct val="0"/>
              </a:spcBef>
              <a:buNone/>
            </a:pPr>
            <a:r>
              <a:rPr lang="zh-CN" altLang="en-US" sz="2600">
                <a:solidFill>
                  <a:srgbClr val="0000FF"/>
                </a:solidFill>
              </a:rPr>
              <a:t>②按所用知识的确定性来分 ：</a:t>
            </a:r>
            <a:endParaRPr lang="en-US" altLang="zh-CN" sz="2600">
              <a:solidFill>
                <a:srgbClr val="0000FF"/>
              </a:solidFill>
            </a:endParaRPr>
          </a:p>
          <a:p>
            <a:pPr lvl="1">
              <a:lnSpc>
                <a:spcPts val="3400"/>
              </a:lnSpc>
              <a:spcBef>
                <a:spcPct val="0"/>
              </a:spcBef>
              <a:buFont typeface="Arial" panose="020B0604020202020204" pitchFamily="34" charset="0"/>
              <a:buChar char="•"/>
            </a:pPr>
            <a:r>
              <a:rPr lang="zh-CN" altLang="en-US" sz="2000" b="1"/>
              <a:t>确定性推理</a:t>
            </a:r>
            <a:r>
              <a:rPr lang="zh-CN" altLang="en-US" sz="2000"/>
              <a:t>：所用的知识与论据都是确定的，结论也是确定的 </a:t>
            </a:r>
            <a:endParaRPr lang="en-US" altLang="zh-CN" sz="2000"/>
          </a:p>
          <a:p>
            <a:pPr lvl="1">
              <a:lnSpc>
                <a:spcPts val="3400"/>
              </a:lnSpc>
              <a:spcBef>
                <a:spcPct val="0"/>
              </a:spcBef>
              <a:buFont typeface="Arial" panose="020B0604020202020204" pitchFamily="34" charset="0"/>
              <a:buChar char="•"/>
            </a:pPr>
            <a:r>
              <a:rPr lang="zh-CN" altLang="en-US" sz="2000" b="1"/>
              <a:t>不确定性推理</a:t>
            </a:r>
            <a:r>
              <a:rPr lang="zh-CN" altLang="en-US" sz="2000"/>
              <a:t>：是指推理所用的知识与论据不都是确定的，推出的结论也是不确定的。 </a:t>
            </a:r>
            <a:endParaRPr lang="en-US" altLang="zh-CN" sz="2000"/>
          </a:p>
          <a:p>
            <a:pPr lvl="2">
              <a:lnSpc>
                <a:spcPts val="3400"/>
              </a:lnSpc>
              <a:spcBef>
                <a:spcPct val="0"/>
              </a:spcBef>
            </a:pPr>
            <a:r>
              <a:rPr lang="zh-CN" altLang="en-US" sz="2000"/>
              <a:t>似然推理：基于概率论</a:t>
            </a:r>
            <a:endParaRPr lang="en-US" altLang="zh-CN" sz="2000"/>
          </a:p>
          <a:p>
            <a:pPr lvl="2">
              <a:lnSpc>
                <a:spcPts val="3400"/>
              </a:lnSpc>
              <a:spcBef>
                <a:spcPct val="0"/>
              </a:spcBef>
            </a:pPr>
            <a:r>
              <a:rPr lang="zh-CN" altLang="en-US" sz="2000"/>
              <a:t>近似推理（模糊推理）：基于模糊逻辑</a:t>
            </a:r>
            <a:endParaRPr lang="en-US" altLang="zh-CN" sz="2000"/>
          </a:p>
        </p:txBody>
      </p:sp>
      <p:sp>
        <p:nvSpPr>
          <p:cNvPr id="13316" name="Rectangle 33">
            <a:extLst>
              <a:ext uri="{FF2B5EF4-FFF2-40B4-BE49-F238E27FC236}">
                <a16:creationId xmlns:a16="http://schemas.microsoft.com/office/drawing/2014/main" id="{629F3424-55F2-468E-B00B-0609549C1876}"/>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0">
            <a:extLst>
              <a:ext uri="{FF2B5EF4-FFF2-40B4-BE49-F238E27FC236}">
                <a16:creationId xmlns:a16="http://schemas.microsoft.com/office/drawing/2014/main" id="{45D95DE4-AA8C-4CFF-9E1A-798688018F6F}"/>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推理的分类</a:t>
            </a:r>
          </a:p>
        </p:txBody>
      </p:sp>
      <p:sp>
        <p:nvSpPr>
          <p:cNvPr id="38953" name="Rectangle 41">
            <a:extLst>
              <a:ext uri="{FF2B5EF4-FFF2-40B4-BE49-F238E27FC236}">
                <a16:creationId xmlns:a16="http://schemas.microsoft.com/office/drawing/2014/main" id="{D9E210F8-34D7-4856-84FA-FEACBBB79CB9}"/>
              </a:ext>
            </a:extLst>
          </p:cNvPr>
          <p:cNvSpPr>
            <a:spLocks noChangeArrowheads="1"/>
          </p:cNvSpPr>
          <p:nvPr/>
        </p:nvSpPr>
        <p:spPr bwMode="auto">
          <a:xfrm>
            <a:off x="1992313" y="2352675"/>
            <a:ext cx="8424862" cy="2300288"/>
          </a:xfrm>
          <a:prstGeom prst="rect">
            <a:avLst/>
          </a:prstGeom>
          <a:noFill/>
          <a:ln>
            <a:noFill/>
          </a:ln>
          <a:effectLst/>
        </p:spPr>
        <p:txBody>
          <a:bodyPr anchor="ctr">
            <a:spAutoFit/>
          </a:bodyPr>
          <a:lstStyle/>
          <a:p>
            <a:pPr>
              <a:lnSpc>
                <a:spcPct val="120000"/>
              </a:lnSpc>
              <a:defRPr/>
            </a:pPr>
            <a:r>
              <a:rPr lang="zh-CN" altLang="en-US" sz="2600" dirty="0">
                <a:solidFill>
                  <a:srgbClr val="0000FF"/>
                </a:solidFill>
              </a:rPr>
              <a:t>③按过程中的结论是否越来越接近最终目标来分：</a:t>
            </a:r>
            <a:endParaRPr lang="en-US" altLang="zh-CN" sz="2600" dirty="0">
              <a:solidFill>
                <a:srgbClr val="0000FF"/>
              </a:solidFill>
            </a:endParaRPr>
          </a:p>
          <a:p>
            <a:pPr marL="800100" lvl="1" indent="-342900">
              <a:lnSpc>
                <a:spcPct val="120000"/>
              </a:lnSpc>
              <a:buFont typeface="Arial" panose="020B0604020202020204" pitchFamily="34" charset="0"/>
              <a:buChar char="•"/>
              <a:defRPr/>
            </a:pPr>
            <a:r>
              <a:rPr lang="zh-CN" altLang="en-US" sz="2400" b="1" dirty="0"/>
              <a:t>单调推理</a:t>
            </a:r>
            <a:r>
              <a:rPr lang="zh-CN" altLang="en-US" sz="2400" dirty="0"/>
              <a:t>：在推理过程中随着推理前进及新知识的加入</a:t>
            </a:r>
            <a:endParaRPr lang="en-US" altLang="zh-CN" sz="2400" dirty="0"/>
          </a:p>
          <a:p>
            <a:pPr lvl="1">
              <a:lnSpc>
                <a:spcPct val="120000"/>
              </a:lnSpc>
              <a:defRPr/>
            </a:pPr>
            <a:r>
              <a:rPr lang="en-US" altLang="zh-CN" sz="2400" dirty="0"/>
              <a:t>            </a:t>
            </a:r>
            <a:r>
              <a:rPr lang="zh-CN" altLang="en-US" sz="2400" dirty="0"/>
              <a:t>结论越来越接近最终目标</a:t>
            </a:r>
            <a:r>
              <a:rPr lang="zh-CN" altLang="en-US" dirty="0"/>
              <a:t>。</a:t>
            </a:r>
            <a:endParaRPr lang="en-US" altLang="zh-CN" dirty="0"/>
          </a:p>
          <a:p>
            <a:pPr marL="800100" lvl="1" indent="-342900">
              <a:lnSpc>
                <a:spcPct val="120000"/>
              </a:lnSpc>
              <a:buFont typeface="Arial" panose="020B0604020202020204" pitchFamily="34" charset="0"/>
              <a:buChar char="•"/>
              <a:defRPr/>
            </a:pPr>
            <a:r>
              <a:rPr lang="zh-CN" altLang="en-US" sz="2400" b="1" dirty="0"/>
              <a:t>非单调推理</a:t>
            </a:r>
            <a:r>
              <a:rPr lang="zh-CN" altLang="en-US" sz="2400" dirty="0"/>
              <a:t>：在推理过程中由于新知识的加入，有可能</a:t>
            </a:r>
            <a:endParaRPr lang="en-US" altLang="zh-CN" sz="2400" dirty="0"/>
          </a:p>
          <a:p>
            <a:pPr lvl="1">
              <a:lnSpc>
                <a:spcPct val="120000"/>
              </a:lnSpc>
              <a:defRPr/>
            </a:pPr>
            <a:r>
              <a:rPr lang="en-US" altLang="zh-CN" sz="2400" dirty="0"/>
              <a:t>           </a:t>
            </a:r>
            <a:r>
              <a:rPr lang="zh-CN" altLang="en-US" sz="2400" dirty="0"/>
              <a:t>否定了前面的结论，使推理退回到前面的某一步。</a:t>
            </a:r>
            <a:r>
              <a:rPr lang="zh-CN" altLang="en-US" dirty="0"/>
              <a:t> </a:t>
            </a:r>
          </a:p>
        </p:txBody>
      </p:sp>
      <p:sp>
        <p:nvSpPr>
          <p:cNvPr id="15364" name="Rectangle 33">
            <a:extLst>
              <a:ext uri="{FF2B5EF4-FFF2-40B4-BE49-F238E27FC236}">
                <a16:creationId xmlns:a16="http://schemas.microsoft.com/office/drawing/2014/main" id="{5F13CD52-21E9-4943-BEDD-88FD9F6ED4A3}"/>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0">
            <a:extLst>
              <a:ext uri="{FF2B5EF4-FFF2-40B4-BE49-F238E27FC236}">
                <a16:creationId xmlns:a16="http://schemas.microsoft.com/office/drawing/2014/main" id="{14EBFCCE-7EB3-4282-845F-EC2C146CE430}"/>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推理的分类</a:t>
            </a:r>
          </a:p>
        </p:txBody>
      </p:sp>
      <p:sp>
        <p:nvSpPr>
          <p:cNvPr id="17411" name="Rectangle 41">
            <a:extLst>
              <a:ext uri="{FF2B5EF4-FFF2-40B4-BE49-F238E27FC236}">
                <a16:creationId xmlns:a16="http://schemas.microsoft.com/office/drawing/2014/main" id="{E084ABD3-2CCB-46E1-BFF9-80562C66EE64}"/>
              </a:ext>
            </a:extLst>
          </p:cNvPr>
          <p:cNvSpPr>
            <a:spLocks noChangeArrowheads="1"/>
          </p:cNvSpPr>
          <p:nvPr/>
        </p:nvSpPr>
        <p:spPr bwMode="auto">
          <a:xfrm>
            <a:off x="2208214" y="2349501"/>
            <a:ext cx="7991475"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14350" indent="-51435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 typeface="黑体" panose="02010609060101010101" pitchFamily="49" charset="-122"/>
              <a:buAutoNum type="circleNumDbPlain" startAt="4"/>
            </a:pPr>
            <a:r>
              <a:rPr lang="zh-CN" altLang="en-US" sz="2600">
                <a:solidFill>
                  <a:srgbClr val="0000FF"/>
                </a:solidFill>
              </a:rPr>
              <a:t>按推理中是否运用启发式知识划分：</a:t>
            </a:r>
            <a:endParaRPr lang="en-US" altLang="zh-CN" sz="2600">
              <a:solidFill>
                <a:srgbClr val="0000FF"/>
              </a:solidFill>
            </a:endParaRPr>
          </a:p>
          <a:p>
            <a:pPr lvl="1">
              <a:lnSpc>
                <a:spcPct val="120000"/>
              </a:lnSpc>
              <a:spcBef>
                <a:spcPct val="0"/>
              </a:spcBef>
              <a:buFont typeface="Arial" panose="020B0604020202020204" pitchFamily="34" charset="0"/>
              <a:buChar char="•"/>
            </a:pPr>
            <a:r>
              <a:rPr lang="zh-CN" altLang="en-US" sz="2000" b="1"/>
              <a:t>启发性推理</a:t>
            </a:r>
            <a:r>
              <a:rPr lang="zh-CN" altLang="en-US" sz="2000"/>
              <a:t>：在推理过程中运用与推理有关的启发性知识。</a:t>
            </a:r>
            <a:endParaRPr lang="en-US" altLang="zh-CN" sz="2000"/>
          </a:p>
          <a:p>
            <a:pPr lvl="1">
              <a:lnSpc>
                <a:spcPct val="120000"/>
              </a:lnSpc>
              <a:spcBef>
                <a:spcPct val="0"/>
              </a:spcBef>
              <a:buFont typeface="Arial" panose="020B0604020202020204" pitchFamily="34" charset="0"/>
              <a:buChar char="•"/>
            </a:pPr>
            <a:r>
              <a:rPr lang="zh-CN" altLang="en-US" sz="2000" b="1"/>
              <a:t>非启发性推理</a:t>
            </a:r>
            <a:r>
              <a:rPr lang="zh-CN" altLang="en-US" sz="2000"/>
              <a:t>：在推理过程未运用与推理有关的启发性知识。</a:t>
            </a:r>
          </a:p>
        </p:txBody>
      </p:sp>
      <p:sp>
        <p:nvSpPr>
          <p:cNvPr id="17412" name="Rectangle 33">
            <a:extLst>
              <a:ext uri="{FF2B5EF4-FFF2-40B4-BE49-F238E27FC236}">
                <a16:creationId xmlns:a16="http://schemas.microsoft.com/office/drawing/2014/main" id="{680BF44E-0E42-4452-9EE1-BE158D7F9369}"/>
              </a:ext>
            </a:extLst>
          </p:cNvPr>
          <p:cNvSpPr>
            <a:spLocks noChangeArrowheads="1"/>
          </p:cNvSpPr>
          <p:nvPr/>
        </p:nvSpPr>
        <p:spPr bwMode="auto">
          <a:xfrm>
            <a:off x="1679576" y="1341439"/>
            <a:ext cx="88566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a:t>人类有很多不同的</a:t>
            </a:r>
            <a:r>
              <a:rPr lang="zh-CN" altLang="en-US" sz="2800">
                <a:solidFill>
                  <a:srgbClr val="FF0000"/>
                </a:solidFill>
              </a:rPr>
              <a:t>思维方式</a:t>
            </a:r>
            <a:r>
              <a:rPr lang="zh-CN" altLang="en-US" sz="2800"/>
              <a:t>，人工智能作为对人类智能的模拟，也有多种的</a:t>
            </a:r>
            <a:r>
              <a:rPr lang="zh-CN" altLang="en-US" sz="2800">
                <a:solidFill>
                  <a:srgbClr val="FF0000"/>
                </a:solidFill>
              </a:rPr>
              <a:t>推理方式</a:t>
            </a:r>
            <a:r>
              <a:rPr lang="zh-CN" altLang="en-US" sz="280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E73BF709-61FB-406C-BFA2-0CFB148A2027}"/>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推理的策略</a:t>
            </a:r>
          </a:p>
        </p:txBody>
      </p:sp>
      <p:sp>
        <p:nvSpPr>
          <p:cNvPr id="76810" name="Rectangle 10">
            <a:extLst>
              <a:ext uri="{FF2B5EF4-FFF2-40B4-BE49-F238E27FC236}">
                <a16:creationId xmlns:a16="http://schemas.microsoft.com/office/drawing/2014/main" id="{945318AA-C5A9-4B68-ADE3-89C4D88FCE84}"/>
              </a:ext>
            </a:extLst>
          </p:cNvPr>
          <p:cNvSpPr>
            <a:spLocks noChangeArrowheads="1"/>
          </p:cNvSpPr>
          <p:nvPr/>
        </p:nvSpPr>
        <p:spPr bwMode="auto">
          <a:xfrm>
            <a:off x="1752601" y="1331914"/>
            <a:ext cx="8304213" cy="4721225"/>
          </a:xfrm>
          <a:prstGeom prst="rect">
            <a:avLst/>
          </a:prstGeom>
          <a:noFill/>
          <a:ln>
            <a:noFill/>
          </a:ln>
          <a:effectLst/>
        </p:spPr>
        <p:txBody>
          <a:bodyPr>
            <a:spAutoFit/>
          </a:bodyPr>
          <a:lstStyle/>
          <a:p>
            <a:pPr>
              <a:defRPr/>
            </a:pPr>
            <a:r>
              <a:rPr lang="en-US" altLang="zh-CN" sz="3200" dirty="0"/>
              <a:t>2</a:t>
            </a:r>
            <a:r>
              <a:rPr lang="zh-CN" altLang="en-US" sz="3200" dirty="0"/>
              <a:t>、冲突消解策略：</a:t>
            </a:r>
            <a:endParaRPr lang="en-US" altLang="zh-CN" sz="3200" dirty="0"/>
          </a:p>
          <a:p>
            <a:pPr marL="342900" indent="-342900">
              <a:lnSpc>
                <a:spcPct val="120000"/>
              </a:lnSpc>
              <a:buFont typeface="Arial" panose="020B0604020202020204" pitchFamily="34" charset="0"/>
              <a:buChar char="•"/>
              <a:defRPr/>
            </a:pPr>
            <a:r>
              <a:rPr lang="zh-CN" altLang="en-US" sz="2400" dirty="0"/>
              <a:t>在推理的过程中，系统要不断的用当前已知的事实与知识库中的知识进行匹配，可能发生如下的情况：</a:t>
            </a:r>
            <a:endParaRPr lang="en-US" altLang="zh-CN" sz="2400" dirty="0"/>
          </a:p>
          <a:p>
            <a:pPr marL="914400" lvl="1" indent="-457200">
              <a:lnSpc>
                <a:spcPct val="120000"/>
              </a:lnSpc>
              <a:buFont typeface="+mj-ea"/>
              <a:buAutoNum type="circleNumDbPlain"/>
              <a:defRPr/>
            </a:pPr>
            <a:r>
              <a:rPr lang="zh-CN" altLang="en-US" sz="2000" dirty="0"/>
              <a:t>已知事实恰好只与知识库中的</a:t>
            </a:r>
            <a:r>
              <a:rPr lang="zh-CN" altLang="en-US" sz="2000" dirty="0">
                <a:solidFill>
                  <a:srgbClr val="0000FF"/>
                </a:solidFill>
              </a:rPr>
              <a:t>一个</a:t>
            </a:r>
            <a:r>
              <a:rPr lang="zh-CN" altLang="en-US" sz="2000" dirty="0"/>
              <a:t>知识匹配成功，</a:t>
            </a:r>
            <a:endParaRPr lang="en-US" altLang="zh-CN" sz="2000" dirty="0"/>
          </a:p>
          <a:p>
            <a:pPr marL="914400" lvl="1" indent="-457200">
              <a:lnSpc>
                <a:spcPct val="120000"/>
              </a:lnSpc>
              <a:buFont typeface="+mj-ea"/>
              <a:buAutoNum type="circleNumDbPlain"/>
              <a:defRPr/>
            </a:pPr>
            <a:r>
              <a:rPr lang="zh-CN" altLang="en-US" sz="2000" dirty="0"/>
              <a:t>已知事实</a:t>
            </a:r>
            <a:r>
              <a:rPr lang="zh-CN" altLang="en-US" sz="2000" dirty="0">
                <a:solidFill>
                  <a:srgbClr val="0000FF"/>
                </a:solidFill>
              </a:rPr>
              <a:t>不能</a:t>
            </a:r>
            <a:r>
              <a:rPr lang="zh-CN" altLang="en-US" sz="2000" dirty="0"/>
              <a:t>与知识库中的任何知识匹配成功，</a:t>
            </a:r>
            <a:endParaRPr lang="en-US" altLang="zh-CN" sz="2000" dirty="0"/>
          </a:p>
          <a:p>
            <a:pPr marL="914400" lvl="1" indent="-457200">
              <a:lnSpc>
                <a:spcPct val="120000"/>
              </a:lnSpc>
              <a:buFont typeface="+mj-ea"/>
              <a:buAutoNum type="circleNumDbPlain"/>
              <a:defRPr/>
            </a:pPr>
            <a:r>
              <a:rPr lang="zh-CN" altLang="en-US" sz="2000" dirty="0"/>
              <a:t>已知事实可与知识库中的</a:t>
            </a:r>
            <a:r>
              <a:rPr lang="zh-CN" altLang="en-US" sz="2000" dirty="0">
                <a:solidFill>
                  <a:srgbClr val="0000FF"/>
                </a:solidFill>
              </a:rPr>
              <a:t>多个</a:t>
            </a:r>
            <a:r>
              <a:rPr lang="zh-CN" altLang="en-US" sz="2000" dirty="0"/>
              <a:t>知识匹配成功。</a:t>
            </a:r>
            <a:endParaRPr lang="en-US" altLang="zh-CN" sz="2000" dirty="0"/>
          </a:p>
          <a:p>
            <a:pPr marL="342900" indent="-342900">
              <a:lnSpc>
                <a:spcPct val="120000"/>
              </a:lnSpc>
              <a:buFont typeface="Arial" panose="020B0604020202020204" pitchFamily="34" charset="0"/>
              <a:buChar char="•"/>
              <a:defRPr/>
            </a:pPr>
            <a:r>
              <a:rPr lang="zh-CN" altLang="en-US" sz="2400" dirty="0"/>
              <a:t>在推理过程中 ，已知事实可与知识库中的多个知识匹配成功时，这种情况称为发生了</a:t>
            </a:r>
            <a:r>
              <a:rPr lang="zh-CN" altLang="en-US" sz="2400" dirty="0">
                <a:solidFill>
                  <a:srgbClr val="FF0000"/>
                </a:solidFill>
              </a:rPr>
              <a:t>冲突</a:t>
            </a:r>
            <a:r>
              <a:rPr lang="zh-CN" altLang="en-US" sz="2400" dirty="0"/>
              <a:t>。</a:t>
            </a:r>
            <a:endParaRPr lang="en-US" altLang="zh-CN" sz="2400" dirty="0"/>
          </a:p>
          <a:p>
            <a:pPr marL="342900" indent="-342900">
              <a:lnSpc>
                <a:spcPct val="120000"/>
              </a:lnSpc>
              <a:buFont typeface="Arial" panose="020B0604020202020204" pitchFamily="34" charset="0"/>
              <a:buChar char="•"/>
              <a:defRPr/>
            </a:pPr>
            <a:r>
              <a:rPr lang="zh-CN" altLang="en-US" sz="2400" dirty="0"/>
              <a:t>按一定的策略从匹配成功的多个知识中挑出一个知识用于当前推理的过程称为</a:t>
            </a:r>
            <a:r>
              <a:rPr lang="zh-CN" altLang="en-US" sz="2400" dirty="0">
                <a:solidFill>
                  <a:srgbClr val="FF0000"/>
                </a:solidFill>
              </a:rPr>
              <a:t>冲突消解 </a:t>
            </a:r>
            <a:r>
              <a:rPr lang="zh-CN" altLang="en-US" sz="2400" dirty="0"/>
              <a:t>。</a:t>
            </a:r>
          </a:p>
          <a:p>
            <a:pPr marL="457200" indent="-457200">
              <a:buFont typeface="Arial" panose="020B0604020202020204" pitchFamily="34" charset="0"/>
              <a:buChar char="•"/>
              <a:defRPr/>
            </a:pPr>
            <a:endParaRPr lang="zh-CN" altLang="en-US" sz="2400" dirty="0"/>
          </a:p>
        </p:txBody>
      </p:sp>
      <p:sp>
        <p:nvSpPr>
          <p:cNvPr id="22532" name="Rectangle 13">
            <a:extLst>
              <a:ext uri="{FF2B5EF4-FFF2-40B4-BE49-F238E27FC236}">
                <a16:creationId xmlns:a16="http://schemas.microsoft.com/office/drawing/2014/main" id="{B6464AAA-017E-415F-983C-ED6018A50DE7}"/>
              </a:ext>
            </a:extLst>
          </p:cNvPr>
          <p:cNvSpPr>
            <a:spLocks noChangeArrowheads="1"/>
          </p:cNvSpPr>
          <p:nvPr/>
        </p:nvSpPr>
        <p:spPr bwMode="auto">
          <a:xfrm>
            <a:off x="1524001" y="19529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2533" name="Rectangle 15">
            <a:extLst>
              <a:ext uri="{FF2B5EF4-FFF2-40B4-BE49-F238E27FC236}">
                <a16:creationId xmlns:a16="http://schemas.microsoft.com/office/drawing/2014/main" id="{0C924A92-768A-41D2-BE4C-01DA0C0BC1D2}"/>
              </a:ext>
            </a:extLst>
          </p:cNvPr>
          <p:cNvSpPr>
            <a:spLocks noChangeArrowheads="1"/>
          </p:cNvSpPr>
          <p:nvPr/>
        </p:nvSpPr>
        <p:spPr bwMode="auto">
          <a:xfrm>
            <a:off x="1524001" y="17338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374D31B5-4787-4948-8773-D492C253644D}"/>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rgbClr val="008000"/>
                </a:solidFill>
                <a:latin typeface="宋体" panose="02010600030101010101" pitchFamily="2" charset="-122"/>
              </a:rPr>
              <a:t>推理的策略</a:t>
            </a:r>
          </a:p>
        </p:txBody>
      </p:sp>
      <p:sp>
        <p:nvSpPr>
          <p:cNvPr id="23555" name="Rectangle 10">
            <a:extLst>
              <a:ext uri="{FF2B5EF4-FFF2-40B4-BE49-F238E27FC236}">
                <a16:creationId xmlns:a16="http://schemas.microsoft.com/office/drawing/2014/main" id="{A794C087-1AFF-4F67-9485-944DD27ABB3A}"/>
              </a:ext>
            </a:extLst>
          </p:cNvPr>
          <p:cNvSpPr>
            <a:spLocks noChangeArrowheads="1"/>
          </p:cNvSpPr>
          <p:nvPr/>
        </p:nvSpPr>
        <p:spPr bwMode="auto">
          <a:xfrm>
            <a:off x="1752600" y="1331913"/>
            <a:ext cx="3695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a:t>2</a:t>
            </a:r>
            <a:r>
              <a:rPr lang="zh-CN" altLang="en-US"/>
              <a:t>、冲突消解策略：</a:t>
            </a:r>
          </a:p>
        </p:txBody>
      </p:sp>
      <p:sp>
        <p:nvSpPr>
          <p:cNvPr id="23556" name="Rectangle 13">
            <a:extLst>
              <a:ext uri="{FF2B5EF4-FFF2-40B4-BE49-F238E27FC236}">
                <a16:creationId xmlns:a16="http://schemas.microsoft.com/office/drawing/2014/main" id="{FB7421B7-C96C-49B6-8B01-777BA72C8FF3}"/>
              </a:ext>
            </a:extLst>
          </p:cNvPr>
          <p:cNvSpPr>
            <a:spLocks noChangeArrowheads="1"/>
          </p:cNvSpPr>
          <p:nvPr/>
        </p:nvSpPr>
        <p:spPr bwMode="auto">
          <a:xfrm>
            <a:off x="1524001" y="19529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3557" name="Rectangle 15">
            <a:extLst>
              <a:ext uri="{FF2B5EF4-FFF2-40B4-BE49-F238E27FC236}">
                <a16:creationId xmlns:a16="http://schemas.microsoft.com/office/drawing/2014/main" id="{F4639F60-C105-49A2-94D9-82DEAE8DD202}"/>
              </a:ext>
            </a:extLst>
          </p:cNvPr>
          <p:cNvSpPr>
            <a:spLocks noChangeArrowheads="1"/>
          </p:cNvSpPr>
          <p:nvPr/>
        </p:nvSpPr>
        <p:spPr bwMode="auto">
          <a:xfrm>
            <a:off x="1524001" y="17338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3558" name="Rectangle 16">
            <a:extLst>
              <a:ext uri="{FF2B5EF4-FFF2-40B4-BE49-F238E27FC236}">
                <a16:creationId xmlns:a16="http://schemas.microsoft.com/office/drawing/2014/main" id="{CDC6C905-4B32-442D-8FF1-8D4074E59815}"/>
              </a:ext>
            </a:extLst>
          </p:cNvPr>
          <p:cNvSpPr>
            <a:spLocks noChangeArrowheads="1"/>
          </p:cNvSpPr>
          <p:nvPr/>
        </p:nvSpPr>
        <p:spPr bwMode="auto">
          <a:xfrm>
            <a:off x="2063750" y="1989138"/>
            <a:ext cx="8135938"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solidFill>
                  <a:srgbClr val="0000FF"/>
                </a:solidFill>
              </a:rPr>
              <a:t>常用的冲突消解的策略</a:t>
            </a:r>
            <a:r>
              <a:rPr lang="zh-CN" altLang="en-US"/>
              <a:t>：</a:t>
            </a:r>
          </a:p>
          <a:p>
            <a:pPr lvl="1"/>
            <a:r>
              <a:rPr lang="en-US" altLang="zh-CN" sz="2000"/>
              <a:t>1</a:t>
            </a:r>
            <a:r>
              <a:rPr lang="zh-CN" altLang="en-US" sz="2000"/>
              <a:t>、按已知事实的</a:t>
            </a:r>
            <a:r>
              <a:rPr lang="zh-CN" altLang="en-US" sz="2000">
                <a:solidFill>
                  <a:srgbClr val="FF0000"/>
                </a:solidFill>
              </a:rPr>
              <a:t>新鲜性</a:t>
            </a:r>
            <a:r>
              <a:rPr lang="zh-CN" altLang="en-US" sz="2000"/>
              <a:t>排序：后生成的事实具有较大的新鲜性，与后生成事实匹配的知识排序靠前。</a:t>
            </a:r>
          </a:p>
          <a:p>
            <a:pPr lvl="1"/>
            <a:r>
              <a:rPr lang="en-US" altLang="zh-CN" sz="2000"/>
              <a:t>2</a:t>
            </a:r>
            <a:r>
              <a:rPr lang="zh-CN" altLang="en-US" sz="2000"/>
              <a:t>、按</a:t>
            </a:r>
            <a:r>
              <a:rPr lang="zh-CN" altLang="en-US" sz="2000">
                <a:solidFill>
                  <a:srgbClr val="FF0000"/>
                </a:solidFill>
              </a:rPr>
              <a:t>匹配度</a:t>
            </a:r>
            <a:r>
              <a:rPr lang="zh-CN" altLang="en-US" sz="2000"/>
              <a:t>排序：在不确定推理中，需要计算已知事实与知识的匹配度。</a:t>
            </a:r>
          </a:p>
          <a:p>
            <a:pPr lvl="1"/>
            <a:r>
              <a:rPr lang="en-US" altLang="zh-CN" sz="2000"/>
              <a:t>3</a:t>
            </a:r>
            <a:r>
              <a:rPr lang="zh-CN" altLang="en-US" sz="2000"/>
              <a:t>、按</a:t>
            </a:r>
            <a:r>
              <a:rPr lang="zh-CN" altLang="en-US" sz="2000">
                <a:solidFill>
                  <a:srgbClr val="FF0000"/>
                </a:solidFill>
              </a:rPr>
              <a:t>条件个数</a:t>
            </a:r>
            <a:r>
              <a:rPr lang="zh-CN" altLang="en-US" sz="2000"/>
              <a:t>排序：优先应用条件少的产生式规则。</a:t>
            </a:r>
          </a:p>
          <a:p>
            <a:pPr lvl="1"/>
            <a:r>
              <a:rPr lang="en-US" altLang="zh-CN" sz="2000"/>
              <a:t>4</a:t>
            </a:r>
            <a:r>
              <a:rPr lang="zh-CN" altLang="en-US" sz="2000"/>
              <a:t>、按</a:t>
            </a:r>
            <a:r>
              <a:rPr lang="zh-CN" altLang="en-US" sz="2000">
                <a:solidFill>
                  <a:srgbClr val="FF0000"/>
                </a:solidFill>
              </a:rPr>
              <a:t>针对性</a:t>
            </a:r>
            <a:r>
              <a:rPr lang="zh-CN" altLang="en-US" sz="2000"/>
              <a:t>排序：优先选择针对性强的知识，即要求条件多的规则。</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B1765-E352-449F-B247-8A8C9509F136}"/>
              </a:ext>
            </a:extLst>
          </p:cNvPr>
          <p:cNvSpPr>
            <a:spLocks noGrp="1"/>
          </p:cNvSpPr>
          <p:nvPr>
            <p:ph type="title"/>
          </p:nvPr>
        </p:nvSpPr>
        <p:spPr/>
        <p:txBody>
          <a:bodyPr/>
          <a:lstStyle/>
          <a:p>
            <a:r>
              <a:rPr lang="en-US" altLang="zh-CN" b="1" dirty="0">
                <a:solidFill>
                  <a:srgbClr val="008000"/>
                </a:solidFill>
                <a:ea typeface="黑体" panose="02010609060101010101" pitchFamily="49" charset="-122"/>
              </a:rPr>
              <a:t>4.2 </a:t>
            </a:r>
            <a:r>
              <a:rPr lang="zh-CN" altLang="en-US" b="1" dirty="0">
                <a:solidFill>
                  <a:srgbClr val="008000"/>
                </a:solidFill>
                <a:ea typeface="黑体" panose="02010609060101010101" pitchFamily="49" charset="-122"/>
              </a:rPr>
              <a:t>消解原理</a:t>
            </a:r>
            <a:endParaRPr lang="zh-CN" altLang="en-US" dirty="0"/>
          </a:p>
        </p:txBody>
      </p:sp>
      <p:sp>
        <p:nvSpPr>
          <p:cNvPr id="3" name="内容占位符 2">
            <a:extLst>
              <a:ext uri="{FF2B5EF4-FFF2-40B4-BE49-F238E27FC236}">
                <a16:creationId xmlns:a16="http://schemas.microsoft.com/office/drawing/2014/main" id="{41160AA2-21BF-4B7A-A549-D9BAAB5F14F8}"/>
              </a:ext>
            </a:extLst>
          </p:cNvPr>
          <p:cNvSpPr>
            <a:spLocks noGrp="1"/>
          </p:cNvSpPr>
          <p:nvPr>
            <p:ph idx="1"/>
          </p:nvPr>
        </p:nvSpPr>
        <p:spPr>
          <a:xfrm>
            <a:off x="1847529" y="1628776"/>
            <a:ext cx="8640959" cy="4525963"/>
          </a:xfrm>
        </p:spPr>
        <p:txBody>
          <a:bodyPr/>
          <a:lstStyle/>
          <a:p>
            <a:r>
              <a:rPr lang="zh-CN" altLang="en-US" dirty="0"/>
              <a:t>消解原理是一种</a:t>
            </a:r>
            <a:r>
              <a:rPr lang="zh-CN" altLang="en-US" dirty="0">
                <a:solidFill>
                  <a:srgbClr val="FF0000"/>
                </a:solidFill>
              </a:rPr>
              <a:t>定理证明方法</a:t>
            </a:r>
            <a:r>
              <a:rPr lang="zh-CN" altLang="en-US" dirty="0"/>
              <a:t>，</a:t>
            </a:r>
            <a:r>
              <a:rPr lang="en-US" altLang="zh-CN" dirty="0"/>
              <a:t>1965</a:t>
            </a:r>
            <a:r>
              <a:rPr lang="zh-CN" altLang="en-US" dirty="0"/>
              <a:t>年由</a:t>
            </a:r>
            <a:r>
              <a:rPr lang="en-US" altLang="zh-CN" dirty="0"/>
              <a:t>Robinson </a:t>
            </a:r>
            <a:r>
              <a:rPr lang="zh-CN" altLang="en-US" dirty="0"/>
              <a:t>提出，它从理论上解决了定理证明问题。</a:t>
            </a:r>
            <a:endParaRPr lang="en-US" altLang="zh-CN" dirty="0"/>
          </a:p>
          <a:p>
            <a:r>
              <a:rPr lang="zh-CN" altLang="en-US" dirty="0"/>
              <a:t>消解原理也称</a:t>
            </a:r>
            <a:r>
              <a:rPr lang="zh-CN" altLang="en-US" b="1" dirty="0">
                <a:solidFill>
                  <a:srgbClr val="FF0000"/>
                </a:solidFill>
              </a:rPr>
              <a:t>归结原理</a:t>
            </a:r>
            <a:r>
              <a:rPr lang="zh-CN" altLang="en-US" dirty="0"/>
              <a:t>，是一种基于逻辑的、采用</a:t>
            </a:r>
            <a:r>
              <a:rPr lang="zh-CN" altLang="en-US" dirty="0">
                <a:solidFill>
                  <a:srgbClr val="FF0000"/>
                </a:solidFill>
              </a:rPr>
              <a:t>反证法</a:t>
            </a:r>
            <a:r>
              <a:rPr lang="zh-CN" altLang="en-US" dirty="0"/>
              <a:t>的推理方法。</a:t>
            </a:r>
            <a:endParaRPr lang="en-US" altLang="zh-CN" dirty="0"/>
          </a:p>
          <a:p>
            <a:endParaRPr lang="zh-CN" altLang="en-US" sz="3200" dirty="0"/>
          </a:p>
          <a:p>
            <a:endParaRPr lang="zh-CN" altLang="en-US" dirty="0"/>
          </a:p>
        </p:txBody>
      </p:sp>
      <p:pic>
        <p:nvPicPr>
          <p:cNvPr id="4" name="图片 3">
            <a:extLst>
              <a:ext uri="{FF2B5EF4-FFF2-40B4-BE49-F238E27FC236}">
                <a16:creationId xmlns:a16="http://schemas.microsoft.com/office/drawing/2014/main" id="{471295C3-9FA6-449A-877D-8E9C4A7C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30" y="3717032"/>
            <a:ext cx="8201742" cy="2089492"/>
          </a:xfrm>
          <a:prstGeom prst="rect">
            <a:avLst/>
          </a:prstGeom>
        </p:spPr>
      </p:pic>
    </p:spTree>
    <p:extLst>
      <p:ext uri="{BB962C8B-B14F-4D97-AF65-F5344CB8AC3E}">
        <p14:creationId xmlns:p14="http://schemas.microsoft.com/office/powerpoint/2010/main" val="14086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404FFA35-33E3-40B3-B338-D888A6B18DD3}"/>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rgbClr val="008000"/>
                </a:solidFill>
                <a:ea typeface="黑体" panose="02010609060101010101" pitchFamily="49" charset="-122"/>
              </a:rPr>
              <a:t> </a:t>
            </a:r>
            <a:r>
              <a:rPr lang="zh-CN" altLang="en-US" sz="4400" b="1" dirty="0">
                <a:solidFill>
                  <a:srgbClr val="008000"/>
                </a:solidFill>
                <a:ea typeface="黑体" panose="02010609060101010101" pitchFamily="49" charset="-122"/>
              </a:rPr>
              <a:t>消解原理的基本思想</a:t>
            </a:r>
            <a:endParaRPr lang="zh-CN" altLang="en-US" sz="4400" b="1" dirty="0">
              <a:solidFill>
                <a:srgbClr val="008000"/>
              </a:solidFill>
              <a:latin typeface="宋体" panose="02010600030101010101" pitchFamily="2" charset="-122"/>
            </a:endParaRPr>
          </a:p>
        </p:txBody>
      </p:sp>
      <p:sp>
        <p:nvSpPr>
          <p:cNvPr id="24579" name="Rectangle 11">
            <a:extLst>
              <a:ext uri="{FF2B5EF4-FFF2-40B4-BE49-F238E27FC236}">
                <a16:creationId xmlns:a16="http://schemas.microsoft.com/office/drawing/2014/main" id="{3152DFA2-5C5E-474A-82AD-9556695CD72F}"/>
              </a:ext>
            </a:extLst>
          </p:cNvPr>
          <p:cNvSpPr>
            <a:spLocks noChangeArrowheads="1"/>
          </p:cNvSpPr>
          <p:nvPr/>
        </p:nvSpPr>
        <p:spPr bwMode="auto">
          <a:xfrm>
            <a:off x="1524001" y="17957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pic>
        <p:nvPicPr>
          <p:cNvPr id="5" name="图片 4">
            <a:extLst>
              <a:ext uri="{FF2B5EF4-FFF2-40B4-BE49-F238E27FC236}">
                <a16:creationId xmlns:a16="http://schemas.microsoft.com/office/drawing/2014/main" id="{6EB4806B-FCD3-4E30-AA53-498D51181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280" y="1628799"/>
            <a:ext cx="8433441" cy="302433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B1765-E352-449F-B247-8A8C9509F136}"/>
              </a:ext>
            </a:extLst>
          </p:cNvPr>
          <p:cNvSpPr>
            <a:spLocks noGrp="1"/>
          </p:cNvSpPr>
          <p:nvPr>
            <p:ph type="title"/>
          </p:nvPr>
        </p:nvSpPr>
        <p:spPr/>
        <p:txBody>
          <a:bodyPr/>
          <a:lstStyle/>
          <a:p>
            <a:r>
              <a:rPr lang="en-US" altLang="zh-CN" b="1" dirty="0">
                <a:solidFill>
                  <a:srgbClr val="008000"/>
                </a:solidFill>
                <a:ea typeface="黑体" panose="02010609060101010101" pitchFamily="49" charset="-122"/>
              </a:rPr>
              <a:t> </a:t>
            </a:r>
            <a:r>
              <a:rPr lang="zh-CN" altLang="en-US" b="1" dirty="0">
                <a:solidFill>
                  <a:srgbClr val="008000"/>
                </a:solidFill>
                <a:ea typeface="黑体" panose="02010609060101010101" pitchFamily="49" charset="-122"/>
              </a:rPr>
              <a:t>消解原理</a:t>
            </a:r>
            <a:endParaRPr lang="zh-CN" altLang="en-US" dirty="0"/>
          </a:p>
        </p:txBody>
      </p:sp>
      <p:sp>
        <p:nvSpPr>
          <p:cNvPr id="3" name="内容占位符 2">
            <a:extLst>
              <a:ext uri="{FF2B5EF4-FFF2-40B4-BE49-F238E27FC236}">
                <a16:creationId xmlns:a16="http://schemas.microsoft.com/office/drawing/2014/main" id="{41160AA2-21BF-4B7A-A549-D9BAAB5F14F8}"/>
              </a:ext>
            </a:extLst>
          </p:cNvPr>
          <p:cNvSpPr>
            <a:spLocks noGrp="1"/>
          </p:cNvSpPr>
          <p:nvPr>
            <p:ph idx="1"/>
          </p:nvPr>
        </p:nvSpPr>
        <p:spPr>
          <a:xfrm>
            <a:off x="1847529" y="1628776"/>
            <a:ext cx="8640959" cy="4525963"/>
          </a:xfrm>
        </p:spPr>
        <p:txBody>
          <a:bodyPr/>
          <a:lstStyle/>
          <a:p>
            <a:r>
              <a:rPr lang="zh-CN" altLang="en-US" b="1" dirty="0">
                <a:solidFill>
                  <a:srgbClr val="FF0000"/>
                </a:solidFill>
              </a:rPr>
              <a:t>消解</a:t>
            </a:r>
            <a:r>
              <a:rPr lang="zh-CN" altLang="en-US" dirty="0"/>
              <a:t>是对谓词演算公式进行分解和化简，以求得</a:t>
            </a:r>
            <a:r>
              <a:rPr lang="zh-CN" altLang="en-US" dirty="0">
                <a:solidFill>
                  <a:srgbClr val="FF0000"/>
                </a:solidFill>
              </a:rPr>
              <a:t>导出子句</a:t>
            </a:r>
            <a:r>
              <a:rPr lang="zh-CN" altLang="en-US" dirty="0"/>
              <a:t>。</a:t>
            </a:r>
            <a:endParaRPr lang="en-US" altLang="zh-CN" dirty="0"/>
          </a:p>
          <a:p>
            <a:r>
              <a:rPr lang="zh-CN" altLang="en-US" dirty="0"/>
              <a:t>消解原理是可用于</a:t>
            </a:r>
            <a:r>
              <a:rPr lang="zh-CN" altLang="en-US" dirty="0">
                <a:solidFill>
                  <a:srgbClr val="FF0000"/>
                </a:solidFill>
              </a:rPr>
              <a:t>谓词逻辑知识表示的问题</a:t>
            </a:r>
            <a:r>
              <a:rPr lang="zh-CN" altLang="en-US" dirty="0"/>
              <a:t>求解方法，也是一种可用于一定的</a:t>
            </a:r>
            <a:r>
              <a:rPr lang="zh-CN" altLang="en-US" dirty="0">
                <a:solidFill>
                  <a:srgbClr val="FF0000"/>
                </a:solidFill>
              </a:rPr>
              <a:t>子句公式</a:t>
            </a:r>
            <a:r>
              <a:rPr lang="zh-CN" altLang="en-US" dirty="0"/>
              <a:t>的重要推理规则。 </a:t>
            </a:r>
            <a:endParaRPr lang="en-US" altLang="zh-CN" dirty="0"/>
          </a:p>
          <a:p>
            <a:endParaRPr lang="zh-CN" altLang="en-US" sz="3200" dirty="0"/>
          </a:p>
          <a:p>
            <a:endParaRPr lang="zh-CN" altLang="en-US" dirty="0"/>
          </a:p>
        </p:txBody>
      </p:sp>
    </p:spTree>
    <p:extLst>
      <p:ext uri="{BB962C8B-B14F-4D97-AF65-F5344CB8AC3E}">
        <p14:creationId xmlns:p14="http://schemas.microsoft.com/office/powerpoint/2010/main" val="3939286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45390E8-AD6B-4C31-9294-856C21C53243}"/>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25605" name="Rectangle 6">
            <a:extLst>
              <a:ext uri="{FF2B5EF4-FFF2-40B4-BE49-F238E27FC236}">
                <a16:creationId xmlns:a16="http://schemas.microsoft.com/office/drawing/2014/main" id="{15349A41-F336-47F2-A902-A7D2E302C3DA}"/>
              </a:ext>
            </a:extLst>
          </p:cNvPr>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5606" name="Rectangle 8">
            <a:extLst>
              <a:ext uri="{FF2B5EF4-FFF2-40B4-BE49-F238E27FC236}">
                <a16:creationId xmlns:a16="http://schemas.microsoft.com/office/drawing/2014/main" id="{34CF9A91-DB49-4EAC-8DF2-BAF46EB6D5D2}"/>
              </a:ext>
            </a:extLst>
          </p:cNvPr>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5607" name="Rectangle 10">
            <a:extLst>
              <a:ext uri="{FF2B5EF4-FFF2-40B4-BE49-F238E27FC236}">
                <a16:creationId xmlns:a16="http://schemas.microsoft.com/office/drawing/2014/main" id="{3DC61E1B-CE92-413B-A576-DBA559E251D9}"/>
              </a:ext>
            </a:extLst>
          </p:cNvPr>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5608" name="Rectangle 16">
            <a:extLst>
              <a:ext uri="{FF2B5EF4-FFF2-40B4-BE49-F238E27FC236}">
                <a16:creationId xmlns:a16="http://schemas.microsoft.com/office/drawing/2014/main" id="{4847BE62-2FA6-40B0-B5B4-E5F1CE3C808A}"/>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5609" name="Rectangle 19">
            <a:extLst>
              <a:ext uri="{FF2B5EF4-FFF2-40B4-BE49-F238E27FC236}">
                <a16:creationId xmlns:a16="http://schemas.microsoft.com/office/drawing/2014/main" id="{6894C5C8-FD26-48CA-9F83-DA496856BE54}"/>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5611" name="Rectangle 24">
            <a:extLst>
              <a:ext uri="{FF2B5EF4-FFF2-40B4-BE49-F238E27FC236}">
                <a16:creationId xmlns:a16="http://schemas.microsoft.com/office/drawing/2014/main" id="{6FCFAC88-2C44-40EA-BF0C-E94E3832F9EC}"/>
              </a:ext>
            </a:extLst>
          </p:cNvPr>
          <p:cNvSpPr>
            <a:spLocks noChangeArrowheads="1"/>
          </p:cNvSpPr>
          <p:nvPr/>
        </p:nvSpPr>
        <p:spPr bwMode="auto">
          <a:xfrm>
            <a:off x="4008439" y="1268414"/>
            <a:ext cx="266382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dirty="0"/>
          </a:p>
        </p:txBody>
      </p:sp>
      <p:sp>
        <p:nvSpPr>
          <p:cNvPr id="25612" name="Rectangle 25">
            <a:extLst>
              <a:ext uri="{FF2B5EF4-FFF2-40B4-BE49-F238E27FC236}">
                <a16:creationId xmlns:a16="http://schemas.microsoft.com/office/drawing/2014/main" id="{F6979CD6-71D6-49DA-B066-244224955655}"/>
              </a:ext>
            </a:extLst>
          </p:cNvPr>
          <p:cNvSpPr>
            <a:spLocks noChangeArrowheads="1"/>
          </p:cNvSpPr>
          <p:nvPr/>
        </p:nvSpPr>
        <p:spPr bwMode="auto">
          <a:xfrm>
            <a:off x="1718838" y="1453308"/>
            <a:ext cx="85795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0000FF"/>
                </a:solidFill>
              </a:rPr>
              <a:t>任一谓词演算公式可以化成一个子句集的变换步骤： </a:t>
            </a:r>
          </a:p>
        </p:txBody>
      </p:sp>
      <p:sp>
        <p:nvSpPr>
          <p:cNvPr id="25613" name="Rectangle 26">
            <a:extLst>
              <a:ext uri="{FF2B5EF4-FFF2-40B4-BE49-F238E27FC236}">
                <a16:creationId xmlns:a16="http://schemas.microsoft.com/office/drawing/2014/main" id="{C441B9F4-E35C-433A-B732-5FC5FD72E23C}"/>
              </a:ext>
            </a:extLst>
          </p:cNvPr>
          <p:cNvSpPr>
            <a:spLocks noChangeArrowheads="1"/>
          </p:cNvSpPr>
          <p:nvPr/>
        </p:nvSpPr>
        <p:spPr bwMode="auto">
          <a:xfrm>
            <a:off x="1703388" y="2058794"/>
            <a:ext cx="3587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(1) </a:t>
            </a:r>
            <a:r>
              <a:rPr lang="zh-CN" altLang="en-US" sz="2800" b="1" dirty="0">
                <a:solidFill>
                  <a:srgbClr val="FF0000"/>
                </a:solidFill>
              </a:rPr>
              <a:t>消去蕴涵符号</a:t>
            </a:r>
            <a:r>
              <a:rPr lang="en-US" altLang="zh-CN" sz="2800" dirty="0"/>
              <a:t>(→) </a:t>
            </a:r>
          </a:p>
        </p:txBody>
      </p:sp>
      <p:sp>
        <p:nvSpPr>
          <p:cNvPr id="25614" name="Rectangle 27">
            <a:extLst>
              <a:ext uri="{FF2B5EF4-FFF2-40B4-BE49-F238E27FC236}">
                <a16:creationId xmlns:a16="http://schemas.microsoft.com/office/drawing/2014/main" id="{8165C682-F55A-4522-AD15-2D91D7B58417}"/>
              </a:ext>
            </a:extLst>
          </p:cNvPr>
          <p:cNvSpPr>
            <a:spLocks noChangeArrowheads="1"/>
          </p:cNvSpPr>
          <p:nvPr/>
        </p:nvSpPr>
        <p:spPr bwMode="auto">
          <a:xfrm>
            <a:off x="2245940" y="2564904"/>
            <a:ext cx="781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只应用或</a:t>
            </a:r>
            <a:r>
              <a:rPr lang="en-US" altLang="zh-CN" sz="2800" dirty="0"/>
              <a:t>(∨)</a:t>
            </a:r>
            <a:r>
              <a:rPr lang="zh-CN" altLang="en-US" sz="2800" dirty="0"/>
              <a:t>和非</a:t>
            </a:r>
            <a:r>
              <a:rPr lang="en-US" altLang="zh-CN" sz="2800" dirty="0"/>
              <a:t>(~)</a:t>
            </a:r>
            <a:r>
              <a:rPr lang="zh-CN" altLang="en-US" sz="2800" dirty="0"/>
              <a:t>符号，以</a:t>
            </a:r>
            <a:r>
              <a:rPr lang="en-US" altLang="zh-CN" sz="2800" dirty="0"/>
              <a:t>~A∨B</a:t>
            </a:r>
            <a:r>
              <a:rPr lang="zh-CN" altLang="en-US" sz="2800" dirty="0"/>
              <a:t>替换</a:t>
            </a:r>
            <a:r>
              <a:rPr lang="en-US" altLang="zh-CN" sz="2800" dirty="0"/>
              <a:t>A→B</a:t>
            </a:r>
            <a:r>
              <a:rPr lang="zh-CN" altLang="en-US" sz="2800" dirty="0"/>
              <a:t>。 </a:t>
            </a:r>
          </a:p>
        </p:txBody>
      </p:sp>
      <p:sp>
        <p:nvSpPr>
          <p:cNvPr id="25615" name="Rectangle 67">
            <a:extLst>
              <a:ext uri="{FF2B5EF4-FFF2-40B4-BE49-F238E27FC236}">
                <a16:creationId xmlns:a16="http://schemas.microsoft.com/office/drawing/2014/main" id="{7DDF31E9-D1DC-45A7-AAB0-CF74B7E9D100}"/>
              </a:ext>
            </a:extLst>
          </p:cNvPr>
          <p:cNvSpPr>
            <a:spLocks noChangeArrowheads="1"/>
          </p:cNvSpPr>
          <p:nvPr/>
        </p:nvSpPr>
        <p:spPr bwMode="auto">
          <a:xfrm>
            <a:off x="2459038" y="3269928"/>
            <a:ext cx="2849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 [(A→B)→B]∨C </a:t>
            </a:r>
          </a:p>
        </p:txBody>
      </p:sp>
      <p:sp>
        <p:nvSpPr>
          <p:cNvPr id="25616" name="Rectangle 69">
            <a:extLst>
              <a:ext uri="{FF2B5EF4-FFF2-40B4-BE49-F238E27FC236}">
                <a16:creationId xmlns:a16="http://schemas.microsoft.com/office/drawing/2014/main" id="{61591762-7ED6-4571-8B57-5F86AAB02921}"/>
              </a:ext>
            </a:extLst>
          </p:cNvPr>
          <p:cNvSpPr>
            <a:spLocks noChangeArrowheads="1"/>
          </p:cNvSpPr>
          <p:nvPr/>
        </p:nvSpPr>
        <p:spPr bwMode="auto">
          <a:xfrm>
            <a:off x="1524001" y="30911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graphicFrame>
        <p:nvGraphicFramePr>
          <p:cNvPr id="25617" name="Object 68">
            <a:extLst>
              <a:ext uri="{FF2B5EF4-FFF2-40B4-BE49-F238E27FC236}">
                <a16:creationId xmlns:a16="http://schemas.microsoft.com/office/drawing/2014/main" id="{BC1C4C74-ECE7-4FC9-9075-EDE85A9C4F32}"/>
              </a:ext>
            </a:extLst>
          </p:cNvPr>
          <p:cNvGraphicFramePr>
            <a:graphicFrameLocks noChangeAspect="1"/>
          </p:cNvGraphicFramePr>
          <p:nvPr/>
        </p:nvGraphicFramePr>
        <p:xfrm>
          <a:off x="5303839" y="3356248"/>
          <a:ext cx="504825" cy="404812"/>
        </p:xfrm>
        <a:graphic>
          <a:graphicData uri="http://schemas.openxmlformats.org/presentationml/2006/ole">
            <mc:AlternateContent xmlns:mc="http://schemas.openxmlformats.org/markup-compatibility/2006">
              <mc:Choice xmlns:v="urn:schemas-microsoft-com:vml" Requires="v">
                <p:oleObj spid="_x0000_s6156" name="公式" r:id="rId3" imgW="190417" imgH="152334" progId="Equation.3">
                  <p:embed/>
                </p:oleObj>
              </mc:Choice>
              <mc:Fallback>
                <p:oleObj name="公式" r:id="rId3" imgW="190417" imgH="152334" progId="Equation.3">
                  <p:embed/>
                  <p:pic>
                    <p:nvPicPr>
                      <p:cNvPr id="25617" name="Object 68">
                        <a:extLst>
                          <a:ext uri="{FF2B5EF4-FFF2-40B4-BE49-F238E27FC236}">
                            <a16:creationId xmlns:a16="http://schemas.microsoft.com/office/drawing/2014/main" id="{BC1C4C74-ECE7-4FC9-9075-EDE85A9C4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839" y="3356248"/>
                        <a:ext cx="5048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9" name="Rectangle 73">
            <a:extLst>
              <a:ext uri="{FF2B5EF4-FFF2-40B4-BE49-F238E27FC236}">
                <a16:creationId xmlns:a16="http://schemas.microsoft.com/office/drawing/2014/main" id="{C6D0B6E2-9DFE-4495-ACF3-E4D91899154E}"/>
              </a:ext>
            </a:extLst>
          </p:cNvPr>
          <p:cNvSpPr>
            <a:spLocks noChangeArrowheads="1"/>
          </p:cNvSpPr>
          <p:nvPr/>
        </p:nvSpPr>
        <p:spPr bwMode="auto">
          <a:xfrm>
            <a:off x="5880101" y="3267874"/>
            <a:ext cx="2791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[~(A→B)∨B]∨C </a:t>
            </a:r>
          </a:p>
        </p:txBody>
      </p:sp>
      <p:sp>
        <p:nvSpPr>
          <p:cNvPr id="25620" name="Rectangle 76">
            <a:extLst>
              <a:ext uri="{FF2B5EF4-FFF2-40B4-BE49-F238E27FC236}">
                <a16:creationId xmlns:a16="http://schemas.microsoft.com/office/drawing/2014/main" id="{3F97FC52-F65D-4345-8E80-067FD4B97EC5}"/>
              </a:ext>
            </a:extLst>
          </p:cNvPr>
          <p:cNvSpPr>
            <a:spLocks noChangeArrowheads="1"/>
          </p:cNvSpPr>
          <p:nvPr/>
        </p:nvSpPr>
        <p:spPr bwMode="auto">
          <a:xfrm>
            <a:off x="5879977" y="3810798"/>
            <a:ext cx="29033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[~(~A∨B)∨B]∨C </a:t>
            </a:r>
          </a:p>
        </p:txBody>
      </p:sp>
      <p:sp>
        <p:nvSpPr>
          <p:cNvPr id="25621" name="Rectangle 80">
            <a:extLst>
              <a:ext uri="{FF2B5EF4-FFF2-40B4-BE49-F238E27FC236}">
                <a16:creationId xmlns:a16="http://schemas.microsoft.com/office/drawing/2014/main" id="{A8EB8A82-648B-4FF5-917D-65BDF1C16502}"/>
              </a:ext>
            </a:extLst>
          </p:cNvPr>
          <p:cNvSpPr>
            <a:spLocks noChangeArrowheads="1"/>
          </p:cNvSpPr>
          <p:nvPr/>
        </p:nvSpPr>
        <p:spPr bwMode="auto">
          <a:xfrm>
            <a:off x="1524001" y="30911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graphicFrame>
        <p:nvGraphicFramePr>
          <p:cNvPr id="25622" name="Object 79">
            <a:extLst>
              <a:ext uri="{FF2B5EF4-FFF2-40B4-BE49-F238E27FC236}">
                <a16:creationId xmlns:a16="http://schemas.microsoft.com/office/drawing/2014/main" id="{B63ED101-0CC0-45FA-8082-50523828BDA9}"/>
              </a:ext>
            </a:extLst>
          </p:cNvPr>
          <p:cNvGraphicFramePr>
            <a:graphicFrameLocks noChangeAspect="1"/>
          </p:cNvGraphicFramePr>
          <p:nvPr/>
        </p:nvGraphicFramePr>
        <p:xfrm>
          <a:off x="5307529" y="3884289"/>
          <a:ext cx="539750" cy="431800"/>
        </p:xfrm>
        <a:graphic>
          <a:graphicData uri="http://schemas.openxmlformats.org/presentationml/2006/ole">
            <mc:AlternateContent xmlns:mc="http://schemas.openxmlformats.org/markup-compatibility/2006">
              <mc:Choice xmlns:v="urn:schemas-microsoft-com:vml" Requires="v">
                <p:oleObj spid="_x0000_s6157" name="公式" r:id="rId5" imgW="190417" imgH="152334" progId="Equation.3">
                  <p:embed/>
                </p:oleObj>
              </mc:Choice>
              <mc:Fallback>
                <p:oleObj name="公式" r:id="rId5" imgW="190417" imgH="152334" progId="Equation.3">
                  <p:embed/>
                  <p:pic>
                    <p:nvPicPr>
                      <p:cNvPr id="25622" name="Object 79">
                        <a:extLst>
                          <a:ext uri="{FF2B5EF4-FFF2-40B4-BE49-F238E27FC236}">
                            <a16:creationId xmlns:a16="http://schemas.microsoft.com/office/drawing/2014/main" id="{B63ED101-0CC0-45FA-8082-50523828B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529" y="3884289"/>
                        <a:ext cx="539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3" name="Rectangle 81">
            <a:extLst>
              <a:ext uri="{FF2B5EF4-FFF2-40B4-BE49-F238E27FC236}">
                <a16:creationId xmlns:a16="http://schemas.microsoft.com/office/drawing/2014/main" id="{E56D720C-F3F6-4FB1-AAB6-9B56C731AF22}"/>
              </a:ext>
            </a:extLst>
          </p:cNvPr>
          <p:cNvSpPr>
            <a:spLocks noChangeArrowheads="1"/>
          </p:cNvSpPr>
          <p:nvPr/>
        </p:nvSpPr>
        <p:spPr bwMode="auto">
          <a:xfrm>
            <a:off x="5883064" y="4305753"/>
            <a:ext cx="26933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[(A∧~B)∨B]∨C </a:t>
            </a:r>
          </a:p>
        </p:txBody>
      </p:sp>
      <p:graphicFrame>
        <p:nvGraphicFramePr>
          <p:cNvPr id="25624" name="Object 82">
            <a:extLst>
              <a:ext uri="{FF2B5EF4-FFF2-40B4-BE49-F238E27FC236}">
                <a16:creationId xmlns:a16="http://schemas.microsoft.com/office/drawing/2014/main" id="{4F6849A9-6ABC-45C1-A014-C3B31E0BA9E3}"/>
              </a:ext>
            </a:extLst>
          </p:cNvPr>
          <p:cNvGraphicFramePr>
            <a:graphicFrameLocks noGrp="1" noChangeAspect="1"/>
          </p:cNvGraphicFramePr>
          <p:nvPr>
            <p:ph sz="quarter" idx="3"/>
          </p:nvPr>
        </p:nvGraphicFramePr>
        <p:xfrm>
          <a:off x="5306846" y="4838836"/>
          <a:ext cx="574675" cy="460375"/>
        </p:xfrm>
        <a:graphic>
          <a:graphicData uri="http://schemas.openxmlformats.org/presentationml/2006/ole">
            <mc:AlternateContent xmlns:mc="http://schemas.openxmlformats.org/markup-compatibility/2006">
              <mc:Choice xmlns:v="urn:schemas-microsoft-com:vml" Requires="v">
                <p:oleObj spid="_x0000_s6158" name="公式" r:id="rId6" imgW="190417" imgH="152334" progId="Equation.3">
                  <p:embed/>
                </p:oleObj>
              </mc:Choice>
              <mc:Fallback>
                <p:oleObj name="公式" r:id="rId6" imgW="190417" imgH="152334" progId="Equation.3">
                  <p:embed/>
                  <p:pic>
                    <p:nvPicPr>
                      <p:cNvPr id="25624" name="Object 82">
                        <a:extLst>
                          <a:ext uri="{FF2B5EF4-FFF2-40B4-BE49-F238E27FC236}">
                            <a16:creationId xmlns:a16="http://schemas.microsoft.com/office/drawing/2014/main" id="{4F6849A9-6ABC-45C1-A014-C3B31E0BA9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846" y="4838836"/>
                        <a:ext cx="5746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5" name="Rectangle 84">
            <a:extLst>
              <a:ext uri="{FF2B5EF4-FFF2-40B4-BE49-F238E27FC236}">
                <a16:creationId xmlns:a16="http://schemas.microsoft.com/office/drawing/2014/main" id="{E8060A58-ED0C-4B80-B1FC-764EC0787B67}"/>
              </a:ext>
            </a:extLst>
          </p:cNvPr>
          <p:cNvSpPr>
            <a:spLocks noChangeArrowheads="1"/>
          </p:cNvSpPr>
          <p:nvPr/>
        </p:nvSpPr>
        <p:spPr bwMode="auto">
          <a:xfrm>
            <a:off x="5879976" y="4795099"/>
            <a:ext cx="35333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[(A∨B)∧(~B ∨B)]∨C </a:t>
            </a:r>
          </a:p>
        </p:txBody>
      </p:sp>
      <p:sp>
        <p:nvSpPr>
          <p:cNvPr id="25626" name="Rectangle 86">
            <a:extLst>
              <a:ext uri="{FF2B5EF4-FFF2-40B4-BE49-F238E27FC236}">
                <a16:creationId xmlns:a16="http://schemas.microsoft.com/office/drawing/2014/main" id="{B9CF6346-F885-4336-81E8-C818AEBFC5A8}"/>
              </a:ext>
            </a:extLst>
          </p:cNvPr>
          <p:cNvSpPr>
            <a:spLocks noChangeArrowheads="1"/>
          </p:cNvSpPr>
          <p:nvPr/>
        </p:nvSpPr>
        <p:spPr bwMode="auto">
          <a:xfrm>
            <a:off x="1524001" y="30911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graphicFrame>
        <p:nvGraphicFramePr>
          <p:cNvPr id="25627" name="Object 85">
            <a:extLst>
              <a:ext uri="{FF2B5EF4-FFF2-40B4-BE49-F238E27FC236}">
                <a16:creationId xmlns:a16="http://schemas.microsoft.com/office/drawing/2014/main" id="{4B5CEF07-90FE-4A02-846A-91B2914FCDD0}"/>
              </a:ext>
            </a:extLst>
          </p:cNvPr>
          <p:cNvGraphicFramePr>
            <a:graphicFrameLocks noChangeAspect="1"/>
          </p:cNvGraphicFramePr>
          <p:nvPr/>
        </p:nvGraphicFramePr>
        <p:xfrm>
          <a:off x="5303838" y="5394709"/>
          <a:ext cx="647700" cy="517525"/>
        </p:xfrm>
        <a:graphic>
          <a:graphicData uri="http://schemas.openxmlformats.org/presentationml/2006/ole">
            <mc:AlternateContent xmlns:mc="http://schemas.openxmlformats.org/markup-compatibility/2006">
              <mc:Choice xmlns:v="urn:schemas-microsoft-com:vml" Requires="v">
                <p:oleObj spid="_x0000_s6159" name="公式" r:id="rId7" imgW="190417" imgH="152334" progId="Equation.3">
                  <p:embed/>
                </p:oleObj>
              </mc:Choice>
              <mc:Fallback>
                <p:oleObj name="公式" r:id="rId7" imgW="190417" imgH="152334" progId="Equation.3">
                  <p:embed/>
                  <p:pic>
                    <p:nvPicPr>
                      <p:cNvPr id="25627" name="Object 85">
                        <a:extLst>
                          <a:ext uri="{FF2B5EF4-FFF2-40B4-BE49-F238E27FC236}">
                            <a16:creationId xmlns:a16="http://schemas.microsoft.com/office/drawing/2014/main" id="{4B5CEF07-90FE-4A02-846A-91B2914FC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838" y="5394709"/>
                        <a:ext cx="647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8" name="Rectangle 87">
            <a:extLst>
              <a:ext uri="{FF2B5EF4-FFF2-40B4-BE49-F238E27FC236}">
                <a16:creationId xmlns:a16="http://schemas.microsoft.com/office/drawing/2014/main" id="{D9E35BA0-70F5-426D-B992-CB56D2529F07}"/>
              </a:ext>
            </a:extLst>
          </p:cNvPr>
          <p:cNvSpPr>
            <a:spLocks noChangeArrowheads="1"/>
          </p:cNvSpPr>
          <p:nvPr/>
        </p:nvSpPr>
        <p:spPr bwMode="auto">
          <a:xfrm>
            <a:off x="5879977" y="5371162"/>
            <a:ext cx="19832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[(A∨B)]∨C </a:t>
            </a:r>
          </a:p>
        </p:txBody>
      </p:sp>
      <p:graphicFrame>
        <p:nvGraphicFramePr>
          <p:cNvPr id="33" name="Object 79">
            <a:extLst>
              <a:ext uri="{FF2B5EF4-FFF2-40B4-BE49-F238E27FC236}">
                <a16:creationId xmlns:a16="http://schemas.microsoft.com/office/drawing/2014/main" id="{332721A3-9754-48AA-8E05-040CB42FBAA2}"/>
              </a:ext>
            </a:extLst>
          </p:cNvPr>
          <p:cNvGraphicFramePr>
            <a:graphicFrameLocks noChangeAspect="1"/>
          </p:cNvGraphicFramePr>
          <p:nvPr/>
        </p:nvGraphicFramePr>
        <p:xfrm>
          <a:off x="5303912" y="4365352"/>
          <a:ext cx="539750" cy="431800"/>
        </p:xfrm>
        <a:graphic>
          <a:graphicData uri="http://schemas.openxmlformats.org/presentationml/2006/ole">
            <mc:AlternateContent xmlns:mc="http://schemas.openxmlformats.org/markup-compatibility/2006">
              <mc:Choice xmlns:v="urn:schemas-microsoft-com:vml" Requires="v">
                <p:oleObj spid="_x0000_s6160" name="公式" r:id="rId5" imgW="190417" imgH="152334" progId="Equation.3">
                  <p:embed/>
                </p:oleObj>
              </mc:Choice>
              <mc:Fallback>
                <p:oleObj name="公式" r:id="rId5" imgW="190417" imgH="152334" progId="Equation.3">
                  <p:embed/>
                  <p:pic>
                    <p:nvPicPr>
                      <p:cNvPr id="33" name="Object 79">
                        <a:extLst>
                          <a:ext uri="{FF2B5EF4-FFF2-40B4-BE49-F238E27FC236}">
                            <a16:creationId xmlns:a16="http://schemas.microsoft.com/office/drawing/2014/main" id="{332721A3-9754-48AA-8E05-040CB42FB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912" y="4365352"/>
                        <a:ext cx="539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6DCEE04-1217-4F0F-881B-BD40F0286240}"/>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26627" name="Rectangle 249">
            <a:extLst>
              <a:ext uri="{FF2B5EF4-FFF2-40B4-BE49-F238E27FC236}">
                <a16:creationId xmlns:a16="http://schemas.microsoft.com/office/drawing/2014/main" id="{DAFB86A7-7DEC-41FD-931E-B3A70EA62CDA}"/>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6628" name="Rectangle 251">
            <a:extLst>
              <a:ext uri="{FF2B5EF4-FFF2-40B4-BE49-F238E27FC236}">
                <a16:creationId xmlns:a16="http://schemas.microsoft.com/office/drawing/2014/main" id="{047C7BDC-340C-478D-917B-30B245E735E9}"/>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6629" name="Rectangle 256">
            <a:extLst>
              <a:ext uri="{FF2B5EF4-FFF2-40B4-BE49-F238E27FC236}">
                <a16:creationId xmlns:a16="http://schemas.microsoft.com/office/drawing/2014/main" id="{9C7901F3-EB30-4F6B-969F-419E431A4D57}"/>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6632" name="Rectangle 262">
            <a:extLst>
              <a:ext uri="{FF2B5EF4-FFF2-40B4-BE49-F238E27FC236}">
                <a16:creationId xmlns:a16="http://schemas.microsoft.com/office/drawing/2014/main" id="{B2616522-130E-470A-80F3-810363549E54}"/>
              </a:ext>
            </a:extLst>
          </p:cNvPr>
          <p:cNvSpPr>
            <a:spLocks noChangeArrowheads="1"/>
          </p:cNvSpPr>
          <p:nvPr/>
        </p:nvSpPr>
        <p:spPr bwMode="auto">
          <a:xfrm>
            <a:off x="1774826" y="1410722"/>
            <a:ext cx="39709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(2)</a:t>
            </a:r>
            <a:r>
              <a:rPr lang="zh-CN" altLang="en-US" sz="2800" b="1" dirty="0">
                <a:solidFill>
                  <a:srgbClr val="FF0000"/>
                </a:solidFill>
              </a:rPr>
              <a:t>减少否定符号的辖域 </a:t>
            </a:r>
          </a:p>
        </p:txBody>
      </p:sp>
      <p:sp>
        <p:nvSpPr>
          <p:cNvPr id="26633" name="Rectangle 263">
            <a:extLst>
              <a:ext uri="{FF2B5EF4-FFF2-40B4-BE49-F238E27FC236}">
                <a16:creationId xmlns:a16="http://schemas.microsoft.com/office/drawing/2014/main" id="{4A19DA92-700E-41DC-B312-00BBE9FD9D7D}"/>
              </a:ext>
            </a:extLst>
          </p:cNvPr>
          <p:cNvSpPr>
            <a:spLocks noChangeArrowheads="1"/>
          </p:cNvSpPr>
          <p:nvPr/>
        </p:nvSpPr>
        <p:spPr bwMode="auto">
          <a:xfrm>
            <a:off x="2206874" y="1965653"/>
            <a:ext cx="70574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每个否定符号</a:t>
            </a:r>
            <a:r>
              <a:rPr lang="en-US" altLang="zh-CN" sz="2400" dirty="0"/>
              <a:t>~</a:t>
            </a:r>
            <a:r>
              <a:rPr lang="zh-CN" altLang="en-US" sz="2400" dirty="0"/>
              <a:t>最多只用到一个谓词符号上，并反复应用德</a:t>
            </a:r>
            <a:r>
              <a:rPr lang="en-US" altLang="zh-CN" sz="2400" dirty="0"/>
              <a:t>•</a:t>
            </a:r>
            <a:r>
              <a:rPr lang="zh-CN" altLang="en-US" sz="2400" dirty="0"/>
              <a:t>摩根定律  </a:t>
            </a:r>
          </a:p>
        </p:txBody>
      </p:sp>
      <p:sp>
        <p:nvSpPr>
          <p:cNvPr id="26634" name="Rectangle 264">
            <a:extLst>
              <a:ext uri="{FF2B5EF4-FFF2-40B4-BE49-F238E27FC236}">
                <a16:creationId xmlns:a16="http://schemas.microsoft.com/office/drawing/2014/main" id="{50A6BB9A-9C8D-4714-A795-F0771689530A}"/>
              </a:ext>
            </a:extLst>
          </p:cNvPr>
          <p:cNvSpPr>
            <a:spLocks noChangeArrowheads="1"/>
          </p:cNvSpPr>
          <p:nvPr/>
        </p:nvSpPr>
        <p:spPr bwMode="auto">
          <a:xfrm>
            <a:off x="2999656" y="2937969"/>
            <a:ext cx="44614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a:t>以</a:t>
            </a:r>
            <a:r>
              <a:rPr lang="en-US" altLang="zh-CN" sz="2800"/>
              <a:t>~A∨~B</a:t>
            </a:r>
            <a:r>
              <a:rPr lang="zh-CN" altLang="en-US" sz="2800"/>
              <a:t>代替</a:t>
            </a:r>
            <a:r>
              <a:rPr lang="en-US" altLang="zh-CN" sz="2800"/>
              <a:t>~(A∧B)</a:t>
            </a:r>
          </a:p>
          <a:p>
            <a:pPr>
              <a:spcBef>
                <a:spcPct val="0"/>
              </a:spcBef>
              <a:buFontTx/>
              <a:buNone/>
            </a:pPr>
            <a:r>
              <a:rPr lang="zh-CN" altLang="en-US" sz="2800"/>
              <a:t>以</a:t>
            </a:r>
            <a:r>
              <a:rPr lang="en-US" altLang="zh-CN" sz="2800"/>
              <a:t>~A∧~B</a:t>
            </a:r>
            <a:r>
              <a:rPr lang="zh-CN" altLang="en-US" sz="2800"/>
              <a:t>代替</a:t>
            </a:r>
            <a:r>
              <a:rPr lang="en-US" altLang="zh-CN" sz="2800"/>
              <a:t>~(A∨B)</a:t>
            </a:r>
          </a:p>
          <a:p>
            <a:pPr>
              <a:spcBef>
                <a:spcPct val="0"/>
              </a:spcBef>
              <a:buFontTx/>
              <a:buNone/>
            </a:pPr>
            <a:r>
              <a:rPr lang="zh-CN" altLang="en-US" sz="2800"/>
              <a:t>以</a:t>
            </a:r>
            <a:r>
              <a:rPr lang="en-US" altLang="zh-CN" sz="2800"/>
              <a:t>A</a:t>
            </a:r>
            <a:r>
              <a:rPr lang="zh-CN" altLang="en-US" sz="2800"/>
              <a:t>代替</a:t>
            </a:r>
            <a:r>
              <a:rPr lang="en-US" altLang="zh-CN" sz="2800"/>
              <a:t>~(~A)</a:t>
            </a:r>
          </a:p>
          <a:p>
            <a:pPr>
              <a:spcBef>
                <a:spcPct val="0"/>
              </a:spcBef>
              <a:buFontTx/>
              <a:buNone/>
            </a:pPr>
            <a:r>
              <a:rPr lang="zh-CN" altLang="en-US" sz="2800"/>
              <a:t>以</a:t>
            </a:r>
            <a:r>
              <a:rPr lang="en-US" altLang="zh-CN" sz="2800"/>
              <a:t>(∃x)</a:t>
            </a:r>
            <a:r>
              <a:rPr lang="zh-CN" altLang="en-US" sz="2800"/>
              <a:t>｛</a:t>
            </a:r>
            <a:r>
              <a:rPr lang="en-US" altLang="zh-CN" sz="2800"/>
              <a:t>~A</a:t>
            </a:r>
            <a:r>
              <a:rPr lang="zh-CN" altLang="en-US" sz="2800"/>
              <a:t>｝代替</a:t>
            </a:r>
            <a:r>
              <a:rPr lang="en-US" altLang="zh-CN" sz="2800"/>
              <a:t>~(∀x)A</a:t>
            </a:r>
          </a:p>
          <a:p>
            <a:pPr>
              <a:spcBef>
                <a:spcPct val="0"/>
              </a:spcBef>
              <a:buFontTx/>
              <a:buNone/>
            </a:pPr>
            <a:r>
              <a:rPr lang="zh-CN" altLang="en-US" sz="2800"/>
              <a:t>以</a:t>
            </a:r>
            <a:r>
              <a:rPr lang="en-US" altLang="zh-CN" sz="2800"/>
              <a:t>(∀x)</a:t>
            </a:r>
            <a:r>
              <a:rPr lang="zh-CN" altLang="en-US" sz="2800"/>
              <a:t>｛</a:t>
            </a:r>
            <a:r>
              <a:rPr lang="en-US" altLang="zh-CN" sz="2800"/>
              <a:t>~A</a:t>
            </a:r>
            <a:r>
              <a:rPr lang="zh-CN" altLang="en-US" sz="2800"/>
              <a:t>｝代替</a:t>
            </a:r>
            <a:r>
              <a:rPr lang="en-US" altLang="zh-CN" sz="2800"/>
              <a:t>~(∃x)A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125FA-99F9-4663-B9F6-D5AE70CA374A}"/>
              </a:ext>
            </a:extLst>
          </p:cNvPr>
          <p:cNvSpPr>
            <a:spLocks noGrp="1"/>
          </p:cNvSpPr>
          <p:nvPr>
            <p:ph idx="1"/>
          </p:nvPr>
        </p:nvSpPr>
        <p:spPr>
          <a:xfrm>
            <a:off x="838200" y="1456176"/>
            <a:ext cx="10515600" cy="4351338"/>
          </a:xfrm>
        </p:spPr>
        <p:txBody>
          <a:bodyPr/>
          <a:lstStyle/>
          <a:p>
            <a:pPr eaLnBrk="1" hangingPunct="1">
              <a:buFont typeface="Wingdings" panose="05000000000000000000" pitchFamily="2" charset="2"/>
              <a:buChar char="u"/>
            </a:pPr>
            <a:r>
              <a:rPr lang="zh-CN" altLang="en-US" dirty="0">
                <a:solidFill>
                  <a:srgbClr val="FF0000"/>
                </a:solidFill>
              </a:rPr>
              <a:t>人工智能</a:t>
            </a:r>
            <a:r>
              <a:rPr lang="en-US" altLang="zh-CN" dirty="0">
                <a:solidFill>
                  <a:srgbClr val="FF0000"/>
                </a:solidFill>
              </a:rPr>
              <a:t>(artificial intelligence</a:t>
            </a:r>
            <a:r>
              <a:rPr lang="zh-CN" altLang="en-US" dirty="0">
                <a:solidFill>
                  <a:srgbClr val="FF0000"/>
                </a:solidFill>
              </a:rPr>
              <a:t>，</a:t>
            </a:r>
            <a:r>
              <a:rPr lang="en-US" altLang="zh-CN" dirty="0">
                <a:solidFill>
                  <a:srgbClr val="FF0000"/>
                </a:solidFill>
              </a:rPr>
              <a:t>AI)</a:t>
            </a:r>
            <a:endParaRPr lang="zh-CN" altLang="en-US" dirty="0">
              <a:solidFill>
                <a:srgbClr val="FF0000"/>
              </a:solidFill>
            </a:endParaRPr>
          </a:p>
          <a:p>
            <a:pPr lvl="1" eaLnBrk="1" hangingPunct="1">
              <a:buFont typeface="Wingdings" panose="05000000000000000000" pitchFamily="2" charset="2"/>
              <a:buChar char="Ø"/>
            </a:pPr>
            <a:r>
              <a:rPr lang="en-US" altLang="zh-CN" dirty="0"/>
              <a:t>1956</a:t>
            </a:r>
            <a:r>
              <a:rPr lang="zh-CN" altLang="en-US" dirty="0"/>
              <a:t>年正式成为一个独立的研究领域。</a:t>
            </a:r>
            <a:endParaRPr lang="en-US" altLang="zh-CN" dirty="0"/>
          </a:p>
          <a:p>
            <a:pPr lvl="1" eaLnBrk="1" hangingPunct="1">
              <a:buFont typeface="Wingdings" panose="05000000000000000000" pitchFamily="2" charset="2"/>
              <a:buChar char="Ø"/>
            </a:pPr>
            <a:r>
              <a:rPr lang="zh-CN" altLang="en-US" dirty="0"/>
              <a:t>最初目标是</a:t>
            </a:r>
            <a:r>
              <a:rPr lang="zh-CN" altLang="en-US" dirty="0">
                <a:solidFill>
                  <a:srgbClr val="0000FF"/>
                </a:solidFill>
              </a:rPr>
              <a:t>研究和理解人类的智能</a:t>
            </a:r>
            <a:r>
              <a:rPr lang="zh-CN" altLang="en-US" dirty="0"/>
              <a:t>。</a:t>
            </a:r>
            <a:endParaRPr lang="en-US" altLang="zh-CN" dirty="0"/>
          </a:p>
          <a:p>
            <a:pPr lvl="1" eaLnBrk="1" hangingPunct="1">
              <a:buFont typeface="Wingdings" panose="05000000000000000000" pitchFamily="2" charset="2"/>
              <a:buChar char="Ø"/>
            </a:pPr>
            <a:r>
              <a:rPr lang="zh-CN" altLang="en-US" dirty="0"/>
              <a:t>目前，已经拓展为研究、开发用于模拟、延伸和扩展人的智能的理论、方法、技术及应用系统的一门科学。</a:t>
            </a:r>
            <a:endParaRPr lang="en-US" altLang="zh-CN" dirty="0"/>
          </a:p>
          <a:p>
            <a:pPr lvl="1" eaLnBrk="1" hangingPunct="1">
              <a:buFont typeface="Wingdings" panose="05000000000000000000" pitchFamily="2" charset="2"/>
              <a:buChar char="Ø"/>
            </a:pPr>
            <a:r>
              <a:rPr lang="en-US" altLang="zh-CN" dirty="0"/>
              <a:t>AI: </a:t>
            </a:r>
            <a:r>
              <a:rPr lang="zh-CN" altLang="en-US" dirty="0"/>
              <a:t>机器智能</a:t>
            </a:r>
            <a:r>
              <a:rPr lang="en-US" altLang="zh-CN" dirty="0"/>
              <a:t>/</a:t>
            </a:r>
            <a:r>
              <a:rPr lang="zh-CN" altLang="en-US" dirty="0"/>
              <a:t>计算机智能</a:t>
            </a:r>
            <a:endParaRPr lang="en-US" altLang="zh-CN" dirty="0"/>
          </a:p>
          <a:p>
            <a:pPr lvl="2" eaLnBrk="1" hangingPunct="1">
              <a:buFont typeface="Wingdings" panose="05000000000000000000" pitchFamily="2" charset="2"/>
              <a:buChar char="Ø"/>
            </a:pPr>
            <a:r>
              <a:rPr lang="zh-CN" altLang="en-US" dirty="0"/>
              <a:t>“智能”：</a:t>
            </a:r>
            <a:r>
              <a:rPr lang="zh-CN" altLang="en-US" b="1" dirty="0">
                <a:solidFill>
                  <a:srgbClr val="FF0000"/>
                </a:solidFill>
              </a:rPr>
              <a:t>人为制造</a:t>
            </a:r>
            <a:r>
              <a:rPr lang="zh-CN" altLang="en-US" dirty="0"/>
              <a:t>的或由机器和计算机表现出来的，有别于自然智能（人类智能）</a:t>
            </a:r>
          </a:p>
          <a:p>
            <a:endParaRPr lang="zh-CN" altLang="en-US" dirty="0"/>
          </a:p>
        </p:txBody>
      </p:sp>
      <p:sp>
        <p:nvSpPr>
          <p:cNvPr id="6" name="Rectangle 9">
            <a:extLst>
              <a:ext uri="{FF2B5EF4-FFF2-40B4-BE49-F238E27FC236}">
                <a16:creationId xmlns:a16="http://schemas.microsoft.com/office/drawing/2014/main" id="{A9342A03-DB56-45EA-A731-49E984476B0A}"/>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8000"/>
                </a:solidFill>
                <a:latin typeface="宋体" panose="02010600030101010101" pitchFamily="2" charset="-122"/>
              </a:rPr>
              <a:t>人工智能的概念</a:t>
            </a:r>
          </a:p>
        </p:txBody>
      </p:sp>
    </p:spTree>
    <p:extLst>
      <p:ext uri="{BB962C8B-B14F-4D97-AF65-F5344CB8AC3E}">
        <p14:creationId xmlns:p14="http://schemas.microsoft.com/office/powerpoint/2010/main" val="3483082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C505D08-CFA0-4366-BDA5-3DFF246AF0EC}"/>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27651" name="Rectangle 3">
            <a:extLst>
              <a:ext uri="{FF2B5EF4-FFF2-40B4-BE49-F238E27FC236}">
                <a16:creationId xmlns:a16="http://schemas.microsoft.com/office/drawing/2014/main" id="{108908BC-21C9-4D4F-8317-97B944659260}"/>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7652" name="Rectangle 4">
            <a:extLst>
              <a:ext uri="{FF2B5EF4-FFF2-40B4-BE49-F238E27FC236}">
                <a16:creationId xmlns:a16="http://schemas.microsoft.com/office/drawing/2014/main" id="{859A364D-8E56-40E1-AA34-75105E1C31FB}"/>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7653" name="Rectangle 5">
            <a:extLst>
              <a:ext uri="{FF2B5EF4-FFF2-40B4-BE49-F238E27FC236}">
                <a16:creationId xmlns:a16="http://schemas.microsoft.com/office/drawing/2014/main" id="{5244C01C-8959-42A1-A2C7-321539992CCC}"/>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7656" name="Rectangle 8">
            <a:extLst>
              <a:ext uri="{FF2B5EF4-FFF2-40B4-BE49-F238E27FC236}">
                <a16:creationId xmlns:a16="http://schemas.microsoft.com/office/drawing/2014/main" id="{5CF31146-6115-4FF9-9260-E8E05BB4FA2C}"/>
              </a:ext>
            </a:extLst>
          </p:cNvPr>
          <p:cNvSpPr>
            <a:spLocks noChangeArrowheads="1"/>
          </p:cNvSpPr>
          <p:nvPr/>
        </p:nvSpPr>
        <p:spPr bwMode="auto">
          <a:xfrm>
            <a:off x="1774825" y="1340768"/>
            <a:ext cx="2888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(3)</a:t>
            </a:r>
            <a:r>
              <a:rPr lang="zh-CN" altLang="en-US" sz="2800" b="1" dirty="0">
                <a:solidFill>
                  <a:srgbClr val="FF0000"/>
                </a:solidFill>
              </a:rPr>
              <a:t>对变量标准化 </a:t>
            </a:r>
          </a:p>
        </p:txBody>
      </p:sp>
      <p:sp>
        <p:nvSpPr>
          <p:cNvPr id="27657" name="Rectangle 9">
            <a:extLst>
              <a:ext uri="{FF2B5EF4-FFF2-40B4-BE49-F238E27FC236}">
                <a16:creationId xmlns:a16="http://schemas.microsoft.com/office/drawing/2014/main" id="{B08A0F8E-6BC3-4444-85C9-C94AA287928C}"/>
              </a:ext>
            </a:extLst>
          </p:cNvPr>
          <p:cNvSpPr>
            <a:spLocks noChangeArrowheads="1"/>
          </p:cNvSpPr>
          <p:nvPr/>
        </p:nvSpPr>
        <p:spPr bwMode="auto">
          <a:xfrm>
            <a:off x="2189820" y="1863988"/>
            <a:ext cx="7812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pPr>
            <a:r>
              <a:rPr lang="zh-CN" altLang="en-US" sz="2400" dirty="0"/>
              <a:t>在</a:t>
            </a:r>
            <a:r>
              <a:rPr lang="zh-CN" altLang="en-US" sz="2400" dirty="0">
                <a:solidFill>
                  <a:srgbClr val="FF0000"/>
                </a:solidFill>
              </a:rPr>
              <a:t>任一量词辖域内</a:t>
            </a:r>
            <a:r>
              <a:rPr lang="zh-CN" altLang="en-US" sz="2400" dirty="0"/>
              <a:t>，受该量词约束的变量为一哑元</a:t>
            </a:r>
            <a:r>
              <a:rPr lang="en-US" altLang="zh-CN" sz="2400" dirty="0"/>
              <a:t>(</a:t>
            </a:r>
            <a:r>
              <a:rPr lang="zh-CN" altLang="en-US" sz="2400" dirty="0"/>
              <a:t>虚构变量</a:t>
            </a:r>
            <a:r>
              <a:rPr lang="en-US" altLang="zh-CN" sz="2400" dirty="0"/>
              <a:t>)</a:t>
            </a:r>
            <a:r>
              <a:rPr lang="zh-CN" altLang="en-US" sz="2400" dirty="0"/>
              <a:t>，它可以在该辖域内处处统一地被另一个没有出现过的任意变量所代替，而不改变公式的真值。</a:t>
            </a:r>
            <a:endParaRPr lang="en-US" altLang="zh-CN" sz="2400" dirty="0"/>
          </a:p>
          <a:p>
            <a:pPr marL="342900" indent="-342900">
              <a:spcBef>
                <a:spcPct val="0"/>
              </a:spcBef>
            </a:pPr>
            <a:r>
              <a:rPr lang="zh-CN" altLang="en-US" sz="2400" dirty="0"/>
              <a:t>公式中变量的标准化意味着对哑元改名以保证每个量词有其自己唯一的哑元。 </a:t>
            </a:r>
          </a:p>
        </p:txBody>
      </p:sp>
      <p:sp>
        <p:nvSpPr>
          <p:cNvPr id="27658" name="Rectangle 11">
            <a:extLst>
              <a:ext uri="{FF2B5EF4-FFF2-40B4-BE49-F238E27FC236}">
                <a16:creationId xmlns:a16="http://schemas.microsoft.com/office/drawing/2014/main" id="{E06A0CC1-7BB8-4E22-8D36-80975C6F8CBE}"/>
              </a:ext>
            </a:extLst>
          </p:cNvPr>
          <p:cNvSpPr>
            <a:spLocks noChangeArrowheads="1"/>
          </p:cNvSpPr>
          <p:nvPr/>
        </p:nvSpPr>
        <p:spPr bwMode="auto">
          <a:xfrm>
            <a:off x="3503713" y="3924448"/>
            <a:ext cx="430278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a:t>(∀x)</a:t>
            </a:r>
            <a:r>
              <a:rPr lang="zh-CN" altLang="en-US" sz="2800" dirty="0"/>
              <a:t>｛</a:t>
            </a:r>
            <a:r>
              <a:rPr lang="en-US" altLang="zh-CN" sz="2800" dirty="0"/>
              <a:t>P(x)→(∃x)Q(x)</a:t>
            </a:r>
            <a:r>
              <a:rPr lang="zh-CN" altLang="en-US" sz="2800" dirty="0"/>
              <a:t>｝ </a:t>
            </a:r>
          </a:p>
          <a:p>
            <a:pPr>
              <a:spcBef>
                <a:spcPct val="0"/>
              </a:spcBef>
              <a:buFontTx/>
              <a:buNone/>
            </a:pPr>
            <a:r>
              <a:rPr lang="zh-CN" altLang="en-US" sz="2800" dirty="0"/>
              <a:t>   标准化可得：</a:t>
            </a:r>
          </a:p>
          <a:p>
            <a:pPr>
              <a:spcBef>
                <a:spcPct val="0"/>
              </a:spcBef>
              <a:buFontTx/>
              <a:buNone/>
            </a:pPr>
            <a:r>
              <a:rPr lang="en-US" altLang="zh-CN" sz="2800" dirty="0"/>
              <a:t>(∀x)</a:t>
            </a:r>
            <a:r>
              <a:rPr lang="zh-CN" altLang="en-US" sz="2800" dirty="0"/>
              <a:t>｛</a:t>
            </a:r>
            <a:r>
              <a:rPr lang="en-US" altLang="zh-CN" sz="2800" dirty="0"/>
              <a:t>P(x)→(∃y)Q(y)</a:t>
            </a:r>
            <a:r>
              <a:rPr lang="zh-CN" altLang="en-US" sz="28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4DC7E3-386B-4E9C-84D6-DA78FF426B70}"/>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28675" name="Rectangle 3">
            <a:extLst>
              <a:ext uri="{FF2B5EF4-FFF2-40B4-BE49-F238E27FC236}">
                <a16:creationId xmlns:a16="http://schemas.microsoft.com/office/drawing/2014/main" id="{F5ACCBD4-1407-483F-B96D-D8981683D38A}"/>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8676" name="Rectangle 4">
            <a:extLst>
              <a:ext uri="{FF2B5EF4-FFF2-40B4-BE49-F238E27FC236}">
                <a16:creationId xmlns:a16="http://schemas.microsoft.com/office/drawing/2014/main" id="{7015BCEA-6809-41B5-8D06-D8D1D0A41C0A}"/>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8677" name="Rectangle 5">
            <a:extLst>
              <a:ext uri="{FF2B5EF4-FFF2-40B4-BE49-F238E27FC236}">
                <a16:creationId xmlns:a16="http://schemas.microsoft.com/office/drawing/2014/main" id="{0BD6AC82-12D6-4359-B59D-E9B5015A1F81}"/>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8680" name="Rectangle 8">
            <a:extLst>
              <a:ext uri="{FF2B5EF4-FFF2-40B4-BE49-F238E27FC236}">
                <a16:creationId xmlns:a16="http://schemas.microsoft.com/office/drawing/2014/main" id="{4B9E5781-C315-46A9-8064-E0B22D6A825C}"/>
              </a:ext>
            </a:extLst>
          </p:cNvPr>
          <p:cNvSpPr>
            <a:spLocks noChangeArrowheads="1"/>
          </p:cNvSpPr>
          <p:nvPr/>
        </p:nvSpPr>
        <p:spPr bwMode="auto">
          <a:xfrm>
            <a:off x="1774825" y="1338714"/>
            <a:ext cx="2888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(4)</a:t>
            </a:r>
            <a:r>
              <a:rPr lang="zh-CN" altLang="en-US" sz="2800" b="1" dirty="0">
                <a:solidFill>
                  <a:srgbClr val="FF0000"/>
                </a:solidFill>
              </a:rPr>
              <a:t>消去存在量词 </a:t>
            </a:r>
          </a:p>
        </p:txBody>
      </p:sp>
      <p:sp>
        <p:nvSpPr>
          <p:cNvPr id="28681" name="Rectangle 11">
            <a:extLst>
              <a:ext uri="{FF2B5EF4-FFF2-40B4-BE49-F238E27FC236}">
                <a16:creationId xmlns:a16="http://schemas.microsoft.com/office/drawing/2014/main" id="{74A91EAB-4BC8-4E29-B859-87C3E334050C}"/>
              </a:ext>
            </a:extLst>
          </p:cNvPr>
          <p:cNvSpPr>
            <a:spLocks noChangeArrowheads="1"/>
          </p:cNvSpPr>
          <p:nvPr/>
        </p:nvSpPr>
        <p:spPr bwMode="auto">
          <a:xfrm>
            <a:off x="1847850" y="1959383"/>
            <a:ext cx="82296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Font typeface="Wingdings" panose="05000000000000000000" pitchFamily="2" charset="2"/>
              <a:buChar char="l"/>
            </a:pPr>
            <a:r>
              <a:rPr lang="zh-CN" altLang="en-US" sz="2000" dirty="0">
                <a:latin typeface="宋体" panose="02010600030101010101" pitchFamily="2" charset="-122"/>
              </a:rPr>
              <a:t>在公式</a:t>
            </a:r>
            <a:r>
              <a:rPr lang="en-US" altLang="zh-CN" sz="2000" dirty="0">
                <a:latin typeface="宋体" panose="02010600030101010101" pitchFamily="2" charset="-122"/>
              </a:rPr>
              <a:t>(∀y)[(∃x)P(</a:t>
            </a:r>
            <a:r>
              <a:rPr lang="en-US" altLang="zh-CN" sz="2000" dirty="0" err="1">
                <a:latin typeface="宋体" panose="02010600030101010101" pitchFamily="2" charset="-122"/>
              </a:rPr>
              <a:t>x,y</a:t>
            </a:r>
            <a:r>
              <a:rPr lang="en-US" altLang="zh-CN" sz="2000" dirty="0">
                <a:latin typeface="宋体" panose="02010600030101010101" pitchFamily="2" charset="-122"/>
              </a:rPr>
              <a:t>)]</a:t>
            </a:r>
            <a:r>
              <a:rPr lang="zh-CN" altLang="en-US" sz="2000" dirty="0">
                <a:latin typeface="宋体" panose="02010600030101010101" pitchFamily="2" charset="-122"/>
              </a:rPr>
              <a:t>中，</a:t>
            </a:r>
            <a:r>
              <a:rPr lang="zh-CN" altLang="en-US" sz="2000" dirty="0">
                <a:solidFill>
                  <a:srgbClr val="0000FF"/>
                </a:solidFill>
                <a:latin typeface="宋体" panose="02010600030101010101" pitchFamily="2" charset="-122"/>
              </a:rPr>
              <a:t>存在量词是在全称量词的辖域内</a:t>
            </a:r>
            <a:r>
              <a:rPr lang="zh-CN" altLang="en-US" sz="2000" dirty="0">
                <a:latin typeface="宋体" panose="02010600030101010101" pitchFamily="2" charset="-122"/>
              </a:rPr>
              <a:t>，允许所存在的</a:t>
            </a:r>
            <a:r>
              <a:rPr lang="en-US" altLang="zh-CN" sz="2000" dirty="0">
                <a:latin typeface="宋体" panose="02010600030101010101" pitchFamily="2" charset="-122"/>
              </a:rPr>
              <a:t>x</a:t>
            </a:r>
            <a:r>
              <a:rPr lang="zh-CN" altLang="en-US" sz="2000" dirty="0">
                <a:latin typeface="宋体" panose="02010600030101010101" pitchFamily="2" charset="-122"/>
              </a:rPr>
              <a:t>可能依赖于</a:t>
            </a:r>
            <a:r>
              <a:rPr lang="en-US" altLang="zh-CN" sz="2000" dirty="0">
                <a:latin typeface="宋体" panose="02010600030101010101" pitchFamily="2" charset="-122"/>
              </a:rPr>
              <a:t>y</a:t>
            </a:r>
            <a:r>
              <a:rPr lang="zh-CN" altLang="en-US" sz="2000" dirty="0">
                <a:latin typeface="宋体" panose="02010600030101010101" pitchFamily="2" charset="-122"/>
              </a:rPr>
              <a:t>值。</a:t>
            </a:r>
            <a:endParaRPr lang="en-US" altLang="zh-CN" sz="2000" dirty="0">
              <a:latin typeface="宋体" panose="02010600030101010101" pitchFamily="2" charset="-122"/>
            </a:endParaRPr>
          </a:p>
          <a:p>
            <a:pPr lvl="2">
              <a:spcBef>
                <a:spcPct val="0"/>
              </a:spcBef>
              <a:buFont typeface="Wingdings" panose="05000000000000000000" pitchFamily="2" charset="2"/>
              <a:buChar char="l"/>
            </a:pPr>
            <a:r>
              <a:rPr lang="zh-CN" altLang="en-US" sz="1800" dirty="0">
                <a:latin typeface="宋体" panose="02010600030101010101" pitchFamily="2" charset="-122"/>
              </a:rPr>
              <a:t>令这种依赖关系明显地由函数</a:t>
            </a:r>
            <a:r>
              <a:rPr lang="en-US" altLang="zh-CN" sz="1800" dirty="0">
                <a:latin typeface="宋体" panose="02010600030101010101" pitchFamily="2" charset="-122"/>
              </a:rPr>
              <a:t>g(y)</a:t>
            </a:r>
            <a:r>
              <a:rPr lang="zh-CN" altLang="en-US" sz="1800" dirty="0">
                <a:latin typeface="宋体" panose="02010600030101010101" pitchFamily="2" charset="-122"/>
              </a:rPr>
              <a:t>所定义，它把每个</a:t>
            </a:r>
            <a:r>
              <a:rPr lang="en-US" altLang="zh-CN" sz="1800" dirty="0">
                <a:latin typeface="宋体" panose="02010600030101010101" pitchFamily="2" charset="-122"/>
              </a:rPr>
              <a:t>y</a:t>
            </a:r>
            <a:r>
              <a:rPr lang="zh-CN" altLang="en-US" sz="1800" dirty="0">
                <a:latin typeface="宋体" panose="02010600030101010101" pitchFamily="2" charset="-122"/>
              </a:rPr>
              <a:t>值映射到存在的那个</a:t>
            </a:r>
            <a:r>
              <a:rPr lang="en-US" altLang="zh-CN" sz="1800" dirty="0">
                <a:latin typeface="宋体" panose="02010600030101010101" pitchFamily="2" charset="-122"/>
              </a:rPr>
              <a:t>x</a:t>
            </a:r>
            <a:r>
              <a:rPr lang="zh-CN" altLang="en-US" sz="1800" dirty="0">
                <a:latin typeface="宋体" panose="02010600030101010101" pitchFamily="2" charset="-122"/>
              </a:rPr>
              <a:t>，这种函数叫做</a:t>
            </a:r>
            <a:r>
              <a:rPr lang="zh-CN" altLang="en-US" sz="1800" b="1" dirty="0">
                <a:solidFill>
                  <a:srgbClr val="FF0000"/>
                </a:solidFill>
                <a:latin typeface="宋体" panose="02010600030101010101" pitchFamily="2" charset="-122"/>
              </a:rPr>
              <a:t>斯克林</a:t>
            </a:r>
            <a:r>
              <a:rPr lang="en-US" altLang="zh-CN" sz="1800" b="1" dirty="0">
                <a:solidFill>
                  <a:srgbClr val="FF0000"/>
                </a:solidFill>
                <a:latin typeface="宋体" panose="02010600030101010101" pitchFamily="2" charset="-122"/>
              </a:rPr>
              <a:t>(</a:t>
            </a:r>
            <a:r>
              <a:rPr lang="en-US" altLang="zh-CN" sz="1800" b="1" dirty="0" err="1">
                <a:solidFill>
                  <a:srgbClr val="FF0000"/>
                </a:solidFill>
                <a:latin typeface="宋体" panose="02010600030101010101" pitchFamily="2" charset="-122"/>
              </a:rPr>
              <a:t>Skolem</a:t>
            </a:r>
            <a:r>
              <a:rPr lang="en-US" altLang="zh-CN" sz="1800" b="1" dirty="0">
                <a:solidFill>
                  <a:srgbClr val="FF0000"/>
                </a:solidFill>
                <a:latin typeface="宋体" panose="02010600030101010101" pitchFamily="2" charset="-122"/>
              </a:rPr>
              <a:t>)</a:t>
            </a:r>
            <a:r>
              <a:rPr lang="zh-CN" altLang="en-US" sz="1800" b="1" dirty="0">
                <a:solidFill>
                  <a:srgbClr val="FF0000"/>
                </a:solidFill>
                <a:latin typeface="宋体" panose="02010600030101010101" pitchFamily="2" charset="-122"/>
              </a:rPr>
              <a:t>函数</a:t>
            </a:r>
            <a:r>
              <a:rPr lang="zh-CN" altLang="en-US" sz="1800" dirty="0">
                <a:latin typeface="宋体" panose="02010600030101010101" pitchFamily="2" charset="-122"/>
              </a:rPr>
              <a:t>。</a:t>
            </a:r>
            <a:endParaRPr lang="en-US" altLang="zh-CN" sz="1800" dirty="0">
              <a:latin typeface="宋体" panose="02010600030101010101" pitchFamily="2" charset="-122"/>
            </a:endParaRPr>
          </a:p>
          <a:p>
            <a:pPr lvl="2">
              <a:spcBef>
                <a:spcPct val="0"/>
              </a:spcBef>
              <a:buFont typeface="Wingdings" panose="05000000000000000000" pitchFamily="2" charset="2"/>
              <a:buChar char="l"/>
            </a:pPr>
            <a:r>
              <a:rPr lang="zh-CN" altLang="en-US" sz="1800" dirty="0">
                <a:latin typeface="宋体" panose="02010600030101010101" pitchFamily="2" charset="-122"/>
              </a:rPr>
              <a:t>如果用</a:t>
            </a:r>
            <a:r>
              <a:rPr lang="zh-CN" altLang="en-US" sz="1800" dirty="0"/>
              <a:t>斯克林</a:t>
            </a:r>
            <a:r>
              <a:rPr lang="zh-CN" altLang="en-US" sz="1800" dirty="0">
                <a:latin typeface="宋体" panose="02010600030101010101" pitchFamily="2" charset="-122"/>
              </a:rPr>
              <a:t>函数代替存在的</a:t>
            </a:r>
            <a:r>
              <a:rPr lang="en-US" altLang="zh-CN" sz="1800" dirty="0">
                <a:latin typeface="宋体" panose="02010600030101010101" pitchFamily="2" charset="-122"/>
              </a:rPr>
              <a:t>x</a:t>
            </a:r>
            <a:r>
              <a:rPr lang="zh-CN" altLang="en-US" sz="1800" dirty="0">
                <a:latin typeface="宋体" panose="02010600030101010101" pitchFamily="2" charset="-122"/>
              </a:rPr>
              <a:t>，就可以消去全部存在量词，并写成： </a:t>
            </a:r>
            <a:r>
              <a:rPr lang="en-US" altLang="zh-CN" sz="1800" dirty="0">
                <a:latin typeface="宋体" panose="02010600030101010101" pitchFamily="2" charset="-122"/>
              </a:rPr>
              <a:t>(∀y)P[g(y),y)]</a:t>
            </a:r>
          </a:p>
          <a:p>
            <a:pPr lvl="1">
              <a:spcBef>
                <a:spcPct val="0"/>
              </a:spcBef>
              <a:buFont typeface="Wingdings" panose="05000000000000000000" pitchFamily="2" charset="2"/>
              <a:buChar char="l"/>
            </a:pPr>
            <a:r>
              <a:rPr lang="zh-CN" altLang="en-US" sz="2000" dirty="0">
                <a:solidFill>
                  <a:srgbClr val="0000FF"/>
                </a:solidFill>
                <a:latin typeface="宋体" panose="02010600030101010101" pitchFamily="2" charset="-122"/>
              </a:rPr>
              <a:t>如果要消去的存在量词不在任何一个全称量词的辖域内</a:t>
            </a:r>
            <a:r>
              <a:rPr lang="zh-CN" altLang="en-US" sz="2000" dirty="0">
                <a:latin typeface="宋体" panose="02010600030101010101" pitchFamily="2" charset="-122"/>
              </a:rPr>
              <a:t>，则用不含变量的</a:t>
            </a:r>
            <a:r>
              <a:rPr lang="en-US" altLang="zh-CN" sz="2000" dirty="0" err="1">
                <a:latin typeface="宋体" panose="02010600030101010101" pitchFamily="2" charset="-122"/>
              </a:rPr>
              <a:t>Skolem</a:t>
            </a:r>
            <a:r>
              <a:rPr lang="zh-CN" altLang="en-US" sz="2000" dirty="0">
                <a:latin typeface="宋体" panose="02010600030101010101" pitchFamily="2" charset="-122"/>
              </a:rPr>
              <a:t>函数即常量：</a:t>
            </a:r>
            <a:r>
              <a:rPr lang="en-US" altLang="zh-CN" sz="2000" dirty="0">
                <a:latin typeface="宋体" panose="02010600030101010101" pitchFamily="2" charset="-122"/>
              </a:rPr>
              <a:t>(∃x)P(x)</a:t>
            </a:r>
            <a:r>
              <a:rPr lang="zh-CN" altLang="en-US" sz="2000" dirty="0">
                <a:latin typeface="宋体" panose="02010600030101010101" pitchFamily="2" charset="-122"/>
              </a:rPr>
              <a:t>化为 </a:t>
            </a:r>
            <a:r>
              <a:rPr lang="en-US" altLang="zh-CN" sz="2000" dirty="0">
                <a:latin typeface="宋体" panose="02010600030101010101" pitchFamily="2" charset="-122"/>
              </a:rPr>
              <a:t>P(A)</a:t>
            </a:r>
          </a:p>
          <a:p>
            <a:pPr lvl="1">
              <a:spcBef>
                <a:spcPct val="0"/>
              </a:spcBef>
              <a:buFont typeface="Wingdings" panose="05000000000000000000" pitchFamily="2" charset="2"/>
              <a:buChar char="l"/>
            </a:pPr>
            <a:endParaRPr lang="en-US" altLang="zh-CN" sz="2000" dirty="0">
              <a:latin typeface="宋体" panose="02010600030101010101" pitchFamily="2" charset="-122"/>
            </a:endParaRPr>
          </a:p>
        </p:txBody>
      </p:sp>
      <p:sp>
        <p:nvSpPr>
          <p:cNvPr id="28682" name="Rectangle 12">
            <a:extLst>
              <a:ext uri="{FF2B5EF4-FFF2-40B4-BE49-F238E27FC236}">
                <a16:creationId xmlns:a16="http://schemas.microsoft.com/office/drawing/2014/main" id="{D56DA64F-033F-476C-AF86-97E7525720F6}"/>
              </a:ext>
            </a:extLst>
          </p:cNvPr>
          <p:cNvSpPr>
            <a:spLocks noChangeArrowheads="1"/>
          </p:cNvSpPr>
          <p:nvPr/>
        </p:nvSpPr>
        <p:spPr bwMode="auto">
          <a:xfrm>
            <a:off x="1847850" y="4651827"/>
            <a:ext cx="2888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(5)</a:t>
            </a:r>
            <a:r>
              <a:rPr lang="zh-CN" altLang="en-US" sz="2800" b="1" dirty="0">
                <a:solidFill>
                  <a:srgbClr val="FF0000"/>
                </a:solidFill>
              </a:rPr>
              <a:t>消去全称量词 </a:t>
            </a:r>
          </a:p>
        </p:txBody>
      </p:sp>
      <p:sp>
        <p:nvSpPr>
          <p:cNvPr id="28683" name="Rectangle 14">
            <a:extLst>
              <a:ext uri="{FF2B5EF4-FFF2-40B4-BE49-F238E27FC236}">
                <a16:creationId xmlns:a16="http://schemas.microsoft.com/office/drawing/2014/main" id="{AA51180A-821D-4665-9CE8-0C9BD2F3F0C7}"/>
              </a:ext>
            </a:extLst>
          </p:cNvPr>
          <p:cNvSpPr>
            <a:spLocks noChangeArrowheads="1"/>
          </p:cNvSpPr>
          <p:nvPr/>
        </p:nvSpPr>
        <p:spPr bwMode="auto">
          <a:xfrm>
            <a:off x="2362032" y="5229201"/>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消去明显出现的全称量词。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87FC1A-06A6-4B90-AFD4-F884255596A3}"/>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29699" name="Rectangle 3">
            <a:extLst>
              <a:ext uri="{FF2B5EF4-FFF2-40B4-BE49-F238E27FC236}">
                <a16:creationId xmlns:a16="http://schemas.microsoft.com/office/drawing/2014/main" id="{9138C634-959F-433F-990D-715897E72050}"/>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9700" name="Rectangle 4">
            <a:extLst>
              <a:ext uri="{FF2B5EF4-FFF2-40B4-BE49-F238E27FC236}">
                <a16:creationId xmlns:a16="http://schemas.microsoft.com/office/drawing/2014/main" id="{3AED4952-7ABC-4947-9F19-7E468579EAB7}"/>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9701" name="Rectangle 5">
            <a:extLst>
              <a:ext uri="{FF2B5EF4-FFF2-40B4-BE49-F238E27FC236}">
                <a16:creationId xmlns:a16="http://schemas.microsoft.com/office/drawing/2014/main" id="{50981D73-49B0-424A-AFCE-FEFC53C01149}"/>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29704" name="Rectangle 8">
            <a:extLst>
              <a:ext uri="{FF2B5EF4-FFF2-40B4-BE49-F238E27FC236}">
                <a16:creationId xmlns:a16="http://schemas.microsoft.com/office/drawing/2014/main" id="{A6882F21-039B-499D-A75E-CB70179D559B}"/>
              </a:ext>
            </a:extLst>
          </p:cNvPr>
          <p:cNvSpPr>
            <a:spLocks noChangeArrowheads="1"/>
          </p:cNvSpPr>
          <p:nvPr/>
        </p:nvSpPr>
        <p:spPr bwMode="auto">
          <a:xfrm>
            <a:off x="1774826" y="1340768"/>
            <a:ext cx="2449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(6)</a:t>
            </a:r>
            <a:r>
              <a:rPr lang="zh-CN" altLang="en-US" sz="2800" b="1" dirty="0">
                <a:solidFill>
                  <a:srgbClr val="FF0000"/>
                </a:solidFill>
              </a:rPr>
              <a:t>化为前束形 </a:t>
            </a:r>
          </a:p>
        </p:txBody>
      </p:sp>
      <p:sp>
        <p:nvSpPr>
          <p:cNvPr id="29705" name="Rectangle 11">
            <a:extLst>
              <a:ext uri="{FF2B5EF4-FFF2-40B4-BE49-F238E27FC236}">
                <a16:creationId xmlns:a16="http://schemas.microsoft.com/office/drawing/2014/main" id="{98C87ACA-3E4A-4739-A0DF-378D714F95DC}"/>
              </a:ext>
            </a:extLst>
          </p:cNvPr>
          <p:cNvSpPr>
            <a:spLocks noChangeArrowheads="1"/>
          </p:cNvSpPr>
          <p:nvPr/>
        </p:nvSpPr>
        <p:spPr bwMode="auto">
          <a:xfrm>
            <a:off x="1824171" y="1886052"/>
            <a:ext cx="860425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pPr>
            <a:r>
              <a:rPr lang="zh-CN" altLang="en-US" sz="2400" dirty="0"/>
              <a:t>把所有全称量词移到公式的左边，并使每个量词的辖域包括这个量词后面公式的整个部分。所得公式称为前束形。</a:t>
            </a:r>
          </a:p>
          <a:p>
            <a:pPr algn="ctr">
              <a:spcBef>
                <a:spcPct val="0"/>
              </a:spcBef>
              <a:buFontTx/>
              <a:buNone/>
            </a:pPr>
            <a:r>
              <a:rPr lang="zh-CN" altLang="en-US" sz="2800" dirty="0"/>
              <a:t>        </a:t>
            </a:r>
            <a:r>
              <a:rPr lang="zh-CN" altLang="en-US" sz="2400" dirty="0">
                <a:solidFill>
                  <a:srgbClr val="FF0000"/>
                </a:solidFill>
              </a:rPr>
              <a:t>前束形</a:t>
            </a:r>
            <a:r>
              <a:rPr lang="en-US" altLang="zh-CN" sz="2400" dirty="0">
                <a:solidFill>
                  <a:srgbClr val="FF0000"/>
                </a:solidFill>
              </a:rPr>
              <a:t>=</a:t>
            </a:r>
            <a:r>
              <a:rPr lang="zh-CN" altLang="en-US" sz="2400" dirty="0">
                <a:solidFill>
                  <a:srgbClr val="0000FF"/>
                </a:solidFill>
              </a:rPr>
              <a:t>（前    缀）     </a:t>
            </a:r>
            <a:r>
              <a:rPr lang="zh-CN" altLang="en-US" sz="2400" dirty="0">
                <a:solidFill>
                  <a:srgbClr val="FF0000"/>
                </a:solidFill>
              </a:rPr>
              <a:t>（母    式）</a:t>
            </a:r>
          </a:p>
          <a:p>
            <a:pPr algn="ctr">
              <a:spcBef>
                <a:spcPct val="0"/>
              </a:spcBef>
              <a:buFontTx/>
              <a:buNone/>
            </a:pPr>
            <a:r>
              <a:rPr lang="zh-CN" altLang="en-US" sz="2400" dirty="0">
                <a:solidFill>
                  <a:srgbClr val="FF0000"/>
                </a:solidFill>
              </a:rPr>
              <a:t>                       </a:t>
            </a:r>
            <a:r>
              <a:rPr lang="zh-CN" altLang="en-US" sz="2400" dirty="0">
                <a:solidFill>
                  <a:srgbClr val="0000FF"/>
                </a:solidFill>
              </a:rPr>
              <a:t>全称量词串       </a:t>
            </a:r>
            <a:r>
              <a:rPr lang="zh-CN" altLang="en-US" sz="2400" dirty="0">
                <a:solidFill>
                  <a:srgbClr val="FF0000"/>
                </a:solidFill>
              </a:rPr>
              <a:t>无量词公式</a:t>
            </a:r>
          </a:p>
        </p:txBody>
      </p:sp>
      <p:sp>
        <p:nvSpPr>
          <p:cNvPr id="29706" name="Rectangle 12">
            <a:extLst>
              <a:ext uri="{FF2B5EF4-FFF2-40B4-BE49-F238E27FC236}">
                <a16:creationId xmlns:a16="http://schemas.microsoft.com/office/drawing/2014/main" id="{095B621A-DDF1-4B3E-B117-9304E540C9DE}"/>
              </a:ext>
            </a:extLst>
          </p:cNvPr>
          <p:cNvSpPr>
            <a:spLocks noChangeArrowheads="1"/>
          </p:cNvSpPr>
          <p:nvPr/>
        </p:nvSpPr>
        <p:spPr bwMode="auto">
          <a:xfrm>
            <a:off x="2207569" y="4581129"/>
            <a:ext cx="80768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pPr>
            <a:r>
              <a:rPr lang="zh-CN" altLang="en-US" sz="2400" dirty="0"/>
              <a:t>任何母式都可写成由一些</a:t>
            </a:r>
            <a:r>
              <a:rPr lang="zh-CN" altLang="en-US" sz="2400" dirty="0">
                <a:solidFill>
                  <a:srgbClr val="FF0000"/>
                </a:solidFill>
              </a:rPr>
              <a:t>谓词公式和</a:t>
            </a:r>
            <a:r>
              <a:rPr lang="en-US" altLang="zh-CN" sz="2400" dirty="0">
                <a:solidFill>
                  <a:srgbClr val="FF0000"/>
                </a:solidFill>
              </a:rPr>
              <a:t>(</a:t>
            </a:r>
            <a:r>
              <a:rPr lang="zh-CN" altLang="en-US" sz="2400" dirty="0">
                <a:solidFill>
                  <a:srgbClr val="FF0000"/>
                </a:solidFill>
              </a:rPr>
              <a:t>或</a:t>
            </a:r>
            <a:r>
              <a:rPr lang="en-US" altLang="zh-CN" sz="2400" dirty="0">
                <a:solidFill>
                  <a:srgbClr val="FF0000"/>
                </a:solidFill>
              </a:rPr>
              <a:t>)</a:t>
            </a:r>
            <a:r>
              <a:rPr lang="zh-CN" altLang="en-US" sz="2400" dirty="0">
                <a:solidFill>
                  <a:srgbClr val="FF0000"/>
                </a:solidFill>
              </a:rPr>
              <a:t>谓词公式的否定的析取的有限集</a:t>
            </a:r>
            <a:r>
              <a:rPr lang="zh-CN" altLang="en-US" sz="2400" dirty="0"/>
              <a:t>组成的合取。这种母式叫做</a:t>
            </a:r>
            <a:r>
              <a:rPr lang="zh-CN" altLang="en-US" sz="2400" dirty="0">
                <a:solidFill>
                  <a:srgbClr val="FF0000"/>
                </a:solidFill>
              </a:rPr>
              <a:t>合取范式</a:t>
            </a:r>
            <a:r>
              <a:rPr lang="zh-CN" altLang="en-US" sz="2400" dirty="0"/>
              <a:t>。如：</a:t>
            </a:r>
            <a:r>
              <a:rPr lang="en-US" altLang="zh-CN" sz="2400" dirty="0"/>
              <a:t>A∨{B∧C}</a:t>
            </a:r>
            <a:r>
              <a:rPr lang="zh-CN" altLang="en-US" sz="2400" dirty="0"/>
              <a:t>化为</a:t>
            </a:r>
            <a:r>
              <a:rPr lang="en-US" altLang="zh-CN" sz="2400" dirty="0"/>
              <a:t>{A∨B}∧{B∨C} </a:t>
            </a:r>
          </a:p>
        </p:txBody>
      </p:sp>
      <p:sp>
        <p:nvSpPr>
          <p:cNvPr id="29707" name="Rectangle 13">
            <a:extLst>
              <a:ext uri="{FF2B5EF4-FFF2-40B4-BE49-F238E27FC236}">
                <a16:creationId xmlns:a16="http://schemas.microsoft.com/office/drawing/2014/main" id="{50B42526-48FA-4634-8C29-D035E9F20E9D}"/>
              </a:ext>
            </a:extLst>
          </p:cNvPr>
          <p:cNvSpPr>
            <a:spLocks noChangeArrowheads="1"/>
          </p:cNvSpPr>
          <p:nvPr/>
        </p:nvSpPr>
        <p:spPr bwMode="auto">
          <a:xfrm>
            <a:off x="1847850" y="399000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(7)</a:t>
            </a:r>
            <a:r>
              <a:rPr lang="zh-CN" altLang="en-US" sz="2800" b="1" dirty="0">
                <a:solidFill>
                  <a:srgbClr val="FF0000"/>
                </a:solidFill>
              </a:rPr>
              <a:t>把母式化为合取范式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C947759-AF9F-4E6B-B158-9A4FB55B453B}"/>
              </a:ext>
            </a:extLst>
          </p:cNvPr>
          <p:cNvSpPr>
            <a:spLocks noGrp="1" noChangeArrowheads="1"/>
          </p:cNvSpPr>
          <p:nvPr>
            <p:ph type="title"/>
          </p:nvPr>
        </p:nvSpPr>
        <p:spPr/>
        <p:txBody>
          <a:bodyPr/>
          <a:lstStyle/>
          <a:p>
            <a:pPr eaLnBrk="1" hangingPunct="1"/>
            <a:r>
              <a:rPr lang="zh-CN" altLang="en-US" dirty="0"/>
              <a:t>子句集的求取</a:t>
            </a:r>
            <a:endParaRPr lang="zh-CN" altLang="en-US" dirty="0">
              <a:latin typeface="宋体" panose="02010600030101010101" pitchFamily="2" charset="-122"/>
              <a:ea typeface="宋体" panose="02010600030101010101" pitchFamily="2" charset="-122"/>
            </a:endParaRPr>
          </a:p>
        </p:txBody>
      </p:sp>
      <p:sp>
        <p:nvSpPr>
          <p:cNvPr id="30723" name="Rectangle 3">
            <a:extLst>
              <a:ext uri="{FF2B5EF4-FFF2-40B4-BE49-F238E27FC236}">
                <a16:creationId xmlns:a16="http://schemas.microsoft.com/office/drawing/2014/main" id="{1D1B1004-8A9C-4490-8AAD-F78D71A3F4D8}"/>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30724" name="Rectangle 4">
            <a:extLst>
              <a:ext uri="{FF2B5EF4-FFF2-40B4-BE49-F238E27FC236}">
                <a16:creationId xmlns:a16="http://schemas.microsoft.com/office/drawing/2014/main" id="{BCB4D814-E5F4-49D4-AE0B-0C7629A94112}"/>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30725" name="Rectangle 5">
            <a:extLst>
              <a:ext uri="{FF2B5EF4-FFF2-40B4-BE49-F238E27FC236}">
                <a16:creationId xmlns:a16="http://schemas.microsoft.com/office/drawing/2014/main" id="{22036AF2-3FAE-42FD-9B6F-78600676A3C5}"/>
              </a:ext>
            </a:extLst>
          </p:cNvPr>
          <p:cNvSpPr>
            <a:spLocks noChangeArrowheads="1"/>
          </p:cNvSpPr>
          <p:nvPr/>
        </p:nvSpPr>
        <p:spPr bwMode="auto">
          <a:xfrm>
            <a:off x="1524001" y="3067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800"/>
          </a:p>
        </p:txBody>
      </p:sp>
      <p:sp>
        <p:nvSpPr>
          <p:cNvPr id="30728" name="Rectangle 8">
            <a:extLst>
              <a:ext uri="{FF2B5EF4-FFF2-40B4-BE49-F238E27FC236}">
                <a16:creationId xmlns:a16="http://schemas.microsoft.com/office/drawing/2014/main" id="{6A4B1740-A545-4506-840D-16E7890F2E35}"/>
              </a:ext>
            </a:extLst>
          </p:cNvPr>
          <p:cNvSpPr>
            <a:spLocks noChangeArrowheads="1"/>
          </p:cNvSpPr>
          <p:nvPr/>
        </p:nvSpPr>
        <p:spPr bwMode="auto">
          <a:xfrm>
            <a:off x="1774825" y="134076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(8)</a:t>
            </a:r>
            <a:r>
              <a:rPr lang="zh-CN" altLang="en-US" sz="2800" b="1" dirty="0">
                <a:solidFill>
                  <a:srgbClr val="FF0000"/>
                </a:solidFill>
              </a:rPr>
              <a:t>消去连词符号</a:t>
            </a:r>
            <a:r>
              <a:rPr lang="zh-CN" altLang="en-US" sz="2800" dirty="0"/>
              <a:t>∧ </a:t>
            </a:r>
          </a:p>
        </p:txBody>
      </p:sp>
      <p:sp>
        <p:nvSpPr>
          <p:cNvPr id="30729" name="Rectangle 9">
            <a:extLst>
              <a:ext uri="{FF2B5EF4-FFF2-40B4-BE49-F238E27FC236}">
                <a16:creationId xmlns:a16="http://schemas.microsoft.com/office/drawing/2014/main" id="{7B0360C2-BB66-4DA4-AA76-1AB0F1BCC03B}"/>
              </a:ext>
            </a:extLst>
          </p:cNvPr>
          <p:cNvSpPr>
            <a:spLocks noChangeArrowheads="1"/>
          </p:cNvSpPr>
          <p:nvPr/>
        </p:nvSpPr>
        <p:spPr bwMode="auto">
          <a:xfrm>
            <a:off x="1774826" y="1953209"/>
            <a:ext cx="8677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pPr>
            <a:r>
              <a:rPr lang="zh-CN" altLang="en-US" sz="2000" dirty="0"/>
              <a:t>用｛</a:t>
            </a:r>
            <a:r>
              <a:rPr lang="en-US" altLang="zh-CN" sz="2000" dirty="0"/>
              <a:t>A</a:t>
            </a:r>
            <a:r>
              <a:rPr lang="zh-CN" altLang="en-US" sz="2000" dirty="0"/>
              <a:t>，</a:t>
            </a:r>
            <a:r>
              <a:rPr lang="en-US" altLang="zh-CN" sz="2000" dirty="0"/>
              <a:t>B</a:t>
            </a:r>
            <a:r>
              <a:rPr lang="zh-CN" altLang="en-US" sz="2000" dirty="0"/>
              <a:t>｝代替</a:t>
            </a:r>
            <a:r>
              <a:rPr lang="en-US" altLang="zh-CN" sz="2000" dirty="0"/>
              <a:t>(A∧B)</a:t>
            </a:r>
            <a:r>
              <a:rPr lang="zh-CN" altLang="en-US" sz="2000" dirty="0"/>
              <a:t>，以消去明显的符号∧。反复代替的结果是最后得到一个有限集，其中每个公式是文字的析取。任一个只由文字的析取构成的合适公式叫做一个</a:t>
            </a:r>
            <a:r>
              <a:rPr lang="zh-CN" altLang="en-US" sz="2000" dirty="0">
                <a:solidFill>
                  <a:srgbClr val="FF0000"/>
                </a:solidFill>
              </a:rPr>
              <a:t>子句</a:t>
            </a:r>
            <a:r>
              <a:rPr lang="zh-CN" altLang="en-US" sz="2000" dirty="0"/>
              <a:t>。 </a:t>
            </a:r>
          </a:p>
        </p:txBody>
      </p:sp>
      <p:sp>
        <p:nvSpPr>
          <p:cNvPr id="30730" name="Rectangle 10">
            <a:extLst>
              <a:ext uri="{FF2B5EF4-FFF2-40B4-BE49-F238E27FC236}">
                <a16:creationId xmlns:a16="http://schemas.microsoft.com/office/drawing/2014/main" id="{732A25D5-67F6-48FE-93D2-EAA48C71DFAD}"/>
              </a:ext>
            </a:extLst>
          </p:cNvPr>
          <p:cNvSpPr>
            <a:spLocks noChangeArrowheads="1"/>
          </p:cNvSpPr>
          <p:nvPr/>
        </p:nvSpPr>
        <p:spPr bwMode="auto">
          <a:xfrm>
            <a:off x="1776412" y="3623833"/>
            <a:ext cx="86756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pPr>
            <a:r>
              <a:rPr lang="zh-CN" altLang="en-US" sz="2000" dirty="0"/>
              <a:t>可以更换变量符号的名称，使一个变量符号不出现在一个以上的子句中。 </a:t>
            </a:r>
          </a:p>
        </p:txBody>
      </p:sp>
      <p:sp>
        <p:nvSpPr>
          <p:cNvPr id="30731" name="Rectangle 11">
            <a:extLst>
              <a:ext uri="{FF2B5EF4-FFF2-40B4-BE49-F238E27FC236}">
                <a16:creationId xmlns:a16="http://schemas.microsoft.com/office/drawing/2014/main" id="{01686033-8F15-4C19-847D-FE2FAF051BB8}"/>
              </a:ext>
            </a:extLst>
          </p:cNvPr>
          <p:cNvSpPr>
            <a:spLocks noChangeArrowheads="1"/>
          </p:cNvSpPr>
          <p:nvPr/>
        </p:nvSpPr>
        <p:spPr bwMode="auto">
          <a:xfrm>
            <a:off x="1847850" y="3068960"/>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(9)</a:t>
            </a:r>
            <a:r>
              <a:rPr lang="zh-CN" altLang="en-US" sz="2800" b="1" dirty="0">
                <a:solidFill>
                  <a:srgbClr val="FF0000"/>
                </a:solidFill>
              </a:rPr>
              <a:t>更换变量名称 </a:t>
            </a:r>
          </a:p>
        </p:txBody>
      </p:sp>
      <p:pic>
        <p:nvPicPr>
          <p:cNvPr id="3" name="图片 2">
            <a:extLst>
              <a:ext uri="{FF2B5EF4-FFF2-40B4-BE49-F238E27FC236}">
                <a16:creationId xmlns:a16="http://schemas.microsoft.com/office/drawing/2014/main" id="{823DE783-E779-48B1-B8F0-68C07B5F8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456" y="4537995"/>
            <a:ext cx="8326012" cy="103837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807789-A8CF-4B08-B29D-99D4782A894E}"/>
              </a:ext>
            </a:extLst>
          </p:cNvPr>
          <p:cNvSpPr>
            <a:spLocks noGrp="1"/>
          </p:cNvSpPr>
          <p:nvPr>
            <p:ph type="title"/>
          </p:nvPr>
        </p:nvSpPr>
        <p:spPr/>
        <p:txBody>
          <a:bodyPr/>
          <a:lstStyle/>
          <a:p>
            <a:r>
              <a:rPr lang="zh-CN" altLang="en-US" dirty="0"/>
              <a:t>子句集的求取</a:t>
            </a:r>
          </a:p>
        </p:txBody>
      </p:sp>
      <p:pic>
        <p:nvPicPr>
          <p:cNvPr id="8" name="内容占位符 7">
            <a:extLst>
              <a:ext uri="{FF2B5EF4-FFF2-40B4-BE49-F238E27FC236}">
                <a16:creationId xmlns:a16="http://schemas.microsoft.com/office/drawing/2014/main" id="{2528131E-8F66-4C73-A7D7-618BBEE77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537" y="1458888"/>
            <a:ext cx="8547037" cy="1872208"/>
          </a:xfrm>
        </p:spPr>
      </p:pic>
    </p:spTree>
    <p:extLst>
      <p:ext uri="{BB962C8B-B14F-4D97-AF65-F5344CB8AC3E}">
        <p14:creationId xmlns:p14="http://schemas.microsoft.com/office/powerpoint/2010/main" val="3561744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807789-A8CF-4B08-B29D-99D4782A894E}"/>
              </a:ext>
            </a:extLst>
          </p:cNvPr>
          <p:cNvSpPr>
            <a:spLocks noGrp="1"/>
          </p:cNvSpPr>
          <p:nvPr>
            <p:ph type="title"/>
          </p:nvPr>
        </p:nvSpPr>
        <p:spPr/>
        <p:txBody>
          <a:bodyPr/>
          <a:lstStyle/>
          <a:p>
            <a:r>
              <a:rPr lang="zh-CN" altLang="en-US" dirty="0"/>
              <a:t>子句集的求取</a:t>
            </a:r>
          </a:p>
        </p:txBody>
      </p:sp>
      <p:pic>
        <p:nvPicPr>
          <p:cNvPr id="3" name="内容占位符 2">
            <a:extLst>
              <a:ext uri="{FF2B5EF4-FFF2-40B4-BE49-F238E27FC236}">
                <a16:creationId xmlns:a16="http://schemas.microsoft.com/office/drawing/2014/main" id="{3A863DE2-CBBE-4058-834A-DCC5CE108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560" y="1484784"/>
            <a:ext cx="6411220" cy="1733792"/>
          </a:xfrm>
        </p:spPr>
      </p:pic>
      <p:pic>
        <p:nvPicPr>
          <p:cNvPr id="7" name="图片 6">
            <a:extLst>
              <a:ext uri="{FF2B5EF4-FFF2-40B4-BE49-F238E27FC236}">
                <a16:creationId xmlns:a16="http://schemas.microsoft.com/office/drawing/2014/main" id="{2F9A3428-56CF-4028-BEBA-980440C3A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3501008"/>
            <a:ext cx="6354062" cy="1457528"/>
          </a:xfrm>
          <a:prstGeom prst="rect">
            <a:avLst/>
          </a:prstGeom>
        </p:spPr>
      </p:pic>
    </p:spTree>
    <p:extLst>
      <p:ext uri="{BB962C8B-B14F-4D97-AF65-F5344CB8AC3E}">
        <p14:creationId xmlns:p14="http://schemas.microsoft.com/office/powerpoint/2010/main" val="3222565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807789-A8CF-4B08-B29D-99D4782A894E}"/>
              </a:ext>
            </a:extLst>
          </p:cNvPr>
          <p:cNvSpPr>
            <a:spLocks noGrp="1"/>
          </p:cNvSpPr>
          <p:nvPr>
            <p:ph type="title"/>
          </p:nvPr>
        </p:nvSpPr>
        <p:spPr/>
        <p:txBody>
          <a:bodyPr/>
          <a:lstStyle/>
          <a:p>
            <a:r>
              <a:rPr lang="zh-CN" altLang="en-US" dirty="0"/>
              <a:t>子句集的求取</a:t>
            </a:r>
          </a:p>
        </p:txBody>
      </p:sp>
      <p:pic>
        <p:nvPicPr>
          <p:cNvPr id="4" name="图片 3">
            <a:extLst>
              <a:ext uri="{FF2B5EF4-FFF2-40B4-BE49-F238E27FC236}">
                <a16:creationId xmlns:a16="http://schemas.microsoft.com/office/drawing/2014/main" id="{2E407332-4046-4E99-8E4A-B7DAB5B6F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3" y="1700809"/>
            <a:ext cx="6344535" cy="543001"/>
          </a:xfrm>
          <a:prstGeom prst="rect">
            <a:avLst/>
          </a:prstGeom>
        </p:spPr>
      </p:pic>
      <p:pic>
        <p:nvPicPr>
          <p:cNvPr id="3" name="图片 2">
            <a:extLst>
              <a:ext uri="{FF2B5EF4-FFF2-40B4-BE49-F238E27FC236}">
                <a16:creationId xmlns:a16="http://schemas.microsoft.com/office/drawing/2014/main" id="{2707E139-0D51-48FA-96D2-0AAD4BC45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2420888"/>
            <a:ext cx="7468642" cy="1086002"/>
          </a:xfrm>
          <a:prstGeom prst="rect">
            <a:avLst/>
          </a:prstGeom>
        </p:spPr>
      </p:pic>
      <p:pic>
        <p:nvPicPr>
          <p:cNvPr id="8" name="图片 7">
            <a:extLst>
              <a:ext uri="{FF2B5EF4-FFF2-40B4-BE49-F238E27FC236}">
                <a16:creationId xmlns:a16="http://schemas.microsoft.com/office/drawing/2014/main" id="{33886E5C-E803-412B-B34D-5B4686B0B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3552" y="3789040"/>
            <a:ext cx="7811590" cy="1619476"/>
          </a:xfrm>
          <a:prstGeom prst="rect">
            <a:avLst/>
          </a:prstGeom>
        </p:spPr>
      </p:pic>
    </p:spTree>
    <p:extLst>
      <p:ext uri="{BB962C8B-B14F-4D97-AF65-F5344CB8AC3E}">
        <p14:creationId xmlns:p14="http://schemas.microsoft.com/office/powerpoint/2010/main" val="1912917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807789-A8CF-4B08-B29D-99D4782A894E}"/>
              </a:ext>
            </a:extLst>
          </p:cNvPr>
          <p:cNvSpPr>
            <a:spLocks noGrp="1"/>
          </p:cNvSpPr>
          <p:nvPr>
            <p:ph type="title"/>
          </p:nvPr>
        </p:nvSpPr>
        <p:spPr/>
        <p:txBody>
          <a:bodyPr/>
          <a:lstStyle/>
          <a:p>
            <a:r>
              <a:rPr lang="zh-CN" altLang="en-US" dirty="0"/>
              <a:t>子句集的求取</a:t>
            </a:r>
          </a:p>
        </p:txBody>
      </p:sp>
      <p:pic>
        <p:nvPicPr>
          <p:cNvPr id="3" name="内容占位符 2">
            <a:extLst>
              <a:ext uri="{FF2B5EF4-FFF2-40B4-BE49-F238E27FC236}">
                <a16:creationId xmlns:a16="http://schemas.microsoft.com/office/drawing/2014/main" id="{1FFF8366-70A1-4045-B84C-F6528CC25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553" y="1268761"/>
            <a:ext cx="7611537" cy="3200847"/>
          </a:xfrm>
        </p:spPr>
      </p:pic>
    </p:spTree>
    <p:extLst>
      <p:ext uri="{BB962C8B-B14F-4D97-AF65-F5344CB8AC3E}">
        <p14:creationId xmlns:p14="http://schemas.microsoft.com/office/powerpoint/2010/main" val="1455239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807789-A8CF-4B08-B29D-99D4782A894E}"/>
              </a:ext>
            </a:extLst>
          </p:cNvPr>
          <p:cNvSpPr>
            <a:spLocks noGrp="1"/>
          </p:cNvSpPr>
          <p:nvPr>
            <p:ph type="title"/>
          </p:nvPr>
        </p:nvSpPr>
        <p:spPr/>
        <p:txBody>
          <a:bodyPr/>
          <a:lstStyle/>
          <a:p>
            <a:r>
              <a:rPr lang="zh-CN" altLang="en-US" dirty="0"/>
              <a:t>子句集的求取</a:t>
            </a:r>
          </a:p>
        </p:txBody>
      </p:sp>
      <p:pic>
        <p:nvPicPr>
          <p:cNvPr id="4" name="图片 3">
            <a:extLst>
              <a:ext uri="{FF2B5EF4-FFF2-40B4-BE49-F238E27FC236}">
                <a16:creationId xmlns:a16="http://schemas.microsoft.com/office/drawing/2014/main" id="{26489CF1-D58B-407E-9712-A28A5B6AA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4" y="1519700"/>
            <a:ext cx="6325483" cy="2372056"/>
          </a:xfrm>
          <a:prstGeom prst="rect">
            <a:avLst/>
          </a:prstGeom>
        </p:spPr>
      </p:pic>
    </p:spTree>
    <p:extLst>
      <p:ext uri="{BB962C8B-B14F-4D97-AF65-F5344CB8AC3E}">
        <p14:creationId xmlns:p14="http://schemas.microsoft.com/office/powerpoint/2010/main" val="1529272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F4406-E355-4524-8EF0-119AA4EFEBAF}"/>
              </a:ext>
            </a:extLst>
          </p:cNvPr>
          <p:cNvSpPr>
            <a:spLocks noGrp="1"/>
          </p:cNvSpPr>
          <p:nvPr>
            <p:ph type="title"/>
          </p:nvPr>
        </p:nvSpPr>
        <p:spPr/>
        <p:txBody>
          <a:bodyPr/>
          <a:lstStyle/>
          <a:p>
            <a:r>
              <a:rPr lang="zh-CN" altLang="en-US" dirty="0"/>
              <a:t>例子</a:t>
            </a:r>
          </a:p>
        </p:txBody>
      </p:sp>
      <p:pic>
        <p:nvPicPr>
          <p:cNvPr id="5" name="内容占位符 4">
            <a:extLst>
              <a:ext uri="{FF2B5EF4-FFF2-40B4-BE49-F238E27FC236}">
                <a16:creationId xmlns:a16="http://schemas.microsoft.com/office/drawing/2014/main" id="{450C19A0-415A-4460-BA8D-18AD4AB96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484784"/>
            <a:ext cx="7068510" cy="1944216"/>
          </a:xfrm>
        </p:spPr>
      </p:pic>
      <p:pic>
        <p:nvPicPr>
          <p:cNvPr id="7" name="图片 6">
            <a:extLst>
              <a:ext uri="{FF2B5EF4-FFF2-40B4-BE49-F238E27FC236}">
                <a16:creationId xmlns:a16="http://schemas.microsoft.com/office/drawing/2014/main" id="{04F12BE0-A43D-483E-850D-805055208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700" y="3687812"/>
            <a:ext cx="3466259" cy="1944216"/>
          </a:xfrm>
          <a:prstGeom prst="rect">
            <a:avLst/>
          </a:prstGeom>
        </p:spPr>
      </p:pic>
      <p:pic>
        <p:nvPicPr>
          <p:cNvPr id="9" name="图片 8">
            <a:extLst>
              <a:ext uri="{FF2B5EF4-FFF2-40B4-BE49-F238E27FC236}">
                <a16:creationId xmlns:a16="http://schemas.microsoft.com/office/drawing/2014/main" id="{EC0036ED-467F-4FDC-B884-5A663478D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990" y="3687812"/>
            <a:ext cx="1848108" cy="1047896"/>
          </a:xfrm>
          <a:prstGeom prst="rect">
            <a:avLst/>
          </a:prstGeom>
        </p:spPr>
      </p:pic>
      <p:pic>
        <p:nvPicPr>
          <p:cNvPr id="11" name="图片 10">
            <a:extLst>
              <a:ext uri="{FF2B5EF4-FFF2-40B4-BE49-F238E27FC236}">
                <a16:creationId xmlns:a16="http://schemas.microsoft.com/office/drawing/2014/main" id="{1025755B-0AAB-42BF-B6CA-0B63F7EFA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4040" y="4906597"/>
            <a:ext cx="1952898" cy="1038370"/>
          </a:xfrm>
          <a:prstGeom prst="rect">
            <a:avLst/>
          </a:prstGeom>
        </p:spPr>
      </p:pic>
    </p:spTree>
    <p:extLst>
      <p:ext uri="{BB962C8B-B14F-4D97-AF65-F5344CB8AC3E}">
        <p14:creationId xmlns:p14="http://schemas.microsoft.com/office/powerpoint/2010/main" val="4152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a:extLst>
              <a:ext uri="{FF2B5EF4-FFF2-40B4-BE49-F238E27FC236}">
                <a16:creationId xmlns:a16="http://schemas.microsoft.com/office/drawing/2014/main" id="{EA0A67B1-4FE8-4EE5-B082-A032DF61AC6E}"/>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8000"/>
                </a:solidFill>
                <a:latin typeface="宋体" panose="02010600030101010101" pitchFamily="2" charset="-122"/>
              </a:rPr>
              <a:t>人工智能的概念</a:t>
            </a:r>
          </a:p>
        </p:txBody>
      </p:sp>
      <p:graphicFrame>
        <p:nvGraphicFramePr>
          <p:cNvPr id="36982" name="Group 118">
            <a:extLst>
              <a:ext uri="{FF2B5EF4-FFF2-40B4-BE49-F238E27FC236}">
                <a16:creationId xmlns:a16="http://schemas.microsoft.com/office/drawing/2014/main" id="{CF994733-D4C0-4D6D-BC19-55C57C2AB87C}"/>
              </a:ext>
            </a:extLst>
          </p:cNvPr>
          <p:cNvGraphicFramePr>
            <a:graphicFrameLocks noGrp="1"/>
          </p:cNvGraphicFramePr>
          <p:nvPr>
            <p:ph/>
          </p:nvPr>
        </p:nvGraphicFramePr>
        <p:xfrm>
          <a:off x="1919288" y="2060575"/>
          <a:ext cx="8240712" cy="4329114"/>
        </p:xfrm>
        <a:graphic>
          <a:graphicData uri="http://schemas.openxmlformats.org/drawingml/2006/table">
            <a:tbl>
              <a:tblPr/>
              <a:tblGrid>
                <a:gridCol w="4121150">
                  <a:extLst>
                    <a:ext uri="{9D8B030D-6E8A-4147-A177-3AD203B41FA5}">
                      <a16:colId xmlns:a16="http://schemas.microsoft.com/office/drawing/2014/main" val="1448364746"/>
                    </a:ext>
                  </a:extLst>
                </a:gridCol>
                <a:gridCol w="4119562">
                  <a:extLst>
                    <a:ext uri="{9D8B030D-6E8A-4147-A177-3AD203B41FA5}">
                      <a16:colId xmlns:a16="http://schemas.microsoft.com/office/drawing/2014/main" val="1926422723"/>
                    </a:ext>
                  </a:extLst>
                </a:gridCol>
              </a:tblGrid>
              <a:tr h="4683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像人一样思考的系统</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理性思考的系统</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86702993"/>
                  </a:ext>
                </a:extLst>
              </a:tr>
              <a:tr h="19290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新的令人激动的努力，要使计算机能够思考</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从字面上完整的意思就是：</a:t>
                      </a:r>
                      <a:r>
                        <a:rPr kumimoji="0" lang="zh-CN" altLang="en-US"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有头脑的机器</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Hangeland</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1985)</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使之自动化与人类的思维存相关的活动，诸如决策、问题求解、学习等活动。</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(Bellman,1978)</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通过对计算模型的使用来进行心智能力的研究。</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(Charniack &amp; McDermott,1995)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对使得知觉、推理和行动成为可能的计算的研究。</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(Winston,1992)</a:t>
                      </a:r>
                    </a:p>
                  </a:txBody>
                  <a:tcPr marT="45727" marB="45727"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326856911"/>
                  </a:ext>
                </a:extLst>
              </a:tr>
              <a:tr h="46838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像人一样行动的系统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理性行动的系统</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2668545020"/>
                  </a:ext>
                </a:extLst>
              </a:tr>
              <a:tr h="14632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一种技艺，创造机器来执行人需要智能才能完成的功能。</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(Kurzweil,1990)</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研究如何让计算机能够做到那些目前人比计算机做得更好的事情。</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(Rich &amp; Knight,1991)</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计算智能是对涉及智能化智能体的研究。</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(Poole,1998)</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AI</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关心的是人工制品中的智能行为。</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(Nelson,1998)</a:t>
                      </a:r>
                    </a:p>
                  </a:txBody>
                  <a:tcPr marT="45727" marB="45727"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59263"/>
                  </a:ext>
                </a:extLst>
              </a:tr>
            </a:tbl>
          </a:graphicData>
        </a:graphic>
      </p:graphicFrame>
      <p:sp>
        <p:nvSpPr>
          <p:cNvPr id="24596" name="Rectangle 120">
            <a:extLst>
              <a:ext uri="{FF2B5EF4-FFF2-40B4-BE49-F238E27FC236}">
                <a16:creationId xmlns:a16="http://schemas.microsoft.com/office/drawing/2014/main" id="{C89937ED-77CB-4A63-95C0-5782E3EDC6A4}"/>
              </a:ext>
            </a:extLst>
          </p:cNvPr>
          <p:cNvSpPr>
            <a:spLocks noChangeArrowheads="1"/>
          </p:cNvSpPr>
          <p:nvPr/>
        </p:nvSpPr>
        <p:spPr bwMode="auto">
          <a:xfrm>
            <a:off x="1919288" y="1368425"/>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Russell</a:t>
            </a:r>
            <a:r>
              <a:rPr lang="zh-CN" altLang="en-US" sz="2400"/>
              <a:t>和</a:t>
            </a:r>
            <a:r>
              <a:rPr lang="en-US" altLang="zh-CN" sz="2400"/>
              <a:t>Norvig </a:t>
            </a:r>
            <a:r>
              <a:rPr lang="zh-CN" altLang="en-US" sz="2400"/>
              <a:t>从四个方面总结的人工智能不同定义</a:t>
            </a:r>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CD114-5BFF-4330-8AA6-30564FD39555}"/>
              </a:ext>
            </a:extLst>
          </p:cNvPr>
          <p:cNvSpPr>
            <a:spLocks noGrp="1"/>
          </p:cNvSpPr>
          <p:nvPr>
            <p:ph type="title"/>
          </p:nvPr>
        </p:nvSpPr>
        <p:spPr/>
        <p:txBody>
          <a:bodyPr/>
          <a:lstStyle/>
          <a:p>
            <a:r>
              <a:rPr lang="en-US" altLang="zh-CN" dirty="0"/>
              <a:t>5. </a:t>
            </a:r>
            <a:r>
              <a:rPr lang="zh-CN" altLang="en-US" dirty="0"/>
              <a:t>机器学习</a:t>
            </a:r>
          </a:p>
        </p:txBody>
      </p:sp>
      <p:sp>
        <p:nvSpPr>
          <p:cNvPr id="3" name="内容占位符 2">
            <a:extLst>
              <a:ext uri="{FF2B5EF4-FFF2-40B4-BE49-F238E27FC236}">
                <a16:creationId xmlns:a16="http://schemas.microsoft.com/office/drawing/2014/main" id="{EC24B8A5-3194-48DB-AA36-82A84ED2E25C}"/>
              </a:ext>
            </a:extLst>
          </p:cNvPr>
          <p:cNvSpPr>
            <a:spLocks noGrp="1"/>
          </p:cNvSpPr>
          <p:nvPr>
            <p:ph idx="1"/>
          </p:nvPr>
        </p:nvSpPr>
        <p:spPr/>
        <p:txBody>
          <a:bodyPr/>
          <a:lstStyle/>
          <a:p>
            <a:r>
              <a:rPr lang="zh-CN" altLang="en-US" dirty="0"/>
              <a:t>重点：</a:t>
            </a:r>
            <a:endParaRPr lang="en-US" altLang="zh-CN" dirty="0"/>
          </a:p>
          <a:p>
            <a:pPr lvl="1"/>
            <a:r>
              <a:rPr lang="zh-CN" altLang="en-US" dirty="0"/>
              <a:t>机器学习分类</a:t>
            </a:r>
            <a:endParaRPr lang="en-US" altLang="zh-CN" dirty="0"/>
          </a:p>
          <a:p>
            <a:pPr lvl="1"/>
            <a:r>
              <a:rPr lang="zh-CN" altLang="en-US" dirty="0"/>
              <a:t>机器学习算法：</a:t>
            </a:r>
            <a:r>
              <a:rPr lang="en-US" altLang="zh-CN" dirty="0"/>
              <a:t>BP</a:t>
            </a:r>
            <a:r>
              <a:rPr lang="zh-CN" altLang="en-US" dirty="0"/>
              <a:t>，</a:t>
            </a:r>
            <a:r>
              <a:rPr lang="en-US" altLang="zh-CN" dirty="0"/>
              <a:t>CNN</a:t>
            </a:r>
            <a:r>
              <a:rPr lang="zh-CN" altLang="en-US" dirty="0"/>
              <a:t>，</a:t>
            </a:r>
            <a:r>
              <a:rPr lang="en-US" altLang="zh-CN" dirty="0"/>
              <a:t>SVM, </a:t>
            </a:r>
            <a:r>
              <a:rPr lang="zh-CN" altLang="en-US" dirty="0"/>
              <a:t>集成学习</a:t>
            </a:r>
            <a:endParaRPr lang="en-US" altLang="zh-CN" dirty="0"/>
          </a:p>
          <a:p>
            <a:r>
              <a:rPr lang="zh-CN" altLang="en-US" dirty="0"/>
              <a:t>题型：</a:t>
            </a:r>
            <a:endParaRPr lang="en-US" altLang="zh-CN" dirty="0"/>
          </a:p>
          <a:p>
            <a:pPr lvl="1"/>
            <a:r>
              <a:rPr lang="zh-CN" altLang="en-US" dirty="0"/>
              <a:t>选择题：</a:t>
            </a:r>
            <a:r>
              <a:rPr lang="en-US" altLang="zh-CN" dirty="0"/>
              <a:t>4</a:t>
            </a:r>
            <a:r>
              <a:rPr lang="zh-CN" altLang="en-US" dirty="0"/>
              <a:t>个</a:t>
            </a:r>
            <a:endParaRPr lang="en-US" altLang="zh-CN" dirty="0"/>
          </a:p>
          <a:p>
            <a:pPr lvl="1"/>
            <a:r>
              <a:rPr lang="zh-CN" altLang="en-US" dirty="0"/>
              <a:t>简答题：</a:t>
            </a:r>
            <a:r>
              <a:rPr lang="en-US" altLang="zh-CN" dirty="0"/>
              <a:t>1</a:t>
            </a:r>
            <a:r>
              <a:rPr lang="zh-CN" altLang="en-US" dirty="0"/>
              <a:t>个</a:t>
            </a:r>
            <a:endParaRPr lang="en-US" altLang="zh-CN" dirty="0"/>
          </a:p>
          <a:p>
            <a:pPr lvl="1"/>
            <a:r>
              <a:rPr lang="zh-CN" altLang="en-US" dirty="0"/>
              <a:t>论述题：</a:t>
            </a:r>
            <a:r>
              <a:rPr lang="en-US" altLang="zh-CN" dirty="0"/>
              <a:t>1</a:t>
            </a:r>
            <a:r>
              <a:rPr lang="zh-CN" altLang="en-US" dirty="0"/>
              <a:t>个（结合机器学习算法和智能优化算法，参考</a:t>
            </a:r>
            <a:r>
              <a:rPr lang="en-US" altLang="zh-CN" dirty="0"/>
              <a:t>5.4</a:t>
            </a:r>
            <a:r>
              <a:rPr lang="zh-CN" altLang="en-US" dirty="0"/>
              <a:t>节和</a:t>
            </a:r>
            <a:r>
              <a:rPr lang="en-US" altLang="zh-CN" dirty="0"/>
              <a:t>3.3</a:t>
            </a:r>
            <a:r>
              <a:rPr lang="zh-CN" altLang="en-US" dirty="0"/>
              <a:t>节内容）</a:t>
            </a:r>
          </a:p>
        </p:txBody>
      </p:sp>
    </p:spTree>
    <p:extLst>
      <p:ext uri="{BB962C8B-B14F-4D97-AF65-F5344CB8AC3E}">
        <p14:creationId xmlns:p14="http://schemas.microsoft.com/office/powerpoint/2010/main" val="2904578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8C91BE1-AF95-49C1-A6D8-683F44959DE5}"/>
              </a:ext>
            </a:extLst>
          </p:cNvPr>
          <p:cNvSpPr>
            <a:spLocks noGrp="1" noChangeArrowheads="1"/>
          </p:cNvSpPr>
          <p:nvPr>
            <p:ph type="title"/>
          </p:nvPr>
        </p:nvSpPr>
        <p:spPr/>
        <p:txBody>
          <a:bodyPr/>
          <a:lstStyle/>
          <a:p>
            <a:pPr eaLnBrk="1" hangingPunct="1"/>
            <a:r>
              <a:rPr lang="zh-CN" altLang="en-US"/>
              <a:t>机器学习</a:t>
            </a:r>
          </a:p>
        </p:txBody>
      </p:sp>
      <p:sp>
        <p:nvSpPr>
          <p:cNvPr id="3" name="内容占位符 2">
            <a:extLst>
              <a:ext uri="{FF2B5EF4-FFF2-40B4-BE49-F238E27FC236}">
                <a16:creationId xmlns:a16="http://schemas.microsoft.com/office/drawing/2014/main" id="{5EA9C7F2-F78A-4050-B119-7362B4D5C443}"/>
              </a:ext>
            </a:extLst>
          </p:cNvPr>
          <p:cNvSpPr>
            <a:spLocks noGrp="1"/>
          </p:cNvSpPr>
          <p:nvPr>
            <p:ph idx="1"/>
          </p:nvPr>
        </p:nvSpPr>
        <p:spPr>
          <a:xfrm>
            <a:off x="1992313" y="1412876"/>
            <a:ext cx="8229600" cy="4525963"/>
          </a:xfrm>
        </p:spPr>
        <p:txBody>
          <a:bodyPr/>
          <a:lstStyle/>
          <a:p>
            <a:pPr eaLnBrk="1" hangingPunct="1">
              <a:defRPr/>
            </a:pPr>
            <a:r>
              <a:rPr lang="zh-CN" altLang="en-US" noProof="1">
                <a:sym typeface="+mn-ea"/>
              </a:rPr>
              <a:t>一般公认西蒙</a:t>
            </a:r>
            <a:r>
              <a:rPr lang="en-US" altLang="zh-CN" noProof="1">
                <a:sym typeface="+mn-ea"/>
              </a:rPr>
              <a:t>(Simon)</a:t>
            </a:r>
            <a:r>
              <a:rPr lang="zh-CN" altLang="en-US" noProof="1">
                <a:sym typeface="+mn-ea"/>
              </a:rPr>
              <a:t>对学习的论述：如果一个系统能够通过执行某个</a:t>
            </a:r>
            <a:r>
              <a:rPr lang="zh-CN" altLang="en-US" noProof="1">
                <a:solidFill>
                  <a:srgbClr val="FF0000"/>
                </a:solidFill>
                <a:sym typeface="+mn-ea"/>
              </a:rPr>
              <a:t>过程</a:t>
            </a:r>
            <a:r>
              <a:rPr lang="zh-CN" altLang="en-US" noProof="1">
                <a:sym typeface="+mn-ea"/>
              </a:rPr>
              <a:t>改进它的性能，这就是学习。 </a:t>
            </a:r>
            <a:endParaRPr lang="zh-CN" altLang="en-US" noProof="1"/>
          </a:p>
          <a:p>
            <a:pPr eaLnBrk="1" hangingPunct="1">
              <a:defRPr/>
            </a:pPr>
            <a:r>
              <a:rPr lang="zh-CN" altLang="en-US" noProof="1">
                <a:sym typeface="+mn-ea"/>
              </a:rPr>
              <a:t>在本章中，机器学习定义如下</a:t>
            </a:r>
            <a:r>
              <a:rPr lang="en-US" altLang="zh-CN" noProof="1">
                <a:sym typeface="+mn-ea"/>
              </a:rPr>
              <a:t>:</a:t>
            </a:r>
          </a:p>
          <a:p>
            <a:pPr lvl="1" eaLnBrk="1" hangingPunct="1">
              <a:buFont typeface="Arial" panose="020B0604020202020204" pitchFamily="34" charset="0"/>
              <a:buChar char="•"/>
              <a:defRPr/>
            </a:pPr>
            <a:r>
              <a:rPr lang="zh-CN" altLang="en-US" sz="2450" noProof="1">
                <a:sym typeface="+mn-ea"/>
              </a:rPr>
              <a:t>设</a:t>
            </a:r>
            <a:r>
              <a:rPr lang="en-US" altLang="zh-CN" sz="2450" noProof="1">
                <a:sym typeface="+mn-ea"/>
              </a:rPr>
              <a:t>v</a:t>
            </a:r>
            <a:r>
              <a:rPr lang="zh-CN" altLang="en-US" sz="2450" noProof="1">
                <a:sym typeface="+mn-ea"/>
              </a:rPr>
              <a:t>是给定问题的有限或无限观测集合</a:t>
            </a:r>
            <a:r>
              <a:rPr lang="en-US" altLang="zh-CN" sz="2450" noProof="1">
                <a:sym typeface="+mn-ea"/>
              </a:rPr>
              <a:t>, </a:t>
            </a:r>
            <a:r>
              <a:rPr lang="zh-CN" altLang="en-US" sz="2450" noProof="1">
                <a:sym typeface="+mn-ea"/>
              </a:rPr>
              <a:t>由于我们观测能力的限制</a:t>
            </a:r>
            <a:r>
              <a:rPr lang="en-US" altLang="zh-CN" sz="2450" noProof="1">
                <a:sym typeface="+mn-ea"/>
              </a:rPr>
              <a:t>, </a:t>
            </a:r>
            <a:r>
              <a:rPr lang="zh-CN" altLang="en-US" sz="2450" noProof="1">
                <a:sym typeface="+mn-ea"/>
              </a:rPr>
              <a:t>我们只能获得给定问题的一个有限的子集</a:t>
            </a:r>
            <a:r>
              <a:rPr lang="en-US" altLang="zh-CN" sz="2450" noProof="1">
                <a:sym typeface="+mn-ea"/>
              </a:rPr>
              <a:t>u</a:t>
            </a:r>
            <a:r>
              <a:rPr lang="en-US" altLang="zh-CN" sz="2450" noProof="1">
                <a:latin typeface="微软雅黑" panose="020B0503020204020204" charset="-122"/>
                <a:ea typeface="微软雅黑" panose="020B0503020204020204" charset="-122"/>
                <a:sym typeface="+mn-ea"/>
              </a:rPr>
              <a:t>∈v, </a:t>
            </a:r>
            <a:r>
              <a:rPr lang="zh-CN" altLang="en-US" sz="2450" noProof="1">
                <a:sym typeface="+mn-ea"/>
              </a:rPr>
              <a:t>称为样本集。</a:t>
            </a:r>
          </a:p>
          <a:p>
            <a:pPr lvl="1" eaLnBrk="1" hangingPunct="1">
              <a:buFont typeface="Arial" panose="020B0604020202020204" pitchFamily="34" charset="0"/>
              <a:buChar char="•"/>
              <a:defRPr/>
            </a:pPr>
            <a:r>
              <a:rPr lang="zh-CN" altLang="en-US" sz="2450" noProof="1">
                <a:solidFill>
                  <a:srgbClr val="FF0000"/>
                </a:solidFill>
                <a:sym typeface="+mn-ea"/>
              </a:rPr>
              <a:t>机器学习的目标</a:t>
            </a:r>
            <a:r>
              <a:rPr lang="zh-CN" altLang="en-US" sz="2450" noProof="1">
                <a:sym typeface="+mn-ea"/>
              </a:rPr>
              <a:t>就是根据这个样本集</a:t>
            </a:r>
            <a:r>
              <a:rPr lang="en-US" altLang="zh-CN" sz="2450" noProof="1">
                <a:sym typeface="+mn-ea"/>
              </a:rPr>
              <a:t>, </a:t>
            </a:r>
            <a:r>
              <a:rPr lang="zh-CN" altLang="en-US" sz="2450" noProof="1">
                <a:sym typeface="+mn-ea"/>
              </a:rPr>
              <a:t>推算这个给定问题的模型</a:t>
            </a:r>
            <a:r>
              <a:rPr lang="en-US" altLang="zh-CN" sz="2450" noProof="1">
                <a:sym typeface="+mn-ea"/>
              </a:rPr>
              <a:t>, </a:t>
            </a:r>
            <a:r>
              <a:rPr lang="zh-CN" altLang="en-US" sz="2450" noProof="1">
                <a:sym typeface="+mn-ea"/>
              </a:rPr>
              <a:t>使它对这个给定问题</a:t>
            </a:r>
            <a:r>
              <a:rPr lang="en-US" altLang="zh-CN" sz="2450" noProof="1">
                <a:sym typeface="+mn-ea"/>
              </a:rPr>
              <a:t>(</a:t>
            </a:r>
            <a:r>
              <a:rPr lang="zh-CN" altLang="en-US" sz="2450" noProof="1">
                <a:sym typeface="+mn-ea"/>
              </a:rPr>
              <a:t>尽可能地接近</a:t>
            </a:r>
            <a:r>
              <a:rPr lang="en-US" altLang="zh-CN" sz="2450" noProof="1">
                <a:sym typeface="+mn-ea"/>
              </a:rPr>
              <a:t>)</a:t>
            </a:r>
            <a:r>
              <a:rPr lang="zh-CN" altLang="en-US" sz="2450" noProof="1">
                <a:sym typeface="+mn-ea"/>
              </a:rPr>
              <a:t>为真。 </a:t>
            </a:r>
            <a:endParaRPr lang="en-US" altLang="zh-CN" sz="2450" noProof="1">
              <a:sym typeface="+mn-ea"/>
            </a:endParaRPr>
          </a:p>
        </p:txBody>
      </p:sp>
      <p:graphicFrame>
        <p:nvGraphicFramePr>
          <p:cNvPr id="19460" name="对象 3">
            <a:hlinkClick r:id="" action="ppaction://ole?verb=1"/>
            <a:extLst>
              <a:ext uri="{FF2B5EF4-FFF2-40B4-BE49-F238E27FC236}">
                <a16:creationId xmlns:a16="http://schemas.microsoft.com/office/drawing/2014/main" id="{01401D8A-B847-482A-B96D-F7120835B3A9}"/>
              </a:ext>
            </a:extLst>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172" r:id="rId3" imgW="914400" imgH="215640" progId="Equation.KSEE3">
                  <p:embed/>
                </p:oleObj>
              </mc:Choice>
              <mc:Fallback>
                <p:oleObj r:id="rId3" imgW="914400" imgH="215640" progId="Equation.KSEE3">
                  <p:embed/>
                  <p:pic>
                    <p:nvPicPr>
                      <p:cNvPr id="19460" name="对象 3">
                        <a:hlinkClick r:id="" action="ppaction://ole?verb=1"/>
                        <a:extLst>
                          <a:ext uri="{FF2B5EF4-FFF2-40B4-BE49-F238E27FC236}">
                            <a16:creationId xmlns:a16="http://schemas.microsoft.com/office/drawing/2014/main" id="{01401D8A-B847-482A-B96D-F7120835B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BA52250-8FA2-4B77-901E-E665480672DE}"/>
              </a:ext>
            </a:extLst>
          </p:cNvPr>
          <p:cNvSpPr>
            <a:spLocks noGrp="1" noChangeArrowheads="1"/>
          </p:cNvSpPr>
          <p:nvPr>
            <p:ph type="title"/>
          </p:nvPr>
        </p:nvSpPr>
        <p:spPr/>
        <p:txBody>
          <a:bodyPr/>
          <a:lstStyle/>
          <a:p>
            <a:pPr eaLnBrk="1" hangingPunct="1"/>
            <a:r>
              <a:rPr lang="zh-CN" altLang="en-US"/>
              <a:t>机器学习</a:t>
            </a:r>
          </a:p>
        </p:txBody>
      </p:sp>
      <p:sp>
        <p:nvSpPr>
          <p:cNvPr id="3" name="内容占位符 2">
            <a:extLst>
              <a:ext uri="{FF2B5EF4-FFF2-40B4-BE49-F238E27FC236}">
                <a16:creationId xmlns:a16="http://schemas.microsoft.com/office/drawing/2014/main" id="{E82E1454-069D-4EEA-9EEA-191CAC7DC861}"/>
              </a:ext>
            </a:extLst>
          </p:cNvPr>
          <p:cNvSpPr>
            <a:spLocks noGrp="1"/>
          </p:cNvSpPr>
          <p:nvPr>
            <p:ph idx="1"/>
          </p:nvPr>
        </p:nvSpPr>
        <p:spPr>
          <a:xfrm>
            <a:off x="1992313" y="1412876"/>
            <a:ext cx="8229600" cy="4525963"/>
          </a:xfrm>
        </p:spPr>
        <p:txBody>
          <a:bodyPr/>
          <a:lstStyle/>
          <a:p>
            <a:pPr>
              <a:defRPr/>
            </a:pPr>
            <a:r>
              <a:rPr lang="zh-CN" altLang="en-US" noProof="1">
                <a:sym typeface="+mn-ea"/>
              </a:rPr>
              <a:t>上述机器学习描述中隐含了三个问题</a:t>
            </a:r>
            <a:r>
              <a:rPr lang="en-US" altLang="zh-CN" noProof="1">
                <a:sym typeface="+mn-ea"/>
              </a:rPr>
              <a:t>:</a:t>
            </a:r>
            <a:endParaRPr lang="en-US" altLang="zh-CN" noProof="1"/>
          </a:p>
          <a:p>
            <a:pPr marL="457200" lvl="1" indent="0">
              <a:buNone/>
              <a:defRPr/>
            </a:pPr>
            <a:r>
              <a:rPr lang="en-US" altLang="zh-CN" noProof="1">
                <a:sym typeface="+mn-ea"/>
              </a:rPr>
              <a:t>(1) </a:t>
            </a:r>
            <a:r>
              <a:rPr lang="zh-CN" altLang="en-US" b="1" noProof="1">
                <a:solidFill>
                  <a:srgbClr val="FF0000"/>
                </a:solidFill>
                <a:sym typeface="+mn-ea"/>
              </a:rPr>
              <a:t>一致性假设</a:t>
            </a:r>
            <a:r>
              <a:rPr lang="zh-CN" altLang="en-US" noProof="1">
                <a:sym typeface="+mn-ea"/>
              </a:rPr>
              <a:t>：给定问题与样本集有相同的性质或分布。</a:t>
            </a:r>
            <a:endParaRPr lang="zh-CN" altLang="en-US" noProof="1"/>
          </a:p>
          <a:p>
            <a:pPr marL="457200" lvl="1" indent="0">
              <a:buNone/>
              <a:defRPr/>
            </a:pPr>
            <a:r>
              <a:rPr lang="en-US" altLang="zh-CN" noProof="1">
                <a:sym typeface="+mn-ea"/>
              </a:rPr>
              <a:t>(2) </a:t>
            </a:r>
            <a:r>
              <a:rPr lang="zh-CN" altLang="en-US" b="1" noProof="1">
                <a:solidFill>
                  <a:srgbClr val="FF0000"/>
                </a:solidFill>
                <a:sym typeface="+mn-ea"/>
              </a:rPr>
              <a:t>划分</a:t>
            </a:r>
            <a:r>
              <a:rPr lang="en-US" altLang="zh-CN" noProof="1">
                <a:sym typeface="+mn-ea"/>
              </a:rPr>
              <a:t>: </a:t>
            </a:r>
            <a:r>
              <a:rPr lang="zh-CN" altLang="en-US" noProof="1">
                <a:sym typeface="+mn-ea"/>
              </a:rPr>
              <a:t>将样本集放到</a:t>
            </a:r>
            <a:r>
              <a:rPr lang="en-US" altLang="zh-CN" noProof="1">
                <a:sym typeface="+mn-ea"/>
              </a:rPr>
              <a:t>n</a:t>
            </a:r>
            <a:r>
              <a:rPr lang="zh-CN" altLang="en-US" noProof="1">
                <a:sym typeface="+mn-ea"/>
              </a:rPr>
              <a:t>维空间</a:t>
            </a:r>
            <a:r>
              <a:rPr lang="en-US" altLang="zh-CN" noProof="1">
                <a:sym typeface="+mn-ea"/>
              </a:rPr>
              <a:t>,</a:t>
            </a:r>
            <a:r>
              <a:rPr lang="zh-CN" altLang="en-US" noProof="1">
                <a:sym typeface="+mn-ea"/>
              </a:rPr>
              <a:t>寻找一个定义在这个空间上的</a:t>
            </a:r>
            <a:r>
              <a:rPr lang="zh-CN" altLang="en-US" noProof="1">
                <a:solidFill>
                  <a:srgbClr val="0000FF"/>
                </a:solidFill>
                <a:sym typeface="+mn-ea"/>
              </a:rPr>
              <a:t>决策分界面</a:t>
            </a:r>
            <a:r>
              <a:rPr lang="en-US" altLang="zh-CN" noProof="1">
                <a:sym typeface="+mn-ea"/>
              </a:rPr>
              <a:t>(</a:t>
            </a:r>
            <a:r>
              <a:rPr lang="zh-CN" altLang="en-US" noProof="1">
                <a:sym typeface="+mn-ea"/>
              </a:rPr>
              <a:t>等价关系</a:t>
            </a:r>
            <a:r>
              <a:rPr lang="en-US" altLang="zh-CN" noProof="1">
                <a:sym typeface="+mn-ea"/>
              </a:rPr>
              <a:t>),</a:t>
            </a:r>
            <a:r>
              <a:rPr lang="zh-CN" altLang="en-US" noProof="1">
                <a:sym typeface="+mn-ea"/>
              </a:rPr>
              <a:t>使得问题决定的不同对象分在不相交的区域。</a:t>
            </a:r>
          </a:p>
          <a:p>
            <a:pPr marL="457200" lvl="1" indent="0">
              <a:buNone/>
              <a:defRPr/>
            </a:pPr>
            <a:r>
              <a:rPr lang="en-US" altLang="zh-CN" noProof="1">
                <a:sym typeface="+mn-ea"/>
              </a:rPr>
              <a:t>(3) </a:t>
            </a:r>
            <a:r>
              <a:rPr lang="zh-CN" altLang="en-US" b="1" noProof="1">
                <a:solidFill>
                  <a:srgbClr val="FF0000"/>
                </a:solidFill>
                <a:sym typeface="+mn-ea"/>
              </a:rPr>
              <a:t>泛化</a:t>
            </a:r>
            <a:r>
              <a:rPr lang="en-US" altLang="zh-CN" noProof="1">
                <a:sym typeface="+mn-ea"/>
              </a:rPr>
              <a:t>: </a:t>
            </a:r>
            <a:r>
              <a:rPr lang="zh-CN" altLang="en-US" noProof="1">
                <a:sym typeface="+mn-ea"/>
              </a:rPr>
              <a:t>泛化能力是这个模型对世界为真程度的指标。从有限样本集合</a:t>
            </a:r>
            <a:r>
              <a:rPr lang="en-US" altLang="zh-CN" noProof="1">
                <a:sym typeface="+mn-ea"/>
              </a:rPr>
              <a:t>, </a:t>
            </a:r>
            <a:r>
              <a:rPr lang="zh-CN" altLang="en-US" noProof="1">
                <a:sym typeface="+mn-ea"/>
              </a:rPr>
              <a:t>计算一个模型</a:t>
            </a:r>
            <a:r>
              <a:rPr lang="en-US" altLang="zh-CN" noProof="1">
                <a:sym typeface="+mn-ea"/>
              </a:rPr>
              <a:t>,</a:t>
            </a:r>
            <a:r>
              <a:rPr lang="zh-CN" altLang="en-US" noProof="1">
                <a:sym typeface="+mn-ea"/>
              </a:rPr>
              <a:t>使得这个指标最大</a:t>
            </a:r>
            <a:r>
              <a:rPr lang="en-US" altLang="zh-CN" noProof="1">
                <a:sym typeface="+mn-ea"/>
              </a:rPr>
              <a:t>(</a:t>
            </a:r>
            <a:r>
              <a:rPr lang="zh-CN" altLang="en-US" noProof="1">
                <a:sym typeface="+mn-ea"/>
              </a:rPr>
              <a:t>最小</a:t>
            </a:r>
            <a:r>
              <a:rPr lang="en-US" altLang="zh-CN" noProof="1">
                <a:sym typeface="+mn-ea"/>
              </a:rPr>
              <a:t>)</a:t>
            </a:r>
            <a:r>
              <a:rPr lang="zh-CN" altLang="en-US" noProof="1">
                <a:sym typeface="+mn-ea"/>
              </a:rPr>
              <a:t>。</a:t>
            </a:r>
            <a:endParaRPr lang="zh-CN" altLang="en-US" noProof="1"/>
          </a:p>
          <a:p>
            <a:pPr marL="457200" lvl="1" indent="0">
              <a:buNone/>
              <a:defRPr/>
            </a:pPr>
            <a:endParaRPr lang="zh-CN" altLang="en-US" noProof="1"/>
          </a:p>
          <a:p>
            <a:pPr marL="0" indent="0">
              <a:buNone/>
              <a:defRPr/>
            </a:pPr>
            <a:endParaRPr lang="zh-CN" altLang="en-US"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9A4C00-2E1D-4C61-B1B1-B9A06BD93557}"/>
              </a:ext>
            </a:extLst>
          </p:cNvPr>
          <p:cNvSpPr>
            <a:spLocks noGrp="1"/>
          </p:cNvSpPr>
          <p:nvPr>
            <p:ph idx="1"/>
          </p:nvPr>
        </p:nvSpPr>
        <p:spPr>
          <a:xfrm>
            <a:off x="1992313" y="1422400"/>
            <a:ext cx="8229600" cy="4846638"/>
          </a:xfrm>
        </p:spPr>
        <p:txBody>
          <a:bodyPr/>
          <a:lstStyle/>
          <a:p>
            <a:pPr eaLnBrk="1" hangingPunct="1">
              <a:defRPr/>
            </a:pPr>
            <a:r>
              <a:rPr lang="en-US" altLang="zh-CN" noProof="1"/>
              <a:t>1. </a:t>
            </a:r>
            <a:r>
              <a:rPr lang="zh-CN" altLang="en-US" b="1" noProof="1">
                <a:sym typeface="+mn-ea"/>
              </a:rPr>
              <a:t>监督学习</a:t>
            </a:r>
            <a:r>
              <a:rPr lang="en-US" altLang="zh-CN" b="1" noProof="1">
                <a:sym typeface="+mn-ea"/>
              </a:rPr>
              <a:t>(supervised learning)</a:t>
            </a:r>
          </a:p>
          <a:p>
            <a:pPr indent="304800">
              <a:defRPr/>
            </a:pPr>
            <a:r>
              <a:rPr lang="zh-CN" altLang="en-US" sz="2400" noProof="1">
                <a:solidFill>
                  <a:srgbClr val="FF0000"/>
                </a:solidFill>
                <a:sym typeface="+mn-ea"/>
              </a:rPr>
              <a:t>监督学习</a:t>
            </a:r>
            <a:r>
              <a:rPr lang="zh-CN" altLang="en-US" sz="2400" noProof="1">
                <a:sym typeface="+mn-ea"/>
              </a:rPr>
              <a:t>：从给定的训练数据集中学习出一个函数</a:t>
            </a:r>
            <a:r>
              <a:rPr lang="en-US" altLang="zh-CN" sz="2400" noProof="1">
                <a:sym typeface="+mn-ea"/>
              </a:rPr>
              <a:t>(</a:t>
            </a:r>
            <a:r>
              <a:rPr lang="zh-CN" altLang="en-US" sz="2400" noProof="1">
                <a:sym typeface="+mn-ea"/>
              </a:rPr>
              <a:t>参数</a:t>
            </a:r>
            <a:r>
              <a:rPr lang="en-US" altLang="zh-CN" sz="2400" noProof="1">
                <a:sym typeface="+mn-ea"/>
              </a:rPr>
              <a:t>)</a:t>
            </a:r>
            <a:r>
              <a:rPr lang="zh-CN" altLang="en-US" sz="2400" noProof="1">
                <a:sym typeface="+mn-ea"/>
              </a:rPr>
              <a:t>，当新的数据到来时，可以根据这个函数预测结果。</a:t>
            </a:r>
            <a:endParaRPr lang="zh-CN" altLang="en-US" sz="2400" noProof="1"/>
          </a:p>
          <a:p>
            <a:pPr marL="1085850" lvl="1" indent="-342900">
              <a:buFont typeface="Wingdings" panose="05000000000000000000" charset="0"/>
              <a:buChar char="ü"/>
              <a:defRPr/>
            </a:pPr>
            <a:r>
              <a:rPr lang="zh-CN" altLang="en-US" sz="2200" noProof="1">
                <a:solidFill>
                  <a:srgbClr val="FF0000"/>
                </a:solidFill>
                <a:sym typeface="+mn-ea"/>
              </a:rPr>
              <a:t>监督学习的训练集</a:t>
            </a:r>
            <a:r>
              <a:rPr lang="zh-CN" altLang="en-US" sz="2200" noProof="1">
                <a:sym typeface="+mn-ea"/>
              </a:rPr>
              <a:t>要求是包括输入和输出，即是特征和目标，而且这个目标是由</a:t>
            </a:r>
            <a:r>
              <a:rPr lang="zh-CN" altLang="en-US" sz="2200" b="1" noProof="1">
                <a:solidFill>
                  <a:srgbClr val="0000FF"/>
                </a:solidFill>
                <a:sym typeface="+mn-ea"/>
              </a:rPr>
              <a:t>人标注</a:t>
            </a:r>
            <a:r>
              <a:rPr lang="zh-CN" altLang="en-US" sz="2200" noProof="1">
                <a:sym typeface="+mn-ea"/>
              </a:rPr>
              <a:t>的。</a:t>
            </a:r>
          </a:p>
          <a:p>
            <a:pPr marL="1085850" lvl="1" indent="-342900">
              <a:buFont typeface="Wingdings" panose="05000000000000000000" charset="0"/>
              <a:buChar char="ü"/>
              <a:defRPr/>
            </a:pPr>
            <a:r>
              <a:rPr lang="zh-CN" altLang="en-US" sz="2200" noProof="1">
                <a:solidFill>
                  <a:srgbClr val="FF0000"/>
                </a:solidFill>
                <a:sym typeface="+mn-ea"/>
              </a:rPr>
              <a:t>监督学习算法</a:t>
            </a:r>
            <a:r>
              <a:rPr lang="zh-CN" altLang="en-US" sz="2200" noProof="1">
                <a:sym typeface="+mn-ea"/>
              </a:rPr>
              <a:t>：回归和分类。据训练样本找到一个实值函数</a:t>
            </a:r>
            <a:r>
              <a:rPr lang="en-US" altLang="zh-CN" sz="2200" noProof="1">
                <a:sym typeface="+mn-ea"/>
              </a:rPr>
              <a:t>g(x)</a:t>
            </a:r>
            <a:r>
              <a:rPr lang="zh-CN" altLang="en-US" sz="2200" noProof="1">
                <a:sym typeface="+mn-ea"/>
              </a:rPr>
              <a:t>，用训练样本集进行训练，通过对比实际输出和正确输出进行学习，模型修改，获得最优模型。</a:t>
            </a:r>
          </a:p>
          <a:p>
            <a:pPr marL="1085850" lvl="1" indent="-342900">
              <a:buFont typeface="Wingdings" panose="05000000000000000000" charset="0"/>
              <a:buChar char="ü"/>
              <a:defRPr/>
            </a:pPr>
            <a:r>
              <a:rPr lang="zh-CN" altLang="en-US" sz="2200" noProof="1">
                <a:sym typeface="+mn-ea"/>
              </a:rPr>
              <a:t>算法：回归模型，决策树，</a:t>
            </a:r>
            <a:r>
              <a:rPr lang="en-US" altLang="zh-CN" sz="2200" noProof="1">
                <a:sym typeface="+mn-ea"/>
              </a:rPr>
              <a:t>K</a:t>
            </a:r>
            <a:r>
              <a:rPr lang="zh-CN" altLang="en-US" sz="2200" noProof="1">
                <a:sym typeface="+mn-ea"/>
              </a:rPr>
              <a:t>邻近算法，逻辑回归等</a:t>
            </a:r>
            <a:endParaRPr lang="zh-CN" altLang="en-US" sz="2200" noProof="1"/>
          </a:p>
          <a:p>
            <a:pPr indent="304800">
              <a:defRPr/>
            </a:pPr>
            <a:r>
              <a:rPr lang="zh-CN" altLang="en-US" sz="2400" noProof="1">
                <a:sym typeface="+mn-ea"/>
              </a:rPr>
              <a:t>监督学习普遍应用于用历史数据预测未来可能发生的事</a:t>
            </a:r>
          </a:p>
          <a:p>
            <a:pPr indent="304800">
              <a:defRPr/>
            </a:pPr>
            <a:r>
              <a:rPr lang="zh-CN" altLang="en-US" sz="2400" noProof="1">
                <a:sym typeface="+mn-ea"/>
              </a:rPr>
              <a:t>目标：让计算机去学习我们已经创建好的分类系统</a:t>
            </a:r>
          </a:p>
          <a:p>
            <a:pPr indent="0">
              <a:buNone/>
              <a:defRPr/>
            </a:pPr>
            <a:r>
              <a:rPr lang="zh-CN" altLang="en-US" sz="2400" noProof="1">
                <a:sym typeface="+mn-ea"/>
              </a:rPr>
              <a:t>            （模型）。</a:t>
            </a:r>
            <a:endParaRPr lang="zh-CN" altLang="en-US" sz="2400" noProof="1"/>
          </a:p>
          <a:p>
            <a:pPr lvl="1" eaLnBrk="1" hangingPunct="1">
              <a:defRPr/>
            </a:pPr>
            <a:endParaRPr lang="en-US" altLang="zh-CN" noProof="1"/>
          </a:p>
        </p:txBody>
      </p:sp>
      <p:sp>
        <p:nvSpPr>
          <p:cNvPr id="24579" name="矩形 346153">
            <a:extLst>
              <a:ext uri="{FF2B5EF4-FFF2-40B4-BE49-F238E27FC236}">
                <a16:creationId xmlns:a16="http://schemas.microsoft.com/office/drawing/2014/main" id="{495F7C47-01CA-4ACF-8C32-4F86F692E2CE}"/>
              </a:ext>
            </a:extLst>
          </p:cNvPr>
          <p:cNvSpPr>
            <a:spLocks noChangeArrowheads="1"/>
          </p:cNvSpPr>
          <p:nvPr/>
        </p:nvSpPr>
        <p:spPr bwMode="auto">
          <a:xfrm>
            <a:off x="1992313" y="404814"/>
            <a:ext cx="822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5.2 </a:t>
            </a:r>
            <a:r>
              <a:rPr lang="zh-CN" altLang="en-US" sz="4400" b="1">
                <a:solidFill>
                  <a:srgbClr val="008000"/>
                </a:solidFill>
                <a:latin typeface="宋体" panose="02010600030101010101" pitchFamily="2" charset="-122"/>
              </a:rPr>
              <a:t>机器学习的分类</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DB7696-B02C-440C-B5A1-2C54EF820F65}"/>
              </a:ext>
            </a:extLst>
          </p:cNvPr>
          <p:cNvSpPr>
            <a:spLocks noGrp="1"/>
          </p:cNvSpPr>
          <p:nvPr>
            <p:ph idx="1"/>
          </p:nvPr>
        </p:nvSpPr>
        <p:spPr/>
        <p:txBody>
          <a:bodyPr/>
          <a:lstStyle/>
          <a:p>
            <a:pPr eaLnBrk="1" hangingPunct="1">
              <a:defRPr/>
            </a:pPr>
            <a:r>
              <a:rPr lang="en-US" altLang="zh-CN" noProof="1"/>
              <a:t>2. </a:t>
            </a:r>
            <a:r>
              <a:rPr lang="zh-CN" altLang="en-US" noProof="1"/>
              <a:t>非</a:t>
            </a:r>
            <a:r>
              <a:rPr lang="zh-CN" altLang="en-US" b="1" noProof="1">
                <a:sym typeface="+mn-ea"/>
              </a:rPr>
              <a:t>监督学习</a:t>
            </a:r>
            <a:r>
              <a:rPr lang="en-US" altLang="zh-CN" b="1" noProof="1">
                <a:sym typeface="+mn-ea"/>
              </a:rPr>
              <a:t>(unsupervised learning)</a:t>
            </a:r>
          </a:p>
          <a:p>
            <a:pPr lvl="1">
              <a:buFont typeface="Arial" panose="020B0604020202020204" pitchFamily="34" charset="0"/>
              <a:buChar char="•"/>
              <a:defRPr/>
            </a:pPr>
            <a:r>
              <a:rPr lang="zh-CN" altLang="en-US" sz="2450" noProof="1">
                <a:sym typeface="+mn-ea"/>
              </a:rPr>
              <a:t>又称</a:t>
            </a:r>
            <a:r>
              <a:rPr lang="zh-CN" altLang="en-US" sz="2450" noProof="1">
                <a:solidFill>
                  <a:srgbClr val="FF0000"/>
                </a:solidFill>
                <a:sym typeface="+mn-ea"/>
              </a:rPr>
              <a:t>归纳性学习</a:t>
            </a:r>
            <a:r>
              <a:rPr lang="zh-CN" altLang="en-US" sz="2450" noProof="1">
                <a:sym typeface="+mn-ea"/>
              </a:rPr>
              <a:t>，它利用</a:t>
            </a:r>
            <a:r>
              <a:rPr lang="en-US" altLang="zh-CN" sz="2450" noProof="1">
                <a:sym typeface="+mn-ea"/>
              </a:rPr>
              <a:t>K</a:t>
            </a:r>
            <a:r>
              <a:rPr lang="zh-CN" altLang="en-US" sz="2450" noProof="1">
                <a:sym typeface="+mn-ea"/>
              </a:rPr>
              <a:t>方式，建立中心，通过循环和递减运算来减小误差，达到分类的目的。</a:t>
            </a:r>
            <a:endParaRPr lang="zh-CN" altLang="en-US" sz="2450" noProof="1"/>
          </a:p>
          <a:p>
            <a:pPr lvl="2">
              <a:buFont typeface="Arial" panose="020B0604020202020204" pitchFamily="34" charset="0"/>
              <a:buChar char="•"/>
              <a:defRPr/>
            </a:pPr>
            <a:r>
              <a:rPr lang="zh-CN" altLang="en-US" sz="2100" noProof="1">
                <a:sym typeface="+mn-ea"/>
              </a:rPr>
              <a:t>在无监督学习中，数据之间没有区别。</a:t>
            </a:r>
          </a:p>
          <a:p>
            <a:pPr lvl="2">
              <a:buFont typeface="Arial" panose="020B0604020202020204" pitchFamily="34" charset="0"/>
              <a:buChar char="•"/>
              <a:defRPr/>
            </a:pPr>
            <a:r>
              <a:rPr lang="zh-CN" altLang="en-US" sz="2100" noProof="1">
                <a:sym typeface="+mn-ea"/>
              </a:rPr>
              <a:t>无监督学习旨在通过计算机本身将数据进行</a:t>
            </a:r>
            <a:r>
              <a:rPr lang="zh-CN" altLang="en-US" sz="2100" noProof="1">
                <a:solidFill>
                  <a:srgbClr val="FF0000"/>
                </a:solidFill>
                <a:sym typeface="+mn-ea"/>
              </a:rPr>
              <a:t>聚类</a:t>
            </a:r>
            <a:r>
              <a:rPr lang="zh-CN" altLang="en-US" sz="2100" noProof="1">
                <a:sym typeface="+mn-ea"/>
              </a:rPr>
              <a:t>，利用聚类结果，提取数据集中隐藏信息，对未来数据进行分类和预测。</a:t>
            </a:r>
          </a:p>
          <a:p>
            <a:pPr lvl="2">
              <a:buFont typeface="Arial" panose="020B0604020202020204" pitchFamily="34" charset="0"/>
              <a:buChar char="•"/>
              <a:defRPr/>
            </a:pPr>
            <a:r>
              <a:rPr lang="zh-CN" altLang="en-US" sz="2100" noProof="1">
                <a:sym typeface="+mn-ea"/>
              </a:rPr>
              <a:t>使用的是</a:t>
            </a:r>
            <a:r>
              <a:rPr lang="zh-CN" altLang="en-US" sz="2100" b="1" noProof="1">
                <a:solidFill>
                  <a:srgbClr val="FF0000"/>
                </a:solidFill>
                <a:sym typeface="+mn-ea"/>
              </a:rPr>
              <a:t>无历史标签</a:t>
            </a:r>
            <a:r>
              <a:rPr lang="zh-CN" altLang="en-US" sz="2100" noProof="1">
                <a:sym typeface="+mn-ea"/>
              </a:rPr>
              <a:t>的数据</a:t>
            </a:r>
          </a:p>
          <a:p>
            <a:pPr lvl="2">
              <a:buFont typeface="Arial" panose="020B0604020202020204" pitchFamily="34" charset="0"/>
              <a:buChar char="•"/>
              <a:defRPr/>
            </a:pPr>
            <a:r>
              <a:rPr lang="zh-CN" altLang="en-US" sz="2100" noProof="1">
                <a:sym typeface="+mn-ea"/>
              </a:rPr>
              <a:t>其目标是探索数据并找到一些内部结构。</a:t>
            </a:r>
            <a:endParaRPr lang="en-US" altLang="zh-CN" noProof="1"/>
          </a:p>
        </p:txBody>
      </p:sp>
      <p:sp>
        <p:nvSpPr>
          <p:cNvPr id="25603" name="矩形 346153">
            <a:extLst>
              <a:ext uri="{FF2B5EF4-FFF2-40B4-BE49-F238E27FC236}">
                <a16:creationId xmlns:a16="http://schemas.microsoft.com/office/drawing/2014/main" id="{F13EBD4B-74E9-47FC-9C76-E842C82D2E2A}"/>
              </a:ext>
            </a:extLst>
          </p:cNvPr>
          <p:cNvSpPr>
            <a:spLocks noChangeArrowheads="1"/>
          </p:cNvSpPr>
          <p:nvPr/>
        </p:nvSpPr>
        <p:spPr bwMode="auto">
          <a:xfrm>
            <a:off x="1992313" y="404814"/>
            <a:ext cx="822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5.2 </a:t>
            </a:r>
            <a:r>
              <a:rPr lang="zh-CN" altLang="en-US" sz="4400" b="1">
                <a:solidFill>
                  <a:srgbClr val="008000"/>
                </a:solidFill>
                <a:latin typeface="宋体" panose="02010600030101010101" pitchFamily="2" charset="-122"/>
              </a:rPr>
              <a:t>机器学习的分类</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7D3CE7DE-6831-4B33-BD65-80B15A202219}"/>
              </a:ext>
            </a:extLst>
          </p:cNvPr>
          <p:cNvSpPr>
            <a:spLocks noGrp="1" noChangeArrowheads="1"/>
          </p:cNvSpPr>
          <p:nvPr>
            <p:ph idx="1"/>
          </p:nvPr>
        </p:nvSpPr>
        <p:spPr>
          <a:xfrm>
            <a:off x="1992313" y="1485901"/>
            <a:ext cx="8229600" cy="4525963"/>
          </a:xfrm>
        </p:spPr>
        <p:txBody>
          <a:bodyPr/>
          <a:lstStyle/>
          <a:p>
            <a:r>
              <a:rPr lang="zh-CN" altLang="en-US"/>
              <a:t>无监督学习的方法分为两大类：</a:t>
            </a:r>
          </a:p>
          <a:p>
            <a:pPr marL="457200" lvl="1" indent="0">
              <a:buNone/>
            </a:pPr>
            <a:r>
              <a:rPr lang="en-US" altLang="zh-CN"/>
              <a:t>(1) </a:t>
            </a:r>
            <a:r>
              <a:rPr lang="zh-CN" altLang="en-US">
                <a:solidFill>
                  <a:srgbClr val="FF0000"/>
                </a:solidFill>
              </a:rPr>
              <a:t>基于概率密度函数估计</a:t>
            </a:r>
            <a:r>
              <a:rPr lang="zh-CN" altLang="en-US"/>
              <a:t>的直接方法：</a:t>
            </a:r>
          </a:p>
          <a:p>
            <a:pPr lvl="2">
              <a:buFont typeface="Wingdings" panose="05000000000000000000" pitchFamily="2" charset="2"/>
              <a:buChar char="Ø"/>
            </a:pPr>
            <a:r>
              <a:rPr lang="zh-CN" altLang="en-US"/>
              <a:t>指设法找到各类别在特征空间的分布参数，再进行分类。</a:t>
            </a:r>
          </a:p>
          <a:p>
            <a:pPr marL="457200" lvl="1" indent="0">
              <a:buNone/>
            </a:pPr>
            <a:r>
              <a:rPr lang="en-US" altLang="zh-CN"/>
              <a:t>(2) </a:t>
            </a:r>
            <a:r>
              <a:rPr lang="zh-CN" altLang="en-US">
                <a:solidFill>
                  <a:srgbClr val="FF0000"/>
                </a:solidFill>
              </a:rPr>
              <a:t>基于样本间相似性度量</a:t>
            </a:r>
            <a:r>
              <a:rPr lang="zh-CN" altLang="en-US"/>
              <a:t>的聚类方法：</a:t>
            </a:r>
          </a:p>
          <a:p>
            <a:pPr lvl="2">
              <a:buFont typeface="Wingdings" panose="05000000000000000000" pitchFamily="2" charset="2"/>
              <a:buChar char="Ø"/>
            </a:pPr>
            <a:r>
              <a:rPr lang="zh-CN" altLang="en-US"/>
              <a:t>其原理是设法定出不同类别的核心或初始内核，然后依据样本与核心之间的相似性度量将样本聚集成不同的类别。</a:t>
            </a:r>
          </a:p>
          <a:p>
            <a:r>
              <a:rPr lang="zh-CN" altLang="en-US" sz="2600"/>
              <a:t>无监督学习可以应用于数据挖掘，模式识别，图像处理等，它对</a:t>
            </a:r>
            <a:r>
              <a:rPr lang="zh-CN" altLang="en-US" sz="2600">
                <a:solidFill>
                  <a:srgbClr val="FF0000"/>
                </a:solidFill>
              </a:rPr>
              <a:t>事务性数据</a:t>
            </a:r>
            <a:r>
              <a:rPr lang="zh-CN" altLang="en-US" sz="2600"/>
              <a:t>的处理效果很好。</a:t>
            </a:r>
          </a:p>
          <a:p>
            <a:r>
              <a:rPr lang="zh-CN" altLang="en-US" sz="2600"/>
              <a:t>非监督学习算法：自组织映射，最近邻映射，</a:t>
            </a:r>
            <a:r>
              <a:rPr lang="en-US" altLang="zh-CN" sz="2600"/>
              <a:t>k-</a:t>
            </a:r>
            <a:r>
              <a:rPr lang="zh-CN" altLang="en-US" sz="2600"/>
              <a:t>均值聚类和奇异值分解等。</a:t>
            </a:r>
          </a:p>
        </p:txBody>
      </p:sp>
      <p:sp>
        <p:nvSpPr>
          <p:cNvPr id="26627" name="矩形 346153">
            <a:extLst>
              <a:ext uri="{FF2B5EF4-FFF2-40B4-BE49-F238E27FC236}">
                <a16:creationId xmlns:a16="http://schemas.microsoft.com/office/drawing/2014/main" id="{427711B8-F6DD-4981-979B-7A6125BF41E7}"/>
              </a:ext>
            </a:extLst>
          </p:cNvPr>
          <p:cNvSpPr>
            <a:spLocks noChangeArrowheads="1"/>
          </p:cNvSpPr>
          <p:nvPr/>
        </p:nvSpPr>
        <p:spPr bwMode="auto">
          <a:xfrm>
            <a:off x="1992313" y="404814"/>
            <a:ext cx="822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5.2 </a:t>
            </a:r>
            <a:r>
              <a:rPr lang="zh-CN" altLang="en-US" sz="4400" b="1">
                <a:solidFill>
                  <a:srgbClr val="008000"/>
                </a:solidFill>
                <a:latin typeface="宋体" panose="02010600030101010101" pitchFamily="2" charset="-122"/>
              </a:rPr>
              <a:t>机器学习的分类</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D908F9-A389-4134-9D70-42EED16AFF98}"/>
              </a:ext>
            </a:extLst>
          </p:cNvPr>
          <p:cNvSpPr>
            <a:spLocks noGrp="1"/>
          </p:cNvSpPr>
          <p:nvPr>
            <p:ph idx="1"/>
          </p:nvPr>
        </p:nvSpPr>
        <p:spPr>
          <a:xfrm>
            <a:off x="1992313" y="1485901"/>
            <a:ext cx="8229600" cy="4525963"/>
          </a:xfrm>
        </p:spPr>
        <p:txBody>
          <a:bodyPr/>
          <a:lstStyle/>
          <a:p>
            <a:pPr eaLnBrk="1" hangingPunct="1">
              <a:defRPr/>
            </a:pPr>
            <a:r>
              <a:rPr lang="en-US" altLang="zh-CN" noProof="1"/>
              <a:t>3. </a:t>
            </a:r>
            <a:r>
              <a:rPr lang="zh-CN" altLang="en-US" b="1" noProof="1">
                <a:sym typeface="+mn-ea"/>
              </a:rPr>
              <a:t>半监督学习</a:t>
            </a:r>
            <a:endParaRPr lang="zh-CN" altLang="en-US" noProof="1"/>
          </a:p>
          <a:p>
            <a:pPr indent="304800">
              <a:defRPr/>
            </a:pPr>
            <a:r>
              <a:rPr lang="zh-CN" altLang="en-US" sz="2400" noProof="1">
                <a:sym typeface="+mn-ea"/>
              </a:rPr>
              <a:t>半监督学习的输入数据</a:t>
            </a:r>
            <a:r>
              <a:rPr lang="zh-CN" altLang="en-US" sz="2400" noProof="1">
                <a:solidFill>
                  <a:srgbClr val="FF0000"/>
                </a:solidFill>
                <a:sym typeface="+mn-ea"/>
              </a:rPr>
              <a:t>部分被标识，部分没有被标识</a:t>
            </a:r>
            <a:r>
              <a:rPr lang="zh-CN" altLang="en-US" sz="2400" noProof="1">
                <a:sym typeface="+mn-ea"/>
              </a:rPr>
              <a:t>。通常情况下是少量的标记的数据与大量的未标记的数据（因为未标记的数据需要较少的努力就可获得）。</a:t>
            </a:r>
          </a:p>
          <a:p>
            <a:pPr lvl="1" indent="304800">
              <a:defRPr/>
            </a:pPr>
            <a:r>
              <a:rPr lang="zh-CN" altLang="en-US" sz="2100" noProof="1">
                <a:sym typeface="+mn-ea"/>
              </a:rPr>
              <a:t>这类学习所获得的模型可用来进行分类，回归和预测。</a:t>
            </a:r>
          </a:p>
          <a:p>
            <a:pPr lvl="1" indent="304800">
              <a:defRPr/>
            </a:pPr>
            <a:r>
              <a:rPr lang="zh-CN" altLang="en-US" sz="2100" noProof="1">
                <a:sym typeface="+mn-ea"/>
              </a:rPr>
              <a:t>当一个完全标记的培训过程，其相关标签的成本太高时，就可以用半监督学习方法来降低成本。</a:t>
            </a:r>
            <a:endParaRPr lang="zh-CN" altLang="en-US" sz="2100" noProof="1"/>
          </a:p>
          <a:p>
            <a:pPr lvl="1" indent="304800">
              <a:defRPr/>
            </a:pPr>
            <a:r>
              <a:rPr lang="zh-CN" altLang="en-US" sz="2100" noProof="1">
                <a:sym typeface="+mn-ea"/>
              </a:rPr>
              <a:t>半监督学习方法包括一些对常用监督式学习算法的延伸，这些算法首先试图对</a:t>
            </a:r>
            <a:r>
              <a:rPr lang="zh-CN" altLang="en-US" sz="2100" noProof="1">
                <a:solidFill>
                  <a:srgbClr val="FF0000"/>
                </a:solidFill>
                <a:sym typeface="+mn-ea"/>
              </a:rPr>
              <a:t>未标识数据进行建</a:t>
            </a:r>
            <a:r>
              <a:rPr lang="zh-CN" altLang="en-US" sz="2100" noProof="1">
                <a:sym typeface="+mn-ea"/>
              </a:rPr>
              <a:t>模，在此基础上再</a:t>
            </a:r>
            <a:r>
              <a:rPr lang="zh-CN" altLang="en-US" sz="2100" noProof="1">
                <a:solidFill>
                  <a:srgbClr val="FF0000"/>
                </a:solidFill>
                <a:sym typeface="+mn-ea"/>
              </a:rPr>
              <a:t>对标识的数据进行预测</a:t>
            </a:r>
            <a:r>
              <a:rPr lang="zh-CN" altLang="en-US" sz="2100" noProof="1">
                <a:sym typeface="+mn-ea"/>
              </a:rPr>
              <a:t>。</a:t>
            </a:r>
          </a:p>
          <a:p>
            <a:pPr lvl="2" indent="304800">
              <a:defRPr/>
            </a:pPr>
            <a:r>
              <a:rPr lang="zh-CN" altLang="en-US" sz="1800" noProof="1">
                <a:sym typeface="+mn-ea"/>
              </a:rPr>
              <a:t>图论推理算法（</a:t>
            </a:r>
            <a:r>
              <a:rPr lang="en-US" altLang="zh-CN" sz="1800" noProof="1">
                <a:sym typeface="+mn-ea"/>
              </a:rPr>
              <a:t>Graph Inference</a:t>
            </a:r>
            <a:r>
              <a:rPr lang="zh-CN" altLang="en-US" sz="1800" noProof="1">
                <a:sym typeface="+mn-ea"/>
              </a:rPr>
              <a:t>）</a:t>
            </a:r>
          </a:p>
          <a:p>
            <a:pPr lvl="2" indent="304800">
              <a:defRPr/>
            </a:pPr>
            <a:r>
              <a:rPr lang="zh-CN" altLang="en-US" sz="1800" noProof="1">
                <a:sym typeface="+mn-ea"/>
              </a:rPr>
              <a:t>拉普拉斯支持向量机（</a:t>
            </a:r>
            <a:r>
              <a:rPr lang="en-US" altLang="zh-CN" sz="1800" noProof="1">
                <a:sym typeface="+mn-ea"/>
              </a:rPr>
              <a:t>Laplacian SVM</a:t>
            </a:r>
            <a:r>
              <a:rPr lang="zh-CN" altLang="en-US" sz="1800" noProof="1">
                <a:sym typeface="+mn-ea"/>
              </a:rPr>
              <a:t>） </a:t>
            </a:r>
            <a:endParaRPr lang="zh-CN" altLang="en-US" sz="1800" noProof="1"/>
          </a:p>
          <a:p>
            <a:pPr lvl="1" eaLnBrk="1" hangingPunct="1">
              <a:defRPr/>
            </a:pPr>
            <a:endParaRPr lang="en-US" altLang="zh-CN" noProof="1"/>
          </a:p>
        </p:txBody>
      </p:sp>
      <p:sp>
        <p:nvSpPr>
          <p:cNvPr id="27651" name="矩形 346153">
            <a:extLst>
              <a:ext uri="{FF2B5EF4-FFF2-40B4-BE49-F238E27FC236}">
                <a16:creationId xmlns:a16="http://schemas.microsoft.com/office/drawing/2014/main" id="{B2C7D3D1-95B6-4FCE-AFA5-2671E974AF8F}"/>
              </a:ext>
            </a:extLst>
          </p:cNvPr>
          <p:cNvSpPr>
            <a:spLocks noChangeArrowheads="1"/>
          </p:cNvSpPr>
          <p:nvPr/>
        </p:nvSpPr>
        <p:spPr bwMode="auto">
          <a:xfrm>
            <a:off x="1992313" y="404814"/>
            <a:ext cx="822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5.2 </a:t>
            </a:r>
            <a:r>
              <a:rPr lang="zh-CN" altLang="en-US" sz="4400" b="1">
                <a:solidFill>
                  <a:srgbClr val="008000"/>
                </a:solidFill>
                <a:latin typeface="宋体" panose="02010600030101010101" pitchFamily="2" charset="-122"/>
              </a:rPr>
              <a:t>机器学习的分类</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88044B9A-0D76-4AB6-BB51-63D1DECFEB9E}"/>
              </a:ext>
            </a:extLst>
          </p:cNvPr>
          <p:cNvSpPr>
            <a:spLocks noGrp="1" noChangeArrowheads="1"/>
          </p:cNvSpPr>
          <p:nvPr>
            <p:ph idx="1"/>
          </p:nvPr>
        </p:nvSpPr>
        <p:spPr>
          <a:xfrm>
            <a:off x="1992313" y="1412876"/>
            <a:ext cx="8229600" cy="5064125"/>
          </a:xfrm>
        </p:spPr>
        <p:txBody>
          <a:bodyPr/>
          <a:lstStyle/>
          <a:p>
            <a:pPr eaLnBrk="1" hangingPunct="1"/>
            <a:r>
              <a:rPr lang="en-US" altLang="zh-CN"/>
              <a:t>4. </a:t>
            </a:r>
            <a:r>
              <a:rPr lang="zh-CN" altLang="en-US" b="1"/>
              <a:t>强化学习</a:t>
            </a:r>
          </a:p>
          <a:p>
            <a:pPr eaLnBrk="1" hangingPunct="1"/>
            <a:r>
              <a:rPr lang="zh-CN" altLang="en-US" sz="2400"/>
              <a:t>强化学习</a:t>
            </a:r>
            <a:r>
              <a:rPr lang="zh-CN" altLang="en-US" sz="2400">
                <a:solidFill>
                  <a:srgbClr val="FF0000"/>
                </a:solidFill>
              </a:rPr>
              <a:t>本质</a:t>
            </a:r>
            <a:r>
              <a:rPr lang="zh-CN" altLang="en-US" sz="2400"/>
              <a:t>是对环境变化的适应，主要针对智能体</a:t>
            </a:r>
            <a:r>
              <a:rPr lang="en-US" altLang="zh-CN" sz="2400"/>
              <a:t>(Agent)</a:t>
            </a:r>
            <a:r>
              <a:rPr lang="zh-CN" altLang="en-US" sz="2400"/>
              <a:t>的行为。如果智能体的某个行为策略导致环境正的奖赏</a:t>
            </a:r>
            <a:r>
              <a:rPr lang="en-US" altLang="zh-CN" sz="2400"/>
              <a:t>(</a:t>
            </a:r>
            <a:r>
              <a:rPr lang="zh-CN" altLang="en-US" sz="2400"/>
              <a:t>强化信号</a:t>
            </a:r>
            <a:r>
              <a:rPr lang="en-US" altLang="zh-CN" sz="2400"/>
              <a:t>)</a:t>
            </a:r>
            <a:r>
              <a:rPr lang="zh-CN" altLang="en-US" sz="2400"/>
              <a:t>，那么智能体以后产生这个行为策略的趋势便会加强。</a:t>
            </a:r>
          </a:p>
          <a:p>
            <a:pPr lvl="1" eaLnBrk="1" hangingPunct="1"/>
            <a:r>
              <a:rPr lang="zh-CN" altLang="en-US" sz="2100">
                <a:solidFill>
                  <a:srgbClr val="FF0000"/>
                </a:solidFill>
              </a:rPr>
              <a:t>智能体的目标</a:t>
            </a:r>
            <a:r>
              <a:rPr lang="zh-CN" altLang="en-US" sz="2100"/>
              <a:t>是在每个离散状态发现最优策略以使期望的奖赏和最大。</a:t>
            </a:r>
          </a:p>
          <a:p>
            <a:pPr lvl="1" eaLnBrk="1" hangingPunct="1"/>
            <a:r>
              <a:rPr lang="zh-CN" altLang="en-US" sz="2100"/>
              <a:t>这是一个</a:t>
            </a:r>
            <a:r>
              <a:rPr lang="zh-CN" altLang="en-US" sz="2100">
                <a:solidFill>
                  <a:srgbClr val="FF0000"/>
                </a:solidFill>
              </a:rPr>
              <a:t>试探评价过程</a:t>
            </a:r>
            <a:r>
              <a:rPr lang="zh-CN" altLang="en-US" sz="2100"/>
              <a:t>，智能体选择一个动作用于环境，环境接受该动作后状态发生变化，同时产生一个强化信号</a:t>
            </a:r>
            <a:r>
              <a:rPr lang="en-US" altLang="zh-CN" sz="2100"/>
              <a:t>(</a:t>
            </a:r>
            <a:r>
              <a:rPr lang="zh-CN" altLang="en-US" sz="2100"/>
              <a:t>奖或惩</a:t>
            </a:r>
            <a:r>
              <a:rPr lang="en-US" altLang="zh-CN" sz="2100"/>
              <a:t>)</a:t>
            </a:r>
            <a:r>
              <a:rPr lang="zh-CN" altLang="en-US" sz="2100"/>
              <a:t>反馈给智能体，智能体根据强化信号和环境当前状态再选择下一个动作，选择的原则是使受到正强化</a:t>
            </a:r>
            <a:r>
              <a:rPr lang="en-US" altLang="zh-CN" sz="2100"/>
              <a:t>(</a:t>
            </a:r>
            <a:r>
              <a:rPr lang="zh-CN" altLang="en-US" sz="2100"/>
              <a:t>奖</a:t>
            </a:r>
            <a:r>
              <a:rPr lang="en-US" altLang="zh-CN" sz="2100"/>
              <a:t>)</a:t>
            </a:r>
            <a:r>
              <a:rPr lang="zh-CN" altLang="en-US" sz="2100"/>
              <a:t>的概率增大。</a:t>
            </a:r>
          </a:p>
          <a:p>
            <a:pPr lvl="1" eaLnBrk="1" hangingPunct="1"/>
            <a:r>
              <a:rPr lang="zh-CN" altLang="en-US" sz="2100"/>
              <a:t>选择的动作不仅影响立即强化值，而且影响环境下一时刻的状态及最终的强化值。</a:t>
            </a:r>
          </a:p>
          <a:p>
            <a:pPr eaLnBrk="1" hangingPunct="1"/>
            <a:endParaRPr lang="en-US" altLang="zh-CN" sz="2400"/>
          </a:p>
        </p:txBody>
      </p:sp>
      <p:sp>
        <p:nvSpPr>
          <p:cNvPr id="28675" name="矩形 346153">
            <a:extLst>
              <a:ext uri="{FF2B5EF4-FFF2-40B4-BE49-F238E27FC236}">
                <a16:creationId xmlns:a16="http://schemas.microsoft.com/office/drawing/2014/main" id="{B20FB279-0591-4247-B025-6052D2CF8A92}"/>
              </a:ext>
            </a:extLst>
          </p:cNvPr>
          <p:cNvSpPr>
            <a:spLocks noChangeArrowheads="1"/>
          </p:cNvSpPr>
          <p:nvPr/>
        </p:nvSpPr>
        <p:spPr bwMode="auto">
          <a:xfrm>
            <a:off x="1992313" y="404814"/>
            <a:ext cx="82296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a:solidFill>
                  <a:srgbClr val="008000"/>
                </a:solidFill>
                <a:latin typeface="宋体" panose="02010600030101010101" pitchFamily="2" charset="-122"/>
              </a:rPr>
              <a:t>5.2 </a:t>
            </a:r>
            <a:r>
              <a:rPr lang="zh-CN" altLang="en-US" sz="4400" b="1">
                <a:solidFill>
                  <a:srgbClr val="008000"/>
                </a:solidFill>
                <a:latin typeface="宋体" panose="02010600030101010101" pitchFamily="2" charset="-122"/>
              </a:rPr>
              <a:t>机器学习的分类</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452609">
            <a:extLst>
              <a:ext uri="{FF2B5EF4-FFF2-40B4-BE49-F238E27FC236}">
                <a16:creationId xmlns:a16="http://schemas.microsoft.com/office/drawing/2014/main" id="{B1D27D17-2767-41E7-A957-585781640020}"/>
              </a:ext>
            </a:extLst>
          </p:cNvPr>
          <p:cNvSpPr>
            <a:spLocks noGrp="1" noChangeArrowheads="1"/>
          </p:cNvSpPr>
          <p:nvPr>
            <p:ph type="title"/>
          </p:nvPr>
        </p:nvSpPr>
        <p:spPr/>
        <p:txBody>
          <a:bodyPr/>
          <a:lstStyle/>
          <a:p>
            <a:pPr eaLnBrk="1" hangingPunct="1"/>
            <a:r>
              <a:rPr lang="en-US" altLang="zh-CN" dirty="0">
                <a:latin typeface="宋体" panose="02010600030101010101" pitchFamily="2" charset="-122"/>
                <a:ea typeface="宋体" panose="02010600030101010101" pitchFamily="2" charset="-122"/>
              </a:rPr>
              <a:t>5.3 </a:t>
            </a:r>
            <a:r>
              <a:rPr lang="zh-CN" altLang="en-US" dirty="0">
                <a:latin typeface="宋体" panose="02010600030101010101" pitchFamily="2" charset="-122"/>
                <a:ea typeface="宋体" panose="02010600030101010101" pitchFamily="2" charset="-122"/>
              </a:rPr>
              <a:t>机器学习算法</a:t>
            </a:r>
            <a:r>
              <a:rPr lang="en-US" altLang="zh-CN" dirty="0">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非常重要！！！！</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0723" name="内容占位符 2">
            <a:extLst>
              <a:ext uri="{FF2B5EF4-FFF2-40B4-BE49-F238E27FC236}">
                <a16:creationId xmlns:a16="http://schemas.microsoft.com/office/drawing/2014/main" id="{4D151164-802E-4045-9AE6-66AA80476B81}"/>
              </a:ext>
            </a:extLst>
          </p:cNvPr>
          <p:cNvSpPr>
            <a:spLocks noGrp="1" noChangeArrowheads="1"/>
          </p:cNvSpPr>
          <p:nvPr>
            <p:ph idx="1"/>
          </p:nvPr>
        </p:nvSpPr>
        <p:spPr/>
        <p:txBody>
          <a:bodyPr/>
          <a:lstStyle/>
          <a:p>
            <a:pPr eaLnBrk="1" hangingPunct="1"/>
            <a:r>
              <a:rPr lang="zh-CN" altLang="en-US" b="1" dirty="0">
                <a:solidFill>
                  <a:srgbClr val="FF0000"/>
                </a:solidFill>
              </a:rPr>
              <a:t>神经网络</a:t>
            </a:r>
          </a:p>
          <a:p>
            <a:pPr eaLnBrk="1" hangingPunct="1"/>
            <a:r>
              <a:rPr lang="zh-CN" altLang="en-US" b="1" dirty="0">
                <a:solidFill>
                  <a:srgbClr val="FF0000"/>
                </a:solidFill>
              </a:rPr>
              <a:t>支持向量机</a:t>
            </a:r>
          </a:p>
          <a:p>
            <a:pPr eaLnBrk="1" hangingPunct="1"/>
            <a:r>
              <a:rPr lang="zh-CN" altLang="en-US" b="1" dirty="0">
                <a:solidFill>
                  <a:srgbClr val="FF0000"/>
                </a:solidFill>
              </a:rPr>
              <a:t>集成学习</a:t>
            </a:r>
          </a:p>
          <a:p>
            <a:pPr eaLnBrk="1" hangingPunct="1"/>
            <a:r>
              <a:rPr lang="zh-CN" altLang="en-US" b="1" dirty="0">
                <a:solidFill>
                  <a:srgbClr val="FF0000"/>
                </a:solidFill>
              </a:rPr>
              <a:t>深度学习</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DBFA5C13-FF4D-46C0-B23A-11C2F7A201B7}"/>
              </a:ext>
            </a:extLst>
          </p:cNvPr>
          <p:cNvSpPr>
            <a:spLocks noGrp="1" noChangeArrowheads="1"/>
          </p:cNvSpPr>
          <p:nvPr>
            <p:ph type="body" idx="1"/>
          </p:nvPr>
        </p:nvSpPr>
        <p:spPr>
          <a:xfrm>
            <a:off x="2135188" y="1844675"/>
            <a:ext cx="7783512" cy="4248150"/>
          </a:xfrm>
          <a:noFill/>
        </p:spPr>
        <p:txBody>
          <a:bodyPr>
            <a:normAutofit lnSpcReduction="10000"/>
          </a:bodyPr>
          <a:lstStyle/>
          <a:p>
            <a:pPr marL="0" indent="0">
              <a:lnSpc>
                <a:spcPct val="150000"/>
              </a:lnSpc>
              <a:buNone/>
            </a:pPr>
            <a:r>
              <a:rPr lang="en-US" altLang="zh-CN"/>
              <a:t>(1)</a:t>
            </a:r>
            <a:r>
              <a:rPr lang="zh-CN" altLang="en-US"/>
              <a:t>用人工的方式在特定的机器上实现的智能。</a:t>
            </a:r>
          </a:p>
          <a:p>
            <a:pPr marL="0" indent="0">
              <a:lnSpc>
                <a:spcPct val="150000"/>
              </a:lnSpc>
              <a:buNone/>
            </a:pPr>
            <a:r>
              <a:rPr lang="en-US" altLang="zh-CN"/>
              <a:t>(2)</a:t>
            </a:r>
            <a:r>
              <a:rPr lang="zh-CN" altLang="en-US"/>
              <a:t>可以使机器借助像人类的思维从事相关的活动，  实现机器决策， 问题解决等的自动化。</a:t>
            </a:r>
          </a:p>
          <a:p>
            <a:pPr marL="0" indent="0">
              <a:lnSpc>
                <a:spcPct val="150000"/>
              </a:lnSpc>
              <a:buNone/>
            </a:pPr>
            <a:r>
              <a:rPr lang="en-US" altLang="zh-CN"/>
              <a:t>(3)</a:t>
            </a:r>
            <a:r>
              <a:rPr lang="zh-CN" altLang="en-US"/>
              <a:t>可以使得机器产生思维去尝试未知的挑战。</a:t>
            </a:r>
          </a:p>
          <a:p>
            <a:pPr marL="0" indent="0">
              <a:lnSpc>
                <a:spcPct val="150000"/>
              </a:lnSpc>
              <a:buNone/>
            </a:pPr>
            <a:r>
              <a:rPr lang="en-US" altLang="zh-CN"/>
              <a:t>(4)</a:t>
            </a:r>
            <a:r>
              <a:rPr lang="zh-CN" altLang="en-US"/>
              <a:t>关于知识的学科：知识的表示、知识的获取及知识的运用 。（</a:t>
            </a:r>
            <a:r>
              <a:rPr lang="en-US" altLang="zh-CN"/>
              <a:t>Nilsson</a:t>
            </a:r>
            <a:r>
              <a:rPr lang="zh-CN" altLang="en-US"/>
              <a:t>）</a:t>
            </a:r>
          </a:p>
        </p:txBody>
      </p:sp>
      <p:sp>
        <p:nvSpPr>
          <p:cNvPr id="26627" name="Rectangle 9">
            <a:extLst>
              <a:ext uri="{FF2B5EF4-FFF2-40B4-BE49-F238E27FC236}">
                <a16:creationId xmlns:a16="http://schemas.microsoft.com/office/drawing/2014/main" id="{876489CF-7A4D-4BC8-87A2-928028093342}"/>
              </a:ext>
            </a:extLst>
          </p:cNvPr>
          <p:cNvSpPr>
            <a:spLocks noChangeArrowheads="1"/>
          </p:cNvSpPr>
          <p:nvPr/>
        </p:nvSpPr>
        <p:spPr bwMode="auto">
          <a:xfrm>
            <a:off x="1992313" y="404814"/>
            <a:ext cx="82296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46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8000"/>
                </a:solidFill>
                <a:latin typeface="宋体" panose="02010600030101010101" pitchFamily="2" charset="-122"/>
              </a:rPr>
              <a:t>人工智能的</a:t>
            </a:r>
            <a:r>
              <a:rPr lang="zh-CN" altLang="en-US" sz="4400" b="1" dirty="0">
                <a:solidFill>
                  <a:srgbClr val="3A7A3A"/>
                </a:solidFill>
                <a:latin typeface="宋体" panose="02010600030101010101" pitchFamily="2" charset="-122"/>
              </a:rPr>
              <a:t>概念</a:t>
            </a:r>
          </a:p>
        </p:txBody>
      </p:sp>
      <p:sp>
        <p:nvSpPr>
          <p:cNvPr id="26628" name="Rectangle 10">
            <a:extLst>
              <a:ext uri="{FF2B5EF4-FFF2-40B4-BE49-F238E27FC236}">
                <a16:creationId xmlns:a16="http://schemas.microsoft.com/office/drawing/2014/main" id="{7CCE1764-A149-4A44-8E63-F47777629858}"/>
              </a:ext>
            </a:extLst>
          </p:cNvPr>
          <p:cNvSpPr>
            <a:spLocks noChangeArrowheads="1"/>
          </p:cNvSpPr>
          <p:nvPr/>
        </p:nvSpPr>
        <p:spPr bwMode="auto">
          <a:xfrm>
            <a:off x="1703388" y="1268414"/>
            <a:ext cx="77835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t>另外的一些定义：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08A3B3F-8C1B-4380-82CA-DD32608EC419}"/>
              </a:ext>
            </a:extLst>
          </p:cNvPr>
          <p:cNvSpPr>
            <a:spLocks noGrp="1" noChangeArrowheads="1"/>
          </p:cNvSpPr>
          <p:nvPr>
            <p:ph type="title"/>
          </p:nvPr>
        </p:nvSpPr>
        <p:spPr>
          <a:xfrm>
            <a:off x="838200" y="267467"/>
            <a:ext cx="10515600" cy="1325563"/>
          </a:xfrm>
        </p:spPr>
        <p:txBody>
          <a:bodyPr>
            <a:normAutofit/>
          </a:bodyPr>
          <a:lstStyle/>
          <a:p>
            <a:pPr algn="ctr" eaLnBrk="1" hangingPunct="1"/>
            <a:r>
              <a:rPr lang="zh-CN" altLang="en-US" b="1" dirty="0">
                <a:solidFill>
                  <a:srgbClr val="3A7A3A"/>
                </a:solidFill>
                <a:latin typeface="宋体" panose="02010600030101010101" pitchFamily="2" charset="-122"/>
                <a:ea typeface="宋体" panose="02010600030101010101" pitchFamily="2" charset="-122"/>
              </a:rPr>
              <a:t>人工智能的研究方法</a:t>
            </a:r>
          </a:p>
        </p:txBody>
      </p:sp>
      <p:sp>
        <p:nvSpPr>
          <p:cNvPr id="44035" name="Rectangle 3">
            <a:extLst>
              <a:ext uri="{FF2B5EF4-FFF2-40B4-BE49-F238E27FC236}">
                <a16:creationId xmlns:a16="http://schemas.microsoft.com/office/drawing/2014/main" id="{98BF3C1A-EFF5-472D-AC7B-B027A1FAEEAF}"/>
              </a:ext>
            </a:extLst>
          </p:cNvPr>
          <p:cNvSpPr>
            <a:spLocks noGrp="1" noChangeArrowheads="1"/>
          </p:cNvSpPr>
          <p:nvPr>
            <p:ph type="body" idx="1"/>
          </p:nvPr>
        </p:nvSpPr>
        <p:spPr>
          <a:xfrm>
            <a:off x="1919288" y="2060576"/>
            <a:ext cx="8229600" cy="4392613"/>
          </a:xfrm>
        </p:spPr>
        <p:txBody>
          <a:bodyPr/>
          <a:lstStyle/>
          <a:p>
            <a:pPr eaLnBrk="1" hangingPunct="1"/>
            <a:r>
              <a:rPr lang="zh-CN" altLang="en-US" b="1">
                <a:solidFill>
                  <a:srgbClr val="FF0000"/>
                </a:solidFill>
              </a:rPr>
              <a:t>仿生研究</a:t>
            </a:r>
            <a:r>
              <a:rPr lang="zh-CN" altLang="en-US"/>
              <a:t>：通过研究生物体结构与功能的工作原理，提出和开发出新的理论、方法和技术。</a:t>
            </a:r>
            <a:endParaRPr lang="en-US" altLang="zh-CN"/>
          </a:p>
          <a:p>
            <a:pPr lvl="1" eaLnBrk="1" hangingPunct="1"/>
            <a:r>
              <a:rPr lang="zh-CN" altLang="en-US" b="1"/>
              <a:t>生理模拟</a:t>
            </a:r>
            <a:r>
              <a:rPr lang="zh-CN" altLang="en-US"/>
              <a:t>：从人类大脑的生理层面入手，通过数学算法，模拟脑神经网络的工作过程，从而实现某种程度的</a:t>
            </a:r>
            <a:r>
              <a:rPr lang="en-US" altLang="zh-CN"/>
              <a:t>AI</a:t>
            </a:r>
            <a:r>
              <a:rPr lang="zh-CN" altLang="en-US"/>
              <a:t>。（</a:t>
            </a:r>
            <a:r>
              <a:rPr lang="zh-CN" altLang="en-US">
                <a:solidFill>
                  <a:srgbClr val="0000FF"/>
                </a:solidFill>
              </a:rPr>
              <a:t>人工神经网络</a:t>
            </a:r>
            <a:r>
              <a:rPr lang="zh-CN" altLang="en-US"/>
              <a:t>）</a:t>
            </a:r>
            <a:endParaRPr lang="en-US" altLang="zh-CN"/>
          </a:p>
          <a:p>
            <a:pPr lvl="1" eaLnBrk="1" hangingPunct="1"/>
            <a:r>
              <a:rPr lang="zh-CN" altLang="en-US" b="1"/>
              <a:t>行为模拟</a:t>
            </a:r>
            <a:r>
              <a:rPr lang="en-US" altLang="zh-CN"/>
              <a:t>(</a:t>
            </a:r>
            <a:r>
              <a:rPr lang="zh-CN" altLang="en-US"/>
              <a:t>感知</a:t>
            </a:r>
            <a:r>
              <a:rPr lang="en-US" altLang="zh-CN"/>
              <a:t>-</a:t>
            </a:r>
            <a:r>
              <a:rPr lang="zh-CN" altLang="en-US"/>
              <a:t>行为</a:t>
            </a:r>
            <a:r>
              <a:rPr lang="en-US" altLang="zh-CN"/>
              <a:t>) </a:t>
            </a:r>
            <a:r>
              <a:rPr lang="zh-CN" altLang="en-US"/>
              <a:t>：用模拟人和动物在与环境的交互、控制过程中的智能活动和行为特性来研究和实现人工智能。</a:t>
            </a:r>
            <a:endParaRPr lang="en-US" altLang="zh-CN"/>
          </a:p>
          <a:p>
            <a:pPr lvl="1" eaLnBrk="1" hangingPunct="1"/>
            <a:r>
              <a:rPr lang="zh-CN" altLang="en-US" b="1"/>
              <a:t>群体模拟</a:t>
            </a:r>
            <a:r>
              <a:rPr lang="zh-CN" altLang="en-US"/>
              <a:t>：模拟生物群落的群体行为，从而实现人工智能。（优化算法）</a:t>
            </a:r>
          </a:p>
        </p:txBody>
      </p:sp>
      <p:sp>
        <p:nvSpPr>
          <p:cNvPr id="44036" name="Rectangle 4">
            <a:extLst>
              <a:ext uri="{FF2B5EF4-FFF2-40B4-BE49-F238E27FC236}">
                <a16:creationId xmlns:a16="http://schemas.microsoft.com/office/drawing/2014/main" id="{0C616993-85F7-4D86-A2C2-87A0982C2910}"/>
              </a:ext>
            </a:extLst>
          </p:cNvPr>
          <p:cNvSpPr>
            <a:spLocks noChangeArrowheads="1"/>
          </p:cNvSpPr>
          <p:nvPr/>
        </p:nvSpPr>
        <p:spPr bwMode="auto">
          <a:xfrm>
            <a:off x="1847851" y="1409700"/>
            <a:ext cx="8569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t>研究方法：没有统一的原理和范式</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5079</Words>
  <Application>Microsoft Office PowerPoint</Application>
  <PresentationFormat>宽屏</PresentationFormat>
  <Paragraphs>499</Paragraphs>
  <Slides>78</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92" baseType="lpstr">
      <vt:lpstr>等线</vt:lpstr>
      <vt:lpstr>等线 Light</vt:lpstr>
      <vt:lpstr>黑体</vt:lpstr>
      <vt:lpstr>宋体</vt:lpstr>
      <vt:lpstr>微软雅黑</vt:lpstr>
      <vt:lpstr>Arial</vt:lpstr>
      <vt:lpstr>Calibri</vt:lpstr>
      <vt:lpstr>Cambria Math</vt:lpstr>
      <vt:lpstr>Times New Roman</vt:lpstr>
      <vt:lpstr>Wingdings</vt:lpstr>
      <vt:lpstr>Office 主题​​</vt:lpstr>
      <vt:lpstr>Visio</vt:lpstr>
      <vt:lpstr>公式</vt:lpstr>
      <vt:lpstr>Equation.KSEE3</vt:lpstr>
      <vt:lpstr>PowerPoint 演示文稿</vt:lpstr>
      <vt:lpstr>考试题型</vt:lpstr>
      <vt:lpstr>考试范围</vt:lpstr>
      <vt:lpstr>1. 人工智能概论</vt:lpstr>
      <vt:lpstr>1. 人工智能概论</vt:lpstr>
      <vt:lpstr>PowerPoint 演示文稿</vt:lpstr>
      <vt:lpstr>PowerPoint 演示文稿</vt:lpstr>
      <vt:lpstr>PowerPoint 演示文稿</vt:lpstr>
      <vt:lpstr>人工智能的研究方法</vt:lpstr>
      <vt:lpstr>人工智能的研究方法</vt:lpstr>
      <vt:lpstr>人工智能的研究方法</vt:lpstr>
      <vt:lpstr>人工智能面临的挑战</vt:lpstr>
      <vt:lpstr>2.知识表示</vt:lpstr>
      <vt:lpstr>2.知识表示</vt:lpstr>
      <vt:lpstr> 知识与知识表示方法的分类</vt:lpstr>
      <vt:lpstr>知识分类</vt:lpstr>
      <vt:lpstr>逻辑表示法</vt:lpstr>
      <vt:lpstr>命题逻辑</vt:lpstr>
      <vt:lpstr>谓词逻辑</vt:lpstr>
      <vt:lpstr>谓词逻辑</vt:lpstr>
      <vt:lpstr>谓词逻辑</vt:lpstr>
      <vt:lpstr>谓词逻辑</vt:lpstr>
      <vt:lpstr>谓词逻辑运算的真值表</vt:lpstr>
      <vt:lpstr>谓词逻辑</vt:lpstr>
      <vt:lpstr>谓词逻辑的构成元素</vt:lpstr>
      <vt:lpstr>谓词逻辑的构成元素</vt:lpstr>
      <vt:lpstr>谓词逻辑的构成元素</vt:lpstr>
      <vt:lpstr>例子</vt:lpstr>
      <vt:lpstr>练习</vt:lpstr>
      <vt:lpstr>小结</vt:lpstr>
      <vt:lpstr>3. 搜索原理和算法</vt:lpstr>
      <vt:lpstr>3. 搜索原理和算法</vt:lpstr>
      <vt:lpstr> 搜索问题与过程</vt:lpstr>
      <vt:lpstr>PowerPoint 演示文稿</vt:lpstr>
      <vt:lpstr>PowerPoint 演示文稿</vt:lpstr>
      <vt:lpstr>PowerPoint 演示文稿</vt:lpstr>
      <vt:lpstr>盲目搜索：宽度优先搜索</vt:lpstr>
      <vt:lpstr>PowerPoint 演示文稿</vt:lpstr>
      <vt:lpstr>PowerPoint 演示文稿</vt:lpstr>
      <vt:lpstr>盲目搜索：深度优先搜索</vt:lpstr>
      <vt:lpstr>启发式搜索</vt:lpstr>
      <vt:lpstr>智能算法（非常重要！！！）</vt:lpstr>
      <vt:lpstr>PowerPoint 演示文稿</vt:lpstr>
      <vt:lpstr>PowerPoint 演示文稿</vt:lpstr>
      <vt:lpstr>推理技术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消解原理</vt:lpstr>
      <vt:lpstr>PowerPoint 演示文稿</vt:lpstr>
      <vt:lpstr> 消解原理</vt:lpstr>
      <vt:lpstr>子句集的求取</vt:lpstr>
      <vt:lpstr>子句集的求取</vt:lpstr>
      <vt:lpstr>子句集的求取</vt:lpstr>
      <vt:lpstr>子句集的求取</vt:lpstr>
      <vt:lpstr>子句集的求取</vt:lpstr>
      <vt:lpstr>子句集的求取</vt:lpstr>
      <vt:lpstr>子句集的求取</vt:lpstr>
      <vt:lpstr>子句集的求取</vt:lpstr>
      <vt:lpstr>子句集的求取</vt:lpstr>
      <vt:lpstr>子句集的求取</vt:lpstr>
      <vt:lpstr>子句集的求取</vt:lpstr>
      <vt:lpstr>例子</vt:lpstr>
      <vt:lpstr>5. 机器学习</vt:lpstr>
      <vt:lpstr>机器学习</vt:lpstr>
      <vt:lpstr>机器学习</vt:lpstr>
      <vt:lpstr>PowerPoint 演示文稿</vt:lpstr>
      <vt:lpstr>PowerPoint 演示文稿</vt:lpstr>
      <vt:lpstr>PowerPoint 演示文稿</vt:lpstr>
      <vt:lpstr>PowerPoint 演示文稿</vt:lpstr>
      <vt:lpstr>PowerPoint 演示文稿</vt:lpstr>
      <vt:lpstr>5.3 机器学习算法(非常重要！！！！)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人工智能导论复习课</dc:title>
  <dc:creator>张 艳琼</dc:creator>
  <cp:lastModifiedBy>ZhangYQ</cp:lastModifiedBy>
  <cp:revision>22</cp:revision>
  <dcterms:created xsi:type="dcterms:W3CDTF">2021-06-07T06:01:37Z</dcterms:created>
  <dcterms:modified xsi:type="dcterms:W3CDTF">2021-06-10T12:06:53Z</dcterms:modified>
</cp:coreProperties>
</file>