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2" r:id="rId3"/>
    <p:sldId id="264" r:id="rId4"/>
    <p:sldId id="266" r:id="rId5"/>
    <p:sldId id="267" r:id="rId6"/>
    <p:sldId id="268" r:id="rId7"/>
    <p:sldId id="270" r:id="rId8"/>
    <p:sldId id="271" r:id="rId9"/>
    <p:sldId id="274" r:id="rId10"/>
    <p:sldId id="281" r:id="rId11"/>
    <p:sldId id="282" r:id="rId12"/>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 id="2" name="apple"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62"/>
      </p:cViewPr>
      <p:guideLst>
        <p:guide orient="horz" pos="208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2024/7/2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2024/7/2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2024/7/2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2024/7/2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2024/7/2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2024/7/2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2024/7/2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Layout" Target="../slideLayouts/slideLayout1.xml"/><Relationship Id="rId4" Type="http://schemas.openxmlformats.org/officeDocument/2006/relationships/tags" Target="../tags/tag6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7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74.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9342" y="1011764"/>
            <a:ext cx="6318652" cy="856328"/>
            <a:chOff x="-231043" y="1631524"/>
            <a:chExt cx="6318652" cy="856328"/>
          </a:xfrm>
        </p:grpSpPr>
        <p:sp>
          <p:nvSpPr>
            <p:cNvPr id="10" name="标题 3"/>
            <p:cNvSpPr txBox="1"/>
            <p:nvPr/>
          </p:nvSpPr>
          <p:spPr>
            <a:xfrm>
              <a:off x="-231043" y="2052828"/>
              <a:ext cx="6318652" cy="435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t>智能机器人关键技术（教学内容）：</a:t>
              </a:r>
            </a:p>
          </p:txBody>
        </p:sp>
        <p:sp>
          <p:nvSpPr>
            <p:cNvPr id="4"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3" name="矩形 12"/>
          <p:cNvSpPr/>
          <p:nvPr>
            <p:custDataLst>
              <p:tags r:id="rId2"/>
            </p:custDataLst>
          </p:nvPr>
        </p:nvSpPr>
        <p:spPr>
          <a:xfrm>
            <a:off x="656946" y="2067246"/>
            <a:ext cx="10733101" cy="826124"/>
          </a:xfrm>
          <a:prstGeom prst="rect">
            <a:avLst/>
          </a:prstGeom>
        </p:spPr>
        <p:txBody>
          <a:bodyPr wrap="square">
            <a:spAutoFit/>
          </a:bodyPr>
          <a:lstStyle/>
          <a:p>
            <a:pPr>
              <a:lnSpc>
                <a:spcPct val="125000"/>
              </a:lnSpc>
              <a:spcAft>
                <a:spcPts val="1200"/>
              </a:spcAft>
              <a:buClr>
                <a:srgbClr val="C00000"/>
              </a:buClr>
            </a:pPr>
            <a:r>
              <a:rPr lang="zh-CN" altLang="en-US" sz="2000" b="1" dirty="0"/>
              <a:t>机器人平台设计：</a:t>
            </a:r>
            <a:r>
              <a:rPr lang="zh-CN" altLang="en-US" sz="2000" dirty="0"/>
              <a:t>包括机械结构、电气系统、控制器、执行器等的设计、实现、选型，实现智能机器的机电一体化。</a:t>
            </a:r>
          </a:p>
        </p:txBody>
      </p:sp>
      <p:sp>
        <p:nvSpPr>
          <p:cNvPr id="21" name="矩形 20"/>
          <p:cNvSpPr/>
          <p:nvPr>
            <p:custDataLst>
              <p:tags r:id="rId3"/>
            </p:custDataLst>
          </p:nvPr>
        </p:nvSpPr>
        <p:spPr>
          <a:xfrm>
            <a:off x="642406" y="2955172"/>
            <a:ext cx="10750396" cy="826124"/>
          </a:xfrm>
          <a:prstGeom prst="rect">
            <a:avLst/>
          </a:prstGeom>
        </p:spPr>
        <p:txBody>
          <a:bodyPr wrap="square">
            <a:spAutoFit/>
          </a:bodyPr>
          <a:lstStyle/>
          <a:p>
            <a:pPr>
              <a:lnSpc>
                <a:spcPct val="125000"/>
              </a:lnSpc>
              <a:spcAft>
                <a:spcPts val="1200"/>
              </a:spcAft>
              <a:buClr>
                <a:srgbClr val="C00000"/>
              </a:buClr>
            </a:pPr>
            <a:r>
              <a:rPr lang="zh-CN" altLang="en-US" sz="2000" b="1" dirty="0"/>
              <a:t>机器人运动学和动力学建模与控制：</a:t>
            </a:r>
            <a:r>
              <a:rPr lang="zh-CN" altLang="en-US" sz="2000" dirty="0"/>
              <a:t>机器人运动学和动力学模型建立、基于机器人运动学和动力学的控制等。</a:t>
            </a:r>
          </a:p>
        </p:txBody>
      </p:sp>
      <p:sp>
        <p:nvSpPr>
          <p:cNvPr id="29" name="矩形 28"/>
          <p:cNvSpPr/>
          <p:nvPr>
            <p:custDataLst>
              <p:tags r:id="rId4"/>
            </p:custDataLst>
          </p:nvPr>
        </p:nvSpPr>
        <p:spPr>
          <a:xfrm>
            <a:off x="656946" y="3925535"/>
            <a:ext cx="10733101" cy="441403"/>
          </a:xfrm>
          <a:prstGeom prst="rect">
            <a:avLst/>
          </a:prstGeom>
        </p:spPr>
        <p:txBody>
          <a:bodyPr wrap="square">
            <a:spAutoFit/>
          </a:bodyPr>
          <a:lstStyle/>
          <a:p>
            <a:pPr>
              <a:lnSpc>
                <a:spcPct val="125000"/>
              </a:lnSpc>
              <a:spcAft>
                <a:spcPts val="1200"/>
              </a:spcAft>
              <a:buClr>
                <a:srgbClr val="C00000"/>
              </a:buClr>
            </a:pPr>
            <a:r>
              <a:rPr lang="zh-CN" altLang="en-US" sz="2000" b="1" dirty="0"/>
              <a:t>机器人环境感知：</a:t>
            </a:r>
            <a:r>
              <a:rPr lang="zh-CN" altLang="en-US" sz="2000" dirty="0"/>
              <a:t>机器人内部</a:t>
            </a:r>
            <a:r>
              <a:rPr lang="en-US" altLang="zh-CN" sz="2000" dirty="0"/>
              <a:t>/</a:t>
            </a:r>
            <a:r>
              <a:rPr lang="zh-CN" altLang="en-US" sz="2000" dirty="0"/>
              <a:t>外部传感器、传感器标定与信息处理、机器人视觉等。</a:t>
            </a:r>
          </a:p>
        </p:txBody>
      </p:sp>
      <p:sp>
        <p:nvSpPr>
          <p:cNvPr id="37" name="文本框 36">
            <a:extLst>
              <a:ext uri="{FF2B5EF4-FFF2-40B4-BE49-F238E27FC236}">
                <a16:creationId xmlns:a16="http://schemas.microsoft.com/office/drawing/2014/main" id="{A4D7D47A-E1A2-4A5C-BBD9-CBAA51C1FA40}"/>
              </a:ext>
            </a:extLst>
          </p:cNvPr>
          <p:cNvSpPr txBox="1"/>
          <p:nvPr/>
        </p:nvSpPr>
        <p:spPr>
          <a:xfrm>
            <a:off x="520363" y="446594"/>
            <a:ext cx="2948305" cy="646331"/>
          </a:xfrm>
          <a:prstGeom prst="rect">
            <a:avLst/>
          </a:prstGeom>
          <a:noFill/>
        </p:spPr>
        <p:txBody>
          <a:bodyPr wrap="square" rtlCol="0" anchor="t">
            <a:spAutoFit/>
          </a:bodyPr>
          <a:lstStyle/>
          <a:p>
            <a:pPr marL="0" indent="0"/>
            <a:r>
              <a:rPr lang="zh-CN" altLang="en-US" sz="3600" b="1" dirty="0">
                <a:latin typeface="微软雅黑" panose="020B0503020204020204" charset="-122"/>
                <a:ea typeface="微软雅黑" panose="020B0503020204020204" charset="-122"/>
                <a:sym typeface="+mn-ea"/>
              </a:rPr>
              <a:t>第</a:t>
            </a:r>
            <a:r>
              <a:rPr lang="en-US" altLang="zh-CN" sz="3600" b="1" dirty="0">
                <a:latin typeface="微软雅黑" panose="020B0503020204020204" charset="-122"/>
                <a:ea typeface="微软雅黑" panose="020B0503020204020204" charset="-122"/>
                <a:sym typeface="+mn-ea"/>
              </a:rPr>
              <a:t>1</a:t>
            </a:r>
            <a:r>
              <a:rPr lang="zh-CN" altLang="en-US" sz="3600" b="1" dirty="0">
                <a:latin typeface="微软雅黑" panose="020B0503020204020204" charset="-122"/>
                <a:ea typeface="微软雅黑" panose="020B0503020204020204" charset="-122"/>
                <a:sym typeface="+mn-ea"/>
              </a:rPr>
              <a:t>章</a:t>
            </a:r>
            <a:r>
              <a:rPr lang="en-US" altLang="zh-CN" sz="3600" b="1" dirty="0">
                <a:latin typeface="微软雅黑" panose="020B0503020204020204" charset="-122"/>
                <a:ea typeface="微软雅黑" panose="020B0503020204020204" charset="-122"/>
                <a:sym typeface="+mn-ea"/>
              </a:rPr>
              <a:t> </a:t>
            </a:r>
            <a:r>
              <a:rPr lang="zh-CN" altLang="en-US" sz="3600" b="1" dirty="0">
                <a:latin typeface="微软雅黑" panose="020B0503020204020204" charset="-122"/>
                <a:ea typeface="微软雅黑" panose="020B0503020204020204" charset="-122"/>
                <a:sym typeface="+mn-ea"/>
              </a:rPr>
              <a:t>绪论</a:t>
            </a:r>
          </a:p>
        </p:txBody>
      </p:sp>
      <p:sp>
        <p:nvSpPr>
          <p:cNvPr id="38" name="文本框 1">
            <a:extLst>
              <a:ext uri="{FF2B5EF4-FFF2-40B4-BE49-F238E27FC236}">
                <a16:creationId xmlns:a16="http://schemas.microsoft.com/office/drawing/2014/main" id="{A87A5338-D2FE-47DD-8C27-90B59F11EAB0}"/>
              </a:ext>
            </a:extLst>
          </p:cNvPr>
          <p:cNvSpPr txBox="1"/>
          <p:nvPr/>
        </p:nvSpPr>
        <p:spPr>
          <a:xfrm>
            <a:off x="2092469" y="446594"/>
            <a:ext cx="9466255" cy="523220"/>
          </a:xfrm>
          <a:prstGeom prst="rect">
            <a:avLst/>
          </a:prstGeom>
          <a:noFill/>
          <a:ln w="9525">
            <a:noFill/>
          </a:ln>
        </p:spPr>
        <p:txBody>
          <a:bodyPr wrap="square" anchor="t">
            <a:spAutoFit/>
          </a:bodyPr>
          <a:lstStyle/>
          <a:p>
            <a:pPr algn="ctr" eaLnBrk="0" hangingPunct="0"/>
            <a:r>
              <a:rPr lang="zh-CN" altLang="en-US" sz="2800" b="1" dirty="0">
                <a:latin typeface="微软雅黑" panose="020B0503020204020204" charset="-122"/>
                <a:ea typeface="微软雅黑" panose="020B0503020204020204" charset="-122"/>
              </a:rPr>
              <a:t>第</a:t>
            </a:r>
            <a:r>
              <a:rPr lang="en-US" altLang="zh-CN" sz="2800" b="1" dirty="0">
                <a:latin typeface="微软雅黑" panose="020B0503020204020204" charset="-122"/>
                <a:ea typeface="微软雅黑" panose="020B0503020204020204" charset="-122"/>
              </a:rPr>
              <a:t>2</a:t>
            </a:r>
            <a:r>
              <a:rPr lang="zh-CN" altLang="en-US" sz="2800" b="1" dirty="0">
                <a:latin typeface="微软雅黑" panose="020B0503020204020204" charset="-122"/>
                <a:ea typeface="微软雅黑" panose="020B0503020204020204" charset="-122"/>
              </a:rPr>
              <a:t>节</a:t>
            </a:r>
            <a:r>
              <a:rPr lang="en-US" altLang="zh-CN" sz="28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智能机器人</a:t>
            </a:r>
            <a:r>
              <a:rPr lang="en-US" altLang="zh-CN" sz="28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关键技术与典型案例</a:t>
            </a:r>
          </a:p>
        </p:txBody>
      </p:sp>
      <p:sp>
        <p:nvSpPr>
          <p:cNvPr id="39" name="矩形 38">
            <a:extLst>
              <a:ext uri="{FF2B5EF4-FFF2-40B4-BE49-F238E27FC236}">
                <a16:creationId xmlns:a16="http://schemas.microsoft.com/office/drawing/2014/main" id="{704CF2F1-084A-4AA7-938B-B3E6C3CC580E}"/>
              </a:ext>
            </a:extLst>
          </p:cNvPr>
          <p:cNvSpPr/>
          <p:nvPr/>
        </p:nvSpPr>
        <p:spPr>
          <a:xfrm>
            <a:off x="520363" y="4689689"/>
            <a:ext cx="10361626" cy="826124"/>
          </a:xfrm>
          <a:prstGeom prst="rect">
            <a:avLst/>
          </a:prstGeom>
        </p:spPr>
        <p:txBody>
          <a:bodyPr wrap="square">
            <a:spAutoFit/>
          </a:bodyPr>
          <a:lstStyle/>
          <a:p>
            <a:pPr>
              <a:lnSpc>
                <a:spcPct val="125000"/>
              </a:lnSpc>
              <a:spcAft>
                <a:spcPts val="1200"/>
              </a:spcAft>
              <a:buClr>
                <a:srgbClr val="C00000"/>
              </a:buClr>
            </a:pPr>
            <a:r>
              <a:rPr lang="zh-CN" altLang="en-US" sz="2000" b="1" dirty="0"/>
              <a:t>机器人自主导航定位：</a:t>
            </a:r>
            <a:r>
              <a:rPr lang="zh-CN" altLang="en-US" sz="2000" dirty="0"/>
              <a:t>视觉里程计、机器人自定位、机器人建图、同步定位与建图、闭环检测、环境建模与理解等。</a:t>
            </a:r>
          </a:p>
        </p:txBody>
      </p:sp>
      <p:sp>
        <p:nvSpPr>
          <p:cNvPr id="40" name="矩形 39">
            <a:extLst>
              <a:ext uri="{FF2B5EF4-FFF2-40B4-BE49-F238E27FC236}">
                <a16:creationId xmlns:a16="http://schemas.microsoft.com/office/drawing/2014/main" id="{69D9F878-D619-4123-8F97-BDAD160338B0}"/>
              </a:ext>
            </a:extLst>
          </p:cNvPr>
          <p:cNvSpPr/>
          <p:nvPr/>
        </p:nvSpPr>
        <p:spPr>
          <a:xfrm>
            <a:off x="520363" y="5766654"/>
            <a:ext cx="10361626" cy="441403"/>
          </a:xfrm>
          <a:prstGeom prst="rect">
            <a:avLst/>
          </a:prstGeom>
        </p:spPr>
        <p:txBody>
          <a:bodyPr wrap="square">
            <a:spAutoFit/>
          </a:bodyPr>
          <a:lstStyle/>
          <a:p>
            <a:pPr>
              <a:lnSpc>
                <a:spcPct val="125000"/>
              </a:lnSpc>
              <a:spcAft>
                <a:spcPts val="1200"/>
              </a:spcAft>
              <a:buClr>
                <a:srgbClr val="C00000"/>
              </a:buClr>
            </a:pPr>
            <a:r>
              <a:rPr lang="zh-CN" altLang="en-US" sz="2000" b="1" dirty="0"/>
              <a:t>机器人运动规划与控制：</a:t>
            </a:r>
            <a:r>
              <a:rPr lang="zh-CN" altLang="en-US" sz="2000" dirty="0"/>
              <a:t>路径</a:t>
            </a:r>
            <a:r>
              <a:rPr lang="en-US" altLang="zh-CN" sz="2000" dirty="0"/>
              <a:t>/</a:t>
            </a:r>
            <a:r>
              <a:rPr lang="zh-CN" altLang="en-US" sz="2000" dirty="0"/>
              <a:t>轨迹规划、路径</a:t>
            </a:r>
            <a:r>
              <a:rPr lang="en-US" altLang="zh-CN" sz="2000" dirty="0"/>
              <a:t>/</a:t>
            </a:r>
            <a:r>
              <a:rPr lang="zh-CN" altLang="en-US" sz="2000" dirty="0"/>
              <a:t>轨迹跟踪控制、避障、未知环境自主探索等。</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wipe(left)">
                                      <p:cBhvr>
                                        <p:cTn id="11" dur="500"/>
                                        <p:tgtEl>
                                          <p:spTgt spid="1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wipe(left)">
                                      <p:cBhvr>
                                        <p:cTn id="15" dur="500"/>
                                        <p:tgtEl>
                                          <p:spTgt spid="21">
                                            <p:txEl>
                                              <p:pRg st="0" end="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wipe(left)">
                                      <p:cBhvr>
                                        <p:cTn id="19" dur="500"/>
                                        <p:tgtEl>
                                          <p:spTgt spid="29">
                                            <p:txEl>
                                              <p:pRg st="0" end="0"/>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9">
                                            <p:txEl>
                                              <p:pRg st="0" end="0"/>
                                            </p:txEl>
                                          </p:spTgt>
                                        </p:tgtEl>
                                        <p:attrNameLst>
                                          <p:attrName>style.visibility</p:attrName>
                                        </p:attrNameLst>
                                      </p:cBhvr>
                                      <p:to>
                                        <p:strVal val="visible"/>
                                      </p:to>
                                    </p:set>
                                    <p:animEffect transition="in" filter="wipe(left)">
                                      <p:cBhvr>
                                        <p:cTn id="23" dur="500"/>
                                        <p:tgtEl>
                                          <p:spTgt spid="39">
                                            <p:txEl>
                                              <p:pRg st="0" end="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40">
                                            <p:txEl>
                                              <p:pRg st="0" end="0"/>
                                            </p:txEl>
                                          </p:spTgt>
                                        </p:tgtEl>
                                        <p:attrNameLst>
                                          <p:attrName>style.visibility</p:attrName>
                                        </p:attrNameLst>
                                      </p:cBhvr>
                                      <p:to>
                                        <p:strVal val="visible"/>
                                      </p:to>
                                    </p:set>
                                    <p:animEffect transition="in" filter="wipe(left)">
                                      <p:cBhvr>
                                        <p:cTn id="27"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750607" y="1864360"/>
            <a:ext cx="10816996" cy="2169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Autofit/>
          </a:bodyPr>
          <a:lstStyle>
            <a:lvl1pPr eaLnBrk="0" hangingPunct="0">
              <a:defRPr sz="2800" b="1">
                <a:solidFill>
                  <a:schemeClr val="tx1"/>
                </a:solidFill>
                <a:latin typeface="Times New Roman" panose="02020603050405020304" charset="0"/>
                <a:ea typeface="宋体" panose="02010600030101010101" pitchFamily="2" charset="-122"/>
              </a:defRPr>
            </a:lvl1pPr>
            <a:lvl2pPr marL="742950" indent="-285750" eaLnBrk="0" hangingPunct="0">
              <a:defRPr sz="2800" b="1">
                <a:solidFill>
                  <a:schemeClr val="tx1"/>
                </a:solidFill>
                <a:latin typeface="Times New Roman" panose="02020603050405020304" charset="0"/>
                <a:ea typeface="宋体" panose="02010600030101010101" pitchFamily="2" charset="-122"/>
              </a:defRPr>
            </a:lvl2pPr>
            <a:lvl3pPr marL="1143000" indent="-228600" eaLnBrk="0" hangingPunct="0">
              <a:defRPr sz="2800" b="1">
                <a:solidFill>
                  <a:schemeClr val="tx1"/>
                </a:solidFill>
                <a:latin typeface="Times New Roman" panose="02020603050405020304" charset="0"/>
                <a:ea typeface="宋体" panose="02010600030101010101" pitchFamily="2" charset="-122"/>
              </a:defRPr>
            </a:lvl3pPr>
            <a:lvl4pPr marL="1600200" indent="-228600" eaLnBrk="0" hangingPunct="0">
              <a:defRPr sz="2800" b="1">
                <a:solidFill>
                  <a:schemeClr val="tx1"/>
                </a:solidFill>
                <a:latin typeface="Times New Roman" panose="02020603050405020304" charset="0"/>
                <a:ea typeface="宋体" panose="02010600030101010101" pitchFamily="2" charset="-122"/>
              </a:defRPr>
            </a:lvl4pPr>
            <a:lvl5pPr marL="2057400" indent="-228600" eaLnBrk="0" hangingPunct="0">
              <a:defRPr sz="2800" b="1">
                <a:solidFill>
                  <a:schemeClr val="tx1"/>
                </a:solidFill>
                <a:latin typeface="Times New Roman" panose="0202060305040502030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Times New Roman" panose="0202060305040502030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Times New Roman" panose="0202060305040502030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Times New Roman" panose="0202060305040502030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Times New Roman" panose="02020603050405020304" charset="0"/>
                <a:ea typeface="宋体" panose="02010600030101010101" pitchFamily="2" charset="-122"/>
              </a:defRPr>
            </a:lvl9pPr>
          </a:lstStyle>
          <a:p>
            <a:pPr algn="l" eaLnBrk="1" hangingPunct="1">
              <a:spcBef>
                <a:spcPct val="20000"/>
              </a:spcBef>
            </a:pPr>
            <a:r>
              <a:rPr lang="zh-CN" altLang="en-US" sz="2400" b="0" dirty="0">
                <a:latin typeface="宋体" panose="02010600030101010101" pitchFamily="2" charset="-122"/>
              </a:rPr>
              <a:t>第一代机器人：不具有</a:t>
            </a:r>
            <a:r>
              <a:rPr lang="zh-CN" altLang="en-US" sz="2400" dirty="0">
                <a:latin typeface="宋体" panose="02010600030101010101" pitchFamily="2" charset="-122"/>
              </a:rPr>
              <a:t>感知和反馈</a:t>
            </a:r>
            <a:r>
              <a:rPr lang="zh-CN" altLang="en-US" sz="2400" b="0" dirty="0">
                <a:latin typeface="宋体" panose="02010600030101010101" pitchFamily="2" charset="-122"/>
              </a:rPr>
              <a:t>，示教再现型  </a:t>
            </a:r>
          </a:p>
          <a:p>
            <a:pPr algn="l" eaLnBrk="1" hangingPunct="1">
              <a:spcBef>
                <a:spcPct val="20000"/>
              </a:spcBef>
            </a:pPr>
            <a:r>
              <a:rPr lang="zh-CN" altLang="en-US" sz="2400" b="0" dirty="0">
                <a:latin typeface="宋体" panose="02010600030101010101" pitchFamily="2" charset="-122"/>
              </a:rPr>
              <a:t>第二代机器人：对外界环境有</a:t>
            </a:r>
            <a:r>
              <a:rPr lang="zh-CN" altLang="en-US" sz="2400" dirty="0">
                <a:latin typeface="宋体" panose="02010600030101010101" pitchFamily="2" charset="-122"/>
              </a:rPr>
              <a:t>一定感知能力</a:t>
            </a:r>
            <a:r>
              <a:rPr lang="zh-CN" altLang="en-US" sz="2400" b="0" dirty="0">
                <a:latin typeface="宋体" panose="02010600030101010101" pitchFamily="2" charset="-122"/>
              </a:rPr>
              <a:t>，具有视觉、触觉、听觉等功能。</a:t>
            </a:r>
          </a:p>
          <a:p>
            <a:pPr algn="l" eaLnBrk="1" hangingPunct="1">
              <a:spcBef>
                <a:spcPct val="20000"/>
              </a:spcBef>
            </a:pPr>
            <a:r>
              <a:rPr lang="zh-CN" altLang="en-US" sz="2400" b="0" dirty="0">
                <a:latin typeface="宋体" panose="02010600030101010101" pitchFamily="2" charset="-122"/>
              </a:rPr>
              <a:t>第三代机器人：智能机器人，具有</a:t>
            </a:r>
            <a:r>
              <a:rPr lang="zh-CN" altLang="en-US" sz="2400" dirty="0">
                <a:latin typeface="宋体" panose="02010600030101010101" pitchFamily="2" charset="-122"/>
              </a:rPr>
              <a:t>感觉能力，有记忆、推理和决策的能力</a:t>
            </a:r>
            <a:r>
              <a:rPr lang="zh-CN" altLang="en-US" sz="2400" b="0" dirty="0">
                <a:latin typeface="宋体" panose="02010600030101010101" pitchFamily="2" charset="-122"/>
              </a:rPr>
              <a:t>，有与外部世界</a:t>
            </a:r>
            <a:r>
              <a:rPr lang="en-US" altLang="zh-CN" sz="2400" b="0" dirty="0">
                <a:latin typeface="宋体" panose="02010600030101010101" pitchFamily="2" charset="-122"/>
              </a:rPr>
              <a:t>——</a:t>
            </a:r>
            <a:r>
              <a:rPr lang="zh-CN" altLang="en-US" sz="2400" b="0" dirty="0">
                <a:latin typeface="宋体" panose="02010600030101010101" pitchFamily="2" charset="-122"/>
              </a:rPr>
              <a:t>对象、环境和人相适应、相协调的工作机能。</a:t>
            </a:r>
          </a:p>
          <a:p>
            <a:pPr algn="l" eaLnBrk="1" hangingPunct="1">
              <a:lnSpc>
                <a:spcPct val="105000"/>
              </a:lnSpc>
              <a:spcBef>
                <a:spcPct val="20000"/>
              </a:spcBef>
            </a:pPr>
            <a:r>
              <a:rPr lang="zh-CN" altLang="en-US" sz="2400" b="0" dirty="0"/>
              <a:t>        为了检测作业对象、环境或机器人与它们的关系，在机器人上安装了触觉、视觉、力觉、接近觉、超声波等传感器，</a:t>
            </a:r>
            <a:r>
              <a:rPr kumimoji="1" lang="zh-CN" altLang="en-US" sz="2400" b="0" dirty="0"/>
              <a:t>进行定位和控制，</a:t>
            </a:r>
            <a:r>
              <a:rPr lang="zh-CN" altLang="en-US" sz="2400" b="0" dirty="0"/>
              <a:t>实现类似人类感知作用。</a:t>
            </a:r>
            <a:r>
              <a:rPr lang="zh-CN" altLang="en-US" sz="2400" b="0" dirty="0">
                <a:latin typeface="宋体" panose="02010600030101010101" pitchFamily="2" charset="-122"/>
              </a:rPr>
              <a:t>　</a:t>
            </a:r>
          </a:p>
        </p:txBody>
      </p:sp>
      <p:sp>
        <p:nvSpPr>
          <p:cNvPr id="17" name="文本框 16">
            <a:extLst>
              <a:ext uri="{FF2B5EF4-FFF2-40B4-BE49-F238E27FC236}">
                <a16:creationId xmlns:a16="http://schemas.microsoft.com/office/drawing/2014/main" id="{66540E81-B96F-4C69-9A24-49418369F239}"/>
              </a:ext>
            </a:extLst>
          </p:cNvPr>
          <p:cNvSpPr txBox="1"/>
          <p:nvPr/>
        </p:nvSpPr>
        <p:spPr>
          <a:xfrm>
            <a:off x="481613" y="215945"/>
            <a:ext cx="6094520" cy="1077218"/>
          </a:xfrm>
          <a:prstGeom prst="rect">
            <a:avLst/>
          </a:prstGeom>
          <a:noFill/>
        </p:spPr>
        <p:txBody>
          <a:bodyPr wrap="square">
            <a:spAutoFit/>
          </a:bodyPr>
          <a:lstStyle/>
          <a:p>
            <a:r>
              <a:rPr lang="zh-CN" altLang="en-US" sz="3200" dirty="0"/>
              <a:t>智能机器人系统</a:t>
            </a:r>
            <a:r>
              <a:rPr lang="en-US" altLang="zh-CN" sz="3200" dirty="0"/>
              <a:t>-</a:t>
            </a:r>
            <a:r>
              <a:rPr lang="zh-CN" altLang="en-US" sz="3200" dirty="0"/>
              <a:t>总结</a:t>
            </a:r>
          </a:p>
          <a:p>
            <a:endParaRPr lang="zh-CN" altLang="en-US" sz="3200" dirty="0"/>
          </a:p>
        </p:txBody>
      </p:sp>
      <p:sp>
        <p:nvSpPr>
          <p:cNvPr id="18" name="文本框 17">
            <a:extLst>
              <a:ext uri="{FF2B5EF4-FFF2-40B4-BE49-F238E27FC236}">
                <a16:creationId xmlns:a16="http://schemas.microsoft.com/office/drawing/2014/main" id="{FC126B5B-BBE1-42BA-8C3E-04840D246456}"/>
              </a:ext>
            </a:extLst>
          </p:cNvPr>
          <p:cNvSpPr txBox="1"/>
          <p:nvPr/>
        </p:nvSpPr>
        <p:spPr>
          <a:xfrm>
            <a:off x="859284" y="5176550"/>
            <a:ext cx="10473431" cy="400110"/>
          </a:xfrm>
          <a:prstGeom prst="rect">
            <a:avLst/>
          </a:prstGeom>
          <a:noFill/>
        </p:spPr>
        <p:txBody>
          <a:bodyPr wrap="square">
            <a:spAutoFit/>
          </a:bodyPr>
          <a:lstStyle/>
          <a:p>
            <a:r>
              <a:rPr lang="zh-CN" altLang="en-US" sz="2000" dirty="0"/>
              <a:t>机器人传感器是指机器人对内外部环境感知的物理量变换为电量输出的装置。</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checkerboard(across)">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checkerboard(across)">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checkerboard(across)">
                                      <p:cBhvr>
                                        <p:cTn id="1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7194" y="569677"/>
            <a:ext cx="7591426" cy="775053"/>
            <a:chOff x="297179" y="1278337"/>
            <a:chExt cx="7591426" cy="775053"/>
          </a:xfrm>
        </p:grpSpPr>
        <p:grpSp>
          <p:nvGrpSpPr>
            <p:cNvPr id="5" name="组合 4"/>
            <p:cNvGrpSpPr/>
            <p:nvPr/>
          </p:nvGrpSpPr>
          <p:grpSpPr>
            <a:xfrm>
              <a:off x="297179" y="1278337"/>
              <a:ext cx="7591426" cy="775053"/>
              <a:chOff x="297179" y="1278337"/>
              <a:chExt cx="7591426" cy="775053"/>
            </a:xfrm>
          </p:grpSpPr>
          <p:sp>
            <p:nvSpPr>
              <p:cNvPr id="7" name="矩形 6"/>
              <p:cNvSpPr/>
              <p:nvPr/>
            </p:nvSpPr>
            <p:spPr>
              <a:xfrm>
                <a:off x="297179" y="1534127"/>
                <a:ext cx="7500012" cy="519263"/>
              </a:xfrm>
              <a:prstGeom prst="rect">
                <a:avLst/>
              </a:prstGeom>
              <a:solidFill>
                <a:srgbClr val="296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37198" y="1278337"/>
                <a:ext cx="7351407" cy="714819"/>
                <a:chOff x="460998" y="1233811"/>
                <a:chExt cx="7351407" cy="714819"/>
              </a:xfrm>
            </p:grpSpPr>
            <p:grpSp>
              <p:nvGrpSpPr>
                <p:cNvPr id="10" name="组合 9"/>
                <p:cNvGrpSpPr/>
                <p:nvPr/>
              </p:nvGrpSpPr>
              <p:grpSpPr>
                <a:xfrm>
                  <a:off x="460998" y="1233811"/>
                  <a:ext cx="7316600" cy="714819"/>
                  <a:chOff x="484958" y="1319464"/>
                  <a:chExt cx="7703130" cy="752583"/>
                </a:xfrm>
              </p:grpSpPr>
              <p:sp>
                <p:nvSpPr>
                  <p:cNvPr id="13" name="标题 3"/>
                  <p:cNvSpPr txBox="1"/>
                  <p:nvPr/>
                </p:nvSpPr>
                <p:spPr>
                  <a:xfrm>
                    <a:off x="1375874" y="1614041"/>
                    <a:ext cx="6812214" cy="4580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solidFill>
                          <a:schemeClr val="bg1"/>
                        </a:solidFill>
                        <a:effectLst>
                          <a:outerShdw blurRad="38100" dist="38100" dir="2700000" algn="tl">
                            <a:srgbClr val="000000">
                              <a:alpha val="43137"/>
                            </a:srgbClr>
                          </a:outerShdw>
                        </a:effectLst>
                      </a:rPr>
                      <a:t>智能机器人的相关知识</a:t>
                    </a:r>
                  </a:p>
                  <a:p>
                    <a:pPr lvl="0">
                      <a:defRPr/>
                    </a:pPr>
                    <a:endParaRPr lang="zh-CN" altLang="en-US" sz="2800" b="1" dirty="0">
                      <a:solidFill>
                        <a:schemeClr val="bg1"/>
                      </a:solidFill>
                      <a:effectLst>
                        <a:outerShdw blurRad="38100" dist="38100" dir="2700000" algn="tl">
                          <a:srgbClr val="000000">
                            <a:alpha val="43137"/>
                          </a:srgbClr>
                        </a:outerShdw>
                      </a:effectLst>
                    </a:endParaRPr>
                  </a:p>
                </p:txBody>
              </p:sp>
              <p:pic>
                <p:nvPicPr>
                  <p:cNvPr id="14" name="图片 13"/>
                  <p:cNvPicPr>
                    <a:picLocks noChangeAspect="1"/>
                  </p:cNvPicPr>
                  <p:nvPr/>
                </p:nvPicPr>
                <p:blipFill>
                  <a:blip r:embed="rId3"/>
                  <a:stretch>
                    <a:fillRect/>
                  </a:stretch>
                </p:blipFill>
                <p:spPr>
                  <a:xfrm>
                    <a:off x="484958" y="1319464"/>
                    <a:ext cx="638219" cy="745897"/>
                  </a:xfrm>
                  <a:prstGeom prst="rect">
                    <a:avLst/>
                  </a:prstGeom>
                </p:spPr>
              </p:pic>
            </p:grpSp>
            <p:sp>
              <p:nvSpPr>
                <p:cNvPr id="11" name="任意多边形: 形状 15"/>
                <p:cNvSpPr/>
                <p:nvPr/>
              </p:nvSpPr>
              <p:spPr>
                <a:xfrm rot="10800000" flipH="1">
                  <a:off x="7230335" y="1377229"/>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 name="Rectangle 3"/>
          <p:cNvSpPr txBox="1">
            <a:spLocks noChangeArrowheads="1"/>
          </p:cNvSpPr>
          <p:nvPr/>
        </p:nvSpPr>
        <p:spPr>
          <a:xfrm>
            <a:off x="1839785" y="1884844"/>
            <a:ext cx="8229600" cy="220444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90000"/>
              </a:lnSpc>
              <a:spcAft>
                <a:spcPts val="0"/>
              </a:spcAft>
            </a:pPr>
            <a:r>
              <a:rPr kumimoji="0" lang="zh-CN" altLang="en-US" b="1" dirty="0">
                <a:ea typeface="宋体" panose="02010600030101010101" pitchFamily="2" charset="-122"/>
              </a:rPr>
              <a:t>机械设计</a:t>
            </a:r>
          </a:p>
          <a:p>
            <a:pPr fontAlgn="auto">
              <a:lnSpc>
                <a:spcPct val="90000"/>
              </a:lnSpc>
              <a:spcAft>
                <a:spcPts val="0"/>
              </a:spcAft>
            </a:pPr>
            <a:r>
              <a:rPr kumimoji="0" lang="zh-CN" altLang="en-US" b="1" dirty="0">
                <a:ea typeface="宋体" panose="02010600030101010101" pitchFamily="2" charset="-122"/>
              </a:rPr>
              <a:t>电子电路</a:t>
            </a:r>
          </a:p>
          <a:p>
            <a:pPr fontAlgn="auto">
              <a:lnSpc>
                <a:spcPct val="90000"/>
              </a:lnSpc>
              <a:spcAft>
                <a:spcPts val="0"/>
              </a:spcAft>
            </a:pPr>
            <a:r>
              <a:rPr kumimoji="0" lang="zh-CN" altLang="en-US" b="1" dirty="0">
                <a:ea typeface="宋体" panose="02010600030101010101" pitchFamily="2" charset="-122"/>
              </a:rPr>
              <a:t>控制理论</a:t>
            </a:r>
          </a:p>
          <a:p>
            <a:pPr fontAlgn="auto">
              <a:lnSpc>
                <a:spcPct val="90000"/>
              </a:lnSpc>
              <a:spcAft>
                <a:spcPts val="0"/>
              </a:spcAft>
            </a:pPr>
            <a:r>
              <a:rPr kumimoji="0" lang="zh-CN" altLang="en-US" b="1" dirty="0">
                <a:ea typeface="宋体" panose="02010600030101010101" pitchFamily="2" charset="-122"/>
              </a:rPr>
              <a:t>计算机（软件、硬件）</a:t>
            </a:r>
          </a:p>
          <a:p>
            <a:pPr fontAlgn="auto">
              <a:lnSpc>
                <a:spcPct val="90000"/>
              </a:lnSpc>
              <a:spcAft>
                <a:spcPts val="0"/>
              </a:spcAft>
            </a:pPr>
            <a:r>
              <a:rPr kumimoji="0" lang="zh-CN" altLang="en-US" b="1" dirty="0">
                <a:ea typeface="宋体" panose="02010600030101010101" pitchFamily="2" charset="-122"/>
              </a:rPr>
              <a:t>图像处理</a:t>
            </a:r>
          </a:p>
          <a:p>
            <a:pPr fontAlgn="auto">
              <a:lnSpc>
                <a:spcPct val="90000"/>
              </a:lnSpc>
              <a:spcAft>
                <a:spcPts val="0"/>
              </a:spcAft>
            </a:pPr>
            <a:r>
              <a:rPr kumimoji="0" lang="zh-CN" altLang="en-US" b="1" dirty="0">
                <a:ea typeface="宋体" panose="02010600030101010101" pitchFamily="2" charset="-122"/>
              </a:rPr>
              <a:t>传感器</a:t>
            </a:r>
          </a:p>
          <a:p>
            <a:pPr fontAlgn="auto">
              <a:lnSpc>
                <a:spcPct val="90000"/>
              </a:lnSpc>
              <a:spcAft>
                <a:spcPts val="0"/>
              </a:spcAft>
            </a:pPr>
            <a:r>
              <a:rPr kumimoji="0" lang="zh-CN" altLang="en-US" b="1" dirty="0">
                <a:ea typeface="宋体" panose="02010600030101010101" pitchFamily="2" charset="-122"/>
              </a:rPr>
              <a:t>其他技术：材料、精加工等等</a:t>
            </a:r>
          </a:p>
          <a:p>
            <a:pPr fontAlgn="auto">
              <a:lnSpc>
                <a:spcPct val="90000"/>
              </a:lnSpc>
              <a:spcAft>
                <a:spcPts val="0"/>
              </a:spcAft>
            </a:pPr>
            <a:r>
              <a:rPr kumimoji="0" lang="zh-CN" altLang="en-US" b="1" dirty="0">
                <a:ea typeface="宋体" panose="02010600030101010101" pitchFamily="2" charset="-122"/>
              </a:rPr>
              <a:t>机器人技术一个综合性技术。</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99783" y="827724"/>
            <a:ext cx="6438537" cy="572379"/>
            <a:chOff x="1263525" y="1420777"/>
            <a:chExt cx="6438537" cy="572379"/>
          </a:xfrm>
        </p:grpSpPr>
        <p:grpSp>
          <p:nvGrpSpPr>
            <p:cNvPr id="6" name="组合 5"/>
            <p:cNvGrpSpPr/>
            <p:nvPr/>
          </p:nvGrpSpPr>
          <p:grpSpPr>
            <a:xfrm>
              <a:off x="1383410" y="1420777"/>
              <a:ext cx="6318652" cy="572379"/>
              <a:chOff x="1307210" y="1376251"/>
              <a:chExt cx="6318652" cy="572379"/>
            </a:xfrm>
          </p:grpSpPr>
          <p:sp>
            <p:nvSpPr>
              <p:cNvPr id="10" name="标题 3"/>
              <p:cNvSpPr txBox="1"/>
              <p:nvPr/>
            </p:nvSpPr>
            <p:spPr>
              <a:xfrm>
                <a:off x="1307210" y="1513606"/>
                <a:ext cx="6318652" cy="435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effectLst>
                      <a:outerShdw blurRad="38100" dist="38100" dir="2700000" algn="tl">
                        <a:srgbClr val="000000">
                          <a:alpha val="43137"/>
                        </a:srgbClr>
                      </a:outerShdw>
                    </a:effectLst>
                  </a:rPr>
                  <a:t>智能机器人关键技术（教学内容）</a:t>
                </a:r>
                <a:r>
                  <a:rPr lang="en-US" altLang="zh-CN" sz="2800" b="1" dirty="0">
                    <a:effectLst>
                      <a:outerShdw blurRad="38100" dist="38100" dir="2700000" algn="tl">
                        <a:srgbClr val="000000">
                          <a:alpha val="43137"/>
                        </a:srgbClr>
                      </a:outerShdw>
                    </a:effectLst>
                  </a:rPr>
                  <a:t>—</a:t>
                </a:r>
                <a:r>
                  <a:rPr lang="zh-CN" altLang="en-US" sz="2800" b="1" dirty="0">
                    <a:effectLst>
                      <a:outerShdw blurRad="38100" dist="38100" dir="2700000" algn="tl">
                        <a:srgbClr val="000000">
                          <a:alpha val="43137"/>
                        </a:srgbClr>
                      </a:outerShdw>
                    </a:effectLst>
                  </a:rPr>
                  <a:t>续</a:t>
                </a:r>
              </a:p>
              <a:p>
                <a:pPr lvl="0">
                  <a:defRPr/>
                </a:pPr>
                <a:endParaRPr lang="zh-CN" altLang="en-US" sz="2800" b="1" dirty="0">
                  <a:effectLst>
                    <a:outerShdw blurRad="38100" dist="38100" dir="2700000" algn="tl">
                      <a:srgbClr val="000000">
                        <a:alpha val="43137"/>
                      </a:srgbClr>
                    </a:outerShdw>
                  </a:effectLst>
                </a:endParaRPr>
              </a:p>
            </p:txBody>
          </p:sp>
          <p:sp>
            <p:nvSpPr>
              <p:cNvPr id="8" name="任意多边形: 形状 15"/>
              <p:cNvSpPr/>
              <p:nvPr/>
            </p:nvSpPr>
            <p:spPr>
              <a:xfrm rot="10800000" flipH="1">
                <a:off x="7043792" y="1376251"/>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3" name="组合 12"/>
          <p:cNvGrpSpPr/>
          <p:nvPr/>
        </p:nvGrpSpPr>
        <p:grpSpPr>
          <a:xfrm>
            <a:off x="374365" y="1885314"/>
            <a:ext cx="10935786" cy="972830"/>
            <a:chOff x="1152932" y="2954276"/>
            <a:chExt cx="5775586" cy="972830"/>
          </a:xfrm>
        </p:grpSpPr>
        <p:sp>
          <p:nvSpPr>
            <p:cNvPr id="14" name="矩形 13"/>
            <p:cNvSpPr/>
            <p:nvPr/>
          </p:nvSpPr>
          <p:spPr>
            <a:xfrm>
              <a:off x="1417532" y="2954276"/>
              <a:ext cx="5510986" cy="972830"/>
            </a:xfrm>
            <a:prstGeom prst="rect">
              <a:avLst/>
            </a:prstGeom>
          </p:spPr>
          <p:txBody>
            <a:bodyPr wrap="square">
              <a:spAutoFit/>
            </a:bodyPr>
            <a:lstStyle/>
            <a:p>
              <a:pPr>
                <a:lnSpc>
                  <a:spcPct val="125000"/>
                </a:lnSpc>
                <a:buClr>
                  <a:srgbClr val="C00000"/>
                </a:buClr>
              </a:pPr>
              <a:r>
                <a:rPr lang="zh-CN" altLang="en-US" sz="2400" b="1" dirty="0">
                  <a:latin typeface="ArialMT"/>
                </a:rPr>
                <a:t>机器人协同控制：</a:t>
              </a:r>
              <a:r>
                <a:rPr lang="zh-CN" altLang="en-US" sz="2400" dirty="0">
                  <a:latin typeface="ArialMT"/>
                </a:rPr>
                <a:t>多机器人任务分配、多机器人编队控制、智能人机交互等。</a:t>
              </a:r>
            </a:p>
          </p:txBody>
        </p:sp>
        <p:grpSp>
          <p:nvGrpSpPr>
            <p:cNvPr id="15" name="组合 14"/>
            <p:cNvGrpSpPr/>
            <p:nvPr/>
          </p:nvGrpSpPr>
          <p:grpSpPr>
            <a:xfrm>
              <a:off x="1152932" y="3054904"/>
              <a:ext cx="192242" cy="324468"/>
              <a:chOff x="1193413" y="3419236"/>
              <a:chExt cx="192242" cy="324468"/>
            </a:xfrm>
          </p:grpSpPr>
          <p:cxnSp>
            <p:nvCxnSpPr>
              <p:cNvPr id="16" name="Straight Arrow Connector 2"/>
              <p:cNvCxnSpPr/>
              <p:nvPr/>
            </p:nvCxnSpPr>
            <p:spPr>
              <a:xfrm>
                <a:off x="1385655" y="3419236"/>
                <a:ext cx="0" cy="324468"/>
              </a:xfrm>
              <a:prstGeom prst="straightConnector1">
                <a:avLst/>
              </a:prstGeom>
              <a:ln w="12700">
                <a:solidFill>
                  <a:srgbClr val="469197"/>
                </a:solidFill>
                <a:tailEnd type="oval"/>
              </a:ln>
            </p:spPr>
            <p:style>
              <a:lnRef idx="1">
                <a:schemeClr val="accent1"/>
              </a:lnRef>
              <a:fillRef idx="0">
                <a:schemeClr val="accent1"/>
              </a:fillRef>
              <a:effectRef idx="0">
                <a:schemeClr val="accent1"/>
              </a:effectRef>
              <a:fontRef idx="minor">
                <a:schemeClr val="tx1"/>
              </a:fontRef>
            </p:style>
          </p:cxnSp>
          <p:sp>
            <p:nvSpPr>
              <p:cNvPr id="17" name="任意多边形: 形状 32"/>
              <p:cNvSpPr/>
              <p:nvPr/>
            </p:nvSpPr>
            <p:spPr>
              <a:xfrm>
                <a:off x="1193413" y="3419236"/>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rgbClr val="469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grpSp>
      </p:grpSp>
      <p:grpSp>
        <p:nvGrpSpPr>
          <p:cNvPr id="18" name="组合 17"/>
          <p:cNvGrpSpPr/>
          <p:nvPr/>
        </p:nvGrpSpPr>
        <p:grpSpPr>
          <a:xfrm>
            <a:off x="356914" y="2665103"/>
            <a:ext cx="11161187" cy="511166"/>
            <a:chOff x="1152932" y="2946479"/>
            <a:chExt cx="5894629" cy="511166"/>
          </a:xfrm>
        </p:grpSpPr>
        <p:sp>
          <p:nvSpPr>
            <p:cNvPr id="19" name="矩形 18"/>
            <p:cNvSpPr/>
            <p:nvPr/>
          </p:nvSpPr>
          <p:spPr>
            <a:xfrm>
              <a:off x="1417532" y="2946479"/>
              <a:ext cx="5630029" cy="511166"/>
            </a:xfrm>
            <a:prstGeom prst="rect">
              <a:avLst/>
            </a:prstGeom>
          </p:spPr>
          <p:txBody>
            <a:bodyPr wrap="square">
              <a:spAutoFit/>
            </a:bodyPr>
            <a:lstStyle/>
            <a:p>
              <a:pPr>
                <a:lnSpc>
                  <a:spcPct val="125000"/>
                </a:lnSpc>
                <a:buClr>
                  <a:srgbClr val="C00000"/>
                </a:buClr>
              </a:pPr>
              <a:r>
                <a:rPr lang="zh-CN" altLang="en-US" sz="2400" dirty="0">
                  <a:latin typeface="ArialMT"/>
                </a:rPr>
                <a:t>智能机器人系统是一个典型的</a:t>
              </a:r>
              <a:r>
                <a:rPr lang="zh-CN" altLang="en-US" sz="2400" b="1" dirty="0">
                  <a:latin typeface="ArialMT"/>
                </a:rPr>
                <a:t>多学科交叉研究</a:t>
              </a:r>
              <a:r>
                <a:rPr lang="zh-CN" altLang="en-US" sz="2400" dirty="0">
                  <a:latin typeface="ArialMT"/>
                </a:rPr>
                <a:t>的载体和对象</a:t>
              </a:r>
            </a:p>
          </p:txBody>
        </p:sp>
        <p:grpSp>
          <p:nvGrpSpPr>
            <p:cNvPr id="20" name="组合 19"/>
            <p:cNvGrpSpPr/>
            <p:nvPr/>
          </p:nvGrpSpPr>
          <p:grpSpPr>
            <a:xfrm>
              <a:off x="1152932" y="3054904"/>
              <a:ext cx="192242" cy="324468"/>
              <a:chOff x="1193413" y="3419236"/>
              <a:chExt cx="192242" cy="324468"/>
            </a:xfrm>
          </p:grpSpPr>
          <p:cxnSp>
            <p:nvCxnSpPr>
              <p:cNvPr id="21" name="Straight Arrow Connector 2"/>
              <p:cNvCxnSpPr/>
              <p:nvPr/>
            </p:nvCxnSpPr>
            <p:spPr>
              <a:xfrm>
                <a:off x="1385655" y="3419236"/>
                <a:ext cx="0" cy="324468"/>
              </a:xfrm>
              <a:prstGeom prst="straightConnector1">
                <a:avLst/>
              </a:prstGeom>
              <a:ln w="12700">
                <a:solidFill>
                  <a:srgbClr val="469197"/>
                </a:solidFill>
                <a:tailEnd type="oval"/>
              </a:ln>
            </p:spPr>
            <p:style>
              <a:lnRef idx="1">
                <a:schemeClr val="accent1"/>
              </a:lnRef>
              <a:fillRef idx="0">
                <a:schemeClr val="accent1"/>
              </a:fillRef>
              <a:effectRef idx="0">
                <a:schemeClr val="accent1"/>
              </a:effectRef>
              <a:fontRef idx="minor">
                <a:schemeClr val="tx1"/>
              </a:fontRef>
            </p:style>
          </p:cxnSp>
          <p:sp>
            <p:nvSpPr>
              <p:cNvPr id="22" name="任意多边形: 形状 42"/>
              <p:cNvSpPr/>
              <p:nvPr/>
            </p:nvSpPr>
            <p:spPr>
              <a:xfrm>
                <a:off x="1193413" y="3419236"/>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rgbClr val="469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grpSp>
      </p:grpSp>
      <p:grpSp>
        <p:nvGrpSpPr>
          <p:cNvPr id="23" name="组合 22"/>
          <p:cNvGrpSpPr/>
          <p:nvPr/>
        </p:nvGrpSpPr>
        <p:grpSpPr>
          <a:xfrm>
            <a:off x="384976" y="3444892"/>
            <a:ext cx="11117686" cy="1434495"/>
            <a:chOff x="1152932" y="2933975"/>
            <a:chExt cx="5871653" cy="1434495"/>
          </a:xfrm>
        </p:grpSpPr>
        <p:sp>
          <p:nvSpPr>
            <p:cNvPr id="24" name="矩形 23"/>
            <p:cNvSpPr/>
            <p:nvPr/>
          </p:nvSpPr>
          <p:spPr>
            <a:xfrm>
              <a:off x="1345174" y="2933975"/>
              <a:ext cx="5679411" cy="1434495"/>
            </a:xfrm>
            <a:prstGeom prst="rect">
              <a:avLst/>
            </a:prstGeom>
          </p:spPr>
          <p:txBody>
            <a:bodyPr wrap="square">
              <a:spAutoFit/>
            </a:bodyPr>
            <a:lstStyle/>
            <a:p>
              <a:pPr>
                <a:lnSpc>
                  <a:spcPct val="125000"/>
                </a:lnSpc>
                <a:buClr>
                  <a:srgbClr val="C00000"/>
                </a:buClr>
              </a:pPr>
              <a:r>
                <a:rPr lang="zh-CN" altLang="en-US" sz="2400" dirty="0">
                  <a:latin typeface="ArialMT"/>
                </a:rPr>
                <a:t> 本课程聚焦</a:t>
              </a:r>
              <a:r>
                <a:rPr lang="zh-CN" altLang="en-US" sz="2400" b="1" dirty="0">
                  <a:latin typeface="ArialMT"/>
                </a:rPr>
                <a:t>地面智能移动机器人</a:t>
              </a:r>
              <a:r>
                <a:rPr lang="zh-CN" altLang="en-US" sz="2400" dirty="0">
                  <a:latin typeface="ArialMT"/>
                </a:rPr>
                <a:t>，讲授智能移动机器人的基 </a:t>
              </a:r>
              <a:endParaRPr lang="en-US" altLang="zh-CN" sz="2400" dirty="0">
                <a:latin typeface="ArialMT"/>
              </a:endParaRPr>
            </a:p>
            <a:p>
              <a:pPr>
                <a:lnSpc>
                  <a:spcPct val="125000"/>
                </a:lnSpc>
                <a:buClr>
                  <a:srgbClr val="C00000"/>
                </a:buClr>
              </a:pPr>
              <a:r>
                <a:rPr lang="en-US" altLang="zh-CN" sz="2400" dirty="0">
                  <a:latin typeface="ArialMT"/>
                </a:rPr>
                <a:t> </a:t>
              </a:r>
              <a:r>
                <a:rPr lang="zh-CN" altLang="en-US" sz="2400" dirty="0">
                  <a:latin typeface="ArialMT"/>
                </a:rPr>
                <a:t>本原理、关键技术，将机器人学领域相关最新研究成果融入</a:t>
              </a:r>
              <a:endParaRPr lang="en-US" altLang="zh-CN" sz="2400" dirty="0">
                <a:latin typeface="ArialMT"/>
              </a:endParaRPr>
            </a:p>
            <a:p>
              <a:pPr>
                <a:lnSpc>
                  <a:spcPct val="125000"/>
                </a:lnSpc>
                <a:buClr>
                  <a:srgbClr val="C00000"/>
                </a:buClr>
              </a:pPr>
              <a:r>
                <a:rPr lang="en-US" altLang="zh-CN" sz="2400" dirty="0">
                  <a:latin typeface="ArialMT"/>
                </a:rPr>
                <a:t> </a:t>
              </a:r>
              <a:r>
                <a:rPr lang="zh-CN" altLang="en-US" sz="2400" dirty="0">
                  <a:latin typeface="ArialMT"/>
                </a:rPr>
                <a:t>教学案例</a:t>
              </a:r>
            </a:p>
          </p:txBody>
        </p:sp>
        <p:grpSp>
          <p:nvGrpSpPr>
            <p:cNvPr id="25" name="组合 24"/>
            <p:cNvGrpSpPr/>
            <p:nvPr/>
          </p:nvGrpSpPr>
          <p:grpSpPr>
            <a:xfrm>
              <a:off x="1152932" y="3054904"/>
              <a:ext cx="192242" cy="324468"/>
              <a:chOff x="1193413" y="3419236"/>
              <a:chExt cx="192242" cy="324468"/>
            </a:xfrm>
          </p:grpSpPr>
          <p:cxnSp>
            <p:nvCxnSpPr>
              <p:cNvPr id="26" name="Straight Arrow Connector 2"/>
              <p:cNvCxnSpPr/>
              <p:nvPr/>
            </p:nvCxnSpPr>
            <p:spPr>
              <a:xfrm>
                <a:off x="1385655" y="3419236"/>
                <a:ext cx="0" cy="324468"/>
              </a:xfrm>
              <a:prstGeom prst="straightConnector1">
                <a:avLst/>
              </a:prstGeom>
              <a:ln w="12700">
                <a:solidFill>
                  <a:srgbClr val="469197"/>
                </a:solidFill>
                <a:tailEnd type="oval"/>
              </a:ln>
            </p:spPr>
            <p:style>
              <a:lnRef idx="1">
                <a:schemeClr val="accent1"/>
              </a:lnRef>
              <a:fillRef idx="0">
                <a:schemeClr val="accent1"/>
              </a:fillRef>
              <a:effectRef idx="0">
                <a:schemeClr val="accent1"/>
              </a:effectRef>
              <a:fontRef idx="minor">
                <a:schemeClr val="tx1"/>
              </a:fontRef>
            </p:style>
          </p:cxnSp>
          <p:sp>
            <p:nvSpPr>
              <p:cNvPr id="27" name="任意多边形: 形状 47"/>
              <p:cNvSpPr/>
              <p:nvPr/>
            </p:nvSpPr>
            <p:spPr>
              <a:xfrm>
                <a:off x="1193413" y="3419236"/>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rgbClr val="469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2774" y="565232"/>
            <a:ext cx="7591426" cy="775053"/>
            <a:chOff x="297179" y="1278337"/>
            <a:chExt cx="7591426" cy="775053"/>
          </a:xfrm>
        </p:grpSpPr>
        <p:grpSp>
          <p:nvGrpSpPr>
            <p:cNvPr id="3" name="组合 2"/>
            <p:cNvGrpSpPr/>
            <p:nvPr/>
          </p:nvGrpSpPr>
          <p:grpSpPr>
            <a:xfrm>
              <a:off x="297179" y="1278337"/>
              <a:ext cx="7591426" cy="775053"/>
              <a:chOff x="297179" y="1278337"/>
              <a:chExt cx="7591426" cy="775053"/>
            </a:xfrm>
          </p:grpSpPr>
          <p:sp>
            <p:nvSpPr>
              <p:cNvPr id="5" name="矩形 4"/>
              <p:cNvSpPr/>
              <p:nvPr/>
            </p:nvSpPr>
            <p:spPr>
              <a:xfrm>
                <a:off x="297179" y="1534127"/>
                <a:ext cx="7500012" cy="519263"/>
              </a:xfrm>
              <a:prstGeom prst="rect">
                <a:avLst/>
              </a:prstGeom>
              <a:solidFill>
                <a:srgbClr val="296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7198" y="1278337"/>
                <a:ext cx="7351407" cy="714819"/>
                <a:chOff x="460998" y="1233811"/>
                <a:chExt cx="7351407" cy="714819"/>
              </a:xfrm>
            </p:grpSpPr>
            <p:grpSp>
              <p:nvGrpSpPr>
                <p:cNvPr id="7" name="组合 6"/>
                <p:cNvGrpSpPr/>
                <p:nvPr/>
              </p:nvGrpSpPr>
              <p:grpSpPr>
                <a:xfrm>
                  <a:off x="460998" y="1233811"/>
                  <a:ext cx="7316600" cy="714819"/>
                  <a:chOff x="484958" y="1319464"/>
                  <a:chExt cx="7703130" cy="752583"/>
                </a:xfrm>
              </p:grpSpPr>
              <p:sp>
                <p:nvSpPr>
                  <p:cNvPr id="10" name="标题 3"/>
                  <p:cNvSpPr txBox="1"/>
                  <p:nvPr/>
                </p:nvSpPr>
                <p:spPr>
                  <a:xfrm>
                    <a:off x="1375874" y="1614041"/>
                    <a:ext cx="6812214" cy="4580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solidFill>
                          <a:schemeClr val="bg1"/>
                        </a:solidFill>
                        <a:effectLst>
                          <a:outerShdw blurRad="38100" dist="38100" dir="2700000" algn="tl">
                            <a:srgbClr val="000000">
                              <a:alpha val="43137"/>
                            </a:srgbClr>
                          </a:outerShdw>
                        </a:effectLst>
                      </a:rPr>
                      <a:t>智能机器人系统典型案例</a:t>
                    </a:r>
                    <a:r>
                      <a:rPr lang="en-US" altLang="zh-CN" sz="2800" b="1" dirty="0">
                        <a:solidFill>
                          <a:schemeClr val="bg1"/>
                        </a:solidFill>
                        <a:effectLst>
                          <a:outerShdw blurRad="38100" dist="38100" dir="2700000" algn="tl">
                            <a:srgbClr val="000000">
                              <a:alpha val="43137"/>
                            </a:srgbClr>
                          </a:outerShdw>
                        </a:effectLst>
                      </a:rPr>
                      <a:t>1—</a:t>
                    </a:r>
                    <a:r>
                      <a:rPr lang="zh-CN" altLang="en-US" sz="2800" b="1" dirty="0">
                        <a:solidFill>
                          <a:schemeClr val="bg1"/>
                        </a:solidFill>
                        <a:effectLst>
                          <a:outerShdw blurRad="38100" dist="38100" dir="2700000" algn="tl">
                            <a:srgbClr val="000000">
                              <a:alpha val="43137"/>
                            </a:srgbClr>
                          </a:outerShdw>
                        </a:effectLst>
                      </a:rPr>
                      <a:t>足球机器人</a:t>
                    </a:r>
                  </a:p>
                  <a:p>
                    <a:pPr lvl="0">
                      <a:defRPr/>
                    </a:pPr>
                    <a:endParaRPr lang="zh-CN" altLang="en-US" sz="2800" b="1" dirty="0">
                      <a:solidFill>
                        <a:schemeClr val="bg1"/>
                      </a:solidFill>
                      <a:effectLst>
                        <a:outerShdw blurRad="38100" dist="38100" dir="2700000" algn="tl">
                          <a:srgbClr val="000000">
                            <a:alpha val="43137"/>
                          </a:srgbClr>
                        </a:outerShdw>
                      </a:effectLst>
                    </a:endParaRPr>
                  </a:p>
                </p:txBody>
              </p:sp>
              <p:pic>
                <p:nvPicPr>
                  <p:cNvPr id="11" name="图片 10"/>
                  <p:cNvPicPr>
                    <a:picLocks noChangeAspect="1"/>
                  </p:cNvPicPr>
                  <p:nvPr/>
                </p:nvPicPr>
                <p:blipFill>
                  <a:blip r:embed="rId3"/>
                  <a:stretch>
                    <a:fillRect/>
                  </a:stretch>
                </p:blipFill>
                <p:spPr>
                  <a:xfrm>
                    <a:off x="484958" y="1319464"/>
                    <a:ext cx="638219" cy="745897"/>
                  </a:xfrm>
                  <a:prstGeom prst="rect">
                    <a:avLst/>
                  </a:prstGeom>
                </p:spPr>
              </p:pic>
            </p:grpSp>
            <p:sp>
              <p:nvSpPr>
                <p:cNvPr id="8" name="任意多边形: 形状 15"/>
                <p:cNvSpPr/>
                <p:nvPr/>
              </p:nvSpPr>
              <p:spPr>
                <a:xfrm rot="10800000" flipH="1">
                  <a:off x="7230335" y="1377229"/>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3" name="矩形 12"/>
          <p:cNvSpPr/>
          <p:nvPr/>
        </p:nvSpPr>
        <p:spPr>
          <a:xfrm>
            <a:off x="135098" y="1950745"/>
            <a:ext cx="11816178" cy="972830"/>
          </a:xfrm>
          <a:prstGeom prst="rect">
            <a:avLst/>
          </a:prstGeom>
        </p:spPr>
        <p:txBody>
          <a:bodyPr wrap="square">
            <a:spAutoFit/>
          </a:bodyPr>
          <a:lstStyle/>
          <a:p>
            <a:pPr>
              <a:lnSpc>
                <a:spcPct val="125000"/>
              </a:lnSpc>
              <a:buClr>
                <a:srgbClr val="C00000"/>
              </a:buClr>
            </a:pPr>
            <a:r>
              <a:rPr lang="en-US" altLang="zh-CN" sz="2400" b="1" dirty="0" err="1"/>
              <a:t>RoboCup</a:t>
            </a:r>
            <a:r>
              <a:rPr lang="en-US" altLang="zh-CN" sz="2400" b="1" dirty="0"/>
              <a:t>(Robot World Cup)</a:t>
            </a:r>
            <a:r>
              <a:rPr lang="zh-CN" altLang="en-US" sz="2400" dirty="0"/>
              <a:t>机器人世界杯为人工智能、机器人学相关领域的研究提供了一个标准问题</a:t>
            </a:r>
            <a:r>
              <a:rPr lang="en-US" altLang="zh-CN" sz="2400" dirty="0"/>
              <a:t>,</a:t>
            </a:r>
            <a:r>
              <a:rPr lang="zh-CN" altLang="en-US" sz="2400" dirty="0"/>
              <a:t>促进智能机器人研究的进步。</a:t>
            </a:r>
          </a:p>
        </p:txBody>
      </p:sp>
      <p:grpSp>
        <p:nvGrpSpPr>
          <p:cNvPr id="14" name="组合 13"/>
          <p:cNvGrpSpPr/>
          <p:nvPr/>
        </p:nvGrpSpPr>
        <p:grpSpPr>
          <a:xfrm>
            <a:off x="612774" y="3282751"/>
            <a:ext cx="9447723" cy="461665"/>
            <a:chOff x="1152932" y="3027391"/>
            <a:chExt cx="6116294" cy="461665"/>
          </a:xfrm>
        </p:grpSpPr>
        <p:sp>
          <p:nvSpPr>
            <p:cNvPr id="15" name="矩形 14"/>
            <p:cNvSpPr/>
            <p:nvPr/>
          </p:nvSpPr>
          <p:spPr>
            <a:xfrm>
              <a:off x="1345173" y="3027391"/>
              <a:ext cx="5924053" cy="461665"/>
            </a:xfrm>
            <a:prstGeom prst="rect">
              <a:avLst/>
            </a:prstGeom>
          </p:spPr>
          <p:txBody>
            <a:bodyPr wrap="square">
              <a:spAutoFit/>
            </a:bodyPr>
            <a:lstStyle/>
            <a:p>
              <a:pPr>
                <a:buClr>
                  <a:srgbClr val="C00000"/>
                </a:buClr>
              </a:pPr>
              <a:r>
                <a:rPr lang="zh-CN" altLang="en-US" sz="2400" dirty="0"/>
                <a:t>中型组在</a:t>
              </a:r>
              <a:r>
                <a:rPr lang="en-US" altLang="zh-CN" sz="2400" dirty="0"/>
                <a:t>18mX12m</a:t>
              </a:r>
              <a:r>
                <a:rPr lang="zh-CN" altLang="en-US" sz="2400" dirty="0"/>
                <a:t>的场地上用标准足球进行比赛。</a:t>
              </a:r>
            </a:p>
          </p:txBody>
        </p:sp>
        <p:grpSp>
          <p:nvGrpSpPr>
            <p:cNvPr id="16" name="组合 15"/>
            <p:cNvGrpSpPr/>
            <p:nvPr/>
          </p:nvGrpSpPr>
          <p:grpSpPr>
            <a:xfrm>
              <a:off x="1152932" y="3054904"/>
              <a:ext cx="192242" cy="324468"/>
              <a:chOff x="1193413" y="3419236"/>
              <a:chExt cx="192242" cy="324468"/>
            </a:xfrm>
          </p:grpSpPr>
          <p:cxnSp>
            <p:nvCxnSpPr>
              <p:cNvPr id="17" name="Straight Arrow Connector 2"/>
              <p:cNvCxnSpPr/>
              <p:nvPr/>
            </p:nvCxnSpPr>
            <p:spPr>
              <a:xfrm>
                <a:off x="1385655" y="3419236"/>
                <a:ext cx="0" cy="324468"/>
              </a:xfrm>
              <a:prstGeom prst="straightConnector1">
                <a:avLst/>
              </a:prstGeom>
              <a:ln w="12700">
                <a:solidFill>
                  <a:srgbClr val="469197"/>
                </a:solidFill>
                <a:tailEnd type="oval"/>
              </a:ln>
            </p:spPr>
            <p:style>
              <a:lnRef idx="1">
                <a:schemeClr val="accent1"/>
              </a:lnRef>
              <a:fillRef idx="0">
                <a:schemeClr val="accent1"/>
              </a:fillRef>
              <a:effectRef idx="0">
                <a:schemeClr val="accent1"/>
              </a:effectRef>
              <a:fontRef idx="minor">
                <a:schemeClr val="tx1"/>
              </a:fontRef>
            </p:style>
          </p:cxnSp>
          <p:sp>
            <p:nvSpPr>
              <p:cNvPr id="18" name="任意多边形: 形状 14"/>
              <p:cNvSpPr/>
              <p:nvPr/>
            </p:nvSpPr>
            <p:spPr>
              <a:xfrm>
                <a:off x="1193413" y="3419236"/>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rgbClr val="469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grpSp>
      </p:grpSp>
      <p:grpSp>
        <p:nvGrpSpPr>
          <p:cNvPr id="19" name="组合 18"/>
          <p:cNvGrpSpPr/>
          <p:nvPr/>
        </p:nvGrpSpPr>
        <p:grpSpPr>
          <a:xfrm>
            <a:off x="280106" y="4039141"/>
            <a:ext cx="11786084" cy="830997"/>
            <a:chOff x="1152932" y="2924750"/>
            <a:chExt cx="7630109" cy="830997"/>
          </a:xfrm>
        </p:grpSpPr>
        <p:sp>
          <p:nvSpPr>
            <p:cNvPr id="20" name="矩形 19"/>
            <p:cNvSpPr/>
            <p:nvPr/>
          </p:nvSpPr>
          <p:spPr>
            <a:xfrm>
              <a:off x="1345051" y="2924750"/>
              <a:ext cx="7437990" cy="830997"/>
            </a:xfrm>
            <a:prstGeom prst="rect">
              <a:avLst/>
            </a:prstGeom>
          </p:spPr>
          <p:txBody>
            <a:bodyPr wrap="square">
              <a:spAutoFit/>
            </a:bodyPr>
            <a:lstStyle/>
            <a:p>
              <a:pPr>
                <a:buClr>
                  <a:srgbClr val="C00000"/>
                </a:buClr>
              </a:pPr>
              <a:r>
                <a:rPr lang="zh-CN" altLang="en-US" sz="2400" dirty="0"/>
                <a:t>机器人必须是全自主的，即传感器以及决策控制单元都必须位于机器人本体。</a:t>
              </a:r>
            </a:p>
          </p:txBody>
        </p:sp>
        <p:grpSp>
          <p:nvGrpSpPr>
            <p:cNvPr id="21" name="组合 20"/>
            <p:cNvGrpSpPr/>
            <p:nvPr/>
          </p:nvGrpSpPr>
          <p:grpSpPr>
            <a:xfrm>
              <a:off x="1152932" y="3054904"/>
              <a:ext cx="192242" cy="324468"/>
              <a:chOff x="1193413" y="3419236"/>
              <a:chExt cx="192242" cy="324468"/>
            </a:xfrm>
          </p:grpSpPr>
          <p:cxnSp>
            <p:nvCxnSpPr>
              <p:cNvPr id="22" name="Straight Arrow Connector 2"/>
              <p:cNvCxnSpPr/>
              <p:nvPr/>
            </p:nvCxnSpPr>
            <p:spPr>
              <a:xfrm>
                <a:off x="1385655" y="3419236"/>
                <a:ext cx="0" cy="324468"/>
              </a:xfrm>
              <a:prstGeom prst="straightConnector1">
                <a:avLst/>
              </a:prstGeom>
              <a:ln w="12700">
                <a:solidFill>
                  <a:srgbClr val="469197"/>
                </a:solidFill>
                <a:tailEnd type="oval"/>
              </a:ln>
            </p:spPr>
            <p:style>
              <a:lnRef idx="1">
                <a:schemeClr val="accent1"/>
              </a:lnRef>
              <a:fillRef idx="0">
                <a:schemeClr val="accent1"/>
              </a:fillRef>
              <a:effectRef idx="0">
                <a:schemeClr val="accent1"/>
              </a:effectRef>
              <a:fontRef idx="minor">
                <a:schemeClr val="tx1"/>
              </a:fontRef>
            </p:style>
          </p:cxnSp>
          <p:sp>
            <p:nvSpPr>
              <p:cNvPr id="23" name="任意多边形: 形状 30"/>
              <p:cNvSpPr/>
              <p:nvPr/>
            </p:nvSpPr>
            <p:spPr>
              <a:xfrm>
                <a:off x="1193413" y="3419236"/>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rgbClr val="469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grpSp>
      </p:grpSp>
      <p:grpSp>
        <p:nvGrpSpPr>
          <p:cNvPr id="24" name="组合 23"/>
          <p:cNvGrpSpPr/>
          <p:nvPr/>
        </p:nvGrpSpPr>
        <p:grpSpPr>
          <a:xfrm>
            <a:off x="612775" y="4977725"/>
            <a:ext cx="9447722" cy="830997"/>
            <a:chOff x="1152932" y="3049928"/>
            <a:chExt cx="6116293" cy="830997"/>
          </a:xfrm>
        </p:grpSpPr>
        <p:sp>
          <p:nvSpPr>
            <p:cNvPr id="25" name="矩形 24"/>
            <p:cNvSpPr/>
            <p:nvPr/>
          </p:nvSpPr>
          <p:spPr>
            <a:xfrm>
              <a:off x="1345172" y="3049928"/>
              <a:ext cx="5924053" cy="830997"/>
            </a:xfrm>
            <a:prstGeom prst="rect">
              <a:avLst/>
            </a:prstGeom>
          </p:spPr>
          <p:txBody>
            <a:bodyPr wrap="square">
              <a:spAutoFit/>
            </a:bodyPr>
            <a:lstStyle/>
            <a:p>
              <a:pPr>
                <a:buClr>
                  <a:srgbClr val="C00000"/>
                </a:buClr>
              </a:pPr>
              <a:r>
                <a:rPr lang="zh-CN" altLang="en-US" sz="2400" dirty="0"/>
                <a:t>中型组是全分布式的，是所有实体比赛当中最接近于人类比赛的。</a:t>
              </a:r>
            </a:p>
          </p:txBody>
        </p:sp>
        <p:grpSp>
          <p:nvGrpSpPr>
            <p:cNvPr id="26" name="组合 25"/>
            <p:cNvGrpSpPr/>
            <p:nvPr/>
          </p:nvGrpSpPr>
          <p:grpSpPr>
            <a:xfrm>
              <a:off x="1152932" y="3054904"/>
              <a:ext cx="192242" cy="324468"/>
              <a:chOff x="1193413" y="3419236"/>
              <a:chExt cx="192242" cy="324468"/>
            </a:xfrm>
          </p:grpSpPr>
          <p:cxnSp>
            <p:nvCxnSpPr>
              <p:cNvPr id="27" name="Straight Arrow Connector 2"/>
              <p:cNvCxnSpPr/>
              <p:nvPr/>
            </p:nvCxnSpPr>
            <p:spPr>
              <a:xfrm>
                <a:off x="1385655" y="3419236"/>
                <a:ext cx="0" cy="324468"/>
              </a:xfrm>
              <a:prstGeom prst="straightConnector1">
                <a:avLst/>
              </a:prstGeom>
              <a:ln w="12700">
                <a:solidFill>
                  <a:srgbClr val="469197"/>
                </a:solidFill>
                <a:tailEnd type="oval"/>
              </a:ln>
            </p:spPr>
            <p:style>
              <a:lnRef idx="1">
                <a:schemeClr val="accent1"/>
              </a:lnRef>
              <a:fillRef idx="0">
                <a:schemeClr val="accent1"/>
              </a:fillRef>
              <a:effectRef idx="0">
                <a:schemeClr val="accent1"/>
              </a:effectRef>
              <a:fontRef idx="minor">
                <a:schemeClr val="tx1"/>
              </a:fontRef>
            </p:style>
          </p:cxnSp>
          <p:sp>
            <p:nvSpPr>
              <p:cNvPr id="28" name="任意多边形: 形状 40"/>
              <p:cNvSpPr/>
              <p:nvPr/>
            </p:nvSpPr>
            <p:spPr>
              <a:xfrm>
                <a:off x="1193413" y="3419236"/>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rgbClr val="469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8619" y="405212"/>
            <a:ext cx="7591426" cy="775053"/>
            <a:chOff x="297179" y="1278337"/>
            <a:chExt cx="7591426" cy="775053"/>
          </a:xfrm>
        </p:grpSpPr>
        <p:grpSp>
          <p:nvGrpSpPr>
            <p:cNvPr id="3" name="组合 2"/>
            <p:cNvGrpSpPr/>
            <p:nvPr/>
          </p:nvGrpSpPr>
          <p:grpSpPr>
            <a:xfrm>
              <a:off x="297179" y="1278337"/>
              <a:ext cx="7591426" cy="775053"/>
              <a:chOff x="297179" y="1278337"/>
              <a:chExt cx="7591426" cy="775053"/>
            </a:xfrm>
          </p:grpSpPr>
          <p:sp>
            <p:nvSpPr>
              <p:cNvPr id="5" name="矩形 4"/>
              <p:cNvSpPr/>
              <p:nvPr/>
            </p:nvSpPr>
            <p:spPr>
              <a:xfrm>
                <a:off x="297179" y="1534127"/>
                <a:ext cx="7500012" cy="519263"/>
              </a:xfrm>
              <a:prstGeom prst="rect">
                <a:avLst/>
              </a:prstGeom>
              <a:solidFill>
                <a:srgbClr val="296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7198" y="1278337"/>
                <a:ext cx="7351407" cy="714819"/>
                <a:chOff x="460998" y="1233811"/>
                <a:chExt cx="7351407" cy="714819"/>
              </a:xfrm>
            </p:grpSpPr>
            <p:grpSp>
              <p:nvGrpSpPr>
                <p:cNvPr id="7" name="组合 6"/>
                <p:cNvGrpSpPr/>
                <p:nvPr/>
              </p:nvGrpSpPr>
              <p:grpSpPr>
                <a:xfrm>
                  <a:off x="460998" y="1233811"/>
                  <a:ext cx="7316600" cy="714819"/>
                  <a:chOff x="484958" y="1319464"/>
                  <a:chExt cx="7703130" cy="752583"/>
                </a:xfrm>
              </p:grpSpPr>
              <p:sp>
                <p:nvSpPr>
                  <p:cNvPr id="10" name="标题 3"/>
                  <p:cNvSpPr txBox="1"/>
                  <p:nvPr/>
                </p:nvSpPr>
                <p:spPr>
                  <a:xfrm>
                    <a:off x="1375874" y="1614041"/>
                    <a:ext cx="6812214" cy="4580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solidFill>
                          <a:schemeClr val="bg1"/>
                        </a:solidFill>
                        <a:effectLst>
                          <a:outerShdw blurRad="38100" dist="38100" dir="2700000" algn="tl">
                            <a:srgbClr val="000000">
                              <a:alpha val="43137"/>
                            </a:srgbClr>
                          </a:outerShdw>
                        </a:effectLst>
                      </a:rPr>
                      <a:t>智能机器人系统典型案例</a:t>
                    </a:r>
                    <a:r>
                      <a:rPr lang="en-US" altLang="zh-CN" sz="2800" b="1" dirty="0">
                        <a:solidFill>
                          <a:schemeClr val="bg1"/>
                        </a:solidFill>
                        <a:effectLst>
                          <a:outerShdw blurRad="38100" dist="38100" dir="2700000" algn="tl">
                            <a:srgbClr val="000000">
                              <a:alpha val="43137"/>
                            </a:srgbClr>
                          </a:outerShdw>
                        </a:effectLst>
                      </a:rPr>
                      <a:t>1—</a:t>
                    </a:r>
                    <a:r>
                      <a:rPr lang="zh-CN" altLang="en-US" sz="2800" b="1" dirty="0">
                        <a:solidFill>
                          <a:schemeClr val="bg1"/>
                        </a:solidFill>
                        <a:effectLst>
                          <a:outerShdw blurRad="38100" dist="38100" dir="2700000" algn="tl">
                            <a:srgbClr val="000000">
                              <a:alpha val="43137"/>
                            </a:srgbClr>
                          </a:outerShdw>
                        </a:effectLst>
                      </a:rPr>
                      <a:t>足球机器人</a:t>
                    </a:r>
                  </a:p>
                  <a:p>
                    <a:pPr lvl="0">
                      <a:defRPr/>
                    </a:pPr>
                    <a:endParaRPr lang="zh-CN" altLang="en-US" sz="2800" b="1" dirty="0">
                      <a:solidFill>
                        <a:schemeClr val="bg1"/>
                      </a:solidFill>
                      <a:effectLst>
                        <a:outerShdw blurRad="38100" dist="38100" dir="2700000" algn="tl">
                          <a:srgbClr val="000000">
                            <a:alpha val="43137"/>
                          </a:srgbClr>
                        </a:outerShdw>
                      </a:effectLst>
                    </a:endParaRPr>
                  </a:p>
                </p:txBody>
              </p:sp>
              <p:pic>
                <p:nvPicPr>
                  <p:cNvPr id="11" name="图片 10"/>
                  <p:cNvPicPr>
                    <a:picLocks noChangeAspect="1"/>
                  </p:cNvPicPr>
                  <p:nvPr/>
                </p:nvPicPr>
                <p:blipFill>
                  <a:blip r:embed="rId3"/>
                  <a:stretch>
                    <a:fillRect/>
                  </a:stretch>
                </p:blipFill>
                <p:spPr>
                  <a:xfrm>
                    <a:off x="484958" y="1319464"/>
                    <a:ext cx="638219" cy="745897"/>
                  </a:xfrm>
                  <a:prstGeom prst="rect">
                    <a:avLst/>
                  </a:prstGeom>
                </p:spPr>
              </p:pic>
            </p:grpSp>
            <p:sp>
              <p:nvSpPr>
                <p:cNvPr id="8" name="任意多边形: 形状 15"/>
                <p:cNvSpPr/>
                <p:nvPr/>
              </p:nvSpPr>
              <p:spPr>
                <a:xfrm rot="10800000" flipH="1">
                  <a:off x="7230335" y="1377229"/>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pic>
        <p:nvPicPr>
          <p:cNvPr id="13" name="Picture 5"/>
          <p:cNvPicPr>
            <a:picLocks noChangeAspect="1" noChangeArrowheads="1"/>
          </p:cNvPicPr>
          <p:nvPr/>
        </p:nvPicPr>
        <p:blipFill>
          <a:blip r:embed="rId4" cstate="print"/>
          <a:srcRect/>
          <a:stretch>
            <a:fillRect/>
          </a:stretch>
        </p:blipFill>
        <p:spPr bwMode="auto">
          <a:xfrm>
            <a:off x="1645285" y="1401445"/>
            <a:ext cx="8013700" cy="4962525"/>
          </a:xfrm>
          <a:prstGeom prst="rect">
            <a:avLst/>
          </a:prstGeom>
          <a:ln>
            <a:solidFill>
              <a:srgbClr val="29667F"/>
            </a:solidFill>
          </a:ln>
          <a:effectLst>
            <a:outerShdw blurRad="50800" dist="38100" dir="2700000" algn="tl" rotWithShape="0">
              <a:prstClr val="black">
                <a:alpha val="40000"/>
              </a:prstClr>
            </a:outerShdw>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7209" y="503002"/>
            <a:ext cx="7591426" cy="775053"/>
            <a:chOff x="297179" y="1278337"/>
            <a:chExt cx="7591426" cy="775053"/>
          </a:xfrm>
        </p:grpSpPr>
        <p:grpSp>
          <p:nvGrpSpPr>
            <p:cNvPr id="3" name="组合 2"/>
            <p:cNvGrpSpPr/>
            <p:nvPr/>
          </p:nvGrpSpPr>
          <p:grpSpPr>
            <a:xfrm>
              <a:off x="297179" y="1278337"/>
              <a:ext cx="7591426" cy="775053"/>
              <a:chOff x="297179" y="1278337"/>
              <a:chExt cx="7591426" cy="775053"/>
            </a:xfrm>
          </p:grpSpPr>
          <p:sp>
            <p:nvSpPr>
              <p:cNvPr id="5" name="矩形 4"/>
              <p:cNvSpPr/>
              <p:nvPr/>
            </p:nvSpPr>
            <p:spPr>
              <a:xfrm>
                <a:off x="297179" y="1534127"/>
                <a:ext cx="7500012" cy="519263"/>
              </a:xfrm>
              <a:prstGeom prst="rect">
                <a:avLst/>
              </a:prstGeom>
              <a:solidFill>
                <a:srgbClr val="296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7198" y="1278337"/>
                <a:ext cx="7351407" cy="714819"/>
                <a:chOff x="460998" y="1233811"/>
                <a:chExt cx="7351407" cy="714819"/>
              </a:xfrm>
            </p:grpSpPr>
            <p:grpSp>
              <p:nvGrpSpPr>
                <p:cNvPr id="7" name="组合 6"/>
                <p:cNvGrpSpPr/>
                <p:nvPr/>
              </p:nvGrpSpPr>
              <p:grpSpPr>
                <a:xfrm>
                  <a:off x="460998" y="1233811"/>
                  <a:ext cx="7316600" cy="714819"/>
                  <a:chOff x="484958" y="1319464"/>
                  <a:chExt cx="7703130" cy="752583"/>
                </a:xfrm>
              </p:grpSpPr>
              <p:sp>
                <p:nvSpPr>
                  <p:cNvPr id="10" name="标题 3"/>
                  <p:cNvSpPr txBox="1"/>
                  <p:nvPr/>
                </p:nvSpPr>
                <p:spPr>
                  <a:xfrm>
                    <a:off x="1375874" y="1614041"/>
                    <a:ext cx="6812214" cy="4580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solidFill>
                          <a:schemeClr val="bg1"/>
                        </a:solidFill>
                        <a:effectLst>
                          <a:outerShdw blurRad="38100" dist="38100" dir="2700000" algn="tl">
                            <a:srgbClr val="000000">
                              <a:alpha val="43137"/>
                            </a:srgbClr>
                          </a:outerShdw>
                        </a:effectLst>
                      </a:rPr>
                      <a:t>智能机器人系统典型案例</a:t>
                    </a:r>
                    <a:r>
                      <a:rPr lang="en-US" altLang="zh-CN" sz="2800" b="1" dirty="0">
                        <a:solidFill>
                          <a:schemeClr val="bg1"/>
                        </a:solidFill>
                        <a:effectLst>
                          <a:outerShdw blurRad="38100" dist="38100" dir="2700000" algn="tl">
                            <a:srgbClr val="000000">
                              <a:alpha val="43137"/>
                            </a:srgbClr>
                          </a:outerShdw>
                        </a:effectLst>
                      </a:rPr>
                      <a:t>1—</a:t>
                    </a:r>
                    <a:r>
                      <a:rPr lang="zh-CN" altLang="en-US" sz="2800" b="1" dirty="0">
                        <a:solidFill>
                          <a:schemeClr val="bg1"/>
                        </a:solidFill>
                        <a:effectLst>
                          <a:outerShdw blurRad="38100" dist="38100" dir="2700000" algn="tl">
                            <a:srgbClr val="000000">
                              <a:alpha val="43137"/>
                            </a:srgbClr>
                          </a:outerShdw>
                        </a:effectLst>
                      </a:rPr>
                      <a:t>足球机器人</a:t>
                    </a:r>
                  </a:p>
                  <a:p>
                    <a:pPr lvl="0">
                      <a:defRPr/>
                    </a:pPr>
                    <a:endParaRPr lang="zh-CN" altLang="en-US" sz="2800" b="1" dirty="0">
                      <a:solidFill>
                        <a:schemeClr val="bg1"/>
                      </a:solidFill>
                      <a:effectLst>
                        <a:outerShdw blurRad="38100" dist="38100" dir="2700000" algn="tl">
                          <a:srgbClr val="000000">
                            <a:alpha val="43137"/>
                          </a:srgbClr>
                        </a:outerShdw>
                      </a:effectLst>
                    </a:endParaRPr>
                  </a:p>
                </p:txBody>
              </p:sp>
              <p:pic>
                <p:nvPicPr>
                  <p:cNvPr id="11" name="图片 10"/>
                  <p:cNvPicPr>
                    <a:picLocks noChangeAspect="1"/>
                  </p:cNvPicPr>
                  <p:nvPr/>
                </p:nvPicPr>
                <p:blipFill>
                  <a:blip r:embed="rId3"/>
                  <a:stretch>
                    <a:fillRect/>
                  </a:stretch>
                </p:blipFill>
                <p:spPr>
                  <a:xfrm>
                    <a:off x="484958" y="1319464"/>
                    <a:ext cx="638219" cy="745897"/>
                  </a:xfrm>
                  <a:prstGeom prst="rect">
                    <a:avLst/>
                  </a:prstGeom>
                </p:spPr>
              </p:pic>
            </p:grpSp>
            <p:sp>
              <p:nvSpPr>
                <p:cNvPr id="8" name="任意多边形: 形状 15"/>
                <p:cNvSpPr/>
                <p:nvPr/>
              </p:nvSpPr>
              <p:spPr>
                <a:xfrm rot="10800000" flipH="1">
                  <a:off x="7230335" y="1377229"/>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pic>
        <p:nvPicPr>
          <p:cNvPr id="13" name="图片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23930" y="1180657"/>
            <a:ext cx="7786885" cy="5629352"/>
          </a:xfrm>
          <a:prstGeom prst="rect">
            <a:avLst/>
          </a:prstGeom>
          <a:noFill/>
          <a:ln w="9525">
            <a:noFill/>
            <a:miter lim="800000"/>
            <a:headEnd/>
            <a:tailEnd/>
          </a:ln>
        </p:spPr>
      </p:pic>
      <p:pic>
        <p:nvPicPr>
          <p:cNvPr id="14" name="图片 1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4220" y="1666240"/>
            <a:ext cx="3674110" cy="501332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7209" y="492842"/>
            <a:ext cx="7591426" cy="775053"/>
            <a:chOff x="297179" y="1278337"/>
            <a:chExt cx="7591426" cy="775053"/>
          </a:xfrm>
        </p:grpSpPr>
        <p:grpSp>
          <p:nvGrpSpPr>
            <p:cNvPr id="3" name="组合 2"/>
            <p:cNvGrpSpPr/>
            <p:nvPr/>
          </p:nvGrpSpPr>
          <p:grpSpPr>
            <a:xfrm>
              <a:off x="297179" y="1278337"/>
              <a:ext cx="7591426" cy="775053"/>
              <a:chOff x="297179" y="1278337"/>
              <a:chExt cx="7591426" cy="775053"/>
            </a:xfrm>
          </p:grpSpPr>
          <p:sp>
            <p:nvSpPr>
              <p:cNvPr id="5" name="矩形 4"/>
              <p:cNvSpPr/>
              <p:nvPr/>
            </p:nvSpPr>
            <p:spPr>
              <a:xfrm>
                <a:off x="297179" y="1534127"/>
                <a:ext cx="7500012" cy="519263"/>
              </a:xfrm>
              <a:prstGeom prst="rect">
                <a:avLst/>
              </a:prstGeom>
              <a:solidFill>
                <a:srgbClr val="296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7198" y="1278337"/>
                <a:ext cx="7351407" cy="714819"/>
                <a:chOff x="460998" y="1233811"/>
                <a:chExt cx="7351407" cy="714819"/>
              </a:xfrm>
            </p:grpSpPr>
            <p:grpSp>
              <p:nvGrpSpPr>
                <p:cNvPr id="7" name="组合 6"/>
                <p:cNvGrpSpPr/>
                <p:nvPr/>
              </p:nvGrpSpPr>
              <p:grpSpPr>
                <a:xfrm>
                  <a:off x="460998" y="1233811"/>
                  <a:ext cx="7316600" cy="714819"/>
                  <a:chOff x="484958" y="1319464"/>
                  <a:chExt cx="7703130" cy="752583"/>
                </a:xfrm>
              </p:grpSpPr>
              <p:sp>
                <p:nvSpPr>
                  <p:cNvPr id="10" name="标题 3"/>
                  <p:cNvSpPr txBox="1"/>
                  <p:nvPr/>
                </p:nvSpPr>
                <p:spPr>
                  <a:xfrm>
                    <a:off x="1375874" y="1614041"/>
                    <a:ext cx="6812214" cy="4580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solidFill>
                          <a:schemeClr val="bg1"/>
                        </a:solidFill>
                        <a:effectLst>
                          <a:outerShdw blurRad="38100" dist="38100" dir="2700000" algn="tl">
                            <a:srgbClr val="000000">
                              <a:alpha val="43137"/>
                            </a:srgbClr>
                          </a:outerShdw>
                        </a:effectLst>
                      </a:rPr>
                      <a:t>智能机器人系统典型案例</a:t>
                    </a:r>
                    <a:r>
                      <a:rPr lang="en-US" altLang="zh-CN" sz="2800" b="1" dirty="0">
                        <a:solidFill>
                          <a:schemeClr val="bg1"/>
                        </a:solidFill>
                        <a:effectLst>
                          <a:outerShdw blurRad="38100" dist="38100" dir="2700000" algn="tl">
                            <a:srgbClr val="000000">
                              <a:alpha val="43137"/>
                            </a:srgbClr>
                          </a:outerShdw>
                        </a:effectLst>
                      </a:rPr>
                      <a:t>1—</a:t>
                    </a:r>
                    <a:r>
                      <a:rPr lang="zh-CN" altLang="en-US" sz="2800" b="1" dirty="0">
                        <a:solidFill>
                          <a:schemeClr val="bg1"/>
                        </a:solidFill>
                        <a:effectLst>
                          <a:outerShdw blurRad="38100" dist="38100" dir="2700000" algn="tl">
                            <a:srgbClr val="000000">
                              <a:alpha val="43137"/>
                            </a:srgbClr>
                          </a:outerShdw>
                        </a:effectLst>
                      </a:rPr>
                      <a:t>足球机器人</a:t>
                    </a:r>
                  </a:p>
                  <a:p>
                    <a:pPr lvl="0">
                      <a:defRPr/>
                    </a:pPr>
                    <a:endParaRPr lang="zh-CN" altLang="en-US" sz="2800" b="1" dirty="0">
                      <a:solidFill>
                        <a:schemeClr val="bg1"/>
                      </a:solidFill>
                      <a:effectLst>
                        <a:outerShdw blurRad="38100" dist="38100" dir="2700000" algn="tl">
                          <a:srgbClr val="000000">
                            <a:alpha val="43137"/>
                          </a:srgbClr>
                        </a:outerShdw>
                      </a:effectLst>
                    </a:endParaRPr>
                  </a:p>
                </p:txBody>
              </p:sp>
              <p:pic>
                <p:nvPicPr>
                  <p:cNvPr id="11" name="图片 10"/>
                  <p:cNvPicPr>
                    <a:picLocks noChangeAspect="1"/>
                  </p:cNvPicPr>
                  <p:nvPr/>
                </p:nvPicPr>
                <p:blipFill>
                  <a:blip r:embed="rId3"/>
                  <a:stretch>
                    <a:fillRect/>
                  </a:stretch>
                </p:blipFill>
                <p:spPr>
                  <a:xfrm>
                    <a:off x="484958" y="1319464"/>
                    <a:ext cx="638219" cy="745897"/>
                  </a:xfrm>
                  <a:prstGeom prst="rect">
                    <a:avLst/>
                  </a:prstGeom>
                </p:spPr>
              </p:pic>
            </p:grpSp>
            <p:sp>
              <p:nvSpPr>
                <p:cNvPr id="8" name="任意多边形: 形状 15"/>
                <p:cNvSpPr/>
                <p:nvPr/>
              </p:nvSpPr>
              <p:spPr>
                <a:xfrm rot="10800000" flipH="1">
                  <a:off x="7230335" y="1377229"/>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3" name="组合 12"/>
          <p:cNvGrpSpPr/>
          <p:nvPr/>
        </p:nvGrpSpPr>
        <p:grpSpPr>
          <a:xfrm>
            <a:off x="1141730" y="1697990"/>
            <a:ext cx="2677160" cy="699770"/>
            <a:chOff x="1428524" y="2027976"/>
            <a:chExt cx="2740571" cy="637068"/>
          </a:xfrm>
        </p:grpSpPr>
        <p:sp>
          <p:nvSpPr>
            <p:cNvPr id="14" name="矩形 13"/>
            <p:cNvSpPr/>
            <p:nvPr/>
          </p:nvSpPr>
          <p:spPr>
            <a:xfrm>
              <a:off x="1658552" y="2027976"/>
              <a:ext cx="1914841" cy="398312"/>
            </a:xfrm>
            <a:prstGeom prst="rect">
              <a:avLst/>
            </a:prstGeom>
          </p:spPr>
          <p:txBody>
            <a:bodyPr wrap="square">
              <a:spAutoFit/>
            </a:bodyPr>
            <a:lstStyle/>
            <a:p>
              <a:pPr>
                <a:lnSpc>
                  <a:spcPct val="125000"/>
                </a:lnSpc>
                <a:buClr>
                  <a:srgbClr val="C00000"/>
                </a:buClr>
              </a:pPr>
              <a:r>
                <a:rPr lang="zh-CN" altLang="en-US" b="1" dirty="0"/>
                <a:t>涉及研究内容</a:t>
              </a:r>
            </a:p>
          </p:txBody>
        </p:sp>
        <p:grpSp>
          <p:nvGrpSpPr>
            <p:cNvPr id="15" name="组合 14"/>
            <p:cNvGrpSpPr/>
            <p:nvPr/>
          </p:nvGrpSpPr>
          <p:grpSpPr>
            <a:xfrm>
              <a:off x="1428524" y="2493909"/>
              <a:ext cx="2740571" cy="171135"/>
              <a:chOff x="3219679" y="2534889"/>
              <a:chExt cx="2740571" cy="171135"/>
            </a:xfrm>
          </p:grpSpPr>
          <p:cxnSp>
            <p:nvCxnSpPr>
              <p:cNvPr id="16" name="直接连接符 15"/>
              <p:cNvCxnSpPr/>
              <p:nvPr/>
            </p:nvCxnSpPr>
            <p:spPr>
              <a:xfrm>
                <a:off x="3312769" y="2579339"/>
                <a:ext cx="1094359" cy="0"/>
              </a:xfrm>
              <a:prstGeom prst="line">
                <a:avLst/>
              </a:prstGeom>
              <a:ln w="12700" cap="rnd">
                <a:solidFill>
                  <a:srgbClr val="29667F"/>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540992" y="2654633"/>
                <a:ext cx="832330" cy="0"/>
              </a:xfrm>
              <a:prstGeom prst="line">
                <a:avLst/>
              </a:prstGeom>
              <a:ln w="12700" cap="rnd">
                <a:solidFill>
                  <a:srgbClr val="29667F"/>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409508" y="2580926"/>
                <a:ext cx="128580" cy="74408"/>
              </a:xfrm>
              <a:prstGeom prst="line">
                <a:avLst/>
              </a:prstGeom>
              <a:ln w="12700" cap="rnd">
                <a:solidFill>
                  <a:srgbClr val="29667F"/>
                </a:solidFill>
                <a:round/>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219679" y="2534889"/>
                <a:ext cx="88900" cy="88900"/>
              </a:xfrm>
              <a:prstGeom prst="ellipse">
                <a:avLst/>
              </a:pr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384758" y="2613584"/>
                <a:ext cx="88900" cy="88899"/>
              </a:xfrm>
              <a:prstGeom prst="ellipse">
                <a:avLst/>
              </a:pr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5535717" y="2603242"/>
                <a:ext cx="146787" cy="102782"/>
              </a:xfrm>
              <a:prstGeom prst="line">
                <a:avLst/>
              </a:prstGeom>
              <a:ln w="12700" cap="rnd">
                <a:solidFill>
                  <a:srgbClr val="29667F"/>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668609" y="2603242"/>
                <a:ext cx="146787" cy="102782"/>
              </a:xfrm>
              <a:prstGeom prst="line">
                <a:avLst/>
              </a:prstGeom>
              <a:ln w="12700" cap="rnd">
                <a:solidFill>
                  <a:srgbClr val="29667F"/>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813463" y="2603242"/>
                <a:ext cx="146787" cy="102782"/>
              </a:xfrm>
              <a:prstGeom prst="line">
                <a:avLst/>
              </a:prstGeom>
              <a:ln w="12700" cap="rnd">
                <a:solidFill>
                  <a:srgbClr val="29667F"/>
                </a:solidFill>
                <a:round/>
              </a:ln>
            </p:spPr>
            <p:style>
              <a:lnRef idx="1">
                <a:schemeClr val="accent1"/>
              </a:lnRef>
              <a:fillRef idx="0">
                <a:schemeClr val="accent1"/>
              </a:fillRef>
              <a:effectRef idx="0">
                <a:schemeClr val="accent1"/>
              </a:effectRef>
              <a:fontRef idx="minor">
                <a:schemeClr val="tx1"/>
              </a:fontRef>
            </p:style>
          </p:cxnSp>
        </p:grpSp>
      </p:grpSp>
      <p:sp>
        <p:nvSpPr>
          <p:cNvPr id="24" name="燕尾形 48"/>
          <p:cNvSpPr/>
          <p:nvPr/>
        </p:nvSpPr>
        <p:spPr>
          <a:xfrm>
            <a:off x="977265" y="2651045"/>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mn-ea"/>
                <a:sym typeface="Arial" panose="020B0604020202020204" pitchFamily="34" charset="0"/>
              </a:rPr>
              <a:t>机械结构设计</a:t>
            </a:r>
          </a:p>
        </p:txBody>
      </p:sp>
      <p:sp>
        <p:nvSpPr>
          <p:cNvPr id="25" name="燕尾形 18"/>
          <p:cNvSpPr/>
          <p:nvPr/>
        </p:nvSpPr>
        <p:spPr>
          <a:xfrm>
            <a:off x="7533005" y="2650490"/>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mn-ea"/>
                <a:sym typeface="Arial" panose="020B0604020202020204" pitchFamily="34" charset="0"/>
              </a:rPr>
              <a:t>实时图像处理</a:t>
            </a:r>
          </a:p>
        </p:txBody>
      </p:sp>
      <p:sp>
        <p:nvSpPr>
          <p:cNvPr id="26" name="燕尾形 18"/>
          <p:cNvSpPr/>
          <p:nvPr/>
        </p:nvSpPr>
        <p:spPr>
          <a:xfrm>
            <a:off x="4255135" y="3695700"/>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mn-ea"/>
                <a:sym typeface="Arial" panose="020B0604020202020204" pitchFamily="34" charset="0"/>
              </a:rPr>
              <a:t>机器人视觉</a:t>
            </a:r>
          </a:p>
        </p:txBody>
      </p:sp>
      <p:sp>
        <p:nvSpPr>
          <p:cNvPr id="27" name="燕尾形 18"/>
          <p:cNvSpPr/>
          <p:nvPr/>
        </p:nvSpPr>
        <p:spPr>
          <a:xfrm>
            <a:off x="963930" y="4805045"/>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mn-ea"/>
                <a:sym typeface="Arial" panose="020B0604020202020204" pitchFamily="34" charset="0"/>
              </a:rPr>
              <a:t>机器人自定位</a:t>
            </a:r>
          </a:p>
        </p:txBody>
      </p:sp>
      <p:sp>
        <p:nvSpPr>
          <p:cNvPr id="28" name="燕尾形 18"/>
          <p:cNvSpPr/>
          <p:nvPr/>
        </p:nvSpPr>
        <p:spPr>
          <a:xfrm>
            <a:off x="7546340" y="4740910"/>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mn-ea"/>
                <a:sym typeface="Arial" panose="020B0604020202020204" pitchFamily="34" charset="0"/>
              </a:rPr>
              <a:t>目标识别与跟踪</a:t>
            </a:r>
          </a:p>
        </p:txBody>
      </p:sp>
      <p:sp>
        <p:nvSpPr>
          <p:cNvPr id="29" name="燕尾形 18"/>
          <p:cNvSpPr/>
          <p:nvPr/>
        </p:nvSpPr>
        <p:spPr>
          <a:xfrm>
            <a:off x="4255135" y="2644695"/>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mn-ea"/>
                <a:sym typeface="Arial" panose="020B0604020202020204" pitchFamily="34" charset="0"/>
              </a:rPr>
              <a:t>运动控制</a:t>
            </a:r>
          </a:p>
        </p:txBody>
      </p:sp>
      <p:sp>
        <p:nvSpPr>
          <p:cNvPr id="30" name="燕尾形 18"/>
          <p:cNvSpPr/>
          <p:nvPr/>
        </p:nvSpPr>
        <p:spPr>
          <a:xfrm>
            <a:off x="950595" y="3714750"/>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mn-ea"/>
                <a:sym typeface="Arial" panose="020B0604020202020204" pitchFamily="34" charset="0"/>
              </a:rPr>
              <a:t>机器人控制体系结构</a:t>
            </a:r>
          </a:p>
        </p:txBody>
      </p:sp>
      <p:sp>
        <p:nvSpPr>
          <p:cNvPr id="31" name="燕尾形 18"/>
          <p:cNvSpPr/>
          <p:nvPr/>
        </p:nvSpPr>
        <p:spPr>
          <a:xfrm>
            <a:off x="7533005" y="3695700"/>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mn-ea"/>
                <a:sym typeface="Arial" panose="020B0604020202020204" pitchFamily="34" charset="0"/>
              </a:rPr>
              <a:t>路径和轨迹规划</a:t>
            </a:r>
          </a:p>
        </p:txBody>
      </p:sp>
      <p:sp>
        <p:nvSpPr>
          <p:cNvPr id="32" name="燕尾形 18"/>
          <p:cNvSpPr/>
          <p:nvPr/>
        </p:nvSpPr>
        <p:spPr>
          <a:xfrm>
            <a:off x="4255135" y="4811395"/>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mn-ea"/>
                <a:sym typeface="Arial" panose="020B0604020202020204" pitchFamily="34" charset="0"/>
              </a:rPr>
              <a:t>多机器人协调控制</a:t>
            </a:r>
          </a:p>
        </p:txBody>
      </p:sp>
      <p:sp>
        <p:nvSpPr>
          <p:cNvPr id="33" name="燕尾形 18"/>
          <p:cNvSpPr/>
          <p:nvPr/>
        </p:nvSpPr>
        <p:spPr>
          <a:xfrm>
            <a:off x="977265" y="5851525"/>
            <a:ext cx="3201035" cy="778510"/>
          </a:xfrm>
          <a:prstGeom prst="chevron">
            <a:avLst>
              <a:gd name="adj" fmla="val 37078"/>
            </a:avLst>
          </a:prstGeom>
          <a:solidFill>
            <a:srgbClr val="2966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effectLst>
                  <a:outerShdw blurRad="38100" dist="38100" dir="2700000" algn="tl">
                    <a:srgbClr val="000000">
                      <a:alpha val="43137"/>
                    </a:srgbClr>
                  </a:outerShdw>
                </a:effectLst>
                <a:latin typeface="+mn-ea"/>
                <a:sym typeface="Arial" panose="020B0604020202020204" pitchFamily="34"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3506" y="313348"/>
            <a:ext cx="7694804" cy="867309"/>
            <a:chOff x="193801" y="1088683"/>
            <a:chExt cx="7694804" cy="867309"/>
          </a:xfrm>
        </p:grpSpPr>
        <p:grpSp>
          <p:nvGrpSpPr>
            <p:cNvPr id="6" name="组合 5"/>
            <p:cNvGrpSpPr/>
            <p:nvPr/>
          </p:nvGrpSpPr>
          <p:grpSpPr>
            <a:xfrm>
              <a:off x="193801" y="1088683"/>
              <a:ext cx="7694804" cy="684939"/>
              <a:chOff x="117601" y="1044157"/>
              <a:chExt cx="7694804" cy="684939"/>
            </a:xfrm>
          </p:grpSpPr>
          <p:sp>
            <p:nvSpPr>
              <p:cNvPr id="10" name="标题 3"/>
              <p:cNvSpPr txBox="1"/>
              <p:nvPr/>
            </p:nvSpPr>
            <p:spPr>
              <a:xfrm>
                <a:off x="117601" y="1044157"/>
                <a:ext cx="6470389" cy="435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t>智能机器人</a:t>
                </a:r>
                <a:r>
                  <a:rPr lang="zh-CN" altLang="en-US" sz="2800" b="1" dirty="0">
                    <a:effectLst>
                      <a:outerShdw blurRad="38100" dist="38100" dir="2700000" algn="tl">
                        <a:srgbClr val="000000">
                          <a:alpha val="43137"/>
                        </a:srgbClr>
                      </a:outerShdw>
                    </a:effectLst>
                  </a:rPr>
                  <a:t>系统典型案例</a:t>
                </a:r>
                <a:r>
                  <a:rPr lang="en-US" altLang="zh-CN" sz="2800" b="1" dirty="0">
                    <a:effectLst>
                      <a:outerShdw blurRad="38100" dist="38100" dir="2700000" algn="tl">
                        <a:srgbClr val="000000">
                          <a:alpha val="43137"/>
                        </a:srgbClr>
                      </a:outerShdw>
                    </a:effectLst>
                  </a:rPr>
                  <a:t>2—</a:t>
                </a:r>
                <a:r>
                  <a:rPr lang="zh-CN" altLang="en-US" sz="2800" b="1" dirty="0">
                    <a:effectLst>
                      <a:outerShdw blurRad="38100" dist="38100" dir="2700000" algn="tl">
                        <a:srgbClr val="000000">
                          <a:alpha val="43137"/>
                        </a:srgbClr>
                      </a:outerShdw>
                    </a:effectLst>
                  </a:rPr>
                  <a:t>救援机器人</a:t>
                </a:r>
              </a:p>
              <a:p>
                <a:pPr lvl="0">
                  <a:defRPr/>
                </a:pPr>
                <a:endParaRPr lang="zh-CN" altLang="en-US" sz="2800" b="1" dirty="0">
                  <a:effectLst>
                    <a:outerShdw blurRad="38100" dist="38100" dir="2700000" algn="tl">
                      <a:srgbClr val="000000">
                        <a:alpha val="43137"/>
                      </a:srgbClr>
                    </a:outerShdw>
                  </a:effectLst>
                </a:endParaRPr>
              </a:p>
            </p:txBody>
          </p:sp>
          <p:sp>
            <p:nvSpPr>
              <p:cNvPr id="8" name="任意多边形: 形状 15"/>
              <p:cNvSpPr/>
              <p:nvPr/>
            </p:nvSpPr>
            <p:spPr>
              <a:xfrm rot="10800000" flipH="1">
                <a:off x="7230335" y="1377229"/>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pic>
        <p:nvPicPr>
          <p:cNvPr id="13" name="图片 3" descr="fetch"/>
          <p:cNvPicPr>
            <a:picLocks noChangeAspect="1" noChangeArrowheads="1"/>
          </p:cNvPicPr>
          <p:nvPr/>
        </p:nvPicPr>
        <p:blipFill>
          <a:blip r:embed="rId3" cstate="print"/>
          <a:srcRect/>
          <a:stretch>
            <a:fillRect/>
          </a:stretch>
        </p:blipFill>
        <p:spPr>
          <a:xfrm>
            <a:off x="1189607" y="998287"/>
            <a:ext cx="8739043" cy="573509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88777"/>
            <a:ext cx="8008620" cy="1195719"/>
            <a:chOff x="1263525" y="1421755"/>
            <a:chExt cx="6625080" cy="571401"/>
          </a:xfrm>
        </p:grpSpPr>
        <p:grpSp>
          <p:nvGrpSpPr>
            <p:cNvPr id="6" name="组合 5"/>
            <p:cNvGrpSpPr/>
            <p:nvPr/>
          </p:nvGrpSpPr>
          <p:grpSpPr>
            <a:xfrm>
              <a:off x="1383409" y="1421755"/>
              <a:ext cx="6505196" cy="571401"/>
              <a:chOff x="1307209" y="1377229"/>
              <a:chExt cx="6505196" cy="571401"/>
            </a:xfrm>
          </p:grpSpPr>
          <p:sp>
            <p:nvSpPr>
              <p:cNvPr id="10" name="标题 3"/>
              <p:cNvSpPr txBox="1"/>
              <p:nvPr/>
            </p:nvSpPr>
            <p:spPr>
              <a:xfrm>
                <a:off x="1307209" y="1513606"/>
                <a:ext cx="6470389" cy="435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800" b="1" dirty="0"/>
                  <a:t>智能机器人系统典型案例</a:t>
                </a:r>
                <a:r>
                  <a:rPr lang="en-US" altLang="zh-CN" sz="2800" b="1" dirty="0"/>
                  <a:t>2—</a:t>
                </a:r>
                <a:r>
                  <a:rPr lang="zh-CN" altLang="en-US" sz="2800" b="1" dirty="0"/>
                  <a:t>救援机器人</a:t>
                </a:r>
              </a:p>
              <a:p>
                <a:pPr lvl="0">
                  <a:defRPr/>
                </a:pPr>
                <a:endParaRPr lang="zh-CN" altLang="en-US" sz="2800" b="1" dirty="0"/>
              </a:p>
            </p:txBody>
          </p:sp>
          <p:sp>
            <p:nvSpPr>
              <p:cNvPr id="8" name="任意多边形: 形状 15"/>
              <p:cNvSpPr/>
              <p:nvPr/>
            </p:nvSpPr>
            <p:spPr>
              <a:xfrm rot="10800000" flipH="1">
                <a:off x="7230335" y="1377229"/>
                <a:ext cx="582070" cy="351867"/>
              </a:xfrm>
              <a:custGeom>
                <a:avLst/>
                <a:gdLst>
                  <a:gd name="connsiteX0" fmla="*/ 0 w 1409700"/>
                  <a:gd name="connsiteY0" fmla="*/ 561975 h 561975"/>
                  <a:gd name="connsiteX1" fmla="*/ 1409700 w 1409700"/>
                  <a:gd name="connsiteY1" fmla="*/ 561975 h 561975"/>
                  <a:gd name="connsiteX2" fmla="*/ 1409700 w 1409700"/>
                  <a:gd name="connsiteY2" fmla="*/ 0 h 561975"/>
                </a:gdLst>
                <a:ahLst/>
                <a:cxnLst>
                  <a:cxn ang="0">
                    <a:pos x="connsiteX0" y="connsiteY0"/>
                  </a:cxn>
                  <a:cxn ang="0">
                    <a:pos x="connsiteX1" y="connsiteY1"/>
                  </a:cxn>
                  <a:cxn ang="0">
                    <a:pos x="connsiteX2" y="connsiteY2"/>
                  </a:cxn>
                </a:cxnLst>
                <a:rect l="l" t="t" r="r" b="b"/>
                <a:pathLst>
                  <a:path w="1409700" h="561975">
                    <a:moveTo>
                      <a:pt x="0" y="561975"/>
                    </a:moveTo>
                    <a:lnTo>
                      <a:pt x="1409700" y="561975"/>
                    </a:lnTo>
                    <a:lnTo>
                      <a:pt x="1409700" y="0"/>
                    </a:lnTo>
                  </a:path>
                </a:pathLst>
              </a:custGeom>
              <a:noFill/>
              <a:ln>
                <a:solidFill>
                  <a:srgbClr val="2966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任意多边形: 形状 11"/>
            <p:cNvSpPr/>
            <p:nvPr/>
          </p:nvSpPr>
          <p:spPr>
            <a:xfrm>
              <a:off x="1263525" y="1631524"/>
              <a:ext cx="119885" cy="324468"/>
            </a:xfrm>
            <a:custGeom>
              <a:avLst/>
              <a:gdLst>
                <a:gd name="connsiteX0" fmla="*/ 861779 w 2878751"/>
                <a:gd name="connsiteY0" fmla="*/ 4803922 h 7791323"/>
                <a:gd name="connsiteX1" fmla="*/ 0 w 2878751"/>
                <a:gd name="connsiteY1" fmla="*/ 5956012 h 7791323"/>
                <a:gd name="connsiteX2" fmla="*/ 0 w 2878751"/>
                <a:gd name="connsiteY2" fmla="*/ 6701113 h 7791323"/>
                <a:gd name="connsiteX3" fmla="*/ 1102605 w 2878751"/>
                <a:gd name="connsiteY3" fmla="*/ 5231828 h 7791323"/>
                <a:gd name="connsiteX4" fmla="*/ 2878751 w 2878751"/>
                <a:gd name="connsiteY4" fmla="*/ 3942795 h 7791323"/>
                <a:gd name="connsiteX5" fmla="*/ 1505914 w 2878751"/>
                <a:gd name="connsiteY5" fmla="*/ 3942795 h 7791323"/>
                <a:gd name="connsiteX6" fmla="*/ 1012668 w 2878751"/>
                <a:gd name="connsiteY6" fmla="*/ 4602203 h 7791323"/>
                <a:gd name="connsiteX7" fmla="*/ 1375969 w 2878751"/>
                <a:gd name="connsiteY7" fmla="*/ 5247728 h 7791323"/>
                <a:gd name="connsiteX8" fmla="*/ 1373130 w 2878751"/>
                <a:gd name="connsiteY8" fmla="*/ 5249326 h 7791323"/>
                <a:gd name="connsiteX9" fmla="*/ 1375970 w 2878751"/>
                <a:gd name="connsiteY9" fmla="*/ 5251457 h 7791323"/>
                <a:gd name="connsiteX10" fmla="*/ 0 w 2878751"/>
                <a:gd name="connsiteY10" fmla="*/ 7085020 h 7791323"/>
                <a:gd name="connsiteX11" fmla="*/ 0 w 2878751"/>
                <a:gd name="connsiteY11" fmla="*/ 7791323 h 7791323"/>
                <a:gd name="connsiteX12" fmla="*/ 0 w 2878751"/>
                <a:gd name="connsiteY12" fmla="*/ 0 h 7791323"/>
                <a:gd name="connsiteX13" fmla="*/ 0 w 2878751"/>
                <a:gd name="connsiteY13" fmla="*/ 1835311 h 7791323"/>
                <a:gd name="connsiteX14" fmla="*/ 1505912 w 2878751"/>
                <a:gd name="connsiteY14" fmla="*/ 3848527 h 7791323"/>
                <a:gd name="connsiteX15" fmla="*/ 2878749 w 2878751"/>
                <a:gd name="connsiteY15" fmla="*/ 3848527 h 7791323"/>
                <a:gd name="connsiteX16" fmla="*/ 1298722 w 2878751"/>
                <a:gd name="connsiteY16" fmla="*/ 1736229 h 7791323"/>
                <a:gd name="connsiteX17" fmla="*/ 801029 w 2878751"/>
                <a:gd name="connsiteY17" fmla="*/ 1833203 h 7791323"/>
                <a:gd name="connsiteX18" fmla="*/ 1726462 w 2878751"/>
                <a:gd name="connsiteY18" fmla="*/ 3067884 h 7791323"/>
                <a:gd name="connsiteX19" fmla="*/ 1764886 w 2878751"/>
                <a:gd name="connsiteY19" fmla="*/ 3075642 h 7791323"/>
                <a:gd name="connsiteX20" fmla="*/ 1869503 w 2878751"/>
                <a:gd name="connsiteY20" fmla="*/ 3233472 h 7791323"/>
                <a:gd name="connsiteX21" fmla="*/ 1698212 w 2878751"/>
                <a:gd name="connsiteY21" fmla="*/ 3404763 h 7791323"/>
                <a:gd name="connsiteX22" fmla="*/ 1526921 w 2878751"/>
                <a:gd name="connsiteY22" fmla="*/ 3233472 h 7791323"/>
                <a:gd name="connsiteX23" fmla="*/ 1534493 w 2878751"/>
                <a:gd name="connsiteY23" fmla="*/ 3195968 h 7791323"/>
                <a:gd name="connsiteX24" fmla="*/ 462119 w 2878751"/>
                <a:gd name="connsiteY24" fmla="*/ 1765241 h 7791323"/>
                <a:gd name="connsiteX25" fmla="*/ 646503 w 2878751"/>
                <a:gd name="connsiteY25" fmla="*/ 1627039 h 7791323"/>
                <a:gd name="connsiteX26" fmla="*/ 647491 w 2878751"/>
                <a:gd name="connsiteY26" fmla="*/ 1628357 h 7791323"/>
                <a:gd name="connsiteX27" fmla="*/ 1145455 w 2878751"/>
                <a:gd name="connsiteY27" fmla="*/ 1531330 h 7791323"/>
                <a:gd name="connsiteX0-1" fmla="*/ 861779 w 2878751"/>
                <a:gd name="connsiteY0-2" fmla="*/ 4803922 h 7791323"/>
                <a:gd name="connsiteX1-3" fmla="*/ 0 w 2878751"/>
                <a:gd name="connsiteY1-4" fmla="*/ 5956012 h 7791323"/>
                <a:gd name="connsiteX2-5" fmla="*/ 0 w 2878751"/>
                <a:gd name="connsiteY2-6" fmla="*/ 6701113 h 7791323"/>
                <a:gd name="connsiteX3-7" fmla="*/ 1102605 w 2878751"/>
                <a:gd name="connsiteY3-8" fmla="*/ 5231828 h 7791323"/>
                <a:gd name="connsiteX4-9" fmla="*/ 861779 w 2878751"/>
                <a:gd name="connsiteY4-10" fmla="*/ 4803922 h 7791323"/>
                <a:gd name="connsiteX5-11" fmla="*/ 2878751 w 2878751"/>
                <a:gd name="connsiteY5-12" fmla="*/ 3942795 h 7791323"/>
                <a:gd name="connsiteX6-13" fmla="*/ 1505914 w 2878751"/>
                <a:gd name="connsiteY6-14" fmla="*/ 3942795 h 7791323"/>
                <a:gd name="connsiteX7-15" fmla="*/ 1012668 w 2878751"/>
                <a:gd name="connsiteY7-16" fmla="*/ 4602203 h 7791323"/>
                <a:gd name="connsiteX8-17" fmla="*/ 1375969 w 2878751"/>
                <a:gd name="connsiteY8-18" fmla="*/ 5247728 h 7791323"/>
                <a:gd name="connsiteX9-19" fmla="*/ 1373130 w 2878751"/>
                <a:gd name="connsiteY9-20" fmla="*/ 5249326 h 7791323"/>
                <a:gd name="connsiteX10-21" fmla="*/ 1375970 w 2878751"/>
                <a:gd name="connsiteY10-22" fmla="*/ 5251457 h 7791323"/>
                <a:gd name="connsiteX11-23" fmla="*/ 0 w 2878751"/>
                <a:gd name="connsiteY11-24" fmla="*/ 7085020 h 7791323"/>
                <a:gd name="connsiteX12-25" fmla="*/ 0 w 2878751"/>
                <a:gd name="connsiteY12-26" fmla="*/ 7791323 h 7791323"/>
                <a:gd name="connsiteX13-27" fmla="*/ 2878751 w 2878751"/>
                <a:gd name="connsiteY13-28" fmla="*/ 3942795 h 7791323"/>
                <a:gd name="connsiteX14-29" fmla="*/ 0 w 2878751"/>
                <a:gd name="connsiteY14-30" fmla="*/ 0 h 7791323"/>
                <a:gd name="connsiteX15-31" fmla="*/ 0 w 2878751"/>
                <a:gd name="connsiteY15-32" fmla="*/ 1835311 h 7791323"/>
                <a:gd name="connsiteX16-33" fmla="*/ 1505912 w 2878751"/>
                <a:gd name="connsiteY16-34" fmla="*/ 3848527 h 7791323"/>
                <a:gd name="connsiteX17-35" fmla="*/ 2878749 w 2878751"/>
                <a:gd name="connsiteY17-36" fmla="*/ 3848527 h 7791323"/>
                <a:gd name="connsiteX18-37" fmla="*/ 1298722 w 2878751"/>
                <a:gd name="connsiteY18-38" fmla="*/ 1736229 h 7791323"/>
                <a:gd name="connsiteX19-39" fmla="*/ 801029 w 2878751"/>
                <a:gd name="connsiteY19-40" fmla="*/ 1833203 h 7791323"/>
                <a:gd name="connsiteX20-41" fmla="*/ 1726462 w 2878751"/>
                <a:gd name="connsiteY20-42" fmla="*/ 3067884 h 7791323"/>
                <a:gd name="connsiteX21-43" fmla="*/ 1764886 w 2878751"/>
                <a:gd name="connsiteY21-44" fmla="*/ 3075642 h 7791323"/>
                <a:gd name="connsiteX22-45" fmla="*/ 1869503 w 2878751"/>
                <a:gd name="connsiteY22-46" fmla="*/ 3233472 h 7791323"/>
                <a:gd name="connsiteX23-47" fmla="*/ 1698212 w 2878751"/>
                <a:gd name="connsiteY23-48" fmla="*/ 3404763 h 7791323"/>
                <a:gd name="connsiteX24-49" fmla="*/ 1526921 w 2878751"/>
                <a:gd name="connsiteY24-50" fmla="*/ 3233472 h 7791323"/>
                <a:gd name="connsiteX25-51" fmla="*/ 1534493 w 2878751"/>
                <a:gd name="connsiteY25-52" fmla="*/ 3195968 h 7791323"/>
                <a:gd name="connsiteX26-53" fmla="*/ 392269 w 2878751"/>
                <a:gd name="connsiteY26-54" fmla="*/ 1673166 h 7791323"/>
                <a:gd name="connsiteX27-55" fmla="*/ 646503 w 2878751"/>
                <a:gd name="connsiteY27-56" fmla="*/ 1627039 h 7791323"/>
                <a:gd name="connsiteX28" fmla="*/ 647491 w 2878751"/>
                <a:gd name="connsiteY28" fmla="*/ 1628357 h 7791323"/>
                <a:gd name="connsiteX29" fmla="*/ 1145455 w 2878751"/>
                <a:gd name="connsiteY29" fmla="*/ 1531330 h 7791323"/>
                <a:gd name="connsiteX30" fmla="*/ 0 w 2878751"/>
                <a:gd name="connsiteY30" fmla="*/ 0 h 7791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 y="connsiteY28"/>
                </a:cxn>
                <a:cxn ang="0">
                  <a:pos x="connsiteX29" y="connsiteY29"/>
                </a:cxn>
                <a:cxn ang="0">
                  <a:pos x="connsiteX30" y="connsiteY30"/>
                </a:cxn>
              </a:cxnLst>
              <a:rect l="l" t="t" r="r" b="b"/>
              <a:pathLst>
                <a:path w="2878751" h="7791323">
                  <a:moveTo>
                    <a:pt x="861779" y="4803922"/>
                  </a:moveTo>
                  <a:lnTo>
                    <a:pt x="0" y="5956012"/>
                  </a:lnTo>
                  <a:lnTo>
                    <a:pt x="0" y="6701113"/>
                  </a:lnTo>
                  <a:lnTo>
                    <a:pt x="1102605" y="5231828"/>
                  </a:lnTo>
                  <a:lnTo>
                    <a:pt x="861779" y="4803922"/>
                  </a:lnTo>
                  <a:close/>
                  <a:moveTo>
                    <a:pt x="2878751" y="3942795"/>
                  </a:moveTo>
                  <a:lnTo>
                    <a:pt x="1505914" y="3942795"/>
                  </a:lnTo>
                  <a:lnTo>
                    <a:pt x="1012668" y="4602203"/>
                  </a:lnTo>
                  <a:lnTo>
                    <a:pt x="1375969" y="5247728"/>
                  </a:lnTo>
                  <a:lnTo>
                    <a:pt x="1373130" y="5249326"/>
                  </a:lnTo>
                  <a:lnTo>
                    <a:pt x="1375970" y="5251457"/>
                  </a:lnTo>
                  <a:lnTo>
                    <a:pt x="0" y="7085020"/>
                  </a:lnTo>
                  <a:lnTo>
                    <a:pt x="0" y="7791323"/>
                  </a:lnTo>
                  <a:lnTo>
                    <a:pt x="2878751" y="3942795"/>
                  </a:lnTo>
                  <a:close/>
                  <a:moveTo>
                    <a:pt x="0" y="0"/>
                  </a:moveTo>
                  <a:lnTo>
                    <a:pt x="0" y="1835311"/>
                  </a:lnTo>
                  <a:lnTo>
                    <a:pt x="1505912" y="3848527"/>
                  </a:lnTo>
                  <a:lnTo>
                    <a:pt x="2878749" y="3848527"/>
                  </a:lnTo>
                  <a:lnTo>
                    <a:pt x="1298722" y="1736229"/>
                  </a:lnTo>
                  <a:lnTo>
                    <a:pt x="801029" y="1833203"/>
                  </a:lnTo>
                  <a:lnTo>
                    <a:pt x="1726462" y="3067884"/>
                  </a:lnTo>
                  <a:lnTo>
                    <a:pt x="1764886" y="3075642"/>
                  </a:lnTo>
                  <a:cubicBezTo>
                    <a:pt x="1826365" y="3101645"/>
                    <a:pt x="1869503" y="3162521"/>
                    <a:pt x="1869503" y="3233472"/>
                  </a:cubicBezTo>
                  <a:cubicBezTo>
                    <a:pt x="1869503" y="3328073"/>
                    <a:pt x="1792813" y="3404763"/>
                    <a:pt x="1698212" y="3404763"/>
                  </a:cubicBezTo>
                  <a:cubicBezTo>
                    <a:pt x="1603611" y="3404763"/>
                    <a:pt x="1526921" y="3328073"/>
                    <a:pt x="1526921" y="3233472"/>
                  </a:cubicBezTo>
                  <a:lnTo>
                    <a:pt x="1534493" y="3195968"/>
                  </a:lnTo>
                  <a:lnTo>
                    <a:pt x="392269" y="1673166"/>
                  </a:lnTo>
                  <a:lnTo>
                    <a:pt x="646503" y="1627039"/>
                  </a:lnTo>
                  <a:lnTo>
                    <a:pt x="647491" y="1628357"/>
                  </a:lnTo>
                  <a:lnTo>
                    <a:pt x="1145455" y="153133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3" name="组合 12"/>
          <p:cNvGrpSpPr/>
          <p:nvPr/>
        </p:nvGrpSpPr>
        <p:grpSpPr>
          <a:xfrm>
            <a:off x="144920" y="825097"/>
            <a:ext cx="12047080" cy="5888660"/>
            <a:chOff x="1293060" y="2059107"/>
            <a:chExt cx="6092083" cy="3071012"/>
          </a:xfrm>
        </p:grpSpPr>
        <p:pic>
          <p:nvPicPr>
            <p:cNvPr id="14" name="图片 3" descr="E:\学习\论文\小论文\fig2-2new.bmpfig2-2new"/>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3060" y="2059107"/>
              <a:ext cx="3464110" cy="1947861"/>
            </a:xfrm>
            <a:prstGeom prst="rect">
              <a:avLst/>
            </a:prstGeom>
            <a:noFill/>
            <a:ln w="9525">
              <a:noFill/>
              <a:miter lim="800000"/>
              <a:headEnd/>
              <a:tailEnd/>
            </a:ln>
          </p:spPr>
        </p:pic>
        <p:graphicFrame>
          <p:nvGraphicFramePr>
            <p:cNvPr id="15" name="对象 41"/>
            <p:cNvGraphicFramePr/>
            <p:nvPr>
              <p:extLst>
                <p:ext uri="{D42A27DB-BD31-4B8C-83A1-F6EECF244321}">
                  <p14:modId xmlns:p14="http://schemas.microsoft.com/office/powerpoint/2010/main" val="1384457235"/>
                </p:ext>
              </p:extLst>
            </p:nvPr>
          </p:nvGraphicFramePr>
          <p:xfrm>
            <a:off x="4715417" y="2228803"/>
            <a:ext cx="2669726" cy="1596946"/>
          </p:xfrm>
          <a:graphic>
            <a:graphicData uri="http://schemas.openxmlformats.org/presentationml/2006/ole">
              <mc:AlternateContent xmlns:mc="http://schemas.openxmlformats.org/markup-compatibility/2006">
                <mc:Choice xmlns:v="urn:schemas-microsoft-com:vml" Requires="v">
                  <p:oleObj spid="_x0000_s1042" r:id="rId5" imgW="6286500" imgH="2768600" progId="Visio.DrawingConvertable.15">
                    <p:embed/>
                  </p:oleObj>
                </mc:Choice>
                <mc:Fallback>
                  <p:oleObj r:id="rId5" imgW="6286500" imgH="2768600" progId="Visio.DrawingConvertable.15">
                    <p:embed/>
                    <p:pic>
                      <p:nvPicPr>
                        <p:cNvPr id="0" name="对象 4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5417" y="2228803"/>
                          <a:ext cx="2669726" cy="1596946"/>
                        </a:xfrm>
                        <a:prstGeom prst="rect">
                          <a:avLst/>
                        </a:prstGeom>
                        <a:noFill/>
                        <a:ln>
                          <a:noFill/>
                        </a:ln>
                      </p:spPr>
                    </p:pic>
                  </p:oleObj>
                </mc:Fallback>
              </mc:AlternateContent>
            </a:graphicData>
          </a:graphic>
        </p:graphicFrame>
        <p:pic>
          <p:nvPicPr>
            <p:cNvPr id="18" name="图片 17"/>
            <p:cNvPicPr/>
            <p:nvPr/>
          </p:nvPicPr>
          <p:blipFill>
            <a:blip r:embed="rId7" cstate="print"/>
            <a:srcRect/>
            <a:stretch>
              <a:fillRect/>
            </a:stretch>
          </p:blipFill>
          <p:spPr bwMode="auto">
            <a:xfrm>
              <a:off x="1489876" y="3777838"/>
              <a:ext cx="1926063" cy="1352281"/>
            </a:xfrm>
            <a:prstGeom prst="rect">
              <a:avLst/>
            </a:prstGeom>
            <a:noFill/>
            <a:ln w="9525">
              <a:noFill/>
              <a:miter lim="800000"/>
              <a:headEnd/>
              <a:tailEnd/>
            </a:ln>
          </p:spPr>
        </p:pic>
      </p:grpSp>
      <p:sp>
        <p:nvSpPr>
          <p:cNvPr id="34" name="文本框 33">
            <a:extLst>
              <a:ext uri="{FF2B5EF4-FFF2-40B4-BE49-F238E27FC236}">
                <a16:creationId xmlns:a16="http://schemas.microsoft.com/office/drawing/2014/main" id="{82503E43-05BB-46FB-BC72-6051F929EB71}"/>
              </a:ext>
            </a:extLst>
          </p:cNvPr>
          <p:cNvSpPr txBox="1"/>
          <p:nvPr/>
        </p:nvSpPr>
        <p:spPr>
          <a:xfrm>
            <a:off x="4732111" y="4857472"/>
            <a:ext cx="7208355" cy="1978170"/>
          </a:xfrm>
          <a:prstGeom prst="rect">
            <a:avLst/>
          </a:prstGeom>
          <a:noFill/>
        </p:spPr>
        <p:txBody>
          <a:bodyPr wrap="square">
            <a:spAutoFit/>
          </a:bodyPr>
          <a:lstStyle/>
          <a:p>
            <a:pPr>
              <a:lnSpc>
                <a:spcPct val="125000"/>
              </a:lnSpc>
              <a:buClr>
                <a:srgbClr val="C00000"/>
              </a:buClr>
            </a:pPr>
            <a:r>
              <a:rPr lang="zh-CN" altLang="en-US" sz="2000" dirty="0"/>
              <a:t>在复杂模拟灾后环境中，基于激光雷达等建立环境地图，实现高精度的</a:t>
            </a:r>
            <a:r>
              <a:rPr lang="en-US" altLang="zh-CN" sz="2000" dirty="0"/>
              <a:t>SLAM</a:t>
            </a:r>
            <a:r>
              <a:rPr lang="zh-CN" altLang="en-US" sz="2000" dirty="0"/>
              <a:t>；</a:t>
            </a:r>
            <a:r>
              <a:rPr lang="en-US" altLang="zh-CN" sz="2000" dirty="0"/>
              <a:t>	</a:t>
            </a:r>
            <a:r>
              <a:rPr lang="zh-CN" altLang="en-US" sz="2000" dirty="0"/>
              <a:t>使用红外热像仪、可见光相机等识别模拟受困者，并标注在环境地图上；</a:t>
            </a:r>
            <a:r>
              <a:rPr lang="en-US" altLang="zh-CN" sz="2000" dirty="0"/>
              <a:t>	</a:t>
            </a:r>
            <a:r>
              <a:rPr lang="zh-CN" altLang="en-US" sz="2000" dirty="0"/>
              <a:t>自主地规划未来的环境探索目标点，自主地遍历环境中的所有区域；</a:t>
            </a:r>
          </a:p>
          <a:p>
            <a:pPr>
              <a:lnSpc>
                <a:spcPct val="125000"/>
              </a:lnSpc>
              <a:buClr>
                <a:srgbClr val="C00000"/>
              </a:buClr>
            </a:pPr>
            <a:endParaRPr lang="zh-CN" altLang="en-US" sz="2000"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outVertic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897719" y="721373"/>
            <a:ext cx="3294749" cy="400110"/>
          </a:xfrm>
          <a:prstGeom prst="rect">
            <a:avLst/>
          </a:prstGeom>
        </p:spPr>
        <p:txBody>
          <a:bodyPr wrap="square">
            <a:spAutoFit/>
          </a:bodyPr>
          <a:lstStyle/>
          <a:p>
            <a:pPr algn="ctr">
              <a:buClr>
                <a:srgbClr val="C00000"/>
              </a:buClr>
            </a:pPr>
            <a:r>
              <a:rPr lang="zh-CN" altLang="en-US" sz="2000" dirty="0">
                <a:latin typeface="ArialMT"/>
              </a:rPr>
              <a:t>自主探索未知环境</a:t>
            </a:r>
          </a:p>
        </p:txBody>
      </p:sp>
      <p:sp>
        <p:nvSpPr>
          <p:cNvPr id="17" name="文本框 16">
            <a:extLst>
              <a:ext uri="{FF2B5EF4-FFF2-40B4-BE49-F238E27FC236}">
                <a16:creationId xmlns:a16="http://schemas.microsoft.com/office/drawing/2014/main" id="{3AE89C0F-E8CF-4586-B645-46C2A4EC5306}"/>
              </a:ext>
            </a:extLst>
          </p:cNvPr>
          <p:cNvSpPr txBox="1"/>
          <p:nvPr/>
        </p:nvSpPr>
        <p:spPr>
          <a:xfrm>
            <a:off x="574298" y="1465781"/>
            <a:ext cx="6094520" cy="707886"/>
          </a:xfrm>
          <a:prstGeom prst="rect">
            <a:avLst/>
          </a:prstGeom>
          <a:noFill/>
        </p:spPr>
        <p:txBody>
          <a:bodyPr wrap="square">
            <a:spAutoFit/>
          </a:bodyPr>
          <a:lstStyle/>
          <a:p>
            <a:pPr lvl="0">
              <a:defRPr/>
            </a:pPr>
            <a:r>
              <a:rPr lang="zh-CN" altLang="en-US" sz="2000" dirty="0"/>
              <a:t>智能机器人系统典型案例</a:t>
            </a:r>
            <a:r>
              <a:rPr lang="en-US" altLang="zh-CN" sz="2000" dirty="0"/>
              <a:t>2—</a:t>
            </a:r>
            <a:r>
              <a:rPr lang="zh-CN" altLang="en-US" sz="2000" dirty="0"/>
              <a:t>机器狗</a:t>
            </a:r>
          </a:p>
          <a:p>
            <a:pPr lvl="0">
              <a:defRPr/>
            </a:pPr>
            <a:endParaRPr lang="zh-CN" altLang="en-US" sz="2000" dirty="0"/>
          </a:p>
        </p:txBody>
      </p:sp>
      <p:sp>
        <p:nvSpPr>
          <p:cNvPr id="20" name="文本框 19">
            <a:extLst>
              <a:ext uri="{FF2B5EF4-FFF2-40B4-BE49-F238E27FC236}">
                <a16:creationId xmlns:a16="http://schemas.microsoft.com/office/drawing/2014/main" id="{345CD968-38C6-44AF-A292-82ACC8034CDD}"/>
              </a:ext>
            </a:extLst>
          </p:cNvPr>
          <p:cNvSpPr txBox="1"/>
          <p:nvPr/>
        </p:nvSpPr>
        <p:spPr>
          <a:xfrm>
            <a:off x="4989961" y="1538838"/>
            <a:ext cx="6094520" cy="400110"/>
          </a:xfrm>
          <a:prstGeom prst="rect">
            <a:avLst/>
          </a:prstGeom>
          <a:noFill/>
        </p:spPr>
        <p:txBody>
          <a:bodyPr wrap="square">
            <a:spAutoFit/>
          </a:bodyPr>
          <a:lstStyle/>
          <a:p>
            <a:r>
              <a:rPr lang="zh-CN" altLang="en-US" sz="2000" dirty="0"/>
              <a:t>Naviqation Map；Boston Dynamics</a:t>
            </a:r>
          </a:p>
        </p:txBody>
      </p:sp>
      <p:sp>
        <p:nvSpPr>
          <p:cNvPr id="22" name="文本框 21">
            <a:extLst>
              <a:ext uri="{FF2B5EF4-FFF2-40B4-BE49-F238E27FC236}">
                <a16:creationId xmlns:a16="http://schemas.microsoft.com/office/drawing/2014/main" id="{B785D9F0-C7A6-4388-A797-CEE0B090048F}"/>
              </a:ext>
            </a:extLst>
          </p:cNvPr>
          <p:cNvSpPr txBox="1"/>
          <p:nvPr/>
        </p:nvSpPr>
        <p:spPr>
          <a:xfrm>
            <a:off x="574298" y="2387259"/>
            <a:ext cx="6094520" cy="707886"/>
          </a:xfrm>
          <a:prstGeom prst="rect">
            <a:avLst/>
          </a:prstGeom>
          <a:noFill/>
        </p:spPr>
        <p:txBody>
          <a:bodyPr wrap="square">
            <a:spAutoFit/>
          </a:bodyPr>
          <a:lstStyle/>
          <a:p>
            <a:pPr lvl="0">
              <a:defRPr/>
            </a:pPr>
            <a:r>
              <a:rPr lang="zh-CN" altLang="en-US" sz="2000" dirty="0"/>
              <a:t>智能机器人系统典型案例</a:t>
            </a:r>
            <a:r>
              <a:rPr lang="en-US" altLang="zh-CN" sz="2000" dirty="0"/>
              <a:t>2—</a:t>
            </a:r>
            <a:r>
              <a:rPr lang="zh-CN" altLang="en-US" sz="2000" dirty="0"/>
              <a:t>服务机器人</a:t>
            </a:r>
          </a:p>
          <a:p>
            <a:pPr lvl="0">
              <a:defRPr/>
            </a:pPr>
            <a:endParaRPr lang="zh-CN" altLang="en-US" sz="2000" dirty="0"/>
          </a:p>
        </p:txBody>
      </p:sp>
      <p:sp>
        <p:nvSpPr>
          <p:cNvPr id="30" name="标题 3">
            <a:extLst>
              <a:ext uri="{FF2B5EF4-FFF2-40B4-BE49-F238E27FC236}">
                <a16:creationId xmlns:a16="http://schemas.microsoft.com/office/drawing/2014/main" id="{2C826F0F-B727-4210-A8E3-9D758747EC1B}"/>
              </a:ext>
            </a:extLst>
          </p:cNvPr>
          <p:cNvSpPr txBox="1"/>
          <p:nvPr/>
        </p:nvSpPr>
        <p:spPr>
          <a:xfrm>
            <a:off x="435721" y="3183122"/>
            <a:ext cx="7198360" cy="4349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000" dirty="0"/>
              <a:t>智能机器人系统典型案例</a:t>
            </a:r>
            <a:r>
              <a:rPr lang="en-US" altLang="zh-CN" sz="2000" dirty="0"/>
              <a:t>2—</a:t>
            </a:r>
            <a:r>
              <a:rPr lang="en-US" altLang="zh-CN" sz="2000" dirty="0" err="1"/>
              <a:t>peper</a:t>
            </a:r>
            <a:r>
              <a:rPr lang="zh-CN" altLang="en-US" sz="2000" dirty="0"/>
              <a:t>机器人</a:t>
            </a:r>
          </a:p>
          <a:p>
            <a:pPr lvl="0">
              <a:defRPr/>
            </a:pPr>
            <a:endParaRPr lang="zh-CN" altLang="en-US" sz="2000" dirty="0"/>
          </a:p>
        </p:txBody>
      </p:sp>
      <p:sp>
        <p:nvSpPr>
          <p:cNvPr id="33" name="テキスト ボックス 3">
            <a:extLst>
              <a:ext uri="{FF2B5EF4-FFF2-40B4-BE49-F238E27FC236}">
                <a16:creationId xmlns:a16="http://schemas.microsoft.com/office/drawing/2014/main" id="{8857B303-3FBF-4336-ABE8-C86DC178869C}"/>
              </a:ext>
            </a:extLst>
          </p:cNvPr>
          <p:cNvSpPr txBox="1"/>
          <p:nvPr/>
        </p:nvSpPr>
        <p:spPr>
          <a:xfrm>
            <a:off x="759276" y="3704490"/>
            <a:ext cx="10160257" cy="707886"/>
          </a:xfrm>
          <a:prstGeom prst="rect">
            <a:avLst/>
          </a:prstGeom>
          <a:noFill/>
        </p:spPr>
        <p:txBody>
          <a:bodyPr wrap="square">
            <a:spAutoFit/>
          </a:bodyPr>
          <a:lstStyle/>
          <a:p>
            <a:r>
              <a:rPr lang="en-US" altLang="zh-CN" sz="2000" dirty="0">
                <a:latin typeface="Microsoft YaHeial"/>
              </a:rPr>
              <a:t>Pepper</a:t>
            </a:r>
            <a:r>
              <a:rPr lang="zh-CN" altLang="en-US" sz="2000" dirty="0">
                <a:latin typeface="Microsoft YaHeial"/>
              </a:rPr>
              <a:t>：</a:t>
            </a:r>
            <a:r>
              <a:rPr lang="zh-CN" altLang="en-US" sz="2000" dirty="0">
                <a:latin typeface="微软雅黑" panose="020B0503020204020204" charset="-122"/>
                <a:ea typeface="微软雅黑" panose="020B0503020204020204" charset="-122"/>
              </a:rPr>
              <a:t>拥有拟人外形的交流服务机器人，拥有丰富的传感器和灵活的关节</a:t>
            </a:r>
          </a:p>
          <a:p>
            <a:endParaRPr lang="zh-CN" altLang="en-US" sz="2000" dirty="0">
              <a:latin typeface="Microsoft YaHeial"/>
            </a:endParaRPr>
          </a:p>
        </p:txBody>
      </p:sp>
      <p:sp>
        <p:nvSpPr>
          <p:cNvPr id="35" name="文本框 34">
            <a:extLst>
              <a:ext uri="{FF2B5EF4-FFF2-40B4-BE49-F238E27FC236}">
                <a16:creationId xmlns:a16="http://schemas.microsoft.com/office/drawing/2014/main" id="{338ECB52-7869-4148-87B5-0ABF6A66775F}"/>
              </a:ext>
            </a:extLst>
          </p:cNvPr>
          <p:cNvSpPr txBox="1"/>
          <p:nvPr/>
        </p:nvSpPr>
        <p:spPr>
          <a:xfrm>
            <a:off x="987641" y="771401"/>
            <a:ext cx="6094520" cy="646331"/>
          </a:xfrm>
          <a:prstGeom prst="rect">
            <a:avLst/>
          </a:prstGeom>
          <a:noFill/>
        </p:spPr>
        <p:txBody>
          <a:bodyPr wrap="square">
            <a:spAutoFit/>
          </a:bodyPr>
          <a:lstStyle/>
          <a:p>
            <a:pPr lvl="0">
              <a:defRPr/>
            </a:pPr>
            <a:r>
              <a:rPr lang="zh-CN" altLang="en-US" sz="1800" dirty="0"/>
              <a:t>智能机器人系统典型案例</a:t>
            </a:r>
            <a:r>
              <a:rPr lang="en-US" altLang="zh-CN" sz="1800" dirty="0"/>
              <a:t>2—</a:t>
            </a:r>
            <a:r>
              <a:rPr lang="zh-CN" altLang="en-US" sz="1800" dirty="0"/>
              <a:t>救援机器人</a:t>
            </a:r>
          </a:p>
          <a:p>
            <a:pPr lvl="0">
              <a:defRPr/>
            </a:pPr>
            <a:endParaRPr lang="zh-CN" altLang="en-US" sz="1800" dirty="0"/>
          </a:p>
        </p:txBody>
      </p:sp>
      <p:sp>
        <p:nvSpPr>
          <p:cNvPr id="37" name="文本框 36">
            <a:extLst>
              <a:ext uri="{FF2B5EF4-FFF2-40B4-BE49-F238E27FC236}">
                <a16:creationId xmlns:a16="http://schemas.microsoft.com/office/drawing/2014/main" id="{CDE761EC-6F0F-45E2-A6DA-55F48E97B3AA}"/>
              </a:ext>
            </a:extLst>
          </p:cNvPr>
          <p:cNvSpPr txBox="1"/>
          <p:nvPr/>
        </p:nvSpPr>
        <p:spPr>
          <a:xfrm>
            <a:off x="2440016" y="4700590"/>
            <a:ext cx="9480870" cy="1631216"/>
          </a:xfrm>
          <a:prstGeom prst="rect">
            <a:avLst/>
          </a:prstGeom>
          <a:noFill/>
        </p:spPr>
        <p:txBody>
          <a:bodyPr wrap="square">
            <a:spAutoFit/>
          </a:bodyPr>
          <a:lstStyle/>
          <a:p>
            <a:r>
              <a:rPr lang="zh-CN" altLang="en-US" sz="2000" b="0" i="0" dirty="0">
                <a:effectLst/>
                <a:latin typeface="宋体" panose="02010600030101010101" pitchFamily="2" charset="-122"/>
              </a:rPr>
              <a:t> 这种水下间谍机器人通常由潜艇布放，依靠拖曳电缆提供动力或依靠电池自航，以光纤传输侦察信号，具有水下照相和光纤通讯，卫星通讯等功能，可以把水下摄取的目标或者其他一些东西通过光纤传输到卫星上。水下间谍机器人外形通常很小巧，可以隐蔽布设，信号暴露少，隐身性能强，像幽灵一样长时间潜伏水下，通过这种侦察设备，可以取代传统的蛙人抵近侦察，是非常先进的海军武器。</a:t>
            </a:r>
            <a:endParaRPr lang="zh-CN" altLang="en-US" sz="2000" dirty="0"/>
          </a:p>
        </p:txBody>
      </p:sp>
      <p:sp>
        <p:nvSpPr>
          <p:cNvPr id="39" name="文本框 38">
            <a:extLst>
              <a:ext uri="{FF2B5EF4-FFF2-40B4-BE49-F238E27FC236}">
                <a16:creationId xmlns:a16="http://schemas.microsoft.com/office/drawing/2014/main" id="{F07CB0C6-0054-4863-8478-8E5B15765359}"/>
              </a:ext>
            </a:extLst>
          </p:cNvPr>
          <p:cNvSpPr txBox="1"/>
          <p:nvPr/>
        </p:nvSpPr>
        <p:spPr>
          <a:xfrm>
            <a:off x="271114" y="4700590"/>
            <a:ext cx="2168902" cy="1015663"/>
          </a:xfrm>
          <a:prstGeom prst="rect">
            <a:avLst/>
          </a:prstGeom>
          <a:noFill/>
        </p:spPr>
        <p:txBody>
          <a:bodyPr wrap="square">
            <a:spAutoFit/>
          </a:bodyPr>
          <a:lstStyle/>
          <a:p>
            <a:r>
              <a:rPr lang="zh-CN" altLang="en-US" sz="2000" dirty="0"/>
              <a:t>智能机器人系统典型案例</a:t>
            </a:r>
            <a:r>
              <a:rPr lang="en-US" altLang="zh-CN" sz="2000" dirty="0"/>
              <a:t>:</a:t>
            </a:r>
          </a:p>
          <a:p>
            <a:r>
              <a:rPr lang="zh-CN" altLang="en-US" sz="2000" dirty="0"/>
              <a:t>水下机器人</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IwODIzNTZlYzhlZmU4NjZiYWU3YzQ1MDZlMWNiNW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218.63283464566925,&quot;left&quot;:199.42125984251967,&quot;top&quot;:179.2376377952756,&quot;width&quot;:576.141968503937}"/>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218.63283464566925,&quot;left&quot;:199.42125984251967,&quot;top&quot;:179.2376377952756,&quot;width&quot;:576.141968503937}"/>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218.63283464566925,&quot;left&quot;:199.42125984251967,&quot;top&quot;:179.2376377952756,&quot;width&quot;:576.141968503937}"/>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779</Words>
  <Application>Microsoft Office PowerPoint</Application>
  <PresentationFormat>宽屏</PresentationFormat>
  <Paragraphs>61</Paragraphs>
  <Slides>11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0" baseType="lpstr">
      <vt:lpstr>ArialMT</vt:lpstr>
      <vt:lpstr>Microsoft YaHeial</vt:lpstr>
      <vt:lpstr>宋体</vt:lpstr>
      <vt:lpstr>微软雅黑</vt:lpstr>
      <vt:lpstr>Arial</vt:lpstr>
      <vt:lpstr>Times New Roman</vt:lpstr>
      <vt:lpstr>Wingdings</vt:lpstr>
      <vt:lpstr>WPS</vt:lpstr>
      <vt:lpstr>Visio.DrawingConvertable.15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安 骆</cp:lastModifiedBy>
  <cp:revision>170</cp:revision>
  <cp:lastPrinted>2024-07-02T05:20:16Z</cp:lastPrinted>
  <dcterms:created xsi:type="dcterms:W3CDTF">2019-06-19T02:08:00Z</dcterms:created>
  <dcterms:modified xsi:type="dcterms:W3CDTF">2024-07-02T05:20:34Z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33E7380A42E54C9A8AB8A4FA33041AE2_11</vt:lpwstr>
  </property>
</Properties>
</file>