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10" r:id="rId2"/>
  </p:sldMasterIdLst>
  <p:notesMasterIdLst>
    <p:notesMasterId r:id="rId13"/>
  </p:notesMasterIdLst>
  <p:handoutMasterIdLst>
    <p:handoutMasterId r:id="rId14"/>
  </p:handoutMasterIdLst>
  <p:sldIdLst>
    <p:sldId id="256" r:id="rId3"/>
    <p:sldId id="309" r:id="rId4"/>
    <p:sldId id="317" r:id="rId5"/>
    <p:sldId id="310" r:id="rId6"/>
    <p:sldId id="312" r:id="rId7"/>
    <p:sldId id="313" r:id="rId8"/>
    <p:sldId id="314" r:id="rId9"/>
    <p:sldId id="315" r:id="rId10"/>
    <p:sldId id="316" r:id="rId11"/>
    <p:sldId id="318" r:id="rId12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493" autoAdjust="0"/>
  </p:normalViewPr>
  <p:slideViewPr>
    <p:cSldViewPr>
      <p:cViewPr varScale="1">
        <p:scale>
          <a:sx n="58" d="100"/>
          <a:sy n="58" d="100"/>
        </p:scale>
        <p:origin x="2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DF2594FB-3A60-4667-8CE4-766221794A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29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65" tIns="48632" rIns="97265" bIns="4863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8CC2DDCA-EADD-4E5C-8075-2B8CC73A3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7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3E2DE-71F4-40FC-B13A-D0ECF7D31F54}" type="slidenum">
              <a:rPr lang="en-GB" altLang="en-US" smtClean="0"/>
              <a:pPr/>
              <a:t>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65626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F0091F-70FF-4DD7-942F-DE7973F8C715}" type="slidenum">
              <a:rPr lang="en-GB" altLang="en-US" smtClean="0"/>
              <a:pPr/>
              <a:t>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25681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FBF6F7-0FC9-4D06-86B3-8666D0852D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2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F62F8-4634-4029-9EE8-FFF0BC6E0E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9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13FFC-57D9-493D-80B1-874698A76A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890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29F48-15DE-40CD-936C-6A9E13FD9513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9592B-A43D-4E2E-8FE7-CEE85DCE8796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7F101-A2CF-4E27-8473-0E5C905CA87E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B5D7-2C3A-4675-95A3-4C2018D52047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3266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0286C-C957-4686-AA60-1F55B27F0715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8038B-5484-4AB1-83CF-5B9E3FFE4889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6058F-2E4C-4442-BE41-507FD00EE7F6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3F2-8F55-4A18-ACD5-CF7894AE20DF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2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5ECD8-E507-407B-8917-0ACA295A0F53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DA88B-14CE-470F-8E8B-E0639D239497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6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171BE-F6B9-4C0D-A402-855D6872D608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55FB8-DC67-4942-842B-70C7B94B74AB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8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DE296-6DCF-4A92-92CF-0D809E26B28A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88634-A52F-4427-A18B-7BEAABABC2EB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B54D-55AF-4B0D-9A09-D4BB5A192C17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2551-EF98-49B1-BAB3-990CD859C7BD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956A7-F8F7-4791-B20C-91274EAF2F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7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59F4-741B-4577-8100-9718D3008BD3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47CC-32C5-4B58-9205-9A0D0E955536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33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3E24-EBF9-4048-87D2-3A3D1961E3CB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D6748-1871-4F70-AEF1-7B048CFC63F2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839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171B-A0C5-467E-A52D-C706B2BD7101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58FF7-2488-4744-A59C-FDBA5F3EF218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95E8C-50D2-4F6D-8F99-BB7FE8922D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55D9-580E-4C66-B0DF-62FAC5E7B9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748F0-2BFB-44CC-98DE-AE8441681F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4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13A9A-08E2-4F81-9370-1662F2866D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3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68BC4-C277-4E09-BF7E-D10641C184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A632B-D85F-4659-B2AB-E7F033FD66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C5A79-9DEB-4180-92C4-E28037022C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F9886F4D-06BA-44B6-A229-66EDEF2B9F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34925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E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E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E24450-7856-4131-ACD1-EFAE4DCEC520}" type="datetimeFigureOut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17/09/2018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4A6F1E8-3A0C-45B2-8EDF-B593FED2B98E}" type="slidenum">
              <a:rPr lang="en-I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I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6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mtClean="0"/>
          </a:p>
        </p:txBody>
      </p:sp>
      <p:sp>
        <p:nvSpPr>
          <p:cNvPr id="6147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57FB8E-B46C-4284-BF52-5E27DCAB8B08}" type="slidenum">
              <a:rPr lang="en-GB" altLang="en-US">
                <a:latin typeface="Arial Black" panose="020B0A04020102020204" pitchFamily="34" charset="0"/>
              </a:rPr>
              <a:pPr/>
              <a:t>1</a:t>
            </a:fld>
            <a:endParaRPr lang="en-GB" altLang="en-US">
              <a:latin typeface="Arial Black" panose="020B0A040201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z="4600" dirty="0" err="1" smtClean="0"/>
              <a:t>Devleoping</a:t>
            </a:r>
            <a:r>
              <a:rPr lang="en-GB" altLang="en-US" sz="4600" dirty="0" smtClean="0"/>
              <a:t> </a:t>
            </a:r>
            <a:r>
              <a:rPr lang="en-GB" altLang="en-US" sz="4600" dirty="0" err="1" smtClean="0"/>
              <a:t>analaysis</a:t>
            </a:r>
            <a:r>
              <a:rPr lang="en-GB" altLang="en-US" sz="4600" dirty="0" smtClean="0"/>
              <a:t> Classes</a:t>
            </a:r>
            <a:endParaRPr lang="en-GB" altLang="en-US" sz="4600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altLang="en-US" dirty="0" smtClean="0"/>
              <a:t>Lecture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Then a Second Actor-Use Case Pair can be considered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Consider the updating Borrower records Use case and Actor</a:t>
            </a:r>
          </a:p>
          <a:p>
            <a:r>
              <a:rPr lang="en-IE" dirty="0" smtClean="0"/>
              <a:t>The </a:t>
            </a:r>
            <a:r>
              <a:rPr lang="en-IE" dirty="0"/>
              <a:t>B</a:t>
            </a:r>
            <a:r>
              <a:rPr lang="en-IE" dirty="0" smtClean="0"/>
              <a:t>oundary, Entity and Controller can be identified and added. A precondition can be considered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E956A7-F8F7-4791-B20C-91274EAF2F61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657600"/>
            <a:ext cx="7239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Analysis Classes 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Analysis classes are generated from analysing the Use Case Model. </a:t>
            </a:r>
          </a:p>
          <a:p>
            <a:r>
              <a:rPr lang="en-IE" altLang="en-US" smtClean="0"/>
              <a:t>There are just 3 analysis classes available for analysing the Use Case Model: </a:t>
            </a:r>
          </a:p>
          <a:p>
            <a:pPr lvl="1"/>
            <a:r>
              <a:rPr lang="en-IE" altLang="en-US" smtClean="0"/>
              <a:t>Boundary, </a:t>
            </a:r>
          </a:p>
          <a:p>
            <a:pPr lvl="1"/>
            <a:r>
              <a:rPr lang="en-IE" altLang="en-US" smtClean="0"/>
              <a:t>Controller </a:t>
            </a:r>
          </a:p>
          <a:p>
            <a:pPr lvl="1"/>
            <a:r>
              <a:rPr lang="en-IE" altLang="en-US" smtClean="0"/>
              <a:t>and Entity.</a:t>
            </a:r>
          </a:p>
          <a:p>
            <a:endParaRPr lang="en-IE" altLang="en-US" smtClean="0"/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58524-3D33-4266-8CD9-64807C291F74}" type="slidenum">
              <a:rPr lang="en-GB" altLang="en-US" smtClean="0">
                <a:latin typeface="Arial Black" panose="020B0A04020102020204" pitchFamily="34" charset="0"/>
              </a:rPr>
              <a:pPr/>
              <a:t>2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sp>
        <p:nvSpPr>
          <p:cNvPr id="8197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3600" dirty="0" smtClean="0"/>
              <a:t>Consider the Automated Library System</a:t>
            </a:r>
            <a:endParaRPr lang="en-IE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sz="2800" dirty="0" smtClean="0">
              <a:latin typeface="+mj-lt"/>
              <a:ea typeface="+mj-ea"/>
              <a:cs typeface="+mj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sz="4400" dirty="0" smtClean="0">
              <a:latin typeface="+mj-lt"/>
              <a:ea typeface="+mj-ea"/>
              <a:cs typeface="+mj-cs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E" sz="4400" dirty="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32772" name="Group 34"/>
          <p:cNvGrpSpPr>
            <a:grpSpLocks/>
          </p:cNvGrpSpPr>
          <p:nvPr/>
        </p:nvGrpSpPr>
        <p:grpSpPr bwMode="auto">
          <a:xfrm>
            <a:off x="1524000" y="1752600"/>
            <a:ext cx="5572125" cy="3651250"/>
            <a:chOff x="0" y="0"/>
            <a:chExt cx="5572331" cy="3652520"/>
          </a:xfrm>
        </p:grpSpPr>
        <p:grpSp>
          <p:nvGrpSpPr>
            <p:cNvPr id="32773" name="Group 35"/>
            <p:cNvGrpSpPr>
              <a:grpSpLocks/>
            </p:cNvGrpSpPr>
            <p:nvPr/>
          </p:nvGrpSpPr>
          <p:grpSpPr bwMode="auto">
            <a:xfrm>
              <a:off x="0" y="0"/>
              <a:ext cx="5463234" cy="3652520"/>
              <a:chOff x="0" y="0"/>
              <a:chExt cx="5463234" cy="3652520"/>
            </a:xfrm>
          </p:grpSpPr>
          <p:sp>
            <p:nvSpPr>
              <p:cNvPr id="32784" name="Oval 46"/>
              <p:cNvSpPr>
                <a:spLocks noChangeArrowheads="1"/>
              </p:cNvSpPr>
              <p:nvPr/>
            </p:nvSpPr>
            <p:spPr bwMode="auto">
              <a:xfrm>
                <a:off x="1836115" y="716889"/>
                <a:ext cx="1974850" cy="66040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IE" altLang="en-US" sz="120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Check Fines Due</a:t>
                </a:r>
                <a:endParaRPr lang="en-IE" altLang="en-US" sz="12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785" name="Group 47"/>
              <p:cNvGrpSpPr>
                <a:grpSpLocks/>
              </p:cNvGrpSpPr>
              <p:nvPr/>
            </p:nvGrpSpPr>
            <p:grpSpPr bwMode="auto">
              <a:xfrm>
                <a:off x="4396435" y="263347"/>
                <a:ext cx="1066799" cy="738518"/>
                <a:chOff x="0" y="0"/>
                <a:chExt cx="1066799" cy="741061"/>
              </a:xfrm>
            </p:grpSpPr>
            <p:grpSp>
              <p:nvGrpSpPr>
                <p:cNvPr id="32804" name="Group 80"/>
                <p:cNvGrpSpPr>
                  <a:grpSpLocks/>
                </p:cNvGrpSpPr>
                <p:nvPr/>
              </p:nvGrpSpPr>
              <p:grpSpPr bwMode="auto">
                <a:xfrm>
                  <a:off x="457200" y="0"/>
                  <a:ext cx="147637" cy="404814"/>
                  <a:chOff x="0" y="0"/>
                  <a:chExt cx="240930" cy="643356"/>
                </a:xfrm>
              </p:grpSpPr>
              <p:sp>
                <p:nvSpPr>
                  <p:cNvPr id="32806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814" y="0"/>
                    <a:ext cx="237850" cy="227279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endParaRPr lang="en-IE" altLang="en-US">
                      <a:solidFill>
                        <a:prstClr val="black"/>
                      </a:solidFill>
                    </a:endParaRPr>
                  </a:p>
                </p:txBody>
              </p:sp>
              <p:cxnSp>
                <p:nvCxnSpPr>
                  <p:cNvPr id="32807" name="Straight Connector 8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8975" y="226366"/>
                    <a:ext cx="0" cy="240930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808" name="Straight Connector 8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814" y="449754"/>
                    <a:ext cx="116161" cy="193602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809" name="Straight Connector 8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8975" y="449754"/>
                    <a:ext cx="121329" cy="193040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2810" name="Straight Connector 86"/>
                  <p:cNvCxnSpPr>
                    <a:cxnSpLocks noChangeShapeType="1"/>
                  </p:cNvCxnSpPr>
                  <p:nvPr/>
                </p:nvCxnSpPr>
                <p:spPr bwMode="auto">
                  <a:xfrm rot="-5400000">
                    <a:off x="120465" y="186156"/>
                    <a:ext cx="0" cy="240930"/>
                  </a:xfrm>
                  <a:prstGeom prst="lin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280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375954"/>
                  <a:ext cx="1066799" cy="3651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/>
                  <a:r>
                    <a:rPr lang="en-IE" altLang="en-US" sz="900">
                      <a:solidFill>
                        <a:prstClr val="black"/>
                      </a:solidFill>
                      <a:latin typeface="Arial" panose="020B060402020202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Student Database</a:t>
                  </a:r>
                  <a:endParaRPr lang="en-IE" altLang="en-US" sz="12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786" name="Straight Arrow Connector 62"/>
              <p:cNvCxnSpPr>
                <a:cxnSpLocks noChangeShapeType="1"/>
              </p:cNvCxnSpPr>
              <p:nvPr/>
            </p:nvCxnSpPr>
            <p:spPr bwMode="auto">
              <a:xfrm flipV="1">
                <a:off x="3803904" y="490118"/>
                <a:ext cx="977900" cy="508635"/>
              </a:xfrm>
              <a:prstGeom prst="straightConnector1">
                <a:avLst/>
              </a:prstGeom>
              <a:noFill/>
              <a:ln w="1587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2787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4515511" cy="3652520"/>
                <a:chOff x="0" y="0"/>
                <a:chExt cx="4515511" cy="3652520"/>
              </a:xfrm>
            </p:grpSpPr>
            <p:grpSp>
              <p:nvGrpSpPr>
                <p:cNvPr id="32788" name="Group 6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515511" cy="3652520"/>
                  <a:chOff x="0" y="0"/>
                  <a:chExt cx="4515511" cy="3652520"/>
                </a:xfrm>
              </p:grpSpPr>
              <p:grpSp>
                <p:nvGrpSpPr>
                  <p:cNvPr id="3279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111911" y="0"/>
                    <a:ext cx="3403600" cy="3652520"/>
                    <a:chOff x="0" y="70103"/>
                    <a:chExt cx="3403600" cy="3442468"/>
                  </a:xfrm>
                </p:grpSpPr>
                <p:sp>
                  <p:nvSpPr>
                    <p:cNvPr id="32802" name="Rounded 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0103"/>
                      <a:ext cx="3403600" cy="2937759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 w="19050" algn="ctr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endParaRPr lang="en-IE" altLang="en-US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32803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8637" y="3059482"/>
                      <a:ext cx="2291079" cy="4530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/>
                      <a:r>
                        <a:rPr lang="en-IE" altLang="en-US"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Library System</a:t>
                      </a:r>
                      <a:endParaRPr lang="en-IE" altLang="en-US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E" altLang="en-US"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altLang="en-US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2792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477671" y="87782"/>
                    <a:ext cx="1708150" cy="572135"/>
                  </a:xfrm>
                  <a:prstGeom prst="ellipse">
                    <a:avLst/>
                  </a:prstGeom>
                  <a:noFill/>
                  <a:ln w="19050" algn="ctr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/>
                    <a:r>
                      <a:rPr lang="en-IE" altLang="en-US" sz="12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1. Borrow Book</a:t>
                    </a:r>
                    <a:endParaRPr lang="en-IE" altLang="en-US" sz="120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279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0" y="504749"/>
                    <a:ext cx="1066799" cy="607093"/>
                    <a:chOff x="0" y="0"/>
                    <a:chExt cx="1066799" cy="609183"/>
                  </a:xfrm>
                </p:grpSpPr>
                <p:grpSp>
                  <p:nvGrpSpPr>
                    <p:cNvPr id="32795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200" y="0"/>
                      <a:ext cx="147637" cy="404814"/>
                      <a:chOff x="0" y="0"/>
                      <a:chExt cx="240930" cy="643356"/>
                    </a:xfrm>
                  </p:grpSpPr>
                  <p:sp>
                    <p:nvSpPr>
                      <p:cNvPr id="32797" name="Oval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14" y="0"/>
                        <a:ext cx="237850" cy="227279"/>
                      </a:xfrm>
                      <a:prstGeom prst="ellips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anchor="ctr"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endParaRPr lang="en-IE" altLang="en-US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cxnSp>
                    <p:nvCxnSpPr>
                      <p:cNvPr id="32798" name="Straight Connector 74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18975" y="226366"/>
                        <a:ext cx="0" cy="240930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2799" name="Straight Connector 7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2814" y="449754"/>
                        <a:ext cx="116161" cy="193602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2800" name="Straight Connector 7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18975" y="449754"/>
                        <a:ext cx="121329" cy="193040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2801" name="Straight Connector 7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-5400000">
                        <a:off x="120465" y="186156"/>
                        <a:ext cx="0" cy="240930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32796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375974"/>
                      <a:ext cx="1066799" cy="2332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/>
                      <a:r>
                        <a:rPr lang="en-IE" altLang="en-US" sz="90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E" altLang="en-US" sz="12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32794" name="Straight Arrow Connector 7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24205" y="409651"/>
                    <a:ext cx="758825" cy="237490"/>
                  </a:xfrm>
                  <a:prstGeom prst="straightConnector1">
                    <a:avLst/>
                  </a:prstGeom>
                  <a:noFill/>
                  <a:ln w="15875" algn="ctr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2789" name="Oval 65"/>
                <p:cNvSpPr>
                  <a:spLocks noChangeArrowheads="1"/>
                </p:cNvSpPr>
                <p:nvPr/>
              </p:nvSpPr>
              <p:spPr bwMode="auto">
                <a:xfrm>
                  <a:off x="1587399" y="1543507"/>
                  <a:ext cx="1892300" cy="679450"/>
                </a:xfrm>
                <a:prstGeom prst="ellips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/>
                  <a:r>
                    <a:rPr lang="en-IE" altLang="en-US" sz="1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2. Book Provided</a:t>
                  </a:r>
                  <a:endParaRPr lang="en-IE" altLang="en-US" sz="120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790" name="Straight Arrow Connector 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24205" y="797357"/>
                  <a:ext cx="861695" cy="1010285"/>
                </a:xfrm>
                <a:prstGeom prst="straightConnector1">
                  <a:avLst/>
                </a:prstGeom>
                <a:noFill/>
                <a:ln w="15875" algn="ctr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2774" name="Oval 36"/>
            <p:cNvSpPr>
              <a:spLocks noChangeArrowheads="1"/>
            </p:cNvSpPr>
            <p:nvPr/>
          </p:nvSpPr>
          <p:spPr bwMode="auto">
            <a:xfrm>
              <a:off x="2179930" y="2370124"/>
              <a:ext cx="1974850" cy="660400"/>
            </a:xfrm>
            <a:prstGeom prst="ellips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IE" altLang="en-US" sz="120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4. Update Book Record</a:t>
              </a:r>
              <a:endParaRPr lang="en-IE" altLang="en-US" sz="12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775" name="Group 37"/>
            <p:cNvGrpSpPr>
              <a:grpSpLocks/>
            </p:cNvGrpSpPr>
            <p:nvPr/>
          </p:nvGrpSpPr>
          <p:grpSpPr bwMode="auto">
            <a:xfrm>
              <a:off x="4506163" y="2026310"/>
              <a:ext cx="1066168" cy="693420"/>
              <a:chOff x="0" y="0"/>
              <a:chExt cx="1067433" cy="695816"/>
            </a:xfrm>
          </p:grpSpPr>
          <p:grpSp>
            <p:nvGrpSpPr>
              <p:cNvPr id="32777" name="Group 39"/>
              <p:cNvGrpSpPr>
                <a:grpSpLocks/>
              </p:cNvGrpSpPr>
              <p:nvPr/>
            </p:nvGrpSpPr>
            <p:grpSpPr bwMode="auto">
              <a:xfrm>
                <a:off x="457200" y="0"/>
                <a:ext cx="147637" cy="404814"/>
                <a:chOff x="0" y="0"/>
                <a:chExt cx="240930" cy="643356"/>
              </a:xfrm>
            </p:grpSpPr>
            <p:sp>
              <p:nvSpPr>
                <p:cNvPr id="32779" name="Oval 41"/>
                <p:cNvSpPr>
                  <a:spLocks noChangeArrowheads="1"/>
                </p:cNvSpPr>
                <p:nvPr/>
              </p:nvSpPr>
              <p:spPr bwMode="auto">
                <a:xfrm>
                  <a:off x="2814" y="0"/>
                  <a:ext cx="237850" cy="227279"/>
                </a:xfrm>
                <a:prstGeom prst="ellips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IE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2780" name="Straight Connector 42"/>
                <p:cNvCxnSpPr>
                  <a:cxnSpLocks noChangeShapeType="1"/>
                </p:cNvCxnSpPr>
                <p:nvPr/>
              </p:nvCxnSpPr>
              <p:spPr bwMode="auto">
                <a:xfrm>
                  <a:off x="118975" y="226366"/>
                  <a:ext cx="0" cy="24093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781" name="Straight Connector 4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814" y="449754"/>
                  <a:ext cx="116161" cy="193602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782" name="Straight Connector 44"/>
                <p:cNvCxnSpPr>
                  <a:cxnSpLocks noChangeShapeType="1"/>
                </p:cNvCxnSpPr>
                <p:nvPr/>
              </p:nvCxnSpPr>
              <p:spPr bwMode="auto">
                <a:xfrm>
                  <a:off x="118975" y="449754"/>
                  <a:ext cx="121329" cy="19304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783" name="Straight Connector 45"/>
                <p:cNvCxnSpPr>
                  <a:cxnSpLocks noChangeShapeType="1"/>
                </p:cNvCxnSpPr>
                <p:nvPr/>
              </p:nvCxnSpPr>
              <p:spPr bwMode="auto">
                <a:xfrm rot="-5400000">
                  <a:off x="120465" y="186156"/>
                  <a:ext cx="0" cy="240930"/>
                </a:xfrm>
                <a:prstGeom prst="line">
                  <a:avLst/>
                </a:prstGeom>
                <a:noFill/>
                <a:ln w="19050" algn="ctr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2778" name="Text Box 2"/>
              <p:cNvSpPr txBox="1">
                <a:spLocks noChangeArrowheads="1"/>
              </p:cNvSpPr>
              <p:nvPr/>
            </p:nvSpPr>
            <p:spPr bwMode="auto">
              <a:xfrm>
                <a:off x="0" y="375947"/>
                <a:ext cx="1067433" cy="319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IE" altLang="en-US" sz="90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Library Database</a:t>
                </a:r>
                <a:endParaRPr lang="en-IE" altLang="en-US" sz="1200">
                  <a:solidFill>
                    <a:prstClr val="black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776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4147719" y="2238451"/>
              <a:ext cx="778510" cy="384810"/>
            </a:xfrm>
            <a:prstGeom prst="straightConnector1">
              <a:avLst/>
            </a:prstGeom>
            <a:noFill/>
            <a:ln w="15875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64139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Start by Analysing one Actor-Use Case Pair</a:t>
            </a:r>
            <a:endParaRPr lang="en-I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dirty="0" smtClean="0"/>
              <a:t>Initially choose a use case and use case narrative to analyse</a:t>
            </a:r>
          </a:p>
          <a:p>
            <a:pPr>
              <a:defRPr/>
            </a:pPr>
            <a:r>
              <a:rPr lang="en-IE" dirty="0" smtClean="0"/>
              <a:t>Identify any actor related to the use case such as the borrower</a:t>
            </a:r>
          </a:p>
          <a:p>
            <a:pPr lvl="1">
              <a:defRPr/>
            </a:pPr>
            <a:r>
              <a:rPr lang="en-IE" dirty="0" smtClean="0"/>
              <a:t>Note that having only one Actor per use case makes this analysis straight forward</a:t>
            </a:r>
          </a:p>
          <a:p>
            <a:pPr>
              <a:defRPr/>
            </a:pPr>
            <a:endParaRPr lang="en-IE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E" dirty="0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89E9D5-586F-4D8E-8963-D3F659DD12A1}" type="slidenum">
              <a:rPr lang="en-GB" altLang="en-US" smtClean="0">
                <a:latin typeface="Arial Black" panose="020B0A04020102020204" pitchFamily="34" charset="0"/>
              </a:rPr>
              <a:pPr/>
              <a:t>4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1024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4724400"/>
            <a:ext cx="27273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Identifying Boundary Classes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The actor is then added to the Analysis Class diagram as is an appropriate boundary class</a:t>
            </a:r>
          </a:p>
          <a:p>
            <a:endParaRPr lang="en-IE" altLang="en-US" smtClean="0"/>
          </a:p>
          <a:p>
            <a:endParaRPr lang="en-IE" altLang="en-US" smtClean="0"/>
          </a:p>
          <a:p>
            <a:endParaRPr lang="en-IE" altLang="en-US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FD0D83-3B16-4077-8B96-BA145B33C73C}" type="slidenum">
              <a:rPr lang="en-GB" altLang="en-US" smtClean="0">
                <a:latin typeface="Arial Black" panose="020B0A04020102020204" pitchFamily="34" charset="0"/>
              </a:rPr>
              <a:pPr/>
              <a:t>5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1127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44950"/>
            <a:ext cx="51054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Identifying Core Functionality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Consider the scenario analysis (use case narrative) related to the use case.</a:t>
            </a:r>
          </a:p>
          <a:p>
            <a:pPr lvl="1"/>
            <a:r>
              <a:rPr lang="en-IE" altLang="en-US" smtClean="0"/>
              <a:t>Identify any information that is being requested from or input by the actor.</a:t>
            </a:r>
          </a:p>
          <a:p>
            <a:pPr lvl="1"/>
            <a:r>
              <a:rPr lang="en-IE" altLang="en-US" smtClean="0"/>
              <a:t>Information will be collected from the interface using a controller </a:t>
            </a:r>
          </a:p>
          <a:p>
            <a:pPr lvl="1"/>
            <a:endParaRPr lang="en-IE" altLang="en-US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FC447C-C669-4D4D-BC10-F09B3A1842AF}" type="slidenum">
              <a:rPr lang="en-GB" altLang="en-US" smtClean="0">
                <a:latin typeface="Arial Black" panose="020B0A04020102020204" pitchFamily="34" charset="0"/>
              </a:rPr>
              <a:pPr/>
              <a:t>6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1229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122298"/>
            <a:ext cx="5207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 Consider Data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Information is represented by an entity class </a:t>
            </a:r>
          </a:p>
          <a:p>
            <a:r>
              <a:rPr lang="en-IE" altLang="en-US" smtClean="0"/>
              <a:t>so the data collected requires to be stored in an entity class and that is added to the Diagram</a:t>
            </a:r>
          </a:p>
          <a:p>
            <a:endParaRPr lang="en-IE" altLang="en-US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88F50-4972-43D6-803D-15E01D559E71}" type="slidenum">
              <a:rPr lang="en-GB" altLang="en-US" smtClean="0">
                <a:latin typeface="Arial Black" panose="020B0A04020102020204" pitchFamily="34" charset="0"/>
              </a:rPr>
              <a:pPr/>
              <a:t>7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1331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44" y="3733800"/>
            <a:ext cx="6199324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Post-condition: Outcome from Use Case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Having created the basic information exchange analysis model the use case narrative can be further analysed.</a:t>
            </a:r>
          </a:p>
          <a:p>
            <a:pPr lvl="1"/>
            <a:r>
              <a:rPr lang="en-IE" altLang="en-US" smtClean="0"/>
              <a:t>The result or post conditions can be considered</a:t>
            </a:r>
          </a:p>
          <a:p>
            <a:pPr lvl="1"/>
            <a:r>
              <a:rPr lang="en-IE" altLang="en-US" smtClean="0"/>
              <a:t>The post condition for the use case is that the book is or is not borrowed</a:t>
            </a:r>
          </a:p>
          <a:p>
            <a:endParaRPr lang="en-IE" alt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41B24A-C743-429E-B239-BE6F62E4023E}" type="slidenum">
              <a:rPr lang="en-GB" altLang="en-US" smtClean="0">
                <a:latin typeface="Arial Black" panose="020B0A04020102020204" pitchFamily="34" charset="0"/>
              </a:rPr>
              <a:pPr/>
              <a:t>8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1434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924300"/>
            <a:ext cx="5295900" cy="283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mtClean="0"/>
              <a:t> Adding Pre-Conditions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mtClean="0"/>
              <a:t>Pre conditions from the use case narrative can then be considered`</a:t>
            </a:r>
          </a:p>
          <a:p>
            <a:pPr lvl="1"/>
            <a:r>
              <a:rPr lang="en-IE" altLang="en-US" smtClean="0"/>
              <a:t>The precondition of valid borrower can be added. This could a Boolean type attribute that indicates either true or false</a:t>
            </a:r>
          </a:p>
          <a:p>
            <a:pPr lvl="1"/>
            <a:r>
              <a:rPr lang="en-IE" altLang="en-US" smtClean="0"/>
              <a:t>The precondition of Fine Due can then be added. This could a Boolean type attribute that indicates either true or false</a:t>
            </a:r>
          </a:p>
          <a:p>
            <a:endParaRPr lang="en-IE" altLang="en-US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F41D46-33F3-44AE-8F78-5B67986406AB}" type="slidenum">
              <a:rPr lang="en-GB" altLang="en-US" smtClean="0">
                <a:latin typeface="Arial Black" panose="020B0A04020102020204" pitchFamily="34" charset="0"/>
              </a:rPr>
              <a:pPr/>
              <a:t>9</a:t>
            </a:fld>
            <a:endParaRPr lang="en-GB" altLang="en-US" smtClean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59" y="4140061"/>
            <a:ext cx="3314700" cy="258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23092</TotalTime>
  <Words>347</Words>
  <Application>Microsoft Office PowerPoint</Application>
  <PresentationFormat>On-screen Show (4:3)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Arial Black</vt:lpstr>
      <vt:lpstr>Times New Roman</vt:lpstr>
      <vt:lpstr>Pixel</vt:lpstr>
      <vt:lpstr>Office Theme</vt:lpstr>
      <vt:lpstr>Devleoping analaysis Classes</vt:lpstr>
      <vt:lpstr>Analysis Classes </vt:lpstr>
      <vt:lpstr>Consider the Automated Library System</vt:lpstr>
      <vt:lpstr>Start by Analysing one Actor-Use Case Pair</vt:lpstr>
      <vt:lpstr>Identifying Boundary Classes</vt:lpstr>
      <vt:lpstr>Identifying Core Functionality</vt:lpstr>
      <vt:lpstr> Consider Data</vt:lpstr>
      <vt:lpstr>Post-condition: Outcome from Use Case</vt:lpstr>
      <vt:lpstr> Adding Pre-Conditions</vt:lpstr>
      <vt:lpstr>Then a Second Actor-Use Case Pair can be considered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227</cp:revision>
  <cp:lastPrinted>1601-01-01T00:00:00Z</cp:lastPrinted>
  <dcterms:created xsi:type="dcterms:W3CDTF">1601-01-01T00:00:00Z</dcterms:created>
  <dcterms:modified xsi:type="dcterms:W3CDTF">2018-09-17T13:57:05Z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