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8A06-E7A2-4184-9748-46F1D9208548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487F-5B79-41F3-BB58-9681B3C5C9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05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02BE5-2E9D-4214-BD8B-B77A2AF39AC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There are classes that have nothing but pure virtual (abstract) functions. In Java such entities are not classes</a:t>
            </a:r>
          </a:p>
          <a:p>
            <a:r>
              <a:rPr lang="en-US" altLang="en-US"/>
              <a:t>at all; they are a special language element called an interface. UML has followed the Java</a:t>
            </a:r>
          </a:p>
          <a:p>
            <a:r>
              <a:rPr lang="en-US" altLang="en-US"/>
              <a:t>example and has created some special syntactic elements for such entities.</a:t>
            </a:r>
          </a:p>
        </p:txBody>
      </p:sp>
    </p:spTree>
    <p:extLst>
      <p:ext uri="{BB962C8B-B14F-4D97-AF65-F5344CB8AC3E}">
        <p14:creationId xmlns:p14="http://schemas.microsoft.com/office/powerpoint/2010/main" val="330637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393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3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858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09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95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5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36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7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9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7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49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570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C0FD-82B1-4933-B652-F4048882E709}" type="datetimeFigureOut">
              <a:rPr lang="en-IE" smtClean="0"/>
              <a:t>25/10/2018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317A-3C68-4BB1-8DB7-514FF2C5B26B}" type="slidenum">
              <a:rPr lang="en-IE" smtClean="0"/>
              <a:t>‹#›</a:t>
            </a:fld>
            <a:endParaRPr lang="en-IE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8106915" y="188640"/>
            <a:ext cx="0" cy="13133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400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oup 8"/>
          <p:cNvGrpSpPr>
            <a:grpSpLocks/>
          </p:cNvGrpSpPr>
          <p:nvPr userDrawn="1"/>
        </p:nvGrpSpPr>
        <p:grpSpPr bwMode="auto">
          <a:xfrm>
            <a:off x="8297416" y="243427"/>
            <a:ext cx="667072" cy="1116360"/>
            <a:chOff x="5136" y="960"/>
            <a:chExt cx="528" cy="864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1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mtClean="0"/>
              <a:t>Class Relationships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mtClean="0"/>
              <a:t>Review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4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Navigability / Visibility</a:t>
            </a:r>
          </a:p>
        </p:txBody>
      </p:sp>
      <p:sp>
        <p:nvSpPr>
          <p:cNvPr id="83971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A0F78D82-70B2-49CA-856A-657D8AA07836}" type="slidenum">
              <a:rPr lang="en-US" altLang="en-US" sz="1200">
                <a:solidFill>
                  <a:srgbClr val="3F3F3F"/>
                </a:solidFill>
              </a:rPr>
              <a:pPr algn="r" rtl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014663" y="1693863"/>
            <a:ext cx="3429000" cy="144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                       Order</a:t>
            </a: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+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dateReceived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: Date [0..1]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+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isPrepaid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: Boolean [1]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+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lineItems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: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OrderLine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 [*] {ordered}</a:t>
            </a:r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 flipV="1">
            <a:off x="3014663" y="2151063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 flipV="1">
            <a:off x="3014663" y="3065463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657600" y="4038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Order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04800" y="4038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Date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086600" y="4038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Boolean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3657600" y="57912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OrderLine</a:t>
            </a:r>
          </a:p>
        </p:txBody>
      </p:sp>
      <p:cxnSp>
        <p:nvCxnSpPr>
          <p:cNvPr id="83979" name="AutoShape 10"/>
          <p:cNvCxnSpPr>
            <a:cxnSpLocks noChangeShapeType="1"/>
            <a:stCxn id="43" idx="1"/>
            <a:endCxn id="44" idx="3"/>
          </p:cNvCxnSpPr>
          <p:nvPr/>
        </p:nvCxnSpPr>
        <p:spPr bwMode="auto">
          <a:xfrm flipH="1">
            <a:off x="1828800" y="43434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11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4419600" y="4648200"/>
            <a:ext cx="0" cy="1143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12"/>
          <p:cNvCxnSpPr>
            <a:cxnSpLocks noChangeShapeType="1"/>
            <a:stCxn id="43" idx="3"/>
            <a:endCxn id="45" idx="1"/>
          </p:cNvCxnSpPr>
          <p:nvPr/>
        </p:nvCxnSpPr>
        <p:spPr bwMode="auto">
          <a:xfrm>
            <a:off x="5181600" y="4343400"/>
            <a:ext cx="1905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6013450" y="4343400"/>
            <a:ext cx="1149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+isPrepaid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752600" y="4343400"/>
            <a:ext cx="154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+dateReceived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4419600" y="5454650"/>
            <a:ext cx="2008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+lineItems {ordered}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67056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4114800" y="5440363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1905000" y="3962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3352800" y="396240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23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Bidirectional Associations</a:t>
            </a:r>
          </a:p>
        </p:txBody>
      </p:sp>
      <p:sp>
        <p:nvSpPr>
          <p:cNvPr id="84995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81E30BE7-9B72-4758-9D3A-0E6501708B63}" type="slidenum">
              <a:rPr lang="en-US" altLang="en-US" sz="1200">
                <a:solidFill>
                  <a:srgbClr val="3F3F3F"/>
                </a:solidFill>
              </a:rPr>
              <a:pPr algn="r" rtl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981200" y="1752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Person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10200" y="1752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Car</a:t>
            </a:r>
          </a:p>
        </p:txBody>
      </p:sp>
      <p:cxnSp>
        <p:nvCxnSpPr>
          <p:cNvPr id="84998" name="AutoShape 5"/>
          <p:cNvCxnSpPr>
            <a:cxnSpLocks noChangeShapeType="1"/>
            <a:stCxn id="16" idx="3"/>
            <a:endCxn id="17" idx="1"/>
          </p:cNvCxnSpPr>
          <p:nvPr/>
        </p:nvCxnSpPr>
        <p:spPr bwMode="auto">
          <a:xfrm>
            <a:off x="3505200" y="2057400"/>
            <a:ext cx="1905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46675" y="17970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505200" y="172085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1143000" y="3962400"/>
            <a:ext cx="2209800" cy="990600"/>
            <a:chOff x="720" y="2496"/>
            <a:chExt cx="1392" cy="624"/>
          </a:xfrm>
        </p:grpSpPr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720" y="2496"/>
              <a:ext cx="1392" cy="6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            Person</a:t>
              </a:r>
            </a:p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+ carsOwned: Car [*] 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720" y="2784"/>
              <a:ext cx="13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720" y="3072"/>
              <a:ext cx="13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grpSp>
        <p:nvGrpSpPr>
          <p:cNvPr id="85010" name="Group 18"/>
          <p:cNvGrpSpPr>
            <a:grpSpLocks/>
          </p:cNvGrpSpPr>
          <p:nvPr/>
        </p:nvGrpSpPr>
        <p:grpSpPr bwMode="auto">
          <a:xfrm>
            <a:off x="5791200" y="3962400"/>
            <a:ext cx="2209800" cy="990600"/>
            <a:chOff x="3648" y="2496"/>
            <a:chExt cx="1392" cy="624"/>
          </a:xfrm>
        </p:grpSpPr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3648" y="2496"/>
              <a:ext cx="1392" cy="6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              Car</a:t>
              </a:r>
            </a:p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600" kern="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+ Owner: Person [0..1] 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3648" y="2784"/>
              <a:ext cx="13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3648" y="3072"/>
              <a:ext cx="13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819400" y="5791200"/>
            <a:ext cx="398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Times" pitchFamily="18" charset="0"/>
              </a:rPr>
              <a:t>Implementation Complexities !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2667000" y="2971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0" hangingPunct="0"/>
            <a:r>
              <a:rPr lang="en-US" altLang="en-US" sz="2400">
                <a:solidFill>
                  <a:srgbClr val="000000"/>
                </a:solidFill>
                <a:latin typeface="Times" pitchFamily="18" charset="0"/>
              </a:rPr>
              <a:t>How implement it?</a:t>
            </a:r>
          </a:p>
        </p:txBody>
      </p:sp>
    </p:spTree>
    <p:extLst>
      <p:ext uri="{BB962C8B-B14F-4D97-AF65-F5344CB8AC3E}">
        <p14:creationId xmlns:p14="http://schemas.microsoft.com/office/powerpoint/2010/main" val="4678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sz="4800" kern="1200">
                <a:latin typeface="+mj-lt"/>
                <a:ea typeface="+mj-ea"/>
                <a:cs typeface="+mj-cs"/>
              </a:rPr>
              <a:t>Generalization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Generalization is a relationship between a more general thing and a more specific thing: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 more specific thing is consistent in every way with the more general thing.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CC0000"/>
                </a:solidFill>
              </a:rPr>
              <a:t>substitutability principle</a:t>
            </a:r>
            <a:r>
              <a:rPr lang="en-US" altLang="en-US"/>
              <a:t> states that you can substitute the more specific thing anywhere the more general thing is expected. </a:t>
            </a:r>
          </a:p>
        </p:txBody>
      </p:sp>
    </p:spTree>
    <p:extLst>
      <p:ext uri="{BB962C8B-B14F-4D97-AF65-F5344CB8AC3E}">
        <p14:creationId xmlns:p14="http://schemas.microsoft.com/office/powerpoint/2010/main" val="5535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kern="1200">
                <a:latin typeface="+mj-lt"/>
                <a:ea typeface="+mj-ea"/>
                <a:cs typeface="+mj-cs"/>
              </a:rPr>
              <a:t>Generalization/Specialization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4582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Generalization hierarchies may be created by generalizing from specific things or by specializing from general things.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47975"/>
            <a:ext cx="71628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553200" y="2743200"/>
            <a:ext cx="1600200" cy="1262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8000"/>
                </a:solidFill>
              </a:rPr>
              <a:t>Parent</a:t>
            </a:r>
          </a:p>
          <a:p>
            <a:pPr rtl="1">
              <a:spcBef>
                <a:spcPct val="50000"/>
              </a:spcBef>
            </a:pPr>
            <a:r>
              <a:rPr lang="en-US" altLang="en-US" sz="1400" b="1">
                <a:solidFill>
                  <a:srgbClr val="008000"/>
                </a:solidFill>
              </a:rPr>
              <a:t>Superclass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8000"/>
                </a:solidFill>
              </a:rPr>
              <a:t>Ancestor</a:t>
            </a:r>
          </a:p>
          <a:p>
            <a:pPr>
              <a:spcBef>
                <a:spcPct val="50000"/>
              </a:spcBef>
            </a:pPr>
            <a:r>
              <a:rPr lang="en-US" altLang="en-US" sz="1400" b="1" u="sng">
                <a:solidFill>
                  <a:srgbClr val="008000"/>
                </a:solidFill>
              </a:rPr>
              <a:t>Base Class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6705600" y="4406900"/>
            <a:ext cx="1600200" cy="1277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 sz="1400" b="1">
                <a:solidFill>
                  <a:srgbClr val="2D1DA3"/>
                </a:solidFill>
              </a:rPr>
              <a:t>Child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2D1DA3"/>
                </a:solidFill>
              </a:rPr>
              <a:t>Subclass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2D1DA3"/>
                </a:solidFill>
              </a:rPr>
              <a:t>Descendant</a:t>
            </a:r>
          </a:p>
          <a:p>
            <a:pPr>
              <a:spcBef>
                <a:spcPct val="50000"/>
              </a:spcBef>
            </a:pPr>
            <a:r>
              <a:rPr lang="en-US" altLang="en-US" sz="1400" b="1" u="sng">
                <a:solidFill>
                  <a:srgbClr val="2D1DA3"/>
                </a:solidFill>
              </a:rPr>
              <a:t>Leaf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124200" y="2844800"/>
            <a:ext cx="289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/>
            <a:r>
              <a:rPr lang="en-US" altLang="en-US" sz="1600" b="1">
                <a:solidFill>
                  <a:srgbClr val="008000"/>
                </a:solidFill>
              </a:rPr>
              <a:t>      More general element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124200" y="5181600"/>
            <a:ext cx="2743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>
                <a:solidFill>
                  <a:srgbClr val="2D1DA3"/>
                </a:solidFill>
              </a:rPr>
              <a:t>    More specific element   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413000" y="3810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400" b="1">
                <a:solidFill>
                  <a:srgbClr val="CC0000"/>
                </a:solidFill>
              </a:rPr>
              <a:t>“is a kind of”</a:t>
            </a:r>
          </a:p>
        </p:txBody>
      </p:sp>
    </p:spTree>
    <p:extLst>
      <p:ext uri="{BB962C8B-B14F-4D97-AF65-F5344CB8AC3E}">
        <p14:creationId xmlns:p14="http://schemas.microsoft.com/office/powerpoint/2010/main" val="42583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Inheritance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50825" y="1628775"/>
            <a:ext cx="8534400" cy="129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Class inheritance is implicit in a generalization relationship between classes.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Subclasses inherit </a:t>
            </a:r>
            <a:r>
              <a:rPr lang="en-US" altLang="en-US" sz="1600" b="1">
                <a:solidFill>
                  <a:srgbClr val="FF0000"/>
                </a:solidFill>
                <a:latin typeface="Helvetica" pitchFamily="34" charset="0"/>
              </a:rPr>
              <a:t>attributes</a:t>
            </a: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, </a:t>
            </a:r>
            <a:r>
              <a:rPr lang="en-US" altLang="en-US" sz="1600" b="1">
                <a:solidFill>
                  <a:srgbClr val="FF0000"/>
                </a:solidFill>
                <a:latin typeface="Helvetica" pitchFamily="34" charset="0"/>
              </a:rPr>
              <a:t>associations</a:t>
            </a: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, &amp; </a:t>
            </a:r>
            <a:r>
              <a:rPr lang="en-US" altLang="en-US" sz="1600" b="1">
                <a:solidFill>
                  <a:srgbClr val="FF0000"/>
                </a:solidFill>
                <a:latin typeface="Helvetica" pitchFamily="34" charset="0"/>
              </a:rPr>
              <a:t>operations</a:t>
            </a: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 from the superclass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65400"/>
            <a:ext cx="3816350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6200" y="37338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What is the inheritance mechanism in Java?</a:t>
            </a:r>
          </a:p>
        </p:txBody>
      </p:sp>
    </p:spTree>
    <p:extLst>
      <p:ext uri="{BB962C8B-B14F-4D97-AF65-F5344CB8AC3E}">
        <p14:creationId xmlns:p14="http://schemas.microsoft.com/office/powerpoint/2010/main" val="9608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500"/>
              <a:t>Inheritance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7380287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1288" y="4293096"/>
            <a:ext cx="8534400" cy="2353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Helvetica" pitchFamily="34" charset="0"/>
              </a:rPr>
              <a:t>Notes: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 dirty="0">
                <a:solidFill>
                  <a:srgbClr val="003399"/>
                </a:solidFill>
                <a:latin typeface="Helvetica" pitchFamily="34" charset="0"/>
              </a:rPr>
              <a:t>A subclass may </a:t>
            </a:r>
            <a:r>
              <a:rPr lang="en-US" altLang="en-US" sz="1600" b="1" dirty="0">
                <a:solidFill>
                  <a:srgbClr val="FF0000"/>
                </a:solidFill>
                <a:latin typeface="Helvetica" pitchFamily="34" charset="0"/>
              </a:rPr>
              <a:t>override</a:t>
            </a:r>
            <a:r>
              <a:rPr lang="en-US" altLang="en-US" sz="1600" b="1" dirty="0">
                <a:solidFill>
                  <a:srgbClr val="003399"/>
                </a:solidFill>
                <a:latin typeface="Helvetica" pitchFamily="34" charset="0"/>
              </a:rPr>
              <a:t> an inherited aspect</a:t>
            </a:r>
          </a:p>
          <a:p>
            <a:pPr lvl="2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US" altLang="en-US" sz="1400" b="1" dirty="0">
                <a:solidFill>
                  <a:srgbClr val="408000"/>
                </a:solidFill>
                <a:latin typeface="Helvetica" pitchFamily="34" charset="0"/>
              </a:rPr>
              <a:t>e.g. </a:t>
            </a:r>
            <a:r>
              <a:rPr lang="en-US" altLang="en-US" sz="1400" b="1" dirty="0" err="1">
                <a:solidFill>
                  <a:srgbClr val="408000"/>
                </a:solidFill>
                <a:latin typeface="Helvetica" pitchFamily="34" charset="0"/>
              </a:rPr>
              <a:t>AdminStaff</a:t>
            </a:r>
            <a:r>
              <a:rPr lang="en-US" altLang="en-US" sz="1400" b="1" dirty="0">
                <a:solidFill>
                  <a:srgbClr val="408000"/>
                </a:solidFill>
                <a:latin typeface="Helvetica" pitchFamily="34" charset="0"/>
              </a:rPr>
              <a:t> &amp; </a:t>
            </a:r>
            <a:r>
              <a:rPr lang="en-US" altLang="en-US" sz="1400" b="1" dirty="0" err="1">
                <a:solidFill>
                  <a:srgbClr val="408000"/>
                </a:solidFill>
                <a:latin typeface="Helvetica" pitchFamily="34" charset="0"/>
              </a:rPr>
              <a:t>CreativeStaff</a:t>
            </a:r>
            <a:r>
              <a:rPr lang="en-US" altLang="en-US" sz="1400" b="1" dirty="0">
                <a:solidFill>
                  <a:srgbClr val="408000"/>
                </a:solidFill>
                <a:latin typeface="Helvetica" pitchFamily="34" charset="0"/>
              </a:rPr>
              <a:t> have different methods for calculating bonuses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 dirty="0">
                <a:solidFill>
                  <a:srgbClr val="003399"/>
                </a:solidFill>
                <a:latin typeface="Helvetica" pitchFamily="34" charset="0"/>
              </a:rPr>
              <a:t>A Subclass may </a:t>
            </a:r>
            <a:r>
              <a:rPr lang="en-US" altLang="en-US" sz="1600" b="1" dirty="0">
                <a:solidFill>
                  <a:srgbClr val="FF0000"/>
                </a:solidFill>
                <a:latin typeface="Helvetica" pitchFamily="34" charset="0"/>
              </a:rPr>
              <a:t>add</a:t>
            </a:r>
            <a:r>
              <a:rPr lang="en-US" altLang="en-US" sz="1600" b="1" dirty="0">
                <a:solidFill>
                  <a:srgbClr val="003399"/>
                </a:solidFill>
                <a:latin typeface="Helvetica" pitchFamily="34" charset="0"/>
              </a:rPr>
              <a:t> new features</a:t>
            </a:r>
          </a:p>
          <a:p>
            <a:pPr lvl="2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408000"/>
                </a:solidFill>
                <a:latin typeface="Helvetica" pitchFamily="34" charset="0"/>
              </a:rPr>
              <a:t>qualification is a new attribute in </a:t>
            </a:r>
            <a:r>
              <a:rPr lang="en-US" altLang="en-US" sz="1400" b="1" dirty="0" err="1">
                <a:solidFill>
                  <a:srgbClr val="408000"/>
                </a:solidFill>
                <a:latin typeface="Helvetica" pitchFamily="34" charset="0"/>
              </a:rPr>
              <a:t>CreativeStaff</a:t>
            </a:r>
            <a:endParaRPr lang="en-US" altLang="en-US" sz="1400" b="1" dirty="0">
              <a:solidFill>
                <a:srgbClr val="408000"/>
              </a:solidFill>
              <a:latin typeface="Helvetica" pitchFamily="34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 dirty="0" err="1">
                <a:solidFill>
                  <a:srgbClr val="003399"/>
                </a:solidFill>
                <a:latin typeface="Helvetica" pitchFamily="34" charset="0"/>
              </a:rPr>
              <a:t>Superclasses</a:t>
            </a:r>
            <a:r>
              <a:rPr lang="en-US" altLang="en-US" sz="1600" b="1" dirty="0">
                <a:solidFill>
                  <a:srgbClr val="003399"/>
                </a:solidFill>
                <a:latin typeface="Helvetica" pitchFamily="34" charset="0"/>
              </a:rPr>
              <a:t> may be declared </a:t>
            </a:r>
            <a:r>
              <a:rPr lang="en-US" altLang="en-US" sz="1600" b="1" dirty="0">
                <a:solidFill>
                  <a:srgbClr val="800000"/>
                </a:solidFill>
                <a:latin typeface="Helvetica" pitchFamily="34" charset="0"/>
              </a:rPr>
              <a:t>{abstract}</a:t>
            </a:r>
            <a:r>
              <a:rPr lang="en-US" altLang="en-US" sz="1600" b="1" dirty="0">
                <a:solidFill>
                  <a:srgbClr val="003399"/>
                </a:solidFill>
                <a:latin typeface="Helvetica" pitchFamily="34" charset="0"/>
              </a:rPr>
              <a:t>, meaning they have no instances</a:t>
            </a:r>
          </a:p>
          <a:p>
            <a:pPr lvl="2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US" altLang="en-US" sz="1400" b="1" dirty="0">
                <a:solidFill>
                  <a:srgbClr val="408000"/>
                </a:solidFill>
                <a:latin typeface="Helvetica" pitchFamily="34" charset="0"/>
              </a:rPr>
              <a:t>Implies that the subclasses cover all possibilities</a:t>
            </a:r>
          </a:p>
          <a:p>
            <a:pPr lvl="2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US" altLang="en-US" sz="1400" b="1" dirty="0">
                <a:solidFill>
                  <a:srgbClr val="408000"/>
                </a:solidFill>
                <a:latin typeface="Helvetica" pitchFamily="34" charset="0"/>
              </a:rPr>
              <a:t>e.g. there are no other staff than </a:t>
            </a:r>
            <a:r>
              <a:rPr lang="en-US" altLang="en-US" sz="1400" b="1" dirty="0" err="1">
                <a:solidFill>
                  <a:srgbClr val="408000"/>
                </a:solidFill>
                <a:latin typeface="Helvetica" pitchFamily="34" charset="0"/>
              </a:rPr>
              <a:t>AdminStaff</a:t>
            </a:r>
            <a:r>
              <a:rPr lang="en-US" altLang="en-US" sz="1400" b="1" dirty="0">
                <a:solidFill>
                  <a:srgbClr val="408000"/>
                </a:solidFill>
                <a:latin typeface="Helvetica" pitchFamily="34" charset="0"/>
              </a:rPr>
              <a:t> and </a:t>
            </a:r>
            <a:r>
              <a:rPr lang="en-US" altLang="en-US" sz="1400" b="1" dirty="0" err="1">
                <a:solidFill>
                  <a:srgbClr val="408000"/>
                </a:solidFill>
                <a:latin typeface="Helvetica" pitchFamily="34" charset="0"/>
              </a:rPr>
              <a:t>CreativeStaff</a:t>
            </a:r>
            <a:endParaRPr lang="en-US" altLang="en-US" sz="1400" b="1" dirty="0">
              <a:solidFill>
                <a:srgbClr val="408000"/>
              </a:solidFill>
              <a:latin typeface="Helvetic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1819265"/>
            <a:ext cx="1440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Prefer to have object of Grade as Attribute of </a:t>
            </a:r>
            <a:r>
              <a:rPr lang="en-IE" sz="1400" i="1" dirty="0" err="1" smtClean="0"/>
              <a:t>StaffMember</a:t>
            </a:r>
            <a:endParaRPr lang="en-IE" sz="1400" i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12" y="1300051"/>
            <a:ext cx="881844" cy="519215"/>
          </a:xfrm>
          <a:prstGeom prst="straightConnector1">
            <a:avLst/>
          </a:prstGeom>
          <a:ln w="19050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52400"/>
            <a:ext cx="8435975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700"/>
              <a:t>Generalization Sets: Implementation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456613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Aggregation and Composition</a:t>
            </a:r>
          </a:p>
        </p:txBody>
      </p:sp>
      <p:sp>
        <p:nvSpPr>
          <p:cNvPr id="3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FCBDE1AB-8BC5-4BE5-A2A0-A7B8903C93ED}" type="slidenum">
              <a:rPr lang="en-US" altLang="en-US" sz="1200">
                <a:solidFill>
                  <a:srgbClr val="3F3F3F"/>
                </a:solidFill>
              </a:rPr>
              <a:pPr algn="r" rtl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304800" y="1557338"/>
            <a:ext cx="8534400" cy="4919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34" charset="0"/>
              </a:rPr>
              <a:t>Aggregation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pt-BR" altLang="en-US" sz="1600" b="1">
                <a:solidFill>
                  <a:srgbClr val="003399"/>
                </a:solidFill>
                <a:latin typeface="Helvetica" pitchFamily="34" charset="0"/>
              </a:rPr>
              <a:t>This is the “</a:t>
            </a:r>
            <a:r>
              <a:rPr lang="en-CA" altLang="en-US" sz="1600" b="1">
                <a:solidFill>
                  <a:srgbClr val="800000"/>
                </a:solidFill>
                <a:latin typeface="Helvetica" pitchFamily="34" charset="0"/>
              </a:rPr>
              <a:t>Has-a</a:t>
            </a:r>
            <a:r>
              <a:rPr lang="en-CA" altLang="en-US" sz="1600" b="1">
                <a:solidFill>
                  <a:srgbClr val="003399"/>
                </a:solidFill>
                <a:latin typeface="Helvetica" pitchFamily="34" charset="0"/>
              </a:rPr>
              <a:t>”</a:t>
            </a:r>
            <a:r>
              <a:rPr lang="pt-BR" altLang="en-US" sz="1600" b="1">
                <a:solidFill>
                  <a:srgbClr val="003399"/>
                </a:solidFill>
                <a:latin typeface="Helvetica" pitchFamily="34" charset="0"/>
              </a:rPr>
              <a:t> or “</a:t>
            </a:r>
            <a:r>
              <a:rPr lang="pt-BR" altLang="en-US" sz="1600" b="1">
                <a:solidFill>
                  <a:srgbClr val="800000"/>
                </a:solidFill>
                <a:latin typeface="Helvetica" pitchFamily="34" charset="0"/>
              </a:rPr>
              <a:t>W</a:t>
            </a:r>
            <a:r>
              <a:rPr lang="en-CA" altLang="en-US" sz="1600" b="1">
                <a:solidFill>
                  <a:srgbClr val="800000"/>
                </a:solidFill>
                <a:latin typeface="Helvetica" pitchFamily="34" charset="0"/>
              </a:rPr>
              <a:t>hole/part</a:t>
            </a:r>
            <a:r>
              <a:rPr lang="en-CA" altLang="en-US" sz="1600" b="1">
                <a:solidFill>
                  <a:srgbClr val="003399"/>
                </a:solidFill>
                <a:latin typeface="Helvetica" pitchFamily="34" charset="0"/>
              </a:rPr>
              <a:t>” relationship</a:t>
            </a:r>
            <a:endParaRPr lang="en-US" altLang="en-US" sz="1600" b="1">
              <a:solidFill>
                <a:srgbClr val="003399"/>
              </a:solidFill>
              <a:latin typeface="Helvetica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962400" y="57150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:Person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066800" y="51054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:Car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934200" y="51816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:Train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42" name="AutoShape 8"/>
          <p:cNvCxnSpPr>
            <a:cxnSpLocks noChangeShapeType="1"/>
            <a:stCxn id="45" idx="3"/>
            <a:endCxn id="39" idx="1"/>
          </p:cNvCxnSpPr>
          <p:nvPr/>
        </p:nvCxnSpPr>
        <p:spPr bwMode="auto">
          <a:xfrm>
            <a:off x="2597150" y="5653088"/>
            <a:ext cx="1355725" cy="3984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2206625" y="5532438"/>
            <a:ext cx="381000" cy="2413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514600" y="5638800"/>
            <a:ext cx="481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cxnSp>
        <p:nvCxnSpPr>
          <p:cNvPr id="49" name="AutoShape 15"/>
          <p:cNvCxnSpPr>
            <a:cxnSpLocks noChangeShapeType="1"/>
            <a:stCxn id="39" idx="3"/>
            <a:endCxn id="51" idx="1"/>
          </p:cNvCxnSpPr>
          <p:nvPr/>
        </p:nvCxnSpPr>
        <p:spPr bwMode="auto">
          <a:xfrm flipV="1">
            <a:off x="5092700" y="5765800"/>
            <a:ext cx="1450975" cy="2857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6553200" y="5638800"/>
            <a:ext cx="381000" cy="2540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172200" y="5715000"/>
            <a:ext cx="481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334000" y="6019800"/>
            <a:ext cx="11033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passengers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3048000" y="6019800"/>
            <a:ext cx="6286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driver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3657600" y="60198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5029200" y="5791200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0..*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524000" y="6172200"/>
            <a:ext cx="116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aggregation</a:t>
            </a:r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2209800" y="5638800"/>
            <a:ext cx="127000" cy="609600"/>
          </a:xfrm>
          <a:prstGeom prst="line">
            <a:avLst/>
          </a:prstGeom>
          <a:noFill/>
          <a:ln w="3175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066800" y="54864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3962400" y="60960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934200" y="55626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92183" name="AutoShape 3"/>
          <p:cNvCxnSpPr>
            <a:cxnSpLocks noChangeShapeType="1"/>
            <a:stCxn id="71" idx="3"/>
          </p:cNvCxnSpPr>
          <p:nvPr/>
        </p:nvCxnSpPr>
        <p:spPr bwMode="auto">
          <a:xfrm>
            <a:off x="3419475" y="3284538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3038475" y="3163888"/>
            <a:ext cx="381000" cy="2413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72" name="Text Box 13"/>
          <p:cNvSpPr txBox="1">
            <a:spLocks noChangeArrowheads="1"/>
          </p:cNvSpPr>
          <p:nvPr/>
        </p:nvSpPr>
        <p:spPr bwMode="auto">
          <a:xfrm>
            <a:off x="4714875" y="3328988"/>
            <a:ext cx="25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3114675" y="2490788"/>
            <a:ext cx="116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aggregation</a:t>
            </a:r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 flipH="1">
            <a:off x="3343275" y="2795588"/>
            <a:ext cx="304800" cy="381000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grpSp>
        <p:nvGrpSpPr>
          <p:cNvPr id="92188" name="Group 74"/>
          <p:cNvGrpSpPr>
            <a:grpSpLocks/>
          </p:cNvGrpSpPr>
          <p:nvPr/>
        </p:nvGrpSpPr>
        <p:grpSpPr bwMode="auto">
          <a:xfrm>
            <a:off x="5019675" y="2947988"/>
            <a:ext cx="1120775" cy="671512"/>
            <a:chOff x="2976" y="1152"/>
            <a:chExt cx="706" cy="423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976" y="1152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Member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976" y="1392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grpSp>
        <p:nvGrpSpPr>
          <p:cNvPr id="92191" name="Group 77"/>
          <p:cNvGrpSpPr>
            <a:grpSpLocks/>
          </p:cNvGrpSpPr>
          <p:nvPr/>
        </p:nvGrpSpPr>
        <p:grpSpPr bwMode="auto">
          <a:xfrm>
            <a:off x="1895475" y="2947988"/>
            <a:ext cx="1120775" cy="671512"/>
            <a:chOff x="1008" y="1152"/>
            <a:chExt cx="706" cy="423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008" y="1152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Club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1008" y="1392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3114675" y="3405188"/>
            <a:ext cx="25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662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  <p:bldP spid="40" grpId="0" animBg="1"/>
      <p:bldP spid="41" grpId="0" animBg="1"/>
      <p:bldP spid="45" grpId="0" animBg="1"/>
      <p:bldP spid="47" grpId="0"/>
      <p:bldP spid="51" grpId="0" animBg="1"/>
      <p:bldP spid="52" grpId="0"/>
      <p:bldP spid="54" grpId="0"/>
      <p:bldP spid="55" grpId="0"/>
      <p:bldP spid="56" grpId="0"/>
      <p:bldP spid="59" grpId="0"/>
      <p:bldP spid="62" grpId="0"/>
      <p:bldP spid="64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Aggregation and Composition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304800" y="1557338"/>
            <a:ext cx="8534400" cy="4919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Char char="Ü"/>
            </a:pPr>
            <a:r>
              <a:rPr lang="en-US" altLang="en-US" b="1">
                <a:solidFill>
                  <a:srgbClr val="000000"/>
                </a:solidFill>
                <a:latin typeface="Helvetica" pitchFamily="34" charset="0"/>
              </a:rPr>
              <a:t>Aggregation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pt-BR" altLang="en-US" sz="1200" b="1">
                <a:solidFill>
                  <a:srgbClr val="003399"/>
                </a:solidFill>
                <a:latin typeface="Helvetica" pitchFamily="34" charset="0"/>
              </a:rPr>
              <a:t>This is the “</a:t>
            </a:r>
            <a:r>
              <a:rPr lang="en-CA" altLang="en-US" sz="1200" b="1">
                <a:solidFill>
                  <a:srgbClr val="800000"/>
                </a:solidFill>
                <a:latin typeface="Helvetica" pitchFamily="34" charset="0"/>
              </a:rPr>
              <a:t>Has-a</a:t>
            </a:r>
            <a:r>
              <a:rPr lang="en-CA" altLang="en-US" sz="1200" b="1">
                <a:solidFill>
                  <a:srgbClr val="003399"/>
                </a:solidFill>
                <a:latin typeface="Helvetica" pitchFamily="34" charset="0"/>
              </a:rPr>
              <a:t>”</a:t>
            </a:r>
            <a:r>
              <a:rPr lang="pt-BR" altLang="en-US" sz="1200" b="1">
                <a:solidFill>
                  <a:srgbClr val="003399"/>
                </a:solidFill>
                <a:latin typeface="Helvetica" pitchFamily="34" charset="0"/>
              </a:rPr>
              <a:t> or “</a:t>
            </a:r>
            <a:r>
              <a:rPr lang="pt-BR" altLang="en-US" sz="1200" b="1">
                <a:solidFill>
                  <a:srgbClr val="800000"/>
                </a:solidFill>
                <a:latin typeface="Helvetica" pitchFamily="34" charset="0"/>
              </a:rPr>
              <a:t>W</a:t>
            </a:r>
            <a:r>
              <a:rPr lang="en-CA" altLang="en-US" sz="1200" b="1">
                <a:solidFill>
                  <a:srgbClr val="800000"/>
                </a:solidFill>
                <a:latin typeface="Helvetica" pitchFamily="34" charset="0"/>
              </a:rPr>
              <a:t>hole/part</a:t>
            </a:r>
            <a:r>
              <a:rPr lang="en-CA" altLang="en-US" sz="1200" b="1">
                <a:solidFill>
                  <a:srgbClr val="003399"/>
                </a:solidFill>
                <a:latin typeface="Helvetica" pitchFamily="34" charset="0"/>
              </a:rPr>
              <a:t>” relationship</a:t>
            </a:r>
            <a:endParaRPr lang="en-US" altLang="en-US" sz="1200" b="1">
              <a:solidFill>
                <a:srgbClr val="003399"/>
              </a:solidFill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Char char="Ü"/>
            </a:pPr>
            <a:r>
              <a:rPr lang="en-US" altLang="en-US" b="1">
                <a:solidFill>
                  <a:srgbClr val="000000"/>
                </a:solidFill>
                <a:latin typeface="Helvetica" pitchFamily="34" charset="0"/>
              </a:rPr>
              <a:t>Composition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CA" altLang="en-US" sz="1200" b="1">
                <a:solidFill>
                  <a:srgbClr val="003399"/>
                </a:solidFill>
                <a:latin typeface="Helvetica" pitchFamily="34" charset="0"/>
              </a:rPr>
              <a:t>Strong form of aggregation that implies ownership:</a:t>
            </a:r>
          </a:p>
          <a:p>
            <a:pPr lvl="2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CA" altLang="en-US" sz="1100" b="1">
                <a:solidFill>
                  <a:srgbClr val="408000"/>
                </a:solidFill>
                <a:latin typeface="Helvetica" pitchFamily="34" charset="0"/>
              </a:rPr>
              <a:t>if the whole is removed from the model, so is the part.</a:t>
            </a:r>
          </a:p>
          <a:p>
            <a:pPr lvl="2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CA" altLang="en-US" sz="1100" b="1">
                <a:solidFill>
                  <a:srgbClr val="408000"/>
                </a:solidFill>
                <a:latin typeface="Helvetica" pitchFamily="34" charset="0"/>
              </a:rPr>
              <a:t>the whole is responsible for the disposition of its parts</a:t>
            </a:r>
          </a:p>
          <a:p>
            <a:pPr lvl="2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CA" altLang="en-US" sz="1100" b="1">
                <a:solidFill>
                  <a:srgbClr val="408000"/>
                </a:solidFill>
                <a:latin typeface="Helvetica" pitchFamily="34" charset="0"/>
              </a:rPr>
              <a:t>Note: Parts can be removed from the composite (where allowed) before the composite is deleted</a:t>
            </a:r>
            <a:endParaRPr lang="en-US" altLang="en-US" sz="1100" b="1">
              <a:solidFill>
                <a:srgbClr val="408000"/>
              </a:solidFill>
              <a:latin typeface="Helvetica" pitchFamily="34" charset="0"/>
            </a:endParaRPr>
          </a:p>
        </p:txBody>
      </p:sp>
      <p:pic>
        <p:nvPicPr>
          <p:cNvPr id="93188" name="Picture 2" descr="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33775"/>
            <a:ext cx="6683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3671888" y="3990975"/>
            <a:ext cx="252412" cy="230188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93190" name="Slide Number Placeholder 2"/>
          <p:cNvSpPr txBox="1">
            <a:spLocks/>
          </p:cNvSpPr>
          <p:nvPr/>
        </p:nvSpPr>
        <p:spPr bwMode="auto">
          <a:xfrm>
            <a:off x="8027988" y="6538913"/>
            <a:ext cx="733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1663C792-AFE2-4BEB-A135-2443298BA911}" type="slidenum">
              <a:rPr lang="en-US" altLang="en-US" sz="1200">
                <a:solidFill>
                  <a:srgbClr val="3F3F3F"/>
                </a:solidFill>
              </a:rPr>
              <a:pPr algn="r" rtl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93191" name="Slide Number Placeholder 2"/>
          <p:cNvSpPr txBox="1">
            <a:spLocks/>
          </p:cNvSpPr>
          <p:nvPr/>
        </p:nvSpPr>
        <p:spPr bwMode="auto">
          <a:xfrm>
            <a:off x="8027988" y="6538913"/>
            <a:ext cx="733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A719A2E7-3AF9-4121-BD1B-F1096ED88303}" type="slidenum">
              <a:rPr lang="en-US" altLang="en-US" sz="1200">
                <a:solidFill>
                  <a:srgbClr val="3F3F3F"/>
                </a:solidFill>
              </a:rPr>
              <a:pPr algn="r" rtl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74" name="AutoShape 4"/>
          <p:cNvSpPr>
            <a:spLocks noChangeArrowheads="1"/>
          </p:cNvSpPr>
          <p:nvPr/>
        </p:nvSpPr>
        <p:spPr bwMode="auto">
          <a:xfrm>
            <a:off x="1500188" y="5310188"/>
            <a:ext cx="381000" cy="2667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75" name="AutoShape 6"/>
          <p:cNvCxnSpPr>
            <a:cxnSpLocks noChangeShapeType="1"/>
            <a:endCxn id="77" idx="1"/>
          </p:cNvCxnSpPr>
          <p:nvPr/>
        </p:nvCxnSpPr>
        <p:spPr bwMode="auto">
          <a:xfrm>
            <a:off x="4700588" y="5445125"/>
            <a:ext cx="1890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7"/>
          <p:cNvCxnSpPr>
            <a:cxnSpLocks noChangeShapeType="1"/>
            <a:stCxn id="74" idx="3"/>
          </p:cNvCxnSpPr>
          <p:nvPr/>
        </p:nvCxnSpPr>
        <p:spPr bwMode="auto">
          <a:xfrm>
            <a:off x="1895475" y="5443538"/>
            <a:ext cx="1662113" cy="1587"/>
          </a:xfrm>
          <a:prstGeom prst="bentConnector3">
            <a:avLst>
              <a:gd name="adj1" fmla="val 495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AutoShape 8"/>
          <p:cNvSpPr>
            <a:spLocks noChangeArrowheads="1"/>
          </p:cNvSpPr>
          <p:nvPr/>
        </p:nvSpPr>
        <p:spPr bwMode="auto">
          <a:xfrm>
            <a:off x="6605588" y="5299075"/>
            <a:ext cx="381000" cy="2921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3024188" y="5451475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3..*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4700588" y="5070475"/>
            <a:ext cx="6778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centre</a:t>
            </a:r>
          </a:p>
        </p:txBody>
      </p:sp>
      <p:sp>
        <p:nvSpPr>
          <p:cNvPr id="80" name="Text Box 11"/>
          <p:cNvSpPr txBox="1">
            <a:spLocks noChangeArrowheads="1"/>
          </p:cNvSpPr>
          <p:nvPr/>
        </p:nvSpPr>
        <p:spPr bwMode="auto">
          <a:xfrm>
            <a:off x="2643188" y="5070475"/>
            <a:ext cx="9159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{ordered}</a:t>
            </a: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4799013" y="5451475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357188" y="5108575"/>
            <a:ext cx="1120775" cy="671513"/>
            <a:chOff x="384" y="2544"/>
            <a:chExt cx="706" cy="423"/>
          </a:xfrm>
        </p:grpSpPr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84" y="2544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Polygon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84" y="2784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6986588" y="5108575"/>
            <a:ext cx="1120775" cy="671513"/>
            <a:chOff x="4512" y="3264"/>
            <a:chExt cx="706" cy="423"/>
          </a:xfrm>
        </p:grpSpPr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512" y="3264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Circle</a:t>
              </a:r>
            </a:p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4512" y="3504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3557588" y="5108575"/>
            <a:ext cx="1143000" cy="671513"/>
            <a:chOff x="2688" y="2928"/>
            <a:chExt cx="912" cy="423"/>
          </a:xfrm>
        </p:grpSpPr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2688" y="2928"/>
              <a:ext cx="912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Point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688" y="3168"/>
              <a:ext cx="91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sp>
        <p:nvSpPr>
          <p:cNvPr id="93" name="Text Box 34"/>
          <p:cNvSpPr txBox="1">
            <a:spLocks noChangeArrowheads="1"/>
          </p:cNvSpPr>
          <p:nvPr/>
        </p:nvSpPr>
        <p:spPr bwMode="auto">
          <a:xfrm>
            <a:off x="2033588" y="6213475"/>
            <a:ext cx="4738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C0128"/>
                </a:solidFill>
                <a:latin typeface="Comic Sans MS" pitchFamily="-128" charset="0"/>
                <a:cs typeface="+mn-cs"/>
              </a:rPr>
              <a:t>Note: No sharing - any instance of point can be part of a polygon or a circle, but not both (Why?)</a:t>
            </a:r>
          </a:p>
        </p:txBody>
      </p:sp>
    </p:spTree>
    <p:extLst>
      <p:ext uri="{BB962C8B-B14F-4D97-AF65-F5344CB8AC3E}">
        <p14:creationId xmlns:p14="http://schemas.microsoft.com/office/powerpoint/2010/main" val="25860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7" grpId="0" animBg="1"/>
      <p:bldP spid="78" grpId="0"/>
      <p:bldP spid="79" grpId="0"/>
      <p:bldP spid="80" grpId="0"/>
      <p:bldP spid="81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Aggregation and Composition</a:t>
            </a:r>
          </a:p>
        </p:txBody>
      </p:sp>
      <p:sp>
        <p:nvSpPr>
          <p:cNvPr id="94211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4F42DE0F-7100-4A07-B160-1A882238AAF7}" type="slidenum">
              <a:rPr lang="en-US" altLang="en-US" sz="1200">
                <a:solidFill>
                  <a:srgbClr val="3F3F3F"/>
                </a:solidFill>
              </a:rPr>
              <a:pPr algn="r" rtl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687763" y="24892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:Engine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068763" y="43942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:Person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73163" y="37846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:Car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40563" y="38608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:Train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94216" name="AutoShape 8"/>
          <p:cNvCxnSpPr>
            <a:cxnSpLocks noChangeShapeType="1"/>
            <a:stCxn id="45" idx="3"/>
            <a:endCxn id="39" idx="1"/>
          </p:cNvCxnSpPr>
          <p:nvPr/>
        </p:nvCxnSpPr>
        <p:spPr bwMode="auto">
          <a:xfrm>
            <a:off x="2703513" y="4332288"/>
            <a:ext cx="1355725" cy="3984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17" name="AutoShape 9"/>
          <p:cNvCxnSpPr>
            <a:cxnSpLocks noChangeShapeType="1"/>
            <a:stCxn id="44" idx="3"/>
            <a:endCxn id="38" idx="1"/>
          </p:cNvCxnSpPr>
          <p:nvPr/>
        </p:nvCxnSpPr>
        <p:spPr bwMode="auto">
          <a:xfrm flipV="1">
            <a:off x="2711450" y="2825750"/>
            <a:ext cx="966788" cy="1092200"/>
          </a:xfrm>
          <a:prstGeom prst="bentConnector3">
            <a:avLst>
              <a:gd name="adj1" fmla="val 49755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2316163" y="3784600"/>
            <a:ext cx="381000" cy="266700"/>
          </a:xfrm>
          <a:prstGeom prst="diamond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2312988" y="4211638"/>
            <a:ext cx="381000" cy="2413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2620963" y="3632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620963" y="4318000"/>
            <a:ext cx="4810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cxnSp>
        <p:nvCxnSpPr>
          <p:cNvPr id="94222" name="AutoShape 14"/>
          <p:cNvCxnSpPr>
            <a:cxnSpLocks noChangeShapeType="1"/>
            <a:stCxn id="68" idx="3"/>
            <a:endCxn id="50" idx="1"/>
          </p:cNvCxnSpPr>
          <p:nvPr/>
        </p:nvCxnSpPr>
        <p:spPr bwMode="auto">
          <a:xfrm>
            <a:off x="5602288" y="3663950"/>
            <a:ext cx="1042987" cy="342900"/>
          </a:xfrm>
          <a:prstGeom prst="bentConnector3">
            <a:avLst>
              <a:gd name="adj1" fmla="val 50227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23" name="AutoShape 15"/>
          <p:cNvCxnSpPr>
            <a:cxnSpLocks noChangeShapeType="1"/>
            <a:stCxn id="39" idx="3"/>
            <a:endCxn id="51" idx="1"/>
          </p:cNvCxnSpPr>
          <p:nvPr/>
        </p:nvCxnSpPr>
        <p:spPr bwMode="auto">
          <a:xfrm flipV="1">
            <a:off x="5199063" y="4445000"/>
            <a:ext cx="1450975" cy="2857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6659563" y="3860800"/>
            <a:ext cx="381000" cy="292100"/>
          </a:xfrm>
          <a:prstGeom prst="diamond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6659563" y="4318000"/>
            <a:ext cx="381000" cy="2540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278563" y="4394200"/>
            <a:ext cx="4810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5592763" y="3403600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1..*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440363" y="4699000"/>
            <a:ext cx="11033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passengers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3154363" y="4699000"/>
            <a:ext cx="6286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driver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3763963" y="46990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3382963" y="2565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6278563" y="3708400"/>
            <a:ext cx="4810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5135563" y="4470400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0..*</a:t>
            </a:r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1401763" y="31750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composition</a:t>
            </a: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2163763" y="3479800"/>
            <a:ext cx="282575" cy="420688"/>
          </a:xfrm>
          <a:prstGeom prst="line">
            <a:avLst/>
          </a:prstGeom>
          <a:noFill/>
          <a:ln w="3175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630363" y="4851400"/>
            <a:ext cx="1169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aggregation</a:t>
            </a:r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2316163" y="4318000"/>
            <a:ext cx="127000" cy="609600"/>
          </a:xfrm>
          <a:prstGeom prst="line">
            <a:avLst/>
          </a:prstGeom>
          <a:noFill/>
          <a:ln w="3175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173163" y="41656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5" name="Rectangle 31"/>
          <p:cNvSpPr>
            <a:spLocks noChangeArrowheads="1"/>
          </p:cNvSpPr>
          <p:nvPr/>
        </p:nvSpPr>
        <p:spPr bwMode="auto">
          <a:xfrm>
            <a:off x="3687763" y="28702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4068763" y="47752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7040563" y="42418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4144963" y="3327400"/>
            <a:ext cx="1447800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:Locomotive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4144963" y="3708400"/>
            <a:ext cx="1447800" cy="152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What are classes?</a:t>
            </a:r>
          </a:p>
        </p:txBody>
      </p:sp>
      <p:sp>
        <p:nvSpPr>
          <p:cNvPr id="73731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962E2755-C1C0-44D2-ABE8-6C2988DA1D8B}" type="slidenum">
              <a:rPr lang="en-US" altLang="en-US" sz="1200">
                <a:solidFill>
                  <a:srgbClr val="3F3F3F"/>
                </a:solidFill>
              </a:rPr>
              <a:pPr algn="r" rtl="1"/>
              <a:t>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1671638"/>
            <a:ext cx="8534400" cy="2514600"/>
          </a:xfrm>
          <a:prstGeom prst="rect">
            <a:avLst/>
          </a:prstGeom>
        </p:spPr>
        <p:txBody>
          <a:bodyPr/>
          <a:lstStyle>
            <a:lvl1pPr marL="436563" indent="-3175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8663" indent="-271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altLang="en-US" sz="2000">
                <a:latin typeface="Corbel" pitchFamily="34" charset="0"/>
              </a:rPr>
              <a:t>A class describes a group of objects with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altLang="en-US" sz="1400">
                <a:latin typeface="Corbel" pitchFamily="34" charset="0"/>
              </a:rPr>
              <a:t>similar properties (attributes), 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altLang="en-US" sz="1400">
                <a:latin typeface="Corbel" pitchFamily="34" charset="0"/>
              </a:rPr>
              <a:t>common behaviour (operations), 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altLang="en-US" sz="1400">
                <a:latin typeface="Corbel" pitchFamily="34" charset="0"/>
              </a:rPr>
              <a:t>common relationships to other objects, 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altLang="en-US" sz="1400">
                <a:latin typeface="Corbel" pitchFamily="34" charset="0"/>
              </a:rPr>
              <a:t>and common meaning (“semantics”).</a:t>
            </a:r>
          </a:p>
          <a:p>
            <a:pPr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altLang="en-US" sz="2000">
                <a:latin typeface="Corbel" pitchFamily="34" charset="0"/>
              </a:rPr>
              <a:t>Examples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altLang="en-US" sz="1400">
                <a:solidFill>
                  <a:srgbClr val="000080"/>
                </a:solidFill>
                <a:latin typeface="Corbel" pitchFamily="34" charset="0"/>
              </a:rPr>
              <a:t>Employee</a:t>
            </a:r>
            <a:r>
              <a:rPr lang="en-US" altLang="en-US" sz="1400">
                <a:latin typeface="Corbel" pitchFamily="34" charset="0"/>
              </a:rPr>
              <a:t>: has a name, employee# and department; an employee is hired, and fired; an employee works in one or more projects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46425" y="4338638"/>
            <a:ext cx="2500313" cy="2519362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9825" y="4338638"/>
            <a:ext cx="1195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pt-BR" altLang="en-US" sz="2000" b="1">
                <a:solidFill>
                  <a:srgbClr val="000000"/>
                </a:solidFill>
                <a:latin typeface="Helvetica" pitchFamily="34" charset="0"/>
              </a:rPr>
              <a:t>Employee</a:t>
            </a:r>
            <a:endParaRPr lang="pt-BR" altLang="en-US" sz="200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46425" y="4719638"/>
            <a:ext cx="2500313" cy="213836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6425" y="5557838"/>
            <a:ext cx="2500313" cy="130016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22625" y="4719638"/>
            <a:ext cx="12842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name</a:t>
            </a:r>
          </a:p>
          <a:p>
            <a:pPr>
              <a:lnSpc>
                <a:spcPct val="90000"/>
              </a:lnSpc>
              <a:defRPr/>
            </a:pPr>
            <a:r>
              <a:rPr lang="pt-BR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employee#</a:t>
            </a:r>
          </a:p>
          <a:p>
            <a:pPr>
              <a:lnSpc>
                <a:spcPct val="90000"/>
              </a:lnSpc>
              <a:defRPr/>
            </a:pPr>
            <a:r>
              <a:rPr lang="pt-BR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department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2625" y="5634038"/>
            <a:ext cx="16652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hire()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fire()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assignproject()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270625" y="4567238"/>
            <a:ext cx="230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Name (mandatory)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1825" y="4719638"/>
            <a:ext cx="1312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Attributes</a:t>
            </a:r>
          </a:p>
          <a:p>
            <a:pPr algn="ctr"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 (optional)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127625" y="4491038"/>
            <a:ext cx="1219200" cy="3048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927225" y="4872038"/>
            <a:ext cx="1295400" cy="228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423025" y="5745163"/>
            <a:ext cx="142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Operations</a:t>
            </a:r>
          </a:p>
          <a:p>
            <a:pPr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 (optional)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213225" y="5786438"/>
            <a:ext cx="2286000" cy="1397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213225" y="5926138"/>
            <a:ext cx="2286000" cy="1651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1927225" y="5100638"/>
            <a:ext cx="12954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927225" y="5100638"/>
            <a:ext cx="1295400" cy="3048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5508625" y="5938838"/>
            <a:ext cx="990600" cy="381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2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Class Activity</a:t>
            </a:r>
          </a:p>
        </p:txBody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Draw the UML class diagram which represents a file system – containing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5595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Dependency 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xfrm>
            <a:off x="179388" y="1628775"/>
            <a:ext cx="9010650" cy="22304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sz="2400" i="1">
                <a:solidFill>
                  <a:srgbClr val="2D1DA3"/>
                </a:solidFill>
              </a:rPr>
              <a:t>Dependencies are relationships in which a change to the supplier affects, or supplies information to, the client.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en-US" sz="2400" i="1">
              <a:solidFill>
                <a:srgbClr val="2D1DA3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The client depends on the supplier in some way.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Dependencies are drawn as a dashed arrow from client to supplier.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96963" y="48228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View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40163" y="48228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ViewController</a:t>
            </a:r>
          </a:p>
        </p:txBody>
      </p:sp>
      <p:cxnSp>
        <p:nvCxnSpPr>
          <p:cNvPr id="95238" name="AutoShape 4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2620963" y="5127625"/>
            <a:ext cx="1219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659563" y="41370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Model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659563" y="56610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Layout</a:t>
            </a:r>
          </a:p>
        </p:txBody>
      </p:sp>
      <p:cxnSp>
        <p:nvCxnSpPr>
          <p:cNvPr id="95241" name="AutoShape 7"/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5364163" y="4441825"/>
            <a:ext cx="12954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lgDash"/>
            <a:miter lim="800000"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42" name="AutoShape 8"/>
          <p:cNvCxnSpPr>
            <a:cxnSpLocks noChangeShapeType="1"/>
            <a:stCxn id="13" idx="3"/>
            <a:endCxn id="16" idx="1"/>
          </p:cNvCxnSpPr>
          <p:nvPr/>
        </p:nvCxnSpPr>
        <p:spPr bwMode="auto">
          <a:xfrm>
            <a:off x="5364163" y="5127625"/>
            <a:ext cx="12954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lgDash"/>
            <a:miter lim="800000"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20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Usage Dependencies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250825" y="1508125"/>
            <a:ext cx="8686800" cy="2497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«</a:t>
            </a:r>
            <a:r>
              <a:rPr lang="en-US" altLang="en-US" sz="2000">
                <a:solidFill>
                  <a:srgbClr val="0033CC"/>
                </a:solidFill>
              </a:rPr>
              <a:t>use</a:t>
            </a:r>
            <a:r>
              <a:rPr lang="en-US" altLang="en-US" sz="2000"/>
              <a:t>»-the client makes use of the supplier in some way -this is the catch-all.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«</a:t>
            </a:r>
            <a:r>
              <a:rPr lang="en-US" altLang="en-US" sz="2000">
                <a:solidFill>
                  <a:srgbClr val="0033CC"/>
                </a:solidFill>
              </a:rPr>
              <a:t>call</a:t>
            </a:r>
            <a:r>
              <a:rPr lang="en-US" altLang="en-US" sz="2000"/>
              <a:t>»-the client operation invokes the supplier operation.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«</a:t>
            </a:r>
            <a:r>
              <a:rPr lang="en-US" altLang="en-US" sz="2000">
                <a:solidFill>
                  <a:srgbClr val="0033CC"/>
                </a:solidFill>
              </a:rPr>
              <a:t>parameter</a:t>
            </a:r>
            <a:r>
              <a:rPr lang="en-US" altLang="en-US" sz="2000"/>
              <a:t>»-the supplier is a parameter or return value from one of the client's operations.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«</a:t>
            </a:r>
            <a:r>
              <a:rPr lang="en-US" altLang="en-US" sz="2000">
                <a:solidFill>
                  <a:srgbClr val="0033CC"/>
                </a:solidFill>
              </a:rPr>
              <a:t>instantiate</a:t>
            </a:r>
            <a:r>
              <a:rPr lang="en-US" altLang="en-US" sz="2000"/>
              <a:t>»-the client is an instance of the supplier.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67056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133600" y="3895725"/>
            <a:ext cx="838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6400800" y="3886200"/>
            <a:ext cx="1143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Supplier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5562600" y="5486400"/>
            <a:ext cx="20574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The stereotype is often omitted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080000" y="4622800"/>
            <a:ext cx="6096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7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Dependencies: Example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83820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838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962400" y="2514600"/>
            <a:ext cx="1143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Supplier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91400" y="2514600"/>
            <a:ext cx="838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52400" y="4191000"/>
            <a:ext cx="30480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Dependency from an operation to a class</a:t>
            </a:r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 flipH="1">
            <a:off x="2400300" y="3505200"/>
            <a:ext cx="1524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195513" y="2997200"/>
            <a:ext cx="12239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/>
              <a:t>&lt;&lt;</a:t>
            </a:r>
            <a:r>
              <a:rPr lang="en-US" altLang="en-US" b="1"/>
              <a:t>call</a:t>
            </a:r>
            <a:r>
              <a:rPr lang="en-US" altLang="en-US" sz="1400" b="1"/>
              <a:t>&gt;&gt;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5651500" y="3068638"/>
            <a:ext cx="12239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/>
              <a:t>&lt;&lt;use&gt;&gt;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419475" y="4292600"/>
            <a:ext cx="2159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/>
              <a:t>&lt;&lt;</a:t>
            </a:r>
            <a:r>
              <a:rPr lang="en-US" altLang="en-US" b="1"/>
              <a:t>instantiate</a:t>
            </a:r>
            <a:r>
              <a:rPr lang="en-US" altLang="en-US" sz="1400" b="1"/>
              <a:t>&gt;&gt;</a:t>
            </a:r>
          </a:p>
        </p:txBody>
      </p:sp>
      <p:sp>
        <p:nvSpPr>
          <p:cNvPr id="19" name="Rectangle 10"/>
          <p:cNvSpPr txBox="1">
            <a:spLocks noChangeArrowheads="1"/>
          </p:cNvSpPr>
          <p:nvPr/>
        </p:nvSpPr>
        <p:spPr bwMode="auto">
          <a:xfrm>
            <a:off x="5489575" y="5084763"/>
            <a:ext cx="3654425" cy="151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34" charset="0"/>
              </a:rPr>
              <a:t>Example Dependency types: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&lt;&lt;call&gt;&gt;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&lt;&lt;use&gt;&gt;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&lt;&lt;create&gt;&gt;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&lt;&lt;derive&gt;&gt;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&lt;&lt;instantiate&gt;&gt;</a:t>
            </a:r>
          </a:p>
        </p:txBody>
      </p:sp>
      <p:sp>
        <p:nvSpPr>
          <p:cNvPr id="2" name="Rectangle 10"/>
          <p:cNvSpPr txBox="1">
            <a:spLocks noChangeArrowheads="1"/>
          </p:cNvSpPr>
          <p:nvPr/>
        </p:nvSpPr>
        <p:spPr bwMode="auto">
          <a:xfrm>
            <a:off x="6948488" y="5430838"/>
            <a:ext cx="2195512" cy="142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&lt;&lt;permit&gt;&gt;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&lt;&lt;realize&gt;&gt;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&lt;&lt;refine&gt;&gt;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&lt;&lt;substitute&gt;&gt;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Courier" charset="0"/>
              </a:rPr>
              <a:t>&lt;&lt;parameter&gt;&gt;</a:t>
            </a:r>
          </a:p>
        </p:txBody>
      </p:sp>
    </p:spTree>
    <p:extLst>
      <p:ext uri="{BB962C8B-B14F-4D97-AF65-F5344CB8AC3E}">
        <p14:creationId xmlns:p14="http://schemas.microsoft.com/office/powerpoint/2010/main" val="17981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Interfaces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1143000" y="5862638"/>
            <a:ext cx="2209800" cy="990600"/>
            <a:chOff x="720" y="2496"/>
            <a:chExt cx="1392" cy="624"/>
          </a:xfrm>
        </p:grpSpPr>
        <p:sp>
          <p:nvSpPr>
            <p:cNvPr id="100356" name="Rectangle 4"/>
            <p:cNvSpPr>
              <a:spLocks noChangeArrowheads="1"/>
            </p:cNvSpPr>
            <p:nvPr/>
          </p:nvSpPr>
          <p:spPr bwMode="auto">
            <a:xfrm>
              <a:off x="720" y="2496"/>
              <a:ext cx="139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600">
                  <a:latin typeface="Helvetica" pitchFamily="34" charset="0"/>
                </a:rPr>
                <a:t>            Order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Helvetica" pitchFamily="34" charset="0"/>
                </a:rPr>
                <a:t>LineItems [*] </a:t>
              </a:r>
            </a:p>
          </p:txBody>
        </p:sp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 flipV="1">
              <a:off x="720" y="2784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 flipV="1">
              <a:off x="720" y="3072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5791200" y="5976938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34" charset="0"/>
              </a:rPr>
              <a:t>          ArrayList</a:t>
            </a:r>
          </a:p>
        </p:txBody>
      </p:sp>
      <p:cxnSp>
        <p:nvCxnSpPr>
          <p:cNvPr id="100360" name="AutoShape 8"/>
          <p:cNvCxnSpPr>
            <a:cxnSpLocks noChangeShapeType="1"/>
            <a:stCxn id="100361" idx="6"/>
            <a:endCxn id="100359" idx="1"/>
          </p:cNvCxnSpPr>
          <p:nvPr/>
        </p:nvCxnSpPr>
        <p:spPr bwMode="auto">
          <a:xfrm>
            <a:off x="4724400" y="6357938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4572000" y="62817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62" name="Arc 10"/>
          <p:cNvSpPr>
            <a:spLocks/>
          </p:cNvSpPr>
          <p:nvPr/>
        </p:nvSpPr>
        <p:spPr bwMode="auto">
          <a:xfrm flipH="1">
            <a:off x="4495800" y="6205538"/>
            <a:ext cx="158750" cy="304800"/>
          </a:xfrm>
          <a:custGeom>
            <a:avLst/>
            <a:gdLst>
              <a:gd name="G0" fmla="+- 1085 0 0"/>
              <a:gd name="G1" fmla="+- 21600 0 0"/>
              <a:gd name="G2" fmla="+- 21600 0 0"/>
              <a:gd name="T0" fmla="*/ 1085 w 22685"/>
              <a:gd name="T1" fmla="*/ 0 h 43200"/>
              <a:gd name="T2" fmla="*/ 0 w 22685"/>
              <a:gd name="T3" fmla="*/ 43172 h 43200"/>
              <a:gd name="T4" fmla="*/ 1085 w 2268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85" h="43200" fill="none" extrusionOk="0">
                <a:moveTo>
                  <a:pt x="1084" y="0"/>
                </a:moveTo>
                <a:cubicBezTo>
                  <a:pt x="13014" y="0"/>
                  <a:pt x="22685" y="9670"/>
                  <a:pt x="22685" y="21600"/>
                </a:cubicBezTo>
                <a:cubicBezTo>
                  <a:pt x="22685" y="33529"/>
                  <a:pt x="13014" y="43200"/>
                  <a:pt x="1085" y="43200"/>
                </a:cubicBezTo>
                <a:cubicBezTo>
                  <a:pt x="723" y="43200"/>
                  <a:pt x="361" y="43190"/>
                  <a:pt x="-1" y="43172"/>
                </a:cubicBezTo>
              </a:path>
              <a:path w="22685" h="43200" stroke="0" extrusionOk="0">
                <a:moveTo>
                  <a:pt x="1084" y="0"/>
                </a:moveTo>
                <a:cubicBezTo>
                  <a:pt x="13014" y="0"/>
                  <a:pt x="22685" y="9670"/>
                  <a:pt x="22685" y="21600"/>
                </a:cubicBezTo>
                <a:cubicBezTo>
                  <a:pt x="22685" y="33529"/>
                  <a:pt x="13014" y="43200"/>
                  <a:pt x="1085" y="43200"/>
                </a:cubicBezTo>
                <a:cubicBezTo>
                  <a:pt x="723" y="43200"/>
                  <a:pt x="361" y="43190"/>
                  <a:pt x="-1" y="43172"/>
                </a:cubicBezTo>
                <a:lnTo>
                  <a:pt x="108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cxnSp>
        <p:nvCxnSpPr>
          <p:cNvPr id="100363" name="AutoShape 11"/>
          <p:cNvCxnSpPr>
            <a:cxnSpLocks noChangeShapeType="1"/>
            <a:stCxn id="100356" idx="3"/>
          </p:cNvCxnSpPr>
          <p:nvPr/>
        </p:nvCxnSpPr>
        <p:spPr bwMode="auto">
          <a:xfrm>
            <a:off x="3352800" y="6357938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0364" name="Group 12"/>
          <p:cNvGrpSpPr>
            <a:grpSpLocks/>
          </p:cNvGrpSpPr>
          <p:nvPr/>
        </p:nvGrpSpPr>
        <p:grpSpPr bwMode="auto">
          <a:xfrm>
            <a:off x="533400" y="3462338"/>
            <a:ext cx="1676400" cy="990600"/>
            <a:chOff x="720" y="2496"/>
            <a:chExt cx="1392" cy="624"/>
          </a:xfrm>
        </p:grpSpPr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720" y="2496"/>
              <a:ext cx="139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600">
                  <a:latin typeface="Helvetica" pitchFamily="34" charset="0"/>
                </a:rPr>
                <a:t>       Order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Helvetica" pitchFamily="34" charset="0"/>
                </a:rPr>
                <a:t>LineItems [*] </a:t>
              </a: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 flipV="1">
              <a:off x="720" y="2784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 flipV="1">
              <a:off x="720" y="3072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3563938" y="3462338"/>
            <a:ext cx="1676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34" charset="0"/>
              </a:rPr>
              <a:t>   &lt;&lt;interface&gt;&gt;</a:t>
            </a:r>
          </a:p>
          <a:p>
            <a:pPr eaLnBrk="0" hangingPunct="0"/>
            <a:r>
              <a:rPr lang="en-US" altLang="en-US" sz="1600">
                <a:latin typeface="Helvetica" pitchFamily="34" charset="0"/>
              </a:rPr>
              <a:t>          List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Helvetica" pitchFamily="34" charset="0"/>
              </a:rPr>
              <a:t>get 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3563938" y="39957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V="1">
            <a:off x="3563938" y="40719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3563938" y="1557338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34" charset="0"/>
              </a:rPr>
              <a:t>  &lt;&lt;interface&gt;&gt;</a:t>
            </a:r>
          </a:p>
          <a:p>
            <a:pPr eaLnBrk="0" hangingPunct="0"/>
            <a:r>
              <a:rPr lang="en-US" altLang="en-US" sz="1600">
                <a:latin typeface="Helvetica" pitchFamily="34" charset="0"/>
              </a:rPr>
              <a:t>     Collection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Helvetica" pitchFamily="34" charset="0"/>
              </a:rPr>
              <a:t>equals</a:t>
            </a:r>
          </a:p>
          <a:p>
            <a:pPr eaLnBrk="0" hangingPunct="0"/>
            <a:r>
              <a:rPr lang="en-US" altLang="en-US" sz="1600">
                <a:latin typeface="Helvetica" pitchFamily="34" charset="0"/>
              </a:rPr>
              <a:t>add </a:t>
            </a: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V="1">
            <a:off x="3563938" y="20907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 flipV="1">
            <a:off x="3563938" y="21669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7086600" y="3538538"/>
            <a:ext cx="1676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34" charset="0"/>
              </a:rPr>
              <a:t>      ArrayList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Helvetica" pitchFamily="34" charset="0"/>
              </a:rPr>
              <a:t>get</a:t>
            </a:r>
          </a:p>
          <a:p>
            <a:pPr eaLnBrk="0" hangingPunct="0"/>
            <a:r>
              <a:rPr lang="en-US" altLang="en-US" sz="1600">
                <a:latin typeface="Helvetica" pitchFamily="34" charset="0"/>
              </a:rPr>
              <a:t>add</a:t>
            </a: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 flipV="1">
            <a:off x="7086600" y="38433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 flipV="1">
            <a:off x="7086600" y="39195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cxnSp>
        <p:nvCxnSpPr>
          <p:cNvPr id="100377" name="AutoShape 25"/>
          <p:cNvCxnSpPr>
            <a:cxnSpLocks noChangeShapeType="1"/>
            <a:stCxn id="100365" idx="3"/>
            <a:endCxn id="100368" idx="1"/>
          </p:cNvCxnSpPr>
          <p:nvPr/>
        </p:nvCxnSpPr>
        <p:spPr bwMode="auto">
          <a:xfrm>
            <a:off x="2209800" y="3957638"/>
            <a:ext cx="13541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78" name="AutoShape 26"/>
          <p:cNvCxnSpPr>
            <a:cxnSpLocks noChangeShapeType="1"/>
            <a:stCxn id="100374" idx="1"/>
            <a:endCxn id="100368" idx="3"/>
          </p:cNvCxnSpPr>
          <p:nvPr/>
        </p:nvCxnSpPr>
        <p:spPr bwMode="auto">
          <a:xfrm flipH="1">
            <a:off x="5240338" y="3957638"/>
            <a:ext cx="184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79" name="AutoShape 27"/>
          <p:cNvSpPr>
            <a:spLocks noChangeArrowheads="1"/>
          </p:cNvSpPr>
          <p:nvPr/>
        </p:nvSpPr>
        <p:spPr bwMode="auto">
          <a:xfrm rot="16108922">
            <a:off x="5257800" y="3843338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cxnSp>
        <p:nvCxnSpPr>
          <p:cNvPr id="100380" name="AutoShape 28"/>
          <p:cNvCxnSpPr>
            <a:cxnSpLocks noChangeShapeType="1"/>
            <a:stCxn id="100368" idx="0"/>
            <a:endCxn id="100381" idx="0"/>
          </p:cNvCxnSpPr>
          <p:nvPr/>
        </p:nvCxnSpPr>
        <p:spPr bwMode="auto">
          <a:xfrm flipV="1">
            <a:off x="4402138" y="2776538"/>
            <a:ext cx="31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81" name="AutoShape 29"/>
          <p:cNvSpPr>
            <a:spLocks noChangeArrowheads="1"/>
          </p:cNvSpPr>
          <p:nvPr/>
        </p:nvSpPr>
        <p:spPr bwMode="auto">
          <a:xfrm rot="21673132">
            <a:off x="4289425" y="2776538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209800" y="3614738"/>
            <a:ext cx="129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Times" pitchFamily="18" charset="0"/>
              </a:rPr>
              <a:t>&lt;&lt;requires&gt;&gt;</a:t>
            </a: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 rot="14553">
            <a:off x="5486400" y="3582988"/>
            <a:ext cx="1265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Times" pitchFamily="18" charset="0"/>
              </a:rPr>
              <a:t>&lt;&lt;realizes&gt;&gt;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4321968" y="5796956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dirty="0">
                <a:latin typeface="Helvetica" pitchFamily="34" charset="0"/>
              </a:rPr>
              <a:t>List</a:t>
            </a:r>
          </a:p>
        </p:txBody>
      </p:sp>
      <p:cxnSp>
        <p:nvCxnSpPr>
          <p:cNvPr id="100385" name="AutoShape 33"/>
          <p:cNvCxnSpPr>
            <a:cxnSpLocks noChangeShapeType="1"/>
            <a:stCxn id="100386" idx="4"/>
            <a:endCxn id="100359" idx="0"/>
          </p:cNvCxnSpPr>
          <p:nvPr/>
        </p:nvCxnSpPr>
        <p:spPr bwMode="auto">
          <a:xfrm>
            <a:off x="6896100" y="5595938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86" name="Oval 34"/>
          <p:cNvSpPr>
            <a:spLocks noChangeArrowheads="1"/>
          </p:cNvSpPr>
          <p:nvPr/>
        </p:nvSpPr>
        <p:spPr bwMode="auto">
          <a:xfrm>
            <a:off x="6819900" y="54435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6705600" y="5138738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Helvetica" pitchFamily="34" charset="0"/>
              </a:rPr>
              <a:t>Collection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0518" y="4715852"/>
            <a:ext cx="19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Provided interfaces</a:t>
            </a:r>
            <a:endParaRPr lang="en-IE" dirty="0"/>
          </a:p>
        </p:txBody>
      </p:sp>
      <p:grpSp>
        <p:nvGrpSpPr>
          <p:cNvPr id="5" name="Group 4"/>
          <p:cNvGrpSpPr/>
          <p:nvPr/>
        </p:nvGrpSpPr>
        <p:grpSpPr>
          <a:xfrm>
            <a:off x="3297769" y="5157216"/>
            <a:ext cx="2438400" cy="304800"/>
            <a:chOff x="3225031" y="5013327"/>
            <a:chExt cx="2438400" cy="304800"/>
          </a:xfrm>
        </p:grpSpPr>
        <p:cxnSp>
          <p:nvCxnSpPr>
            <p:cNvPr id="37" name="AutoShape 8"/>
            <p:cNvCxnSpPr>
              <a:cxnSpLocks noChangeShapeType="1"/>
              <a:stCxn id="38" idx="6"/>
            </p:cNvCxnSpPr>
            <p:nvPr/>
          </p:nvCxnSpPr>
          <p:spPr bwMode="auto">
            <a:xfrm>
              <a:off x="4596631" y="5165727"/>
              <a:ext cx="106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4444231" y="5089527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9" name="Arc 10"/>
            <p:cNvSpPr>
              <a:spLocks/>
            </p:cNvSpPr>
            <p:nvPr/>
          </p:nvSpPr>
          <p:spPr bwMode="auto">
            <a:xfrm flipH="1">
              <a:off x="4368031" y="5013327"/>
              <a:ext cx="158750" cy="304800"/>
            </a:xfrm>
            <a:custGeom>
              <a:avLst/>
              <a:gdLst>
                <a:gd name="G0" fmla="+- 1085 0 0"/>
                <a:gd name="G1" fmla="+- 21600 0 0"/>
                <a:gd name="G2" fmla="+- 21600 0 0"/>
                <a:gd name="T0" fmla="*/ 1085 w 22685"/>
                <a:gd name="T1" fmla="*/ 0 h 43200"/>
                <a:gd name="T2" fmla="*/ 0 w 22685"/>
                <a:gd name="T3" fmla="*/ 43172 h 43200"/>
                <a:gd name="T4" fmla="*/ 1085 w 226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85" h="43200" fill="none" extrusionOk="0">
                  <a:moveTo>
                    <a:pt x="1084" y="0"/>
                  </a:moveTo>
                  <a:cubicBezTo>
                    <a:pt x="13014" y="0"/>
                    <a:pt x="22685" y="9670"/>
                    <a:pt x="22685" y="21600"/>
                  </a:cubicBezTo>
                  <a:cubicBezTo>
                    <a:pt x="22685" y="33529"/>
                    <a:pt x="13014" y="43200"/>
                    <a:pt x="1085" y="43200"/>
                  </a:cubicBezTo>
                  <a:cubicBezTo>
                    <a:pt x="723" y="43200"/>
                    <a:pt x="361" y="43190"/>
                    <a:pt x="-1" y="43172"/>
                  </a:cubicBezTo>
                </a:path>
                <a:path w="22685" h="43200" stroke="0" extrusionOk="0">
                  <a:moveTo>
                    <a:pt x="1084" y="0"/>
                  </a:moveTo>
                  <a:cubicBezTo>
                    <a:pt x="13014" y="0"/>
                    <a:pt x="22685" y="9670"/>
                    <a:pt x="22685" y="21600"/>
                  </a:cubicBezTo>
                  <a:cubicBezTo>
                    <a:pt x="22685" y="33529"/>
                    <a:pt x="13014" y="43200"/>
                    <a:pt x="1085" y="43200"/>
                  </a:cubicBezTo>
                  <a:cubicBezTo>
                    <a:pt x="723" y="43200"/>
                    <a:pt x="361" y="43190"/>
                    <a:pt x="-1" y="43172"/>
                  </a:cubicBezTo>
                  <a:lnTo>
                    <a:pt x="108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>
              <a:off x="3225031" y="5165727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Box 41"/>
          <p:cNvSpPr txBox="1"/>
          <p:nvPr/>
        </p:nvSpPr>
        <p:spPr>
          <a:xfrm>
            <a:off x="2267744" y="4715839"/>
            <a:ext cx="206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Required interfaces</a:t>
            </a:r>
            <a:endParaRPr lang="en-IE" dirty="0"/>
          </a:p>
        </p:txBody>
      </p:sp>
      <p:cxnSp>
        <p:nvCxnSpPr>
          <p:cNvPr id="4" name="Straight Connector 3"/>
          <p:cNvCxnSpPr>
            <a:stCxn id="42" idx="2"/>
          </p:cNvCxnSpPr>
          <p:nvPr/>
        </p:nvCxnSpPr>
        <p:spPr>
          <a:xfrm>
            <a:off x="3297770" y="5085171"/>
            <a:ext cx="1142999" cy="148220"/>
          </a:xfrm>
          <a:prstGeom prst="line">
            <a:avLst/>
          </a:prstGeom>
          <a:ln>
            <a:solidFill>
              <a:schemeClr val="tx1"/>
            </a:solidFill>
            <a:prstDash val="lgDashDot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" idx="2"/>
          </p:cNvCxnSpPr>
          <p:nvPr/>
        </p:nvCxnSpPr>
        <p:spPr>
          <a:xfrm flipV="1">
            <a:off x="4681910" y="5085184"/>
            <a:ext cx="1074522" cy="159423"/>
          </a:xfrm>
          <a:prstGeom prst="line">
            <a:avLst/>
          </a:prstGeom>
          <a:ln>
            <a:solidFill>
              <a:schemeClr val="tx1"/>
            </a:solidFill>
            <a:prstDash val="lgDashDot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9" grpId="0" animBg="1"/>
      <p:bldP spid="100361" grpId="0" animBg="1"/>
      <p:bldP spid="100362" grpId="0" animBg="1"/>
      <p:bldP spid="100382" grpId="0"/>
      <p:bldP spid="100384" grpId="0"/>
      <p:bldP spid="100386" grpId="0" animBg="1"/>
      <p:bldP spid="1003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Annotation </a:t>
            </a:r>
          </a:p>
        </p:txBody>
      </p:sp>
      <p:sp>
        <p:nvSpPr>
          <p:cNvPr id="102403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C0181123-F59A-4ADE-8FD5-39CF04D5B434}" type="slidenum">
              <a:rPr lang="en-US" altLang="en-US" sz="1200">
                <a:solidFill>
                  <a:srgbClr val="3F3F3F"/>
                </a:solidFill>
              </a:rPr>
              <a:pPr algn="r" rtl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1631950"/>
            <a:ext cx="8534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34" charset="0"/>
              </a:rPr>
              <a:t>Comments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Courier" charset="0"/>
              </a:rPr>
              <a:t>--</a:t>
            </a: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 can be used to add comments within a class description</a:t>
            </a:r>
          </a:p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Char char="Ü"/>
            </a:pPr>
            <a:endParaRPr lang="en-US" altLang="en-US" sz="2400" b="1">
              <a:solidFill>
                <a:srgbClr val="000000"/>
              </a:solidFill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34" charset="0"/>
              </a:rPr>
              <a:t>Notes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600" b="1">
              <a:solidFill>
                <a:srgbClr val="003399"/>
              </a:solidFill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Char char="Ü"/>
            </a:pPr>
            <a:endParaRPr lang="en-US" altLang="en-US" sz="2400" b="1">
              <a:solidFill>
                <a:srgbClr val="000000"/>
              </a:solidFill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Char char="Ü"/>
            </a:pPr>
            <a:endParaRPr lang="en-US" altLang="en-US" sz="2400" b="1">
              <a:solidFill>
                <a:srgbClr val="000000"/>
              </a:solidFill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34" charset="0"/>
              </a:rPr>
              <a:t>Constraint Rules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Any further constraints {in curly braces}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34" charset="0"/>
              </a:rPr>
              <a:t>e.g. {time limit: length must not be more than three months}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600200" y="3460750"/>
            <a:ext cx="2151063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{length = start - end}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05400" y="3232150"/>
            <a:ext cx="167640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   Date Range</a:t>
            </a: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Start: Date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End: Date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/length: integer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5105400" y="3613150"/>
            <a:ext cx="1676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5105400" y="4451350"/>
            <a:ext cx="1676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102409" name="AutoShape 8"/>
          <p:cNvCxnSpPr>
            <a:cxnSpLocks noChangeShapeType="1"/>
          </p:cNvCxnSpPr>
          <p:nvPr/>
        </p:nvCxnSpPr>
        <p:spPr bwMode="auto">
          <a:xfrm>
            <a:off x="3733800" y="3841750"/>
            <a:ext cx="1354138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3524250" y="3460750"/>
            <a:ext cx="228600" cy="228600"/>
          </a:xfrm>
          <a:prstGeom prst="rtTriangl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-2727476">
            <a:off x="3579813" y="3244850"/>
            <a:ext cx="381000" cy="374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What UML class diagrams can show</a:t>
            </a:r>
          </a:p>
        </p:txBody>
      </p:sp>
      <p:sp>
        <p:nvSpPr>
          <p:cNvPr id="103427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38BE4CEF-D729-433C-8CBB-4A46E3E6DDD4}" type="slidenum">
              <a:rPr lang="en-US" altLang="en-US" sz="1200">
                <a:solidFill>
                  <a:srgbClr val="3F3F3F"/>
                </a:solidFill>
              </a:rPr>
              <a:pPr algn="r" rtl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" y="1557338"/>
            <a:ext cx="8280400" cy="5289550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34" charset="0"/>
              </a:rPr>
              <a:t>Division of Responsibility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34" charset="0"/>
              </a:rPr>
              <a:t>Operations that objects are responsible for providing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34" charset="0"/>
              </a:rPr>
              <a:t>Subclassing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34" charset="0"/>
              </a:rPr>
              <a:t>Inheritance, generalization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34" charset="0"/>
              </a:rPr>
              <a:t>Navigability / Visibility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34" charset="0"/>
              </a:rPr>
              <a:t>When objects need to know about other objects to call their operations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34" charset="0"/>
              </a:rPr>
              <a:t>Aggregation / Composition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34" charset="0"/>
              </a:rPr>
              <a:t>When objects are part of other objects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34" charset="0"/>
              </a:rPr>
              <a:t>Dependencies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34" charset="0"/>
              </a:rPr>
              <a:t>When changing the design of a class will affect other classes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34" charset="0"/>
              </a:rPr>
              <a:t>Interfaces</a:t>
            </a:r>
          </a:p>
          <a:p>
            <a:pPr lvl="1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34" charset="0"/>
              </a:rPr>
              <a:t>Used to reduce coupling between objects</a:t>
            </a: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Objects vs. Classes</a:t>
            </a:r>
          </a:p>
        </p:txBody>
      </p:sp>
      <p:sp>
        <p:nvSpPr>
          <p:cNvPr id="76803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EDE0B718-83B3-4C25-BF95-F1B6622185E7}" type="slidenum">
              <a:rPr lang="en-US" altLang="en-US" sz="1200">
                <a:solidFill>
                  <a:srgbClr val="3F3F3F"/>
                </a:solidFill>
              </a:rPr>
              <a:pPr algn="r" rtl="1"/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590800" y="2398713"/>
            <a:ext cx="3522663" cy="1779587"/>
          </a:xfrm>
          <a:prstGeom prst="rect">
            <a:avLst/>
          </a:prstGeom>
          <a:solidFill>
            <a:srgbClr val="FFFFCC"/>
          </a:solidFill>
          <a:ln w="28575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71800" y="2474913"/>
            <a:ext cx="2376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Fred_Bloggs:Employee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90800" y="2855913"/>
            <a:ext cx="3522663" cy="106680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743200" y="2932113"/>
            <a:ext cx="1931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name: Fred Bloggs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743200" y="3236913"/>
            <a:ext cx="3225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Employee #: 234609234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743200" y="3541713"/>
            <a:ext cx="3225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Department: Marketing</a:t>
            </a:r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304800" y="1560513"/>
            <a:ext cx="8534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  <a:latin typeface="Helvetica"/>
                <a:cs typeface="+mn-cs"/>
              </a:rPr>
              <a:t>The instances of a class are called objects.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Objects are represented as: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The relation between an Object and its Class is called “</a:t>
            </a:r>
            <a:r>
              <a:rPr lang="en-US" sz="1600" b="1" i="1" kern="0" dirty="0">
                <a:solidFill>
                  <a:srgbClr val="003399"/>
                </a:solidFill>
                <a:latin typeface="Helvetica"/>
                <a:cs typeface="Arial" charset="0"/>
              </a:rPr>
              <a:t>Instantiation”</a:t>
            </a: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 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Two different objects may have identical attribute values (like two people with identical name and address)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Note: Make sure attributes are associated with the right class</a:t>
            </a:r>
          </a:p>
          <a:p>
            <a:pPr marL="97155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E.g. you don’t want both </a:t>
            </a:r>
            <a:r>
              <a:rPr lang="en-US" sz="1400" b="1" kern="0" dirty="0" err="1">
                <a:solidFill>
                  <a:srgbClr val="408000"/>
                </a:solidFill>
                <a:latin typeface="Helvetica"/>
                <a:cs typeface="Arial" charset="0"/>
              </a:rPr>
              <a:t>managerName</a:t>
            </a: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 and manager# as attributes of Project! (…Why??)</a:t>
            </a:r>
          </a:p>
        </p:txBody>
      </p:sp>
    </p:spTree>
    <p:extLst>
      <p:ext uri="{BB962C8B-B14F-4D97-AF65-F5344CB8AC3E}">
        <p14:creationId xmlns:p14="http://schemas.microsoft.com/office/powerpoint/2010/main" val="205291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Relationships</a:t>
            </a:r>
          </a:p>
        </p:txBody>
      </p:sp>
      <p:sp>
        <p:nvSpPr>
          <p:cNvPr id="77827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8E065C27-7808-43F5-AD2E-2AB243B2B237}" type="slidenum">
              <a:rPr lang="en-US" altLang="en-US" sz="1200">
                <a:solidFill>
                  <a:srgbClr val="3F3F3F"/>
                </a:solidFill>
              </a:rPr>
              <a:pPr algn="r" rtl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04800" y="1625600"/>
            <a:ext cx="8534400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  <a:latin typeface="Helvetica"/>
                <a:cs typeface="+mn-cs"/>
              </a:rPr>
              <a:t>Objects do not exist in isolation from one another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A relationship represents a connection among things.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E.g. </a:t>
            </a:r>
            <a:r>
              <a:rPr lang="en-US" sz="1600" b="1" kern="0" dirty="0" err="1">
                <a:solidFill>
                  <a:srgbClr val="003399"/>
                </a:solidFill>
                <a:latin typeface="Helvetica"/>
                <a:cs typeface="Arial" charset="0"/>
              </a:rPr>
              <a:t>Fred_Bloggs:employee</a:t>
            </a: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 is associated with the </a:t>
            </a:r>
            <a:r>
              <a:rPr lang="en-US" sz="1600" b="1" kern="0" dirty="0" err="1">
                <a:solidFill>
                  <a:srgbClr val="003399"/>
                </a:solidFill>
                <a:latin typeface="Helvetica"/>
                <a:cs typeface="Arial" charset="0"/>
              </a:rPr>
              <a:t>KillerApp:project</a:t>
            </a: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 object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But we will capture these relationships at the class level (why?)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400" b="1" kern="0" dirty="0">
              <a:solidFill>
                <a:srgbClr val="408000"/>
              </a:solidFill>
              <a:latin typeface="Helvetica"/>
              <a:cs typeface="Arial" charset="0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u="sng" kern="0" dirty="0">
                <a:solidFill>
                  <a:srgbClr val="000000"/>
                </a:solidFill>
                <a:latin typeface="Helvetica"/>
                <a:cs typeface="+mn-cs"/>
              </a:rPr>
              <a:t>Class diagrams </a:t>
            </a:r>
            <a:r>
              <a:rPr lang="en-US" sz="2400" b="1" kern="0" dirty="0">
                <a:solidFill>
                  <a:srgbClr val="000000"/>
                </a:solidFill>
                <a:latin typeface="Helvetica"/>
                <a:cs typeface="+mn-cs"/>
              </a:rPr>
              <a:t>show classes and their relationships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In UML, there are different types of relationships: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Association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Aggregation and Composition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Generalization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Dependency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Realization</a:t>
            </a:r>
            <a:endParaRPr lang="en-US" sz="2400" b="1" kern="0" dirty="0">
              <a:solidFill>
                <a:srgbClr val="000000"/>
              </a:solidFill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5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Association </a:t>
            </a:r>
          </a:p>
        </p:txBody>
      </p:sp>
      <p:sp>
        <p:nvSpPr>
          <p:cNvPr id="78851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B416E8DD-780D-4353-A6CB-1E874280972C}" type="slidenum">
              <a:rPr lang="en-US" altLang="en-US" sz="1200">
                <a:solidFill>
                  <a:srgbClr val="3F3F3F"/>
                </a:solidFill>
              </a:rPr>
              <a:pPr algn="r" rtl="1"/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Associations are semantic connections between classes.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400" kern="0">
                <a:solidFill>
                  <a:srgbClr val="000000"/>
                </a:solidFill>
                <a:latin typeface="Arial"/>
                <a:cs typeface="Arial"/>
              </a:rPr>
              <a:t>If there is a link between two objects, there must be an association between the classes of those objects.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400" kern="0">
                <a:solidFill>
                  <a:srgbClr val="000000"/>
                </a:solidFill>
                <a:latin typeface="Arial"/>
                <a:cs typeface="Arial"/>
              </a:rPr>
              <a:t>Links are instances of associations just as objects are instances of classes.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8563"/>
            <a:ext cx="5334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00400" y="3733800"/>
            <a:ext cx="13716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CC0000"/>
                </a:solidFill>
                <a:latin typeface="Arial" charset="0"/>
                <a:cs typeface="Arial" charset="0"/>
              </a:rPr>
              <a:t>Association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76600" y="6019800"/>
            <a:ext cx="13716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CC0000"/>
                </a:solidFill>
                <a:latin typeface="Arial" charset="0"/>
                <a:cs typeface="Arial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0946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Association </a:t>
            </a:r>
          </a:p>
        </p:txBody>
      </p:sp>
      <p:sp>
        <p:nvSpPr>
          <p:cNvPr id="79875" name="Slide Number Placeholder 2"/>
          <p:cNvSpPr txBox="1">
            <a:spLocks noGrp="1"/>
          </p:cNvSpPr>
          <p:nvPr/>
        </p:nvSpPr>
        <p:spPr bwMode="auto">
          <a:xfrm>
            <a:off x="8302625" y="6467475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A15AFE1E-1361-4B5B-B78C-B50DC521B962}" type="slidenum">
              <a:rPr lang="en-US" altLang="en-US" sz="1200">
                <a:solidFill>
                  <a:srgbClr val="3F3F3F"/>
                </a:solidFill>
              </a:rPr>
              <a:pPr algn="r" rtl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47800"/>
            <a:ext cx="8458200" cy="2743200"/>
          </a:xfrm>
          <a:prstGeom prst="rect">
            <a:avLst/>
          </a:prstGeom>
        </p:spPr>
        <p:txBody>
          <a:bodyPr/>
          <a:lstStyle/>
          <a:p>
            <a:pPr marL="438049" indent="-319014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2400" dirty="0">
                <a:latin typeface="+mn-lt"/>
                <a:cs typeface="+mn-cs"/>
              </a:rPr>
              <a:t>Associations may optionally have the following: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Association name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may be prefixed or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  <a:cs typeface="Arial"/>
              </a:rPr>
              <a:t>postfixed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 with a small black arrowhead to indicate the direction in which the name should be read;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should be a verb or verb phrase;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Role names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on one or both association ends;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should be a noun or noun phrase describing the semantics of the role;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Multiplicity</a:t>
            </a:r>
          </a:p>
          <a:p>
            <a:pPr marL="1187228" lvl="2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The number of objects that can participate in an instantiated relation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Navigability</a:t>
            </a:r>
          </a:p>
          <a:p>
            <a:pPr marL="438049" indent="-319014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4773613"/>
            <a:ext cx="88392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74625" y="4697413"/>
            <a:ext cx="2133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Association name</a:t>
            </a:r>
          </a:p>
        </p:txBody>
      </p:sp>
      <p:sp>
        <p:nvSpPr>
          <p:cNvPr id="79879" name="Text Box 6"/>
          <p:cNvSpPr txBox="1">
            <a:spLocks noChangeArrowheads="1"/>
          </p:cNvSpPr>
          <p:nvPr/>
        </p:nvSpPr>
        <p:spPr bwMode="auto">
          <a:xfrm>
            <a:off x="2536825" y="4697413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navigability</a:t>
            </a:r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555625" y="6145213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multiplicity</a:t>
            </a:r>
          </a:p>
        </p:txBody>
      </p:sp>
      <p:sp>
        <p:nvSpPr>
          <p:cNvPr id="79881" name="Text Box 8"/>
          <p:cNvSpPr txBox="1">
            <a:spLocks noChangeArrowheads="1"/>
          </p:cNvSpPr>
          <p:nvPr/>
        </p:nvSpPr>
        <p:spPr bwMode="auto">
          <a:xfrm>
            <a:off x="4975225" y="4711700"/>
            <a:ext cx="2133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role name</a:t>
            </a:r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7337425" y="4754563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navigability</a:t>
            </a: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5356225" y="6116638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multiplicity</a:t>
            </a:r>
          </a:p>
        </p:txBody>
      </p:sp>
      <p:sp>
        <p:nvSpPr>
          <p:cNvPr id="79884" name="Text Box 10"/>
          <p:cNvSpPr txBox="1">
            <a:spLocks noChangeArrowheads="1"/>
          </p:cNvSpPr>
          <p:nvPr/>
        </p:nvSpPr>
        <p:spPr bwMode="auto">
          <a:xfrm>
            <a:off x="2700338" y="5651500"/>
            <a:ext cx="142875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 sz="3200"/>
              <a:t>*</a:t>
            </a:r>
          </a:p>
        </p:txBody>
      </p:sp>
      <p:sp>
        <p:nvSpPr>
          <p:cNvPr id="79885" name="Text Box 10"/>
          <p:cNvSpPr txBox="1">
            <a:spLocks noChangeArrowheads="1"/>
          </p:cNvSpPr>
          <p:nvPr/>
        </p:nvSpPr>
        <p:spPr bwMode="auto">
          <a:xfrm>
            <a:off x="7667625" y="5589588"/>
            <a:ext cx="730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1">
              <a:spcBef>
                <a:spcPct val="50000"/>
              </a:spcBef>
            </a:pPr>
            <a:r>
              <a:rPr lang="en-US" altLang="en-US" sz="32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607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Association Multiplicity</a:t>
            </a:r>
          </a:p>
        </p:txBody>
      </p:sp>
      <p:sp>
        <p:nvSpPr>
          <p:cNvPr id="80899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9211B2AC-6B96-444B-9CB7-C68D8ED79EF0}" type="slidenum">
              <a:rPr lang="en-US" altLang="en-US" sz="1200">
                <a:solidFill>
                  <a:srgbClr val="3F3F3F"/>
                </a:solidFill>
              </a:rPr>
              <a:pPr algn="r" rtl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1628775"/>
            <a:ext cx="8534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  <a:latin typeface="Helvetica"/>
                <a:cs typeface="Arial" charset="0"/>
              </a:rPr>
              <a:t>Ask questions about the associations: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Can a company exist without any employee?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If yes, then the association is optional at the Employee end - zero or more (0..*)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If no, then it is not optional - one or more (1..*)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If it must have only one employee - exactly one (1)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What about the other end of the association?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Can an employee work for more than one company?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No. So the correct multiplicity is one. </a:t>
            </a: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endParaRPr lang="en-US" sz="1400" b="1" kern="0" dirty="0">
              <a:solidFill>
                <a:srgbClr val="408000"/>
              </a:solidFill>
              <a:latin typeface="Helvetica"/>
              <a:cs typeface="+mn-cs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endParaRPr lang="en-US" sz="1400" b="1" kern="0" dirty="0">
              <a:solidFill>
                <a:srgbClr val="408000"/>
              </a:solidFill>
              <a:latin typeface="Helvetica"/>
              <a:cs typeface="+mn-cs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endParaRPr lang="en-US" sz="2400" b="1" kern="0" dirty="0">
              <a:solidFill>
                <a:srgbClr val="000000"/>
              </a:solidFill>
              <a:latin typeface="Helvetica"/>
              <a:cs typeface="+mn-cs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b="1" kern="0" dirty="0">
                <a:solidFill>
                  <a:srgbClr val="000000"/>
                </a:solidFill>
                <a:latin typeface="Helvetica"/>
                <a:cs typeface="+mn-cs"/>
              </a:rPr>
              <a:t>Some examples of specifying multiplicity: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Optional (0 or 1)		0..1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Exactly one			1 	= 1..1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Zero or more			0..*	= *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One or more			1..*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A range of values		2..6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4221163"/>
            <a:ext cx="1800225" cy="576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163" y="4221163"/>
            <a:ext cx="1800225" cy="576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555875" y="4508500"/>
            <a:ext cx="2808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3438" y="4149725"/>
            <a:ext cx="649287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.. 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00338" y="4149725"/>
            <a:ext cx="647700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97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Class associations</a:t>
            </a:r>
          </a:p>
        </p:txBody>
      </p:sp>
      <p:sp>
        <p:nvSpPr>
          <p:cNvPr id="81923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AA1B1B4E-B710-4381-85DB-00D64D97B5E0}" type="slidenum">
              <a:rPr lang="en-US" altLang="en-US" sz="1200">
                <a:solidFill>
                  <a:srgbClr val="3F3F3F"/>
                </a:solidFill>
              </a:rPr>
              <a:pPr algn="r" rtl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pSp>
        <p:nvGrpSpPr>
          <p:cNvPr id="81924" name="Group 3"/>
          <p:cNvGrpSpPr>
            <a:grpSpLocks/>
          </p:cNvGrpSpPr>
          <p:nvPr/>
        </p:nvGrpSpPr>
        <p:grpSpPr bwMode="auto">
          <a:xfrm>
            <a:off x="609600" y="3157538"/>
            <a:ext cx="1676400" cy="1371600"/>
            <a:chOff x="192" y="624"/>
            <a:chExt cx="1056" cy="86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2" y="624"/>
              <a:ext cx="1056" cy="864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:StaffMember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1056" cy="480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staffName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staff#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staffStartDate</a:t>
              </a:r>
            </a:p>
          </p:txBody>
        </p:sp>
      </p:grpSp>
      <p:grpSp>
        <p:nvGrpSpPr>
          <p:cNvPr id="81927" name="Group 6"/>
          <p:cNvGrpSpPr>
            <a:grpSpLocks/>
          </p:cNvGrpSpPr>
          <p:nvPr/>
        </p:nvGrpSpPr>
        <p:grpSpPr bwMode="auto">
          <a:xfrm>
            <a:off x="6553200" y="2928938"/>
            <a:ext cx="1981200" cy="1828800"/>
            <a:chOff x="3648" y="1536"/>
            <a:chExt cx="1248" cy="11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48" y="1536"/>
              <a:ext cx="1248" cy="1152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:Client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48" y="1786"/>
              <a:ext cx="1248" cy="747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companyAddress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companyEmail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companyFax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companyName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companyTelephone</a:t>
              </a:r>
            </a:p>
          </p:txBody>
        </p:sp>
      </p:grpSp>
      <p:cxnSp>
        <p:nvCxnSpPr>
          <p:cNvPr id="81930" name="AutoShape 9"/>
          <p:cNvCxnSpPr>
            <a:cxnSpLocks noChangeShapeType="1"/>
          </p:cNvCxnSpPr>
          <p:nvPr/>
        </p:nvCxnSpPr>
        <p:spPr bwMode="auto">
          <a:xfrm>
            <a:off x="2295525" y="3919538"/>
            <a:ext cx="4248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86000" y="3538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19800" y="353853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Helvetica" pitchFamily="-128" charset="0"/>
                <a:cs typeface="+mn-cs"/>
              </a:rPr>
              <a:t>0..*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81400" y="36147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>
                <a:solidFill>
                  <a:srgbClr val="000000"/>
                </a:solidFill>
                <a:latin typeface="Helvetica" pitchFamily="-128" charset="0"/>
                <a:cs typeface="+mn-cs"/>
              </a:rPr>
              <a:t>liaises with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191000" y="4071938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86000" y="3941763"/>
            <a:ext cx="839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contact</a:t>
            </a:r>
          </a:p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person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562600" y="3919538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ClientList</a:t>
            </a:r>
            <a:endParaRPr lang="en-US" sz="1600" dirty="0">
              <a:solidFill>
                <a:srgbClr val="000000"/>
              </a:solidFill>
              <a:latin typeface="Helvetica" pitchFamily="-128" charset="0"/>
              <a:cs typeface="+mn-cs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733800" y="2341563"/>
            <a:ext cx="122396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Name</a:t>
            </a: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 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of the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association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799013" y="1557338"/>
            <a:ext cx="237331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Multiplicity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 staff member has 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zero or more clients on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His/her clientList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90600" y="1579563"/>
            <a:ext cx="258921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Multiplicity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 client has 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exactly one staffmember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as a contact person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971800" y="4757738"/>
            <a:ext cx="218598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Direction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The “liaises with”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association should be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read in this direction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343400" y="5900738"/>
            <a:ext cx="187801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Role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The clients’ role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in this association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is as a clientList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914400" y="5595938"/>
            <a:ext cx="230981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Role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The staffmember’s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role in this association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is as a contact person</a:t>
            </a:r>
          </a:p>
        </p:txBody>
      </p:sp>
      <p:cxnSp>
        <p:nvCxnSpPr>
          <p:cNvPr id="81943" name="AutoShape 22"/>
          <p:cNvCxnSpPr>
            <a:cxnSpLocks noChangeShapeType="1"/>
            <a:stCxn id="19" idx="2"/>
            <a:endCxn id="11" idx="0"/>
          </p:cNvCxnSpPr>
          <p:nvPr/>
        </p:nvCxnSpPr>
        <p:spPr bwMode="auto">
          <a:xfrm rot="16200000" flipH="1">
            <a:off x="1871663" y="2968625"/>
            <a:ext cx="9842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4" name="AutoShape 23"/>
          <p:cNvCxnSpPr>
            <a:cxnSpLocks noChangeShapeType="1"/>
            <a:stCxn id="17" idx="2"/>
            <a:endCxn id="13" idx="0"/>
          </p:cNvCxnSpPr>
          <p:nvPr/>
        </p:nvCxnSpPr>
        <p:spPr bwMode="auto">
          <a:xfrm rot="5400000">
            <a:off x="4055268" y="3323432"/>
            <a:ext cx="519113" cy="63500"/>
          </a:xfrm>
          <a:prstGeom prst="curvedConnector3">
            <a:avLst>
              <a:gd name="adj1" fmla="val 49847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5" name="AutoShape 24"/>
          <p:cNvCxnSpPr>
            <a:cxnSpLocks noChangeShapeType="1"/>
            <a:stCxn id="18" idx="2"/>
            <a:endCxn id="12" idx="0"/>
          </p:cNvCxnSpPr>
          <p:nvPr/>
        </p:nvCxnSpPr>
        <p:spPr bwMode="auto">
          <a:xfrm rot="16200000" flipH="1">
            <a:off x="5631656" y="2886870"/>
            <a:ext cx="1006475" cy="2968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6" name="AutoShape 25"/>
          <p:cNvCxnSpPr>
            <a:cxnSpLocks noChangeShapeType="1"/>
            <a:stCxn id="22" idx="0"/>
            <a:endCxn id="15" idx="2"/>
          </p:cNvCxnSpPr>
          <p:nvPr/>
        </p:nvCxnSpPr>
        <p:spPr bwMode="auto">
          <a:xfrm rot="-5400000">
            <a:off x="1851819" y="4741069"/>
            <a:ext cx="1073150" cy="636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7" name="AutoShape 26"/>
          <p:cNvCxnSpPr>
            <a:cxnSpLocks noChangeShapeType="1"/>
            <a:stCxn id="20" idx="0"/>
          </p:cNvCxnSpPr>
          <p:nvPr/>
        </p:nvCxnSpPr>
        <p:spPr bwMode="auto">
          <a:xfrm rot="-5400000">
            <a:off x="3861594" y="4428332"/>
            <a:ext cx="533400" cy="1254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AutoShape 27"/>
          <p:cNvCxnSpPr>
            <a:cxnSpLocks noChangeShapeType="1"/>
            <a:stCxn id="21" idx="0"/>
            <a:endCxn id="16" idx="2"/>
          </p:cNvCxnSpPr>
          <p:nvPr/>
        </p:nvCxnSpPr>
        <p:spPr bwMode="auto">
          <a:xfrm rot="-5400000">
            <a:off x="4855369" y="4683919"/>
            <a:ext cx="1644650" cy="788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010400" y="4605338"/>
            <a:ext cx="152400" cy="76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3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 eaLnBrk="0" hangingPunct="0">
              <a:defRPr/>
            </a:pPr>
            <a:r>
              <a:rPr lang="en-US" kern="1200" dirty="0">
                <a:latin typeface="+mj-lt"/>
                <a:ea typeface="+mj-ea"/>
                <a:cs typeface="+mj-cs"/>
              </a:rPr>
              <a:t>More Examples </a:t>
            </a:r>
          </a:p>
        </p:txBody>
      </p:sp>
      <p:sp>
        <p:nvSpPr>
          <p:cNvPr id="82947" name="Slide Number Placeholder 2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/>
            <a:fld id="{563F5019-BDE4-4F35-8DFE-560126C0E0C0}" type="slidenum">
              <a:rPr lang="en-US" altLang="en-US" sz="1200">
                <a:solidFill>
                  <a:srgbClr val="3F3F3F"/>
                </a:solidFill>
              </a:rPr>
              <a:pPr algn="r" rtl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5400"/>
            <a:ext cx="71739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3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58122" r="13084"/>
          <a:stretch>
            <a:fillRect/>
          </a:stretch>
        </p:blipFill>
        <p:spPr bwMode="auto">
          <a:xfrm>
            <a:off x="1116013" y="1628775"/>
            <a:ext cx="6840537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1417</Words>
  <Application>Microsoft Office PowerPoint</Application>
  <PresentationFormat>On-screen Show (4:3)</PresentationFormat>
  <Paragraphs>368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ＭＳ Ｐゴシック</vt:lpstr>
      <vt:lpstr>Arial</vt:lpstr>
      <vt:lpstr>Calibri</vt:lpstr>
      <vt:lpstr>Comic Sans MS</vt:lpstr>
      <vt:lpstr>Corbel</vt:lpstr>
      <vt:lpstr>Courier</vt:lpstr>
      <vt:lpstr>Helvetica</vt:lpstr>
      <vt:lpstr>Monotype Sorts</vt:lpstr>
      <vt:lpstr>Times</vt:lpstr>
      <vt:lpstr>Times New Roman</vt:lpstr>
      <vt:lpstr>Wingdings</vt:lpstr>
      <vt:lpstr>Wingdings 2</vt:lpstr>
      <vt:lpstr>Office Theme</vt:lpstr>
      <vt:lpstr>Class Relationships</vt:lpstr>
      <vt:lpstr>What are classes?</vt:lpstr>
      <vt:lpstr>Objects vs. Classes</vt:lpstr>
      <vt:lpstr>Relationships</vt:lpstr>
      <vt:lpstr>Association </vt:lpstr>
      <vt:lpstr>Association </vt:lpstr>
      <vt:lpstr>Association Multiplicity</vt:lpstr>
      <vt:lpstr>Class associations</vt:lpstr>
      <vt:lpstr>More Examples </vt:lpstr>
      <vt:lpstr>Navigability / Visibility</vt:lpstr>
      <vt:lpstr>Bidirectional Associations</vt:lpstr>
      <vt:lpstr>Generalization</vt:lpstr>
      <vt:lpstr>Generalization/Specialization</vt:lpstr>
      <vt:lpstr>Inheritance </vt:lpstr>
      <vt:lpstr>Inheritance</vt:lpstr>
      <vt:lpstr>Generalization Sets: Implementation</vt:lpstr>
      <vt:lpstr>Aggregation and Composition</vt:lpstr>
      <vt:lpstr>Aggregation and Composition</vt:lpstr>
      <vt:lpstr>Aggregation and Composition</vt:lpstr>
      <vt:lpstr>Class Activity</vt:lpstr>
      <vt:lpstr>Dependency </vt:lpstr>
      <vt:lpstr>Usage Dependencies</vt:lpstr>
      <vt:lpstr>Dependencies: Example</vt:lpstr>
      <vt:lpstr>Interfaces</vt:lpstr>
      <vt:lpstr>Annotation </vt:lpstr>
      <vt:lpstr>What UML class diagrams can show</vt:lpstr>
    </vt:vector>
  </TitlesOfParts>
  <Company>Dublin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 Institute of Technology</dc:creator>
  <cp:lastModifiedBy>admin</cp:lastModifiedBy>
  <cp:revision>6</cp:revision>
  <dcterms:created xsi:type="dcterms:W3CDTF">2016-11-09T08:36:46Z</dcterms:created>
  <dcterms:modified xsi:type="dcterms:W3CDTF">2018-10-30T10:01:21Z</dcterms:modified>
</cp:coreProperties>
</file>