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6"/>
  </p:notesMasterIdLst>
  <p:handoutMasterIdLst>
    <p:handoutMasterId r:id="rId37"/>
  </p:handoutMasterIdLst>
  <p:sldIdLst>
    <p:sldId id="256" r:id="rId2"/>
    <p:sldId id="326" r:id="rId3"/>
    <p:sldId id="327" r:id="rId4"/>
    <p:sldId id="329" r:id="rId5"/>
    <p:sldId id="330" r:id="rId6"/>
    <p:sldId id="332" r:id="rId7"/>
    <p:sldId id="333" r:id="rId8"/>
    <p:sldId id="335" r:id="rId9"/>
    <p:sldId id="336" r:id="rId10"/>
    <p:sldId id="361" r:id="rId11"/>
    <p:sldId id="337" r:id="rId12"/>
    <p:sldId id="339" r:id="rId13"/>
    <p:sldId id="340" r:id="rId14"/>
    <p:sldId id="341" r:id="rId15"/>
    <p:sldId id="342" r:id="rId16"/>
    <p:sldId id="343" r:id="rId17"/>
    <p:sldId id="344" r:id="rId18"/>
    <p:sldId id="345" r:id="rId19"/>
    <p:sldId id="346" r:id="rId20"/>
    <p:sldId id="347" r:id="rId21"/>
    <p:sldId id="348" r:id="rId22"/>
    <p:sldId id="349" r:id="rId23"/>
    <p:sldId id="350" r:id="rId24"/>
    <p:sldId id="351" r:id="rId25"/>
    <p:sldId id="352" r:id="rId26"/>
    <p:sldId id="353" r:id="rId27"/>
    <p:sldId id="354" r:id="rId28"/>
    <p:sldId id="362" r:id="rId29"/>
    <p:sldId id="355" r:id="rId30"/>
    <p:sldId id="356" r:id="rId31"/>
    <p:sldId id="357" r:id="rId32"/>
    <p:sldId id="358" r:id="rId33"/>
    <p:sldId id="359" r:id="rId34"/>
    <p:sldId id="360" r:id="rId35"/>
  </p:sldIdLst>
  <p:sldSz cx="9144000" cy="6858000" type="screen4x3"/>
  <p:notesSz cx="7099300" cy="10234613"/>
  <p:defaultTex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95" autoAdjust="0"/>
    <p:restoredTop sz="86474" autoAdjust="0"/>
  </p:normalViewPr>
  <p:slideViewPr>
    <p:cSldViewPr>
      <p:cViewPr varScale="1">
        <p:scale>
          <a:sx n="48" d="100"/>
          <a:sy n="48" d="100"/>
        </p:scale>
        <p:origin x="1324" y="36"/>
      </p:cViewPr>
      <p:guideLst>
        <p:guide orient="horz" pos="2160"/>
        <p:guide pos="2880"/>
      </p:guideLst>
    </p:cSldViewPr>
  </p:slideViewPr>
  <p:outlineViewPr>
    <p:cViewPr>
      <p:scale>
        <a:sx n="33" d="100"/>
        <a:sy n="33" d="100"/>
      </p:scale>
      <p:origin x="0" y="-33232"/>
    </p:cViewPr>
  </p:outlineViewPr>
  <p:notesTextViewPr>
    <p:cViewPr>
      <p:scale>
        <a:sx n="100" d="100"/>
        <a:sy n="100" d="100"/>
      </p:scale>
      <p:origin x="0" y="0"/>
    </p:cViewPr>
  </p:notesTextViewPr>
  <p:notesViewPr>
    <p:cSldViewPr>
      <p:cViewPr varScale="1">
        <p:scale>
          <a:sx n="46" d="100"/>
          <a:sy n="46" d="100"/>
        </p:scale>
        <p:origin x="2696" y="2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7265" tIns="48632" rIns="97265" bIns="48632" numCol="1" anchor="t" anchorCtr="0" compatLnSpc="1">
            <a:prstTxWarp prst="textNoShape">
              <a:avLst/>
            </a:prstTxWarp>
          </a:bodyPr>
          <a:lstStyle>
            <a:lvl1pPr>
              <a:defRPr sz="1300"/>
            </a:lvl1pPr>
          </a:lstStyle>
          <a:p>
            <a:pPr>
              <a:defRPr/>
            </a:pPr>
            <a:endParaRPr lang="en-GB"/>
          </a:p>
        </p:txBody>
      </p:sp>
      <p:sp>
        <p:nvSpPr>
          <p:cNvPr id="50179"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7265" tIns="48632" rIns="97265" bIns="48632" numCol="1" anchor="t" anchorCtr="0" compatLnSpc="1">
            <a:prstTxWarp prst="textNoShape">
              <a:avLst/>
            </a:prstTxWarp>
          </a:bodyPr>
          <a:lstStyle>
            <a:lvl1pPr algn="r">
              <a:defRPr sz="1300"/>
            </a:lvl1pPr>
          </a:lstStyle>
          <a:p>
            <a:pPr>
              <a:defRPr/>
            </a:pPr>
            <a:endParaRPr lang="en-GB"/>
          </a:p>
        </p:txBody>
      </p:sp>
      <p:sp>
        <p:nvSpPr>
          <p:cNvPr id="50180"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7265" tIns="48632" rIns="97265" bIns="48632" numCol="1" anchor="b" anchorCtr="0" compatLnSpc="1">
            <a:prstTxWarp prst="textNoShape">
              <a:avLst/>
            </a:prstTxWarp>
          </a:bodyPr>
          <a:lstStyle>
            <a:lvl1pPr>
              <a:defRPr sz="1300"/>
            </a:lvl1pPr>
          </a:lstStyle>
          <a:p>
            <a:pPr>
              <a:defRPr/>
            </a:pPr>
            <a:endParaRPr lang="en-GB"/>
          </a:p>
        </p:txBody>
      </p:sp>
      <p:sp>
        <p:nvSpPr>
          <p:cNvPr id="50181"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7265" tIns="48632" rIns="97265" bIns="48632" numCol="1" anchor="b" anchorCtr="0" compatLnSpc="1">
            <a:prstTxWarp prst="textNoShape">
              <a:avLst/>
            </a:prstTxWarp>
          </a:bodyPr>
          <a:lstStyle>
            <a:lvl1pPr algn="r">
              <a:defRPr sz="1300"/>
            </a:lvl1pPr>
          </a:lstStyle>
          <a:p>
            <a:pPr>
              <a:defRPr/>
            </a:pPr>
            <a:fld id="{98D8329A-153F-46D5-A043-E142C3F6A305}" type="slidenum">
              <a:rPr lang="en-GB"/>
              <a:pPr>
                <a:defRPr/>
              </a:pPr>
              <a:t>‹#›</a:t>
            </a:fld>
            <a:endParaRPr lang="en-GB"/>
          </a:p>
        </p:txBody>
      </p:sp>
    </p:spTree>
    <p:extLst>
      <p:ext uri="{BB962C8B-B14F-4D97-AF65-F5344CB8AC3E}">
        <p14:creationId xmlns:p14="http://schemas.microsoft.com/office/powerpoint/2010/main" val="776716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7265" tIns="48632" rIns="97265" bIns="48632" numCol="1" anchor="t" anchorCtr="0" compatLnSpc="1">
            <a:prstTxWarp prst="textNoShape">
              <a:avLst/>
            </a:prstTxWarp>
          </a:bodyPr>
          <a:lstStyle>
            <a:lvl1pPr>
              <a:defRPr sz="1300"/>
            </a:lvl1pPr>
          </a:lstStyle>
          <a:p>
            <a:pPr>
              <a:defRPr/>
            </a:pPr>
            <a:endParaRPr lang="en-GB"/>
          </a:p>
        </p:txBody>
      </p:sp>
      <p:sp>
        <p:nvSpPr>
          <p:cNvPr id="9219"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7265" tIns="48632" rIns="97265" bIns="48632" numCol="1" anchor="t" anchorCtr="0" compatLnSpc="1">
            <a:prstTxWarp prst="textNoShape">
              <a:avLst/>
            </a:prstTxWarp>
          </a:bodyPr>
          <a:lstStyle>
            <a:lvl1pPr algn="r">
              <a:defRPr sz="1300"/>
            </a:lvl1pPr>
          </a:lstStyle>
          <a:p>
            <a:pPr>
              <a:defRPr/>
            </a:pPr>
            <a:endParaRPr lang="en-GB"/>
          </a:p>
        </p:txBody>
      </p:sp>
      <p:sp>
        <p:nvSpPr>
          <p:cNvPr id="38916"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709613" y="4860925"/>
            <a:ext cx="5680075" cy="4606925"/>
          </a:xfrm>
          <a:prstGeom prst="rect">
            <a:avLst/>
          </a:prstGeom>
          <a:noFill/>
          <a:ln w="9525">
            <a:noFill/>
            <a:miter lim="800000"/>
            <a:headEnd/>
            <a:tailEnd/>
          </a:ln>
          <a:effectLst/>
        </p:spPr>
        <p:txBody>
          <a:bodyPr vert="horz" wrap="square" lIns="97265" tIns="48632" rIns="97265" bIns="48632"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9222"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7265" tIns="48632" rIns="97265" bIns="48632" numCol="1" anchor="b" anchorCtr="0" compatLnSpc="1">
            <a:prstTxWarp prst="textNoShape">
              <a:avLst/>
            </a:prstTxWarp>
          </a:bodyPr>
          <a:lstStyle>
            <a:lvl1pPr>
              <a:defRPr sz="1300"/>
            </a:lvl1pPr>
          </a:lstStyle>
          <a:p>
            <a:pPr>
              <a:defRPr/>
            </a:pPr>
            <a:endParaRPr lang="en-GB"/>
          </a:p>
        </p:txBody>
      </p:sp>
      <p:sp>
        <p:nvSpPr>
          <p:cNvPr id="9223"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7265" tIns="48632" rIns="97265" bIns="48632" numCol="1" anchor="b" anchorCtr="0" compatLnSpc="1">
            <a:prstTxWarp prst="textNoShape">
              <a:avLst/>
            </a:prstTxWarp>
          </a:bodyPr>
          <a:lstStyle>
            <a:lvl1pPr algn="r">
              <a:defRPr sz="1300"/>
            </a:lvl1pPr>
          </a:lstStyle>
          <a:p>
            <a:pPr>
              <a:defRPr/>
            </a:pPr>
            <a:fld id="{B83D47EC-0D5D-4DEC-8DF4-02BA228DA530}" type="slidenum">
              <a:rPr lang="en-GB"/>
              <a:pPr>
                <a:defRPr/>
              </a:pPr>
              <a:t>‹#›</a:t>
            </a:fld>
            <a:endParaRPr lang="en-GB"/>
          </a:p>
        </p:txBody>
      </p:sp>
    </p:spTree>
    <p:extLst>
      <p:ext uri="{BB962C8B-B14F-4D97-AF65-F5344CB8AC3E}">
        <p14:creationId xmlns:p14="http://schemas.microsoft.com/office/powerpoint/2010/main" val="12213024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pPr eaLnBrk="1" hangingPunct="1"/>
            <a:endParaRPr lang="en-US" dirty="0" smtClean="0"/>
          </a:p>
        </p:txBody>
      </p:sp>
      <p:sp>
        <p:nvSpPr>
          <p:cNvPr id="39940" name="Slide Number Placeholder 3"/>
          <p:cNvSpPr>
            <a:spLocks noGrp="1"/>
          </p:cNvSpPr>
          <p:nvPr>
            <p:ph type="sldNum" sz="quarter" idx="5"/>
          </p:nvPr>
        </p:nvSpPr>
        <p:spPr>
          <a:noFill/>
        </p:spPr>
        <p:txBody>
          <a:bodyPr/>
          <a:lstStyle/>
          <a:p>
            <a:fld id="{725125CA-7368-4EEB-8C9F-11623EC07ECE}" type="slidenum">
              <a:rPr lang="en-GB" smtClean="0"/>
              <a:pPr/>
              <a:t>1</a:t>
            </a:fld>
            <a:endParaRPr lang="en-GB" dirty="0" smtClean="0"/>
          </a:p>
        </p:txBody>
      </p:sp>
    </p:spTree>
    <p:extLst>
      <p:ext uri="{BB962C8B-B14F-4D97-AF65-F5344CB8AC3E}">
        <p14:creationId xmlns:p14="http://schemas.microsoft.com/office/powerpoint/2010/main" val="1339334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a:defRPr/>
              </a:pPr>
              <a:endParaRPr lang="en-US" sz="2400">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a:defRPr/>
                </a:pPr>
                <a:endParaRPr lang="en-US" sz="2400">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a:defRPr/>
                </a:pPr>
                <a:endParaRPr lang="en-US" sz="2400">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a:defRPr/>
                </a:pPr>
                <a:endParaRPr lang="en-US" sz="2400">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a:defRPr/>
                </a:pPr>
                <a:endParaRPr lang="en-US" sz="2400">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a:defRPr/>
                </a:pPr>
                <a:endParaRPr lang="en-US" sz="2400">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a:defRPr/>
                </a:pPr>
                <a:endParaRPr lang="en-US" sz="2400">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a:defRPr/>
                </a:pPr>
                <a:endParaRPr lang="en-US" sz="2400">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a:defRPr/>
                </a:pPr>
                <a:endParaRPr lang="en-US" sz="2400">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a:defRPr/>
                </a:pPr>
                <a:endParaRPr lang="en-US" sz="2400">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a:defRPr/>
                </a:pPr>
                <a:endParaRPr lang="en-US" sz="2400">
                  <a:latin typeface="Times New Roman" pitchFamily="18" charset="0"/>
                </a:endParaRPr>
              </a:p>
            </p:txBody>
          </p:sp>
        </p:grpSp>
      </p:grpSp>
      <p:sp>
        <p:nvSpPr>
          <p:cNvPr id="7187"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GB"/>
              <a:t>Click to edit Master title style</a:t>
            </a:r>
          </a:p>
        </p:txBody>
      </p:sp>
      <p:sp>
        <p:nvSpPr>
          <p:cNvPr id="718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GB"/>
              <a:t>Click to edit Master subtitle style</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GB"/>
          </a:p>
        </p:txBody>
      </p:sp>
      <p:sp>
        <p:nvSpPr>
          <p:cNvPr id="19" name="Rectangle 17"/>
          <p:cNvSpPr>
            <a:spLocks noGrp="1" noChangeArrowheads="1"/>
          </p:cNvSpPr>
          <p:nvPr>
            <p:ph type="ftr" sz="quarter" idx="11"/>
          </p:nvPr>
        </p:nvSpPr>
        <p:spPr/>
        <p:txBody>
          <a:bodyPr/>
          <a:lstStyle>
            <a:lvl1pPr>
              <a:defRPr/>
            </a:lvl1pPr>
          </a:lstStyle>
          <a:p>
            <a:pPr>
              <a:defRPr/>
            </a:pPr>
            <a:r>
              <a:rPr lang="en-US" dirty="0" err="1" smtClean="0"/>
              <a:t>Ciarán</a:t>
            </a:r>
            <a:r>
              <a:rPr lang="en-US" dirty="0" smtClean="0"/>
              <a:t> </a:t>
            </a:r>
            <a:r>
              <a:rPr lang="en-US" dirty="0" err="1" smtClean="0"/>
              <a:t>O’Driscoll</a:t>
            </a:r>
            <a:endParaRPr lang="en-GB" dirty="0"/>
          </a:p>
        </p:txBody>
      </p:sp>
      <p:sp>
        <p:nvSpPr>
          <p:cNvPr id="20" name="Rectangle 18"/>
          <p:cNvSpPr>
            <a:spLocks noGrp="1" noChangeArrowheads="1"/>
          </p:cNvSpPr>
          <p:nvPr>
            <p:ph type="sldNum" sz="quarter" idx="12"/>
          </p:nvPr>
        </p:nvSpPr>
        <p:spPr/>
        <p:txBody>
          <a:bodyPr/>
          <a:lstStyle>
            <a:lvl1pPr>
              <a:defRPr/>
            </a:lvl1pPr>
          </a:lstStyle>
          <a:p>
            <a:pPr>
              <a:defRPr/>
            </a:pPr>
            <a:fld id="{D14983FC-DEF3-42B4-A8EA-FF9595DC4A59}" type="slidenum">
              <a:rPr lang="en-GB"/>
              <a:pPr>
                <a:defRPr/>
              </a:pPr>
              <a:t>‹#›</a:t>
            </a:fld>
            <a:endParaRPr lang="en-GB"/>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r>
              <a:rPr lang="en-US" dirty="0" err="1" smtClean="0"/>
              <a:t>Ciarán</a:t>
            </a:r>
            <a:r>
              <a:rPr lang="en-US" dirty="0" smtClean="0"/>
              <a:t> </a:t>
            </a:r>
            <a:r>
              <a:rPr lang="en-US" dirty="0" err="1" smtClean="0"/>
              <a:t>O’Driscoll</a:t>
            </a:r>
            <a:endParaRPr lang="en-GB" dirty="0"/>
          </a:p>
        </p:txBody>
      </p:sp>
      <p:sp>
        <p:nvSpPr>
          <p:cNvPr id="5" name="Rectangle 3"/>
          <p:cNvSpPr>
            <a:spLocks noGrp="1" noChangeArrowheads="1"/>
          </p:cNvSpPr>
          <p:nvPr>
            <p:ph type="sldNum" sz="quarter" idx="11"/>
          </p:nvPr>
        </p:nvSpPr>
        <p:spPr>
          <a:ln/>
        </p:spPr>
        <p:txBody>
          <a:bodyPr/>
          <a:lstStyle>
            <a:lvl1pPr>
              <a:defRPr/>
            </a:lvl1pPr>
          </a:lstStyle>
          <a:p>
            <a:pPr>
              <a:defRPr/>
            </a:pPr>
            <a:fld id="{87E035E6-71BF-421E-86B8-96D6ACBCDAA9}" type="slidenum">
              <a:rPr lang="en-GB"/>
              <a:pPr>
                <a:defRPr/>
              </a:pPr>
              <a:t>‹#›</a:t>
            </a:fld>
            <a:endParaRPr lang="en-GB"/>
          </a:p>
        </p:txBody>
      </p:sp>
      <p:sp>
        <p:nvSpPr>
          <p:cNvPr id="6" name="Rectangle 16"/>
          <p:cNvSpPr>
            <a:spLocks noGrp="1" noChangeArrowheads="1"/>
          </p:cNvSpPr>
          <p:nvPr>
            <p:ph type="dt" sz="half" idx="12"/>
          </p:nvPr>
        </p:nvSpPr>
        <p:spPr>
          <a:ln/>
        </p:spPr>
        <p:txBody>
          <a:bodyPr/>
          <a:lstStyle>
            <a:lvl1pPr>
              <a:defRPr/>
            </a:lvl1pPr>
          </a:lstStyle>
          <a:p>
            <a:pPr>
              <a:defRPr/>
            </a:pP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r>
              <a:rPr lang="en-US" dirty="0" err="1" smtClean="0"/>
              <a:t>Ciarán</a:t>
            </a:r>
            <a:r>
              <a:rPr lang="en-US" dirty="0" smtClean="0"/>
              <a:t> </a:t>
            </a:r>
            <a:r>
              <a:rPr lang="en-US" dirty="0" err="1" smtClean="0"/>
              <a:t>O’Driscoll</a:t>
            </a:r>
            <a:endParaRPr lang="en-GB" dirty="0"/>
          </a:p>
        </p:txBody>
      </p:sp>
      <p:sp>
        <p:nvSpPr>
          <p:cNvPr id="5" name="Rectangle 3"/>
          <p:cNvSpPr>
            <a:spLocks noGrp="1" noChangeArrowheads="1"/>
          </p:cNvSpPr>
          <p:nvPr>
            <p:ph type="sldNum" sz="quarter" idx="11"/>
          </p:nvPr>
        </p:nvSpPr>
        <p:spPr>
          <a:ln/>
        </p:spPr>
        <p:txBody>
          <a:bodyPr/>
          <a:lstStyle>
            <a:lvl1pPr>
              <a:defRPr/>
            </a:lvl1pPr>
          </a:lstStyle>
          <a:p>
            <a:pPr>
              <a:defRPr/>
            </a:pPr>
            <a:fld id="{25AED504-A140-4EB6-B882-AFD7CA569F3A}" type="slidenum">
              <a:rPr lang="en-GB"/>
              <a:pPr>
                <a:defRPr/>
              </a:pPr>
              <a:t>‹#›</a:t>
            </a:fld>
            <a:endParaRPr lang="en-GB"/>
          </a:p>
        </p:txBody>
      </p:sp>
      <p:sp>
        <p:nvSpPr>
          <p:cNvPr id="6" name="Rectangle 16"/>
          <p:cNvSpPr>
            <a:spLocks noGrp="1" noChangeArrowheads="1"/>
          </p:cNvSpPr>
          <p:nvPr>
            <p:ph type="dt" sz="half" idx="12"/>
          </p:nvPr>
        </p:nvSpPr>
        <p:spPr>
          <a:ln/>
        </p:spPr>
        <p:txBody>
          <a:bodyPr/>
          <a:lstStyle>
            <a:lvl1pPr>
              <a:defRPr/>
            </a:lvl1pPr>
          </a:lstStyle>
          <a:p>
            <a:pPr>
              <a:defRPr/>
            </a:pPr>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Media">
  <p:cSld name="Title, Text and Media Clip">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Media Placeholder 3"/>
          <p:cNvSpPr>
            <a:spLocks noGrp="1"/>
          </p:cNvSpPr>
          <p:nvPr>
            <p:ph type="media" sz="half" idx="2"/>
          </p:nvPr>
        </p:nvSpPr>
        <p:spPr>
          <a:xfrm>
            <a:off x="4648200" y="1600200"/>
            <a:ext cx="4038600" cy="4525963"/>
          </a:xfrm>
        </p:spPr>
        <p:txBody>
          <a:bodyPr/>
          <a:lstStyle/>
          <a:p>
            <a:pPr lvl="0"/>
            <a:endParaRPr lang="en-US" noProof="0" smtClean="0"/>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F1B98C67-FBEB-45E0-A831-18125DE7A720}" type="slidenum">
              <a:rPr lang="en-US" altLang="en-US"/>
              <a:pPr/>
              <a:t>‹#›</a:t>
            </a:fld>
            <a:endParaRPr lang="en-US" altLang="en-US"/>
          </a:p>
        </p:txBody>
      </p:sp>
    </p:spTree>
    <p:extLst>
      <p:ext uri="{BB962C8B-B14F-4D97-AF65-F5344CB8AC3E}">
        <p14:creationId xmlns:p14="http://schemas.microsoft.com/office/powerpoint/2010/main" val="3571645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8E5F5131-96C8-4292-8B20-785ED6AB46B0}" type="slidenum">
              <a:rPr lang="en-GB"/>
              <a:pPr>
                <a:defRPr/>
              </a:pPr>
              <a:t>‹#›</a:t>
            </a:fld>
            <a:endParaRPr lang="en-GB"/>
          </a:p>
        </p:txBody>
      </p:sp>
      <p:sp>
        <p:nvSpPr>
          <p:cNvPr id="6" name="Rectangle 16"/>
          <p:cNvSpPr>
            <a:spLocks noGrp="1" noChangeArrowheads="1"/>
          </p:cNvSpPr>
          <p:nvPr>
            <p:ph type="dt" sz="half" idx="12"/>
          </p:nvPr>
        </p:nvSpPr>
        <p:spPr>
          <a:ln/>
        </p:spPr>
        <p:txBody>
          <a:bodyPr/>
          <a:lstStyle>
            <a:lvl1pPr>
              <a:defRPr/>
            </a:lvl1pPr>
          </a:lstStyle>
          <a:p>
            <a:pPr>
              <a:defRPr/>
            </a:pPr>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ftr" sz="quarter" idx="10"/>
          </p:nvPr>
        </p:nvSpPr>
        <p:spPr>
          <a:ln/>
        </p:spPr>
        <p:txBody>
          <a:bodyPr/>
          <a:lstStyle>
            <a:lvl1pPr>
              <a:defRPr/>
            </a:lvl1pPr>
          </a:lstStyle>
          <a:p>
            <a:pPr>
              <a:defRPr/>
            </a:pPr>
            <a:r>
              <a:rPr lang="en-US" dirty="0" err="1" smtClean="0"/>
              <a:t>Ciarán</a:t>
            </a:r>
            <a:r>
              <a:rPr lang="en-US" dirty="0" smtClean="0"/>
              <a:t> </a:t>
            </a:r>
            <a:r>
              <a:rPr lang="en-US" dirty="0" err="1" smtClean="0"/>
              <a:t>O’Driscoll</a:t>
            </a:r>
            <a:endParaRPr lang="en-GB" dirty="0"/>
          </a:p>
        </p:txBody>
      </p:sp>
      <p:sp>
        <p:nvSpPr>
          <p:cNvPr id="5" name="Rectangle 3"/>
          <p:cNvSpPr>
            <a:spLocks noGrp="1" noChangeArrowheads="1"/>
          </p:cNvSpPr>
          <p:nvPr>
            <p:ph type="sldNum" sz="quarter" idx="11"/>
          </p:nvPr>
        </p:nvSpPr>
        <p:spPr>
          <a:ln/>
        </p:spPr>
        <p:txBody>
          <a:bodyPr/>
          <a:lstStyle>
            <a:lvl1pPr>
              <a:defRPr/>
            </a:lvl1pPr>
          </a:lstStyle>
          <a:p>
            <a:pPr>
              <a:defRPr/>
            </a:pPr>
            <a:fld id="{5F53F3B0-FAD0-4067-9085-741A1157B12E}" type="slidenum">
              <a:rPr lang="en-GB"/>
              <a:pPr>
                <a:defRPr/>
              </a:pPr>
              <a:t>‹#›</a:t>
            </a:fld>
            <a:endParaRPr lang="en-GB"/>
          </a:p>
        </p:txBody>
      </p:sp>
      <p:sp>
        <p:nvSpPr>
          <p:cNvPr id="6" name="Rectangle 16"/>
          <p:cNvSpPr>
            <a:spLocks noGrp="1" noChangeArrowheads="1"/>
          </p:cNvSpPr>
          <p:nvPr>
            <p:ph type="dt" sz="half" idx="12"/>
          </p:nvPr>
        </p:nvSpPr>
        <p:spPr>
          <a:ln/>
        </p:spPr>
        <p:txBody>
          <a:bodyPr/>
          <a:lstStyle>
            <a:lvl1pPr>
              <a:defRPr/>
            </a:lvl1pPr>
          </a:lstStyle>
          <a:p>
            <a:pPr>
              <a:defRPr/>
            </a:pPr>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ftr" sz="quarter" idx="10"/>
          </p:nvPr>
        </p:nvSpPr>
        <p:spPr>
          <a:ln/>
        </p:spPr>
        <p:txBody>
          <a:bodyPr/>
          <a:lstStyle>
            <a:lvl1pPr>
              <a:defRPr/>
            </a:lvl1pPr>
          </a:lstStyle>
          <a:p>
            <a:pPr>
              <a:defRPr/>
            </a:pPr>
            <a:r>
              <a:rPr lang="en-US" dirty="0" err="1" smtClean="0"/>
              <a:t>Ciarán</a:t>
            </a:r>
            <a:r>
              <a:rPr lang="en-US" dirty="0" smtClean="0"/>
              <a:t> </a:t>
            </a:r>
            <a:r>
              <a:rPr lang="en-US" dirty="0" err="1" smtClean="0"/>
              <a:t>O’Driscoll</a:t>
            </a:r>
            <a:endParaRPr lang="en-GB" dirty="0"/>
          </a:p>
        </p:txBody>
      </p:sp>
      <p:sp>
        <p:nvSpPr>
          <p:cNvPr id="6" name="Rectangle 3"/>
          <p:cNvSpPr>
            <a:spLocks noGrp="1" noChangeArrowheads="1"/>
          </p:cNvSpPr>
          <p:nvPr>
            <p:ph type="sldNum" sz="quarter" idx="11"/>
          </p:nvPr>
        </p:nvSpPr>
        <p:spPr>
          <a:ln/>
        </p:spPr>
        <p:txBody>
          <a:bodyPr/>
          <a:lstStyle>
            <a:lvl1pPr>
              <a:defRPr/>
            </a:lvl1pPr>
          </a:lstStyle>
          <a:p>
            <a:pPr>
              <a:defRPr/>
            </a:pPr>
            <a:fld id="{5130A0DC-6F3F-43C5-82ED-7C8C82B840DB}" type="slidenum">
              <a:rPr lang="en-GB"/>
              <a:pPr>
                <a:defRPr/>
              </a:pPr>
              <a:t>‹#›</a:t>
            </a:fld>
            <a:endParaRPr lang="en-GB"/>
          </a:p>
        </p:txBody>
      </p:sp>
      <p:sp>
        <p:nvSpPr>
          <p:cNvPr id="7" name="Rectangle 16"/>
          <p:cNvSpPr>
            <a:spLocks noGrp="1" noChangeArrowheads="1"/>
          </p:cNvSpPr>
          <p:nvPr>
            <p:ph type="dt" sz="half" idx="12"/>
          </p:nvPr>
        </p:nvSpPr>
        <p:spPr>
          <a:ln/>
        </p:spPr>
        <p:txBody>
          <a:bodyPr/>
          <a:lstStyle>
            <a:lvl1pPr>
              <a:defRPr/>
            </a:lvl1pPr>
          </a:lstStyle>
          <a:p>
            <a:pPr>
              <a:defRPr/>
            </a:pP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ftr" sz="quarter" idx="10"/>
          </p:nvPr>
        </p:nvSpPr>
        <p:spPr>
          <a:ln/>
        </p:spPr>
        <p:txBody>
          <a:bodyPr/>
          <a:lstStyle>
            <a:lvl1pPr>
              <a:defRPr/>
            </a:lvl1pPr>
          </a:lstStyle>
          <a:p>
            <a:pPr>
              <a:defRPr/>
            </a:pPr>
            <a:r>
              <a:rPr lang="en-US" dirty="0" err="1" smtClean="0"/>
              <a:t>Ciarán</a:t>
            </a:r>
            <a:r>
              <a:rPr lang="en-US" dirty="0" smtClean="0"/>
              <a:t> </a:t>
            </a:r>
            <a:r>
              <a:rPr lang="en-US" dirty="0" err="1" smtClean="0"/>
              <a:t>O’Driscoll</a:t>
            </a:r>
            <a:endParaRPr lang="en-GB" dirty="0"/>
          </a:p>
        </p:txBody>
      </p:sp>
      <p:sp>
        <p:nvSpPr>
          <p:cNvPr id="8" name="Rectangle 3"/>
          <p:cNvSpPr>
            <a:spLocks noGrp="1" noChangeArrowheads="1"/>
          </p:cNvSpPr>
          <p:nvPr>
            <p:ph type="sldNum" sz="quarter" idx="11"/>
          </p:nvPr>
        </p:nvSpPr>
        <p:spPr>
          <a:ln/>
        </p:spPr>
        <p:txBody>
          <a:bodyPr/>
          <a:lstStyle>
            <a:lvl1pPr>
              <a:defRPr/>
            </a:lvl1pPr>
          </a:lstStyle>
          <a:p>
            <a:pPr>
              <a:defRPr/>
            </a:pPr>
            <a:fld id="{A3AAD0DA-841E-4672-8984-9750320960C0}" type="slidenum">
              <a:rPr lang="en-GB"/>
              <a:pPr>
                <a:defRPr/>
              </a:pPr>
              <a:t>‹#›</a:t>
            </a:fld>
            <a:endParaRPr lang="en-GB"/>
          </a:p>
        </p:txBody>
      </p:sp>
      <p:sp>
        <p:nvSpPr>
          <p:cNvPr id="9" name="Rectangle 16"/>
          <p:cNvSpPr>
            <a:spLocks noGrp="1" noChangeArrowheads="1"/>
          </p:cNvSpPr>
          <p:nvPr>
            <p:ph type="dt" sz="half" idx="12"/>
          </p:nvPr>
        </p:nvSpPr>
        <p:spPr>
          <a:ln/>
        </p:spPr>
        <p:txBody>
          <a:bodyPr/>
          <a:lstStyle>
            <a:lvl1pPr>
              <a:defRPr/>
            </a:lvl1pPr>
          </a:lstStyle>
          <a:p>
            <a:pPr>
              <a:defRPr/>
            </a:pP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85800"/>
          </a:xfrm>
        </p:spPr>
        <p:txBody>
          <a:bodyPr/>
          <a:lstStyle>
            <a:lvl1pPr>
              <a:defRPr sz="3600" b="0"/>
            </a:lvl1pPr>
          </a:lstStyle>
          <a:p>
            <a:r>
              <a:rPr lang="en-US" dirty="0" smtClean="0"/>
              <a:t>Click to edit Master title style</a:t>
            </a:r>
            <a:endParaRPr lang="en-US" dirty="0"/>
          </a:p>
        </p:txBody>
      </p:sp>
      <p:sp>
        <p:nvSpPr>
          <p:cNvPr id="3" name="Rectangle 2"/>
          <p:cNvSpPr>
            <a:spLocks noGrp="1" noChangeArrowheads="1"/>
          </p:cNvSpPr>
          <p:nvPr>
            <p:ph type="ftr" sz="quarter" idx="10"/>
          </p:nvPr>
        </p:nvSpPr>
        <p:spPr>
          <a:xfrm>
            <a:off x="3124200" y="6245225"/>
            <a:ext cx="2895600" cy="457200"/>
          </a:xfrm>
          <a:ln/>
        </p:spPr>
        <p:txBody>
          <a:bodyPr/>
          <a:lstStyle>
            <a:lvl1pPr>
              <a:defRPr/>
            </a:lvl1pPr>
          </a:lstStyle>
          <a:p>
            <a:pPr>
              <a:defRPr/>
            </a:pPr>
            <a:r>
              <a:rPr lang="en-US" dirty="0" err="1" smtClean="0"/>
              <a:t>Ciarán</a:t>
            </a:r>
            <a:r>
              <a:rPr lang="en-US" dirty="0" smtClean="0"/>
              <a:t> </a:t>
            </a:r>
            <a:r>
              <a:rPr lang="en-US" dirty="0" err="1" smtClean="0"/>
              <a:t>O’Driscoll</a:t>
            </a:r>
            <a:endParaRPr lang="en-GB" dirty="0"/>
          </a:p>
        </p:txBody>
      </p:sp>
      <p:sp>
        <p:nvSpPr>
          <p:cNvPr id="4" name="Rectangle 3"/>
          <p:cNvSpPr>
            <a:spLocks noGrp="1" noChangeArrowheads="1"/>
          </p:cNvSpPr>
          <p:nvPr>
            <p:ph type="sldNum" sz="quarter" idx="11"/>
          </p:nvPr>
        </p:nvSpPr>
        <p:spPr>
          <a:ln/>
        </p:spPr>
        <p:txBody>
          <a:bodyPr/>
          <a:lstStyle>
            <a:lvl1pPr>
              <a:defRPr/>
            </a:lvl1pPr>
          </a:lstStyle>
          <a:p>
            <a:pPr>
              <a:defRPr/>
            </a:pPr>
            <a:fld id="{5014AEE6-C425-474C-9B65-7960B23B6CD2}" type="slidenum">
              <a:rPr lang="en-GB"/>
              <a:pPr>
                <a:defRPr/>
              </a:pPr>
              <a:t>‹#›</a:t>
            </a:fld>
            <a:endParaRPr lang="en-GB"/>
          </a:p>
        </p:txBody>
      </p:sp>
      <p:sp>
        <p:nvSpPr>
          <p:cNvPr id="5" name="Rectangle 16"/>
          <p:cNvSpPr>
            <a:spLocks noGrp="1" noChangeArrowheads="1"/>
          </p:cNvSpPr>
          <p:nvPr>
            <p:ph type="dt" sz="half" idx="12"/>
          </p:nvPr>
        </p:nvSpPr>
        <p:spPr>
          <a:ln/>
        </p:spPr>
        <p:txBody>
          <a:bodyPr/>
          <a:lstStyle>
            <a:lvl1pPr>
              <a:defRPr/>
            </a:lvl1pPr>
          </a:lstStyle>
          <a:p>
            <a:pPr>
              <a:defRPr/>
            </a:pP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r>
              <a:rPr lang="en-US" dirty="0" err="1" smtClean="0"/>
              <a:t>Ciarán</a:t>
            </a:r>
            <a:r>
              <a:rPr lang="en-US" dirty="0" smtClean="0"/>
              <a:t> </a:t>
            </a:r>
            <a:r>
              <a:rPr lang="en-US" dirty="0" err="1" smtClean="0"/>
              <a:t>O’Driscoll</a:t>
            </a:r>
            <a:endParaRPr lang="en-GB" dirty="0"/>
          </a:p>
        </p:txBody>
      </p:sp>
      <p:sp>
        <p:nvSpPr>
          <p:cNvPr id="3" name="Rectangle 3"/>
          <p:cNvSpPr>
            <a:spLocks noGrp="1" noChangeArrowheads="1"/>
          </p:cNvSpPr>
          <p:nvPr>
            <p:ph type="sldNum" sz="quarter" idx="11"/>
          </p:nvPr>
        </p:nvSpPr>
        <p:spPr>
          <a:ln/>
        </p:spPr>
        <p:txBody>
          <a:bodyPr/>
          <a:lstStyle>
            <a:lvl1pPr>
              <a:defRPr/>
            </a:lvl1pPr>
          </a:lstStyle>
          <a:p>
            <a:pPr>
              <a:defRPr/>
            </a:pPr>
            <a:fld id="{495D7A45-01F2-46B6-98EA-425E237079F5}" type="slidenum">
              <a:rPr lang="en-GB"/>
              <a:pPr>
                <a:defRPr/>
              </a:pPr>
              <a:t>‹#›</a:t>
            </a:fld>
            <a:endParaRPr lang="en-GB"/>
          </a:p>
        </p:txBody>
      </p:sp>
      <p:sp>
        <p:nvSpPr>
          <p:cNvPr id="4" name="Rectangle 16"/>
          <p:cNvSpPr>
            <a:spLocks noGrp="1" noChangeArrowheads="1"/>
          </p:cNvSpPr>
          <p:nvPr>
            <p:ph type="dt" sz="half" idx="12"/>
          </p:nvPr>
        </p:nvSpPr>
        <p:spPr>
          <a:ln/>
        </p:spPr>
        <p:txBody>
          <a:bodyPr/>
          <a:lstStyle>
            <a:lvl1pPr>
              <a:defRPr/>
            </a:lvl1pPr>
          </a:lstStyle>
          <a:p>
            <a:pPr>
              <a:defRPr/>
            </a:pPr>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r>
              <a:rPr lang="en-US" dirty="0" err="1" smtClean="0"/>
              <a:t>Ciarán</a:t>
            </a:r>
            <a:r>
              <a:rPr lang="en-US" dirty="0" smtClean="0"/>
              <a:t> </a:t>
            </a:r>
            <a:r>
              <a:rPr lang="en-US" dirty="0" err="1" smtClean="0"/>
              <a:t>O’Driscoll</a:t>
            </a:r>
            <a:endParaRPr lang="en-GB" dirty="0"/>
          </a:p>
        </p:txBody>
      </p:sp>
      <p:sp>
        <p:nvSpPr>
          <p:cNvPr id="6" name="Rectangle 3"/>
          <p:cNvSpPr>
            <a:spLocks noGrp="1" noChangeArrowheads="1"/>
          </p:cNvSpPr>
          <p:nvPr>
            <p:ph type="sldNum" sz="quarter" idx="11"/>
          </p:nvPr>
        </p:nvSpPr>
        <p:spPr>
          <a:ln/>
        </p:spPr>
        <p:txBody>
          <a:bodyPr/>
          <a:lstStyle>
            <a:lvl1pPr>
              <a:defRPr/>
            </a:lvl1pPr>
          </a:lstStyle>
          <a:p>
            <a:pPr>
              <a:defRPr/>
            </a:pPr>
            <a:fld id="{516C8CBF-3067-4910-9492-06837B591D49}" type="slidenum">
              <a:rPr lang="en-GB"/>
              <a:pPr>
                <a:defRPr/>
              </a:pPr>
              <a:t>‹#›</a:t>
            </a:fld>
            <a:endParaRPr lang="en-GB"/>
          </a:p>
        </p:txBody>
      </p:sp>
      <p:sp>
        <p:nvSpPr>
          <p:cNvPr id="7" name="Rectangle 16"/>
          <p:cNvSpPr>
            <a:spLocks noGrp="1" noChangeArrowheads="1"/>
          </p:cNvSpPr>
          <p:nvPr>
            <p:ph type="dt" sz="half" idx="12"/>
          </p:nvPr>
        </p:nvSpPr>
        <p:spPr>
          <a:ln/>
        </p:spPr>
        <p:txBody>
          <a:bodyPr/>
          <a:lstStyle>
            <a:lvl1pPr>
              <a:defRPr/>
            </a:lvl1pPr>
          </a:lstStyle>
          <a:p>
            <a:pPr>
              <a:defRPr/>
            </a:pPr>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r>
              <a:rPr lang="en-US" dirty="0" err="1" smtClean="0"/>
              <a:t>Ciarán</a:t>
            </a:r>
            <a:r>
              <a:rPr lang="en-US" dirty="0" smtClean="0"/>
              <a:t> </a:t>
            </a:r>
            <a:r>
              <a:rPr lang="en-US" dirty="0" err="1" smtClean="0"/>
              <a:t>O’Driscoll</a:t>
            </a:r>
            <a:endParaRPr lang="en-GB" dirty="0"/>
          </a:p>
        </p:txBody>
      </p:sp>
      <p:sp>
        <p:nvSpPr>
          <p:cNvPr id="6" name="Rectangle 3"/>
          <p:cNvSpPr>
            <a:spLocks noGrp="1" noChangeArrowheads="1"/>
          </p:cNvSpPr>
          <p:nvPr>
            <p:ph type="sldNum" sz="quarter" idx="11"/>
          </p:nvPr>
        </p:nvSpPr>
        <p:spPr>
          <a:ln/>
        </p:spPr>
        <p:txBody>
          <a:bodyPr/>
          <a:lstStyle>
            <a:lvl1pPr>
              <a:defRPr/>
            </a:lvl1pPr>
          </a:lstStyle>
          <a:p>
            <a:pPr>
              <a:defRPr/>
            </a:pPr>
            <a:fld id="{67BE42F0-BFFD-4DF5-A140-51DCCDB6F50A}" type="slidenum">
              <a:rPr lang="en-GB"/>
              <a:pPr>
                <a:defRPr/>
              </a:pPr>
              <a:t>‹#›</a:t>
            </a:fld>
            <a:endParaRPr lang="en-GB"/>
          </a:p>
        </p:txBody>
      </p:sp>
      <p:sp>
        <p:nvSpPr>
          <p:cNvPr id="7" name="Rectangle 16"/>
          <p:cNvSpPr>
            <a:spLocks noGrp="1" noChangeArrowheads="1"/>
          </p:cNvSpPr>
          <p:nvPr>
            <p:ph type="dt" sz="half" idx="12"/>
          </p:nvPr>
        </p:nvSpPr>
        <p:spPr>
          <a:ln/>
        </p:spPr>
        <p:txBody>
          <a:bodyPr/>
          <a:lstStyle>
            <a:lvl1pPr>
              <a:defRPr/>
            </a:lvl1pPr>
          </a:lstStyle>
          <a:p>
            <a:pPr>
              <a:defRPr/>
            </a:pPr>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vl1pPr>
          </a:lstStyle>
          <a:p>
            <a:pPr>
              <a:defRPr/>
            </a:pPr>
            <a:r>
              <a:rPr lang="en-US" dirty="0" err="1" smtClean="0"/>
              <a:t>Ciarán</a:t>
            </a:r>
            <a:r>
              <a:rPr lang="en-US" dirty="0" smtClean="0"/>
              <a:t> </a:t>
            </a:r>
            <a:r>
              <a:rPr lang="en-US" dirty="0" err="1" smtClean="0"/>
              <a:t>O’Driscoll</a:t>
            </a:r>
            <a:endParaRPr lang="en-GB" dirty="0"/>
          </a:p>
        </p:txBody>
      </p:sp>
      <p:sp>
        <p:nvSpPr>
          <p:cNvPr id="6147"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Black" pitchFamily="34" charset="0"/>
              </a:defRPr>
            </a:lvl1pPr>
          </a:lstStyle>
          <a:p>
            <a:pPr>
              <a:defRPr/>
            </a:pPr>
            <a:fld id="{9057874E-63D1-4F83-8F37-ED828AAD4895}" type="slidenum">
              <a:rPr lang="en-GB"/>
              <a:pPr>
                <a:defRPr/>
              </a:pPr>
              <a:t>‹#›</a:t>
            </a:fld>
            <a:endParaRPr lang="en-GB"/>
          </a:p>
        </p:txBody>
      </p:sp>
      <p:grpSp>
        <p:nvGrpSpPr>
          <p:cNvPr id="3076" name="Group 4"/>
          <p:cNvGrpSpPr>
            <a:grpSpLocks/>
          </p:cNvGrpSpPr>
          <p:nvPr/>
        </p:nvGrpSpPr>
        <p:grpSpPr bwMode="auto">
          <a:xfrm>
            <a:off x="0" y="0"/>
            <a:ext cx="9144000" cy="546100"/>
            <a:chOff x="0" y="0"/>
            <a:chExt cx="5760" cy="344"/>
          </a:xfrm>
        </p:grpSpPr>
        <p:sp>
          <p:nvSpPr>
            <p:cNvPr id="6149"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6150"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a:defRPr/>
              </a:pPr>
              <a:endParaRPr lang="en-US" sz="2400">
                <a:latin typeface="Times New Roman" pitchFamily="18" charset="0"/>
              </a:endParaRPr>
            </a:p>
          </p:txBody>
        </p:sp>
        <p:sp>
          <p:nvSpPr>
            <p:cNvPr id="6151"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a:defRPr/>
              </a:pPr>
              <a:endParaRPr lang="en-US">
                <a:solidFill>
                  <a:schemeClr val="hlink"/>
                </a:solidFill>
              </a:endParaRPr>
            </a:p>
          </p:txBody>
        </p:sp>
        <p:sp>
          <p:nvSpPr>
            <p:cNvPr id="6152"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a:defRPr/>
              </a:pPr>
              <a:endParaRPr lang="en-US">
                <a:solidFill>
                  <a:schemeClr val="hlink"/>
                </a:solidFill>
              </a:endParaRPr>
            </a:p>
          </p:txBody>
        </p:sp>
        <p:sp>
          <p:nvSpPr>
            <p:cNvPr id="6153"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a:defRPr/>
              </a:pPr>
              <a:endParaRPr lang="en-US">
                <a:solidFill>
                  <a:schemeClr val="accent2"/>
                </a:solidFill>
              </a:endParaRPr>
            </a:p>
          </p:txBody>
        </p:sp>
        <p:sp>
          <p:nvSpPr>
            <p:cNvPr id="6154"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a:defRPr/>
              </a:pPr>
              <a:endParaRPr lang="en-US">
                <a:solidFill>
                  <a:schemeClr val="hlink"/>
                </a:solidFill>
              </a:endParaRPr>
            </a:p>
          </p:txBody>
        </p:sp>
        <p:sp>
          <p:nvSpPr>
            <p:cNvPr id="6155"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a:defRPr/>
              </a:pPr>
              <a:endParaRPr lang="en-US" sz="2400">
                <a:latin typeface="Times New Roman" pitchFamily="18" charset="0"/>
              </a:endParaRPr>
            </a:p>
          </p:txBody>
        </p:sp>
        <p:sp>
          <p:nvSpPr>
            <p:cNvPr id="6156"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a:defRPr/>
              </a:pPr>
              <a:endParaRPr lang="en-US">
                <a:solidFill>
                  <a:schemeClr val="accent2"/>
                </a:solidFill>
              </a:endParaRPr>
            </a:p>
          </p:txBody>
        </p:sp>
        <p:sp>
          <p:nvSpPr>
            <p:cNvPr id="6157"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a:defRPr/>
              </a:pPr>
              <a:endParaRPr lang="en-US">
                <a:solidFill>
                  <a:schemeClr val="accent2"/>
                </a:solidFill>
              </a:endParaRPr>
            </a:p>
          </p:txBody>
        </p:sp>
      </p:grpSp>
      <p:sp>
        <p:nvSpPr>
          <p:cNvPr id="3077" name="Rectangle 14"/>
          <p:cNvSpPr>
            <a:spLocks noGrp="1" noChangeArrowheads="1"/>
          </p:cNvSpPr>
          <p:nvPr>
            <p:ph type="title"/>
          </p:nvPr>
        </p:nvSpPr>
        <p:spPr bwMode="auto">
          <a:xfrm>
            <a:off x="457200" y="457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dirty="0" smtClean="0"/>
              <a:t>Click to edit Master title style</a:t>
            </a:r>
          </a:p>
        </p:txBody>
      </p:sp>
      <p:sp>
        <p:nvSpPr>
          <p:cNvPr id="3078" name="Rectangle 15"/>
          <p:cNvSpPr>
            <a:spLocks noGrp="1" noChangeArrowheads="1"/>
          </p:cNvSpPr>
          <p:nvPr>
            <p:ph type="body" idx="1"/>
          </p:nvPr>
        </p:nvSpPr>
        <p:spPr bwMode="auto">
          <a:xfrm>
            <a:off x="457200" y="1371600"/>
            <a:ext cx="82296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p:txBody>
      </p:sp>
      <p:sp>
        <p:nvSpPr>
          <p:cNvPr id="6160"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GB"/>
          </a:p>
        </p:txBody>
      </p:sp>
    </p:spTree>
  </p:cSld>
  <p:clrMap bg1="lt1" tx1="dk1" bg2="lt2" tx2="dk2" accent1="accent1" accent2="accent2" accent3="accent3" accent4="accent4" accent5="accent5" accent6="accent6" hlink="hlink" folHlink="folHlink"/>
  <p:sldLayoutIdLst>
    <p:sldLayoutId id="2147483696"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7" r:id="rId12"/>
  </p:sldLayoutIdLst>
  <p:timing>
    <p:tnLst>
      <p:par>
        <p:cTn id="1" dur="indefinite" restart="never" nodeType="tmRoot"/>
      </p:par>
    </p:tnLst>
  </p:timing>
  <p:hf hdr="0" dt="0"/>
  <p:txStyles>
    <p:titleStyle>
      <a:lvl1pPr algn="l" rtl="0" eaLnBrk="0" fontAlgn="base" hangingPunct="0">
        <a:spcBef>
          <a:spcPct val="0"/>
        </a:spcBef>
        <a:spcAft>
          <a:spcPct val="0"/>
        </a:spcAft>
        <a:defRPr sz="3200" b="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defRPr>
      </a:lvl2pPr>
      <a:lvl3pPr algn="l" rtl="0" eaLnBrk="0" fontAlgn="base" hangingPunct="0">
        <a:spcBef>
          <a:spcPct val="0"/>
        </a:spcBef>
        <a:spcAft>
          <a:spcPct val="0"/>
        </a:spcAft>
        <a:defRPr sz="4400">
          <a:solidFill>
            <a:schemeClr val="tx1"/>
          </a:solidFill>
          <a:latin typeface="Arial" charset="0"/>
        </a:defRPr>
      </a:lvl3pPr>
      <a:lvl4pPr algn="l" rtl="0" eaLnBrk="0" fontAlgn="base" hangingPunct="0">
        <a:spcBef>
          <a:spcPct val="0"/>
        </a:spcBef>
        <a:spcAft>
          <a:spcPct val="0"/>
        </a:spcAft>
        <a:defRPr sz="4400">
          <a:solidFill>
            <a:schemeClr val="tx1"/>
          </a:solidFill>
          <a:latin typeface="Arial" charset="0"/>
        </a:defRPr>
      </a:lvl4pPr>
      <a:lvl5pPr algn="l" rtl="0" eaLnBrk="0" fontAlgn="base" hangingPunct="0">
        <a:spcBef>
          <a:spcPct val="0"/>
        </a:spcBef>
        <a:spcAft>
          <a:spcPct val="0"/>
        </a:spcAft>
        <a:defRPr sz="4400">
          <a:solidFill>
            <a:schemeClr val="tx1"/>
          </a:solidFill>
          <a:latin typeface="Arial" charset="0"/>
        </a:defRPr>
      </a:lvl5pPr>
      <a:lvl6pPr marL="457200" algn="l" rtl="0" fontAlgn="base">
        <a:spcBef>
          <a:spcPct val="0"/>
        </a:spcBef>
        <a:spcAft>
          <a:spcPct val="0"/>
        </a:spcAft>
        <a:defRPr sz="4400">
          <a:solidFill>
            <a:schemeClr val="tx1"/>
          </a:solidFill>
          <a:latin typeface="Arial" charset="0"/>
        </a:defRPr>
      </a:lvl6pPr>
      <a:lvl7pPr marL="914400" algn="l" rtl="0" fontAlgn="base">
        <a:spcBef>
          <a:spcPct val="0"/>
        </a:spcBef>
        <a:spcAft>
          <a:spcPct val="0"/>
        </a:spcAft>
        <a:defRPr sz="4400">
          <a:solidFill>
            <a:schemeClr val="tx1"/>
          </a:solidFill>
          <a:latin typeface="Arial" charset="0"/>
        </a:defRPr>
      </a:lvl7pPr>
      <a:lvl8pPr marL="1371600" algn="l" rtl="0" fontAlgn="base">
        <a:spcBef>
          <a:spcPct val="0"/>
        </a:spcBef>
        <a:spcAft>
          <a:spcPct val="0"/>
        </a:spcAft>
        <a:defRPr sz="4400">
          <a:solidFill>
            <a:schemeClr val="tx1"/>
          </a:solidFill>
          <a:latin typeface="Arial" charset="0"/>
        </a:defRPr>
      </a:lvl8pPr>
      <a:lvl9pPr marL="1828800" algn="l"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file:///C:\Documents%20and%20Settings\MCore\My%20Documents\Memory%20Stick\MS%20Project\Adding%20Lead%20to%20Task.avi" TargetMode="External"/><Relationship Id="rId1" Type="http://schemas.openxmlformats.org/officeDocument/2006/relationships/video" Target="file:///C:\Documents%20and%20Settings\MCore\My%20Documents\Memory%20Stick\MS%20Project\Adding%20Lag%20to%20Task.avi" TargetMode="External"/><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7"/>
          <p:cNvSpPr>
            <a:spLocks noGrp="1" noChangeArrowheads="1"/>
          </p:cNvSpPr>
          <p:nvPr>
            <p:ph type="ftr" sz="quarter" idx="11"/>
          </p:nvPr>
        </p:nvSpPr>
        <p:spPr>
          <a:xfrm>
            <a:off x="2514600" y="6400800"/>
            <a:ext cx="2895600" cy="457200"/>
          </a:xfrm>
          <a:noFill/>
        </p:spPr>
        <p:txBody>
          <a:bodyPr/>
          <a:lstStyle/>
          <a:p>
            <a:r>
              <a:rPr lang="en-GB" dirty="0" smtClean="0"/>
              <a:t>March 2016</a:t>
            </a:r>
          </a:p>
        </p:txBody>
      </p:sp>
      <p:sp>
        <p:nvSpPr>
          <p:cNvPr id="5123" name="Rectangle 18"/>
          <p:cNvSpPr>
            <a:spLocks noGrp="1" noChangeArrowheads="1"/>
          </p:cNvSpPr>
          <p:nvPr>
            <p:ph type="sldNum" sz="quarter" idx="12"/>
          </p:nvPr>
        </p:nvSpPr>
        <p:spPr>
          <a:noFill/>
        </p:spPr>
        <p:txBody>
          <a:bodyPr/>
          <a:lstStyle/>
          <a:p>
            <a:fld id="{35F2BA4A-7C8B-4B0E-AAA2-746347DDFD30}" type="slidenum">
              <a:rPr lang="en-GB" smtClean="0"/>
              <a:pPr/>
              <a:t>1</a:t>
            </a:fld>
            <a:endParaRPr lang="en-GB" dirty="0" smtClean="0"/>
          </a:p>
        </p:txBody>
      </p:sp>
      <p:sp>
        <p:nvSpPr>
          <p:cNvPr id="5124" name="Rectangle 2"/>
          <p:cNvSpPr>
            <a:spLocks noGrp="1" noChangeArrowheads="1"/>
          </p:cNvSpPr>
          <p:nvPr>
            <p:ph type="ctrTitle"/>
          </p:nvPr>
        </p:nvSpPr>
        <p:spPr/>
        <p:txBody>
          <a:bodyPr/>
          <a:lstStyle/>
          <a:p>
            <a:pPr eaLnBrk="1" hangingPunct="1"/>
            <a:r>
              <a:rPr lang="en-IE" sz="4600" dirty="0" smtClean="0"/>
              <a:t>DT282 3 </a:t>
            </a:r>
            <a:r>
              <a:rPr lang="en-IE" sz="4600" dirty="0" smtClean="0"/>
              <a:t>Project Management</a:t>
            </a:r>
            <a:endParaRPr lang="en-GB" sz="4600" dirty="0" smtClean="0"/>
          </a:p>
        </p:txBody>
      </p:sp>
      <p:sp>
        <p:nvSpPr>
          <p:cNvPr id="5125" name="Rectangle 3"/>
          <p:cNvSpPr>
            <a:spLocks noGrp="1" noChangeArrowheads="1"/>
          </p:cNvSpPr>
          <p:nvPr>
            <p:ph type="subTitle" idx="1"/>
          </p:nvPr>
        </p:nvSpPr>
        <p:spPr>
          <a:xfrm>
            <a:off x="609600" y="4267200"/>
            <a:ext cx="8382000" cy="1752600"/>
          </a:xfrm>
        </p:spPr>
        <p:txBody>
          <a:bodyPr/>
          <a:lstStyle/>
          <a:p>
            <a:pPr algn="ctr" eaLnBrk="1" hangingPunct="1"/>
            <a:r>
              <a:rPr lang="en-IE" dirty="0" smtClean="0"/>
              <a:t>MS Project </a:t>
            </a:r>
          </a:p>
          <a:p>
            <a:pPr eaLnBrk="1" hangingPunct="1"/>
            <a:endParaRPr lang="en-IE"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Manual and Auto Scheduling</a:t>
            </a:r>
            <a:endParaRPr lang="en-IE" dirty="0"/>
          </a:p>
        </p:txBody>
      </p:sp>
      <p:sp>
        <p:nvSpPr>
          <p:cNvPr id="3" name="Content Placeholder 2"/>
          <p:cNvSpPr>
            <a:spLocks noGrp="1"/>
          </p:cNvSpPr>
          <p:nvPr>
            <p:ph idx="1"/>
          </p:nvPr>
        </p:nvSpPr>
        <p:spPr/>
        <p:txBody>
          <a:bodyPr/>
          <a:lstStyle/>
          <a:p>
            <a:r>
              <a:rPr lang="en-IE" sz="2800" dirty="0" smtClean="0"/>
              <a:t>Each task is manually scheduled by default.</a:t>
            </a:r>
          </a:p>
          <a:p>
            <a:pPr lvl="1"/>
            <a:r>
              <a:rPr lang="en-IE" sz="2400" dirty="0" smtClean="0"/>
              <a:t>This requires the user to enter more specific information</a:t>
            </a:r>
          </a:p>
          <a:p>
            <a:pPr lvl="1"/>
            <a:r>
              <a:rPr lang="en-IE" sz="2400" dirty="0" smtClean="0"/>
              <a:t>It does not make use of Power of Project</a:t>
            </a:r>
          </a:p>
          <a:p>
            <a:r>
              <a:rPr lang="en-IE" sz="2800" dirty="0" smtClean="0"/>
              <a:t>Change each task to auto schedule</a:t>
            </a:r>
          </a:p>
          <a:p>
            <a:pPr lvl="1"/>
            <a:r>
              <a:rPr lang="en-IE" sz="2400" dirty="0" smtClean="0"/>
              <a:t>Select the a single or group of Tasks</a:t>
            </a:r>
          </a:p>
          <a:p>
            <a:pPr lvl="1"/>
            <a:r>
              <a:rPr lang="en-IE" sz="2400" dirty="0" smtClean="0"/>
              <a:t>Click the auto schedule button </a:t>
            </a:r>
          </a:p>
          <a:p>
            <a:pPr lvl="1"/>
            <a:r>
              <a:rPr lang="en-IE" sz="2400" dirty="0" smtClean="0"/>
              <a:t>This can be done in advance of entering tasks or after tasks are entered.</a:t>
            </a:r>
          </a:p>
          <a:p>
            <a:pPr lvl="1"/>
            <a:r>
              <a:rPr lang="en-IE" sz="2400" dirty="0" smtClean="0"/>
              <a:t>Always change the task schedule to auto schedule</a:t>
            </a:r>
            <a:endParaRPr lang="en-IE" sz="2400" dirty="0"/>
          </a:p>
        </p:txBody>
      </p:sp>
      <p:sp>
        <p:nvSpPr>
          <p:cNvPr id="4" name="Slide Number Placeholder 3"/>
          <p:cNvSpPr>
            <a:spLocks noGrp="1"/>
          </p:cNvSpPr>
          <p:nvPr>
            <p:ph type="sldNum" sz="quarter" idx="11"/>
          </p:nvPr>
        </p:nvSpPr>
        <p:spPr/>
        <p:txBody>
          <a:bodyPr/>
          <a:lstStyle/>
          <a:p>
            <a:pPr>
              <a:defRPr/>
            </a:pPr>
            <a:fld id="{8E5F5131-96C8-4292-8B20-785ED6AB46B0}" type="slidenum">
              <a:rPr lang="en-GB" smtClean="0"/>
              <a:pPr>
                <a:defRPr/>
              </a:pPr>
              <a:t>10</a:t>
            </a:fld>
            <a:endParaRPr lang="en-GB"/>
          </a:p>
        </p:txBody>
      </p:sp>
    </p:spTree>
    <p:extLst>
      <p:ext uri="{BB962C8B-B14F-4D97-AF65-F5344CB8AC3E}">
        <p14:creationId xmlns:p14="http://schemas.microsoft.com/office/powerpoint/2010/main" val="25216779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274638"/>
            <a:ext cx="8229600" cy="561975"/>
          </a:xfrm>
        </p:spPr>
        <p:txBody>
          <a:bodyPr/>
          <a:lstStyle/>
          <a:p>
            <a:pPr eaLnBrk="1" hangingPunct="1"/>
            <a:r>
              <a:rPr lang="en-IE" altLang="en-US" sz="2000" dirty="0" smtClean="0"/>
              <a:t>Inserting, Removing and Moving Tasks</a:t>
            </a:r>
            <a:endParaRPr lang="en-US" altLang="en-US" sz="2000" dirty="0" smtClean="0"/>
          </a:p>
        </p:txBody>
      </p:sp>
      <p:sp>
        <p:nvSpPr>
          <p:cNvPr id="12291" name="Rectangle 3"/>
          <p:cNvSpPr>
            <a:spLocks noGrp="1" noChangeArrowheads="1"/>
          </p:cNvSpPr>
          <p:nvPr>
            <p:ph type="body" idx="1"/>
          </p:nvPr>
        </p:nvSpPr>
        <p:spPr>
          <a:xfrm>
            <a:off x="468313" y="1052513"/>
            <a:ext cx="8229600" cy="4525962"/>
          </a:xfrm>
        </p:spPr>
        <p:txBody>
          <a:bodyPr/>
          <a:lstStyle/>
          <a:p>
            <a:pPr eaLnBrk="1" hangingPunct="1"/>
            <a:r>
              <a:rPr lang="en-IE" altLang="en-US" sz="2000" dirty="0" smtClean="0"/>
              <a:t>To insert a task select the Task below where the insertion is to be made and press the </a:t>
            </a:r>
            <a:r>
              <a:rPr lang="en-IE" altLang="en-US" sz="2000" dirty="0" smtClean="0">
                <a:solidFill>
                  <a:srgbClr val="FF0000"/>
                </a:solidFill>
              </a:rPr>
              <a:t>INSERT</a:t>
            </a:r>
            <a:r>
              <a:rPr lang="en-IE" altLang="en-US" sz="2000" dirty="0" smtClean="0"/>
              <a:t> key</a:t>
            </a:r>
          </a:p>
          <a:p>
            <a:pPr eaLnBrk="1" hangingPunct="1"/>
            <a:r>
              <a:rPr lang="en-IE" altLang="en-US" sz="2000" dirty="0" smtClean="0"/>
              <a:t>To remove a Task click on the Task and press </a:t>
            </a:r>
            <a:r>
              <a:rPr lang="en-IE" altLang="en-US" sz="2000" dirty="0" smtClean="0">
                <a:solidFill>
                  <a:srgbClr val="FF0000"/>
                </a:solidFill>
              </a:rPr>
              <a:t>DELETE</a:t>
            </a:r>
            <a:r>
              <a:rPr lang="en-IE" altLang="en-US" sz="2000" dirty="0" smtClean="0"/>
              <a:t> or use the menu </a:t>
            </a:r>
            <a:r>
              <a:rPr lang="en-IE" altLang="en-US" sz="2000" dirty="0" smtClean="0">
                <a:solidFill>
                  <a:srgbClr val="FF0000"/>
                </a:solidFill>
              </a:rPr>
              <a:t>EDIT | DELETE TASK</a:t>
            </a:r>
          </a:p>
          <a:p>
            <a:pPr eaLnBrk="1" hangingPunct="1"/>
            <a:r>
              <a:rPr lang="en-IE" altLang="en-US" sz="2000" dirty="0" smtClean="0"/>
              <a:t>To move a Task click the row number to select the row and then drag and drop </a:t>
            </a:r>
          </a:p>
          <a:p>
            <a:pPr eaLnBrk="1" hangingPunct="1"/>
            <a:r>
              <a:rPr lang="en-IE" altLang="en-US" sz="2000" dirty="0" smtClean="0"/>
              <a:t>Entries can also be cut and pasted by selecting the Task row</a:t>
            </a:r>
          </a:p>
          <a:p>
            <a:pPr eaLnBrk="1" hangingPunct="1"/>
            <a:endParaRPr lang="en-US" altLang="en-US" sz="2000" dirty="0" smtClean="0"/>
          </a:p>
        </p:txBody>
      </p:sp>
      <p:pic>
        <p:nvPicPr>
          <p:cNvPr id="2" name="Picture 1"/>
          <p:cNvPicPr>
            <a:picLocks noChangeAspect="1"/>
          </p:cNvPicPr>
          <p:nvPr/>
        </p:nvPicPr>
        <p:blipFill>
          <a:blip r:embed="rId2"/>
          <a:stretch>
            <a:fillRect/>
          </a:stretch>
        </p:blipFill>
        <p:spPr>
          <a:xfrm>
            <a:off x="1524000" y="3581400"/>
            <a:ext cx="6019800" cy="2930755"/>
          </a:xfrm>
          <a:prstGeom prst="rect">
            <a:avLst/>
          </a:prstGeom>
        </p:spPr>
      </p:pic>
      <p:sp>
        <p:nvSpPr>
          <p:cNvPr id="12293" name="Freeform 5"/>
          <p:cNvSpPr>
            <a:spLocks/>
          </p:cNvSpPr>
          <p:nvPr/>
        </p:nvSpPr>
        <p:spPr bwMode="auto">
          <a:xfrm>
            <a:off x="-1588" y="1600200"/>
            <a:ext cx="1982788" cy="3978275"/>
          </a:xfrm>
          <a:custGeom>
            <a:avLst/>
            <a:gdLst>
              <a:gd name="T0" fmla="*/ 477 w 1067"/>
              <a:gd name="T1" fmla="*/ 0 h 1633"/>
              <a:gd name="T2" fmla="*/ 114 w 1067"/>
              <a:gd name="T3" fmla="*/ 590 h 1633"/>
              <a:gd name="T4" fmla="*/ 159 w 1067"/>
              <a:gd name="T5" fmla="*/ 1315 h 1633"/>
              <a:gd name="T6" fmla="*/ 1067 w 1067"/>
              <a:gd name="T7" fmla="*/ 1633 h 1633"/>
              <a:gd name="T8" fmla="*/ 0 60000 65536"/>
              <a:gd name="T9" fmla="*/ 0 60000 65536"/>
              <a:gd name="T10" fmla="*/ 0 60000 65536"/>
              <a:gd name="T11" fmla="*/ 0 60000 65536"/>
              <a:gd name="T12" fmla="*/ 0 w 1067"/>
              <a:gd name="T13" fmla="*/ 0 h 1633"/>
              <a:gd name="T14" fmla="*/ 1067 w 1067"/>
              <a:gd name="T15" fmla="*/ 1633 h 1633"/>
            </a:gdLst>
            <a:ahLst/>
            <a:cxnLst>
              <a:cxn ang="T8">
                <a:pos x="T0" y="T1"/>
              </a:cxn>
              <a:cxn ang="T9">
                <a:pos x="T2" y="T3"/>
              </a:cxn>
              <a:cxn ang="T10">
                <a:pos x="T4" y="T5"/>
              </a:cxn>
              <a:cxn ang="T11">
                <a:pos x="T6" y="T7"/>
              </a:cxn>
            </a:cxnLst>
            <a:rect l="T12" t="T13" r="T14" b="T15"/>
            <a:pathLst>
              <a:path w="1067" h="1633">
                <a:moveTo>
                  <a:pt x="477" y="0"/>
                </a:moveTo>
                <a:cubicBezTo>
                  <a:pt x="322" y="185"/>
                  <a:pt x="167" y="371"/>
                  <a:pt x="114" y="590"/>
                </a:cubicBezTo>
                <a:cubicBezTo>
                  <a:pt x="61" y="809"/>
                  <a:pt x="0" y="1141"/>
                  <a:pt x="159" y="1315"/>
                </a:cubicBezTo>
                <a:cubicBezTo>
                  <a:pt x="318" y="1489"/>
                  <a:pt x="923" y="1580"/>
                  <a:pt x="1067" y="1633"/>
                </a:cubicBezTo>
              </a:path>
            </a:pathLst>
          </a:custGeom>
          <a:noFill/>
          <a:ln w="952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IE"/>
          </a:p>
        </p:txBody>
      </p:sp>
    </p:spTree>
    <p:extLst>
      <p:ext uri="{BB962C8B-B14F-4D97-AF65-F5344CB8AC3E}">
        <p14:creationId xmlns:p14="http://schemas.microsoft.com/office/powerpoint/2010/main" val="38137977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274638"/>
            <a:ext cx="8229600" cy="561975"/>
          </a:xfrm>
        </p:spPr>
        <p:txBody>
          <a:bodyPr/>
          <a:lstStyle/>
          <a:p>
            <a:pPr eaLnBrk="1" hangingPunct="1"/>
            <a:r>
              <a:rPr lang="en-IE" altLang="en-US" sz="2000" dirty="0" smtClean="0"/>
              <a:t>Assigning Durations to Tasks</a:t>
            </a:r>
            <a:endParaRPr lang="en-US" altLang="en-US" sz="2000" dirty="0" smtClean="0"/>
          </a:p>
        </p:txBody>
      </p:sp>
      <p:sp>
        <p:nvSpPr>
          <p:cNvPr id="14339" name="Rectangle 3"/>
          <p:cNvSpPr>
            <a:spLocks noGrp="1" noChangeArrowheads="1"/>
          </p:cNvSpPr>
          <p:nvPr>
            <p:ph type="body" idx="1"/>
          </p:nvPr>
        </p:nvSpPr>
        <p:spPr>
          <a:xfrm>
            <a:off x="468313" y="1052513"/>
            <a:ext cx="8229600" cy="4525962"/>
          </a:xfrm>
        </p:spPr>
        <p:txBody>
          <a:bodyPr/>
          <a:lstStyle/>
          <a:p>
            <a:pPr eaLnBrk="1" hangingPunct="1">
              <a:lnSpc>
                <a:spcPct val="90000"/>
              </a:lnSpc>
            </a:pPr>
            <a:r>
              <a:rPr lang="en-IE" altLang="en-US" sz="1800" dirty="0" smtClean="0"/>
              <a:t>Duration is the amount of time taken to complete a task and can have the units:</a:t>
            </a:r>
          </a:p>
          <a:p>
            <a:pPr lvl="1" eaLnBrk="1" hangingPunct="1">
              <a:lnSpc>
                <a:spcPct val="90000"/>
              </a:lnSpc>
            </a:pPr>
            <a:r>
              <a:rPr lang="en-IE" altLang="en-US" sz="1600" dirty="0" smtClean="0"/>
              <a:t>Months (</a:t>
            </a:r>
            <a:r>
              <a:rPr lang="en-IE" altLang="en-US" sz="1600" dirty="0" err="1" smtClean="0"/>
              <a:t>mo</a:t>
            </a:r>
            <a:r>
              <a:rPr lang="en-IE" altLang="en-US" sz="1600" dirty="0" smtClean="0"/>
              <a:t>)</a:t>
            </a:r>
          </a:p>
          <a:p>
            <a:pPr lvl="1" eaLnBrk="1" hangingPunct="1">
              <a:lnSpc>
                <a:spcPct val="90000"/>
              </a:lnSpc>
            </a:pPr>
            <a:r>
              <a:rPr lang="en-IE" altLang="en-US" sz="1600" dirty="0" smtClean="0"/>
              <a:t>Weeks (w)</a:t>
            </a:r>
          </a:p>
          <a:p>
            <a:pPr lvl="1" eaLnBrk="1" hangingPunct="1">
              <a:lnSpc>
                <a:spcPct val="90000"/>
              </a:lnSpc>
            </a:pPr>
            <a:r>
              <a:rPr lang="en-IE" altLang="en-US" sz="1600" dirty="0" smtClean="0"/>
              <a:t>Days (d)</a:t>
            </a:r>
          </a:p>
          <a:p>
            <a:pPr lvl="1" eaLnBrk="1" hangingPunct="1">
              <a:lnSpc>
                <a:spcPct val="90000"/>
              </a:lnSpc>
            </a:pPr>
            <a:r>
              <a:rPr lang="en-IE" altLang="en-US" sz="1600" dirty="0" smtClean="0"/>
              <a:t>Hours (h)</a:t>
            </a:r>
          </a:p>
          <a:p>
            <a:pPr lvl="1" eaLnBrk="1" hangingPunct="1">
              <a:lnSpc>
                <a:spcPct val="90000"/>
              </a:lnSpc>
            </a:pPr>
            <a:r>
              <a:rPr lang="en-IE" altLang="en-US" sz="1600" dirty="0" smtClean="0"/>
              <a:t>Minutes (m)</a:t>
            </a:r>
          </a:p>
          <a:p>
            <a:pPr eaLnBrk="1" hangingPunct="1">
              <a:lnSpc>
                <a:spcPct val="90000"/>
              </a:lnSpc>
            </a:pPr>
            <a:r>
              <a:rPr lang="en-IE" altLang="en-US" sz="1800" dirty="0" smtClean="0"/>
              <a:t>To enter a duration type the duration and unit in the duration cell. Follow this by a ? Mark if the duration is an estimate.</a:t>
            </a:r>
          </a:p>
          <a:p>
            <a:pPr eaLnBrk="1" hangingPunct="1">
              <a:lnSpc>
                <a:spcPct val="90000"/>
              </a:lnSpc>
            </a:pPr>
            <a:r>
              <a:rPr lang="en-IE" altLang="en-US" sz="1800" dirty="0" smtClean="0"/>
              <a:t>Add the following durations d = days (default) w = weeks and h = hours</a:t>
            </a:r>
          </a:p>
          <a:p>
            <a:pPr lvl="1" eaLnBrk="1" hangingPunct="1">
              <a:lnSpc>
                <a:spcPct val="90000"/>
              </a:lnSpc>
            </a:pPr>
            <a:r>
              <a:rPr lang="en-IE" altLang="en-US" sz="1600" dirty="0" smtClean="0"/>
              <a:t>Write Script        	1 day – type 1 and press [ENTER]</a:t>
            </a:r>
          </a:p>
          <a:p>
            <a:pPr lvl="1" eaLnBrk="1" hangingPunct="1">
              <a:lnSpc>
                <a:spcPct val="90000"/>
              </a:lnSpc>
            </a:pPr>
            <a:r>
              <a:rPr lang="en-IE" altLang="en-US" sz="1600" dirty="0" smtClean="0"/>
              <a:t>Raise Finance 	1 week – type 1w and press [ENTER]</a:t>
            </a:r>
          </a:p>
          <a:p>
            <a:pPr lvl="1" eaLnBrk="1" hangingPunct="1">
              <a:lnSpc>
                <a:spcPct val="90000"/>
              </a:lnSpc>
            </a:pPr>
            <a:r>
              <a:rPr lang="en-IE" altLang="en-US" sz="1600" dirty="0" smtClean="0"/>
              <a:t>Employ people	3 days</a:t>
            </a:r>
          </a:p>
          <a:p>
            <a:pPr lvl="1" eaLnBrk="1" hangingPunct="1">
              <a:lnSpc>
                <a:spcPct val="90000"/>
              </a:lnSpc>
            </a:pPr>
            <a:r>
              <a:rPr lang="en-IE" altLang="en-US" sz="1600" dirty="0" smtClean="0"/>
              <a:t>Find location	6 days</a:t>
            </a:r>
          </a:p>
          <a:p>
            <a:pPr lvl="1" eaLnBrk="1" hangingPunct="1">
              <a:lnSpc>
                <a:spcPct val="90000"/>
              </a:lnSpc>
            </a:pPr>
            <a:r>
              <a:rPr lang="en-IE" altLang="en-US" sz="1600" dirty="0" smtClean="0"/>
              <a:t>Shoot movie	3 weeks</a:t>
            </a:r>
          </a:p>
          <a:p>
            <a:pPr lvl="1" eaLnBrk="1" hangingPunct="1">
              <a:lnSpc>
                <a:spcPct val="90000"/>
              </a:lnSpc>
            </a:pPr>
            <a:r>
              <a:rPr lang="en-IE" altLang="en-US" sz="1600" dirty="0" smtClean="0"/>
              <a:t>Release movie	4 hours – type 4h and press [ENTER]</a:t>
            </a:r>
          </a:p>
          <a:p>
            <a:pPr eaLnBrk="1" hangingPunct="1">
              <a:lnSpc>
                <a:spcPct val="90000"/>
              </a:lnSpc>
            </a:pPr>
            <a:endParaRPr lang="en-US" altLang="en-US" sz="1800" dirty="0" smtClean="0"/>
          </a:p>
        </p:txBody>
      </p:sp>
    </p:spTree>
    <p:extLst>
      <p:ext uri="{BB962C8B-B14F-4D97-AF65-F5344CB8AC3E}">
        <p14:creationId xmlns:p14="http://schemas.microsoft.com/office/powerpoint/2010/main" val="25707742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title"/>
          </p:nvPr>
        </p:nvSpPr>
        <p:spPr>
          <a:xfrm>
            <a:off x="457200" y="274638"/>
            <a:ext cx="8229600" cy="633412"/>
          </a:xfrm>
        </p:spPr>
        <p:txBody>
          <a:bodyPr/>
          <a:lstStyle/>
          <a:p>
            <a:pPr eaLnBrk="1" hangingPunct="1"/>
            <a:r>
              <a:rPr lang="en-IE" altLang="en-US" sz="2000" dirty="0" smtClean="0"/>
              <a:t>Duration Project Sheet</a:t>
            </a:r>
            <a:endParaRPr lang="en-US" altLang="en-US" sz="2000" dirty="0" smtClean="0"/>
          </a:p>
        </p:txBody>
      </p:sp>
      <p:sp>
        <p:nvSpPr>
          <p:cNvPr id="15364" name="Text Box 6"/>
          <p:cNvSpPr txBox="1">
            <a:spLocks noChangeArrowheads="1"/>
          </p:cNvSpPr>
          <p:nvPr/>
        </p:nvSpPr>
        <p:spPr bwMode="auto">
          <a:xfrm>
            <a:off x="468313" y="4724400"/>
            <a:ext cx="8424862"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spcBef>
                <a:spcPct val="50000"/>
              </a:spcBef>
            </a:pPr>
            <a:r>
              <a:rPr lang="en-IE" altLang="en-US" sz="1800" dirty="0"/>
              <a:t>Saturday and Sunday are considered to be non-working days by default, however, this may be changed by the user. Notice that a task like Shoot Movie lasts </a:t>
            </a:r>
            <a:r>
              <a:rPr lang="en-IE" altLang="en-US" sz="1800" dirty="0" smtClean="0"/>
              <a:t>4 </a:t>
            </a:r>
            <a:r>
              <a:rPr lang="en-IE" altLang="en-US" sz="1800" dirty="0"/>
              <a:t>weeks using 5 working days per week so a total of </a:t>
            </a:r>
            <a:r>
              <a:rPr lang="en-IE" altLang="en-US" sz="1800" dirty="0" smtClean="0"/>
              <a:t>20 </a:t>
            </a:r>
            <a:r>
              <a:rPr lang="en-IE" altLang="en-US" sz="1800" dirty="0"/>
              <a:t>working days are required to complete this task.</a:t>
            </a:r>
            <a:endParaRPr lang="en-US" altLang="en-US" sz="1800" dirty="0"/>
          </a:p>
        </p:txBody>
      </p:sp>
      <p:pic>
        <p:nvPicPr>
          <p:cNvPr id="2" name="Picture 1"/>
          <p:cNvPicPr>
            <a:picLocks noChangeAspect="1"/>
          </p:cNvPicPr>
          <p:nvPr/>
        </p:nvPicPr>
        <p:blipFill>
          <a:blip r:embed="rId2"/>
          <a:stretch>
            <a:fillRect/>
          </a:stretch>
        </p:blipFill>
        <p:spPr>
          <a:xfrm>
            <a:off x="609600" y="1165869"/>
            <a:ext cx="7696200" cy="3304556"/>
          </a:xfrm>
          <a:prstGeom prst="rect">
            <a:avLst/>
          </a:prstGeom>
        </p:spPr>
      </p:pic>
    </p:spTree>
    <p:extLst>
      <p:ext uri="{BB962C8B-B14F-4D97-AF65-F5344CB8AC3E}">
        <p14:creationId xmlns:p14="http://schemas.microsoft.com/office/powerpoint/2010/main" val="26983080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274638"/>
            <a:ext cx="8229600" cy="633412"/>
          </a:xfrm>
        </p:spPr>
        <p:txBody>
          <a:bodyPr/>
          <a:lstStyle/>
          <a:p>
            <a:pPr eaLnBrk="1" hangingPunct="1"/>
            <a:r>
              <a:rPr lang="en-IE" altLang="en-US" sz="2000" dirty="0" smtClean="0"/>
              <a:t>Milestones</a:t>
            </a:r>
            <a:endParaRPr lang="en-US" altLang="en-US" sz="2000" dirty="0" smtClean="0"/>
          </a:p>
        </p:txBody>
      </p:sp>
      <p:sp>
        <p:nvSpPr>
          <p:cNvPr id="16387" name="Rectangle 3"/>
          <p:cNvSpPr>
            <a:spLocks noGrp="1" noChangeArrowheads="1"/>
          </p:cNvSpPr>
          <p:nvPr>
            <p:ph type="body" idx="1"/>
          </p:nvPr>
        </p:nvSpPr>
        <p:spPr>
          <a:xfrm>
            <a:off x="468313" y="981075"/>
            <a:ext cx="8229600" cy="4525963"/>
          </a:xfrm>
        </p:spPr>
        <p:txBody>
          <a:bodyPr/>
          <a:lstStyle/>
          <a:p>
            <a:pPr eaLnBrk="1" hangingPunct="1"/>
            <a:r>
              <a:rPr lang="en-IE" altLang="en-US" sz="1800" dirty="0" smtClean="0"/>
              <a:t>Milestones are control points used to track important events throughout a project</a:t>
            </a:r>
          </a:p>
          <a:p>
            <a:pPr eaLnBrk="1" hangingPunct="1"/>
            <a:r>
              <a:rPr lang="en-IE" altLang="en-US" sz="1800" dirty="0" smtClean="0"/>
              <a:t>Examples of Milestones may be the start or finish of a project or phase of a project or some important event such as signing a contract or a key review point in a project.</a:t>
            </a:r>
          </a:p>
          <a:p>
            <a:pPr eaLnBrk="1" hangingPunct="1"/>
            <a:r>
              <a:rPr lang="en-IE" altLang="en-US" sz="1800" dirty="0" smtClean="0"/>
              <a:t>Milestones can also be related to tasks or groups of tasks to demonstrate that they have been achieved and a Milestone or a Goal has been met.</a:t>
            </a:r>
          </a:p>
          <a:p>
            <a:pPr eaLnBrk="1" hangingPunct="1"/>
            <a:r>
              <a:rPr lang="en-IE" altLang="en-US" sz="1800" dirty="0" smtClean="0"/>
              <a:t>Milestones are Tasks that are given zero duration and cost (resources are zero)</a:t>
            </a:r>
          </a:p>
          <a:p>
            <a:pPr eaLnBrk="1" hangingPunct="1"/>
            <a:r>
              <a:rPr lang="en-IE" altLang="en-US" sz="1800" dirty="0" smtClean="0"/>
              <a:t>Milestones appear as black diamonds along with a date of when they are to occur</a:t>
            </a:r>
          </a:p>
          <a:p>
            <a:pPr eaLnBrk="1" hangingPunct="1"/>
            <a:r>
              <a:rPr lang="en-IE" altLang="en-US" sz="1800" dirty="0" smtClean="0"/>
              <a:t>Modify the Make a Movie project to have two milestones</a:t>
            </a:r>
          </a:p>
          <a:p>
            <a:pPr lvl="1" eaLnBrk="1" hangingPunct="1"/>
            <a:r>
              <a:rPr lang="en-IE" altLang="en-US" sz="1600" dirty="0" smtClean="0"/>
              <a:t>Make a Movie as the first task in the project</a:t>
            </a:r>
          </a:p>
          <a:p>
            <a:pPr lvl="1" eaLnBrk="1" hangingPunct="1"/>
            <a:r>
              <a:rPr lang="en-IE" altLang="en-US" sz="1600" dirty="0" smtClean="0"/>
              <a:t>Movie Complete at the end of the project</a:t>
            </a:r>
            <a:endParaRPr lang="en-US" altLang="en-US" sz="1600" dirty="0" smtClean="0"/>
          </a:p>
        </p:txBody>
      </p:sp>
    </p:spTree>
    <p:extLst>
      <p:ext uri="{BB962C8B-B14F-4D97-AF65-F5344CB8AC3E}">
        <p14:creationId xmlns:p14="http://schemas.microsoft.com/office/powerpoint/2010/main" val="39271581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274638"/>
            <a:ext cx="8229600" cy="633412"/>
          </a:xfrm>
        </p:spPr>
        <p:txBody>
          <a:bodyPr/>
          <a:lstStyle/>
          <a:p>
            <a:pPr eaLnBrk="1" hangingPunct="1"/>
            <a:r>
              <a:rPr lang="en-IE" altLang="en-US" sz="2000" dirty="0" smtClean="0"/>
              <a:t>Milestones Entered</a:t>
            </a:r>
            <a:endParaRPr lang="en-US" altLang="en-US" sz="2000" dirty="0" smtClean="0"/>
          </a:p>
        </p:txBody>
      </p:sp>
      <p:sp>
        <p:nvSpPr>
          <p:cNvPr id="17412" name="Text Box 6"/>
          <p:cNvSpPr txBox="1">
            <a:spLocks noChangeArrowheads="1"/>
          </p:cNvSpPr>
          <p:nvPr/>
        </p:nvSpPr>
        <p:spPr bwMode="auto">
          <a:xfrm>
            <a:off x="611188" y="5084763"/>
            <a:ext cx="75596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spcBef>
                <a:spcPct val="50000"/>
              </a:spcBef>
            </a:pPr>
            <a:r>
              <a:rPr lang="en-IE" altLang="en-US" sz="1800"/>
              <a:t>Realistic dates will appear beside the milestones as the project plan is developed</a:t>
            </a:r>
            <a:endParaRPr lang="en-US" altLang="en-US" sz="1800"/>
          </a:p>
        </p:txBody>
      </p:sp>
      <p:pic>
        <p:nvPicPr>
          <p:cNvPr id="2" name="Picture 1"/>
          <p:cNvPicPr>
            <a:picLocks noChangeAspect="1"/>
          </p:cNvPicPr>
          <p:nvPr/>
        </p:nvPicPr>
        <p:blipFill>
          <a:blip r:embed="rId2"/>
          <a:stretch>
            <a:fillRect/>
          </a:stretch>
        </p:blipFill>
        <p:spPr>
          <a:xfrm>
            <a:off x="473242" y="1447800"/>
            <a:ext cx="7974936" cy="3424238"/>
          </a:xfrm>
          <a:prstGeom prst="rect">
            <a:avLst/>
          </a:prstGeom>
        </p:spPr>
      </p:pic>
    </p:spTree>
    <p:extLst>
      <p:ext uri="{BB962C8B-B14F-4D97-AF65-F5344CB8AC3E}">
        <p14:creationId xmlns:p14="http://schemas.microsoft.com/office/powerpoint/2010/main" val="17816497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274638"/>
            <a:ext cx="8229600" cy="561975"/>
          </a:xfrm>
        </p:spPr>
        <p:txBody>
          <a:bodyPr/>
          <a:lstStyle/>
          <a:p>
            <a:pPr eaLnBrk="1" hangingPunct="1"/>
            <a:r>
              <a:rPr lang="en-IE" altLang="en-US" sz="2000" dirty="0" smtClean="0"/>
              <a:t>Adding detail through Subtasks</a:t>
            </a:r>
            <a:endParaRPr lang="en-US" altLang="en-US" sz="2000" dirty="0" smtClean="0"/>
          </a:p>
        </p:txBody>
      </p:sp>
      <p:sp>
        <p:nvSpPr>
          <p:cNvPr id="18435" name="Rectangle 3"/>
          <p:cNvSpPr>
            <a:spLocks noGrp="1" noChangeArrowheads="1"/>
          </p:cNvSpPr>
          <p:nvPr>
            <p:ph type="body" idx="1"/>
          </p:nvPr>
        </p:nvSpPr>
        <p:spPr>
          <a:xfrm>
            <a:off x="323850" y="981075"/>
            <a:ext cx="8280400" cy="2952750"/>
          </a:xfrm>
        </p:spPr>
        <p:txBody>
          <a:bodyPr/>
          <a:lstStyle/>
          <a:p>
            <a:pPr eaLnBrk="1" hangingPunct="1">
              <a:lnSpc>
                <a:spcPct val="80000"/>
              </a:lnSpc>
            </a:pPr>
            <a:r>
              <a:rPr lang="en-IE" altLang="en-US" sz="1600" dirty="0" smtClean="0"/>
              <a:t>Each of the Tasks entered in to the project plan are at a high level</a:t>
            </a:r>
          </a:p>
          <a:p>
            <a:pPr eaLnBrk="1" hangingPunct="1">
              <a:lnSpc>
                <a:spcPct val="80000"/>
              </a:lnSpc>
            </a:pPr>
            <a:r>
              <a:rPr lang="en-IE" altLang="en-US" sz="1600" dirty="0" smtClean="0"/>
              <a:t>These have a number of activities associated with them in order to close them off</a:t>
            </a:r>
          </a:p>
          <a:p>
            <a:pPr eaLnBrk="1" hangingPunct="1">
              <a:lnSpc>
                <a:spcPct val="80000"/>
              </a:lnSpc>
            </a:pPr>
            <a:r>
              <a:rPr lang="en-IE" altLang="en-US" sz="1600" dirty="0" smtClean="0"/>
              <a:t>These activities are essentially Subtasks of the high level Task</a:t>
            </a:r>
          </a:p>
          <a:p>
            <a:pPr eaLnBrk="1" hangingPunct="1">
              <a:lnSpc>
                <a:spcPct val="80000"/>
              </a:lnSpc>
            </a:pPr>
            <a:r>
              <a:rPr lang="en-IE" altLang="en-US" sz="1600" dirty="0" smtClean="0"/>
              <a:t>The duration of a Task which has Subtasks is dependent on how long it takes to complete the all the Subtasks</a:t>
            </a:r>
          </a:p>
          <a:p>
            <a:pPr eaLnBrk="1" hangingPunct="1">
              <a:lnSpc>
                <a:spcPct val="80000"/>
              </a:lnSpc>
            </a:pPr>
            <a:r>
              <a:rPr lang="en-IE" altLang="en-US" sz="1600" dirty="0" smtClean="0"/>
              <a:t>In MS Project these Subtasks are handled just as we have handled Tasks</a:t>
            </a:r>
          </a:p>
          <a:p>
            <a:pPr eaLnBrk="1" hangingPunct="1">
              <a:lnSpc>
                <a:spcPct val="80000"/>
              </a:lnSpc>
            </a:pPr>
            <a:r>
              <a:rPr lang="en-IE" altLang="en-US" sz="1600" dirty="0" smtClean="0"/>
              <a:t>To enter a Subtask insert a Task under the Task you are working on. By INDENTING the new Task it becomes a Subtask</a:t>
            </a:r>
          </a:p>
          <a:p>
            <a:pPr eaLnBrk="1" hangingPunct="1">
              <a:lnSpc>
                <a:spcPct val="80000"/>
              </a:lnSpc>
            </a:pPr>
            <a:r>
              <a:rPr lang="en-IE" altLang="en-US" sz="1600" dirty="0" smtClean="0"/>
              <a:t>By grouping a number of Tasks under each other they can be turned into Subtasks by selecting them and then INDENTING</a:t>
            </a:r>
          </a:p>
          <a:p>
            <a:pPr eaLnBrk="1" hangingPunct="1">
              <a:lnSpc>
                <a:spcPct val="80000"/>
              </a:lnSpc>
            </a:pPr>
            <a:r>
              <a:rPr lang="en-IE" altLang="en-US" sz="1600" dirty="0" smtClean="0"/>
              <a:t>Task can be promoted from Subtask to Task by OUTDENTING</a:t>
            </a:r>
          </a:p>
          <a:p>
            <a:pPr eaLnBrk="1" hangingPunct="1">
              <a:lnSpc>
                <a:spcPct val="80000"/>
              </a:lnSpc>
              <a:buFontTx/>
              <a:buNone/>
            </a:pPr>
            <a:endParaRPr lang="en-IE" altLang="en-US" sz="1600" dirty="0" smtClean="0"/>
          </a:p>
          <a:p>
            <a:pPr eaLnBrk="1" hangingPunct="1">
              <a:lnSpc>
                <a:spcPct val="80000"/>
              </a:lnSpc>
            </a:pPr>
            <a:endParaRPr lang="en-IE" altLang="en-US" sz="1600" dirty="0" smtClean="0"/>
          </a:p>
          <a:p>
            <a:pPr eaLnBrk="1" hangingPunct="1">
              <a:lnSpc>
                <a:spcPct val="80000"/>
              </a:lnSpc>
            </a:pPr>
            <a:endParaRPr lang="en-US" altLang="en-US" sz="1600" dirty="0" smtClean="0"/>
          </a:p>
        </p:txBody>
      </p:sp>
      <p:pic>
        <p:nvPicPr>
          <p:cNvPr id="2" name="Picture 1"/>
          <p:cNvPicPr>
            <a:picLocks noChangeAspect="1"/>
          </p:cNvPicPr>
          <p:nvPr/>
        </p:nvPicPr>
        <p:blipFill>
          <a:blip r:embed="rId2"/>
          <a:stretch>
            <a:fillRect/>
          </a:stretch>
        </p:blipFill>
        <p:spPr>
          <a:xfrm>
            <a:off x="1066800" y="3733800"/>
            <a:ext cx="6934200" cy="2977372"/>
          </a:xfrm>
          <a:prstGeom prst="rect">
            <a:avLst/>
          </a:prstGeom>
        </p:spPr>
      </p:pic>
      <p:cxnSp>
        <p:nvCxnSpPr>
          <p:cNvPr id="4" name="Straight Arrow Connector 3"/>
          <p:cNvCxnSpPr/>
          <p:nvPr/>
        </p:nvCxnSpPr>
        <p:spPr>
          <a:xfrm flipH="1">
            <a:off x="2971800" y="3200400"/>
            <a:ext cx="457200" cy="11430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Elbow Connector 6"/>
          <p:cNvCxnSpPr/>
          <p:nvPr/>
        </p:nvCxnSpPr>
        <p:spPr>
          <a:xfrm rot="10800000" flipV="1">
            <a:off x="2819401" y="3505200"/>
            <a:ext cx="2743200" cy="914400"/>
          </a:xfrm>
          <a:prstGeom prst="bentConnector3">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98397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95288" y="115888"/>
            <a:ext cx="8229600" cy="415925"/>
          </a:xfrm>
        </p:spPr>
        <p:txBody>
          <a:bodyPr/>
          <a:lstStyle/>
          <a:p>
            <a:pPr eaLnBrk="1" hangingPunct="1"/>
            <a:r>
              <a:rPr lang="en-IE" altLang="en-US" sz="2000" dirty="0" smtClean="0"/>
              <a:t>Entering Subtasks</a:t>
            </a:r>
            <a:endParaRPr lang="en-US" altLang="en-US" sz="2000" dirty="0" smtClean="0"/>
          </a:p>
        </p:txBody>
      </p:sp>
      <p:sp>
        <p:nvSpPr>
          <p:cNvPr id="19459" name="Rectangle 3"/>
          <p:cNvSpPr>
            <a:spLocks noGrp="1" noChangeArrowheads="1"/>
          </p:cNvSpPr>
          <p:nvPr>
            <p:ph type="body" idx="1"/>
          </p:nvPr>
        </p:nvSpPr>
        <p:spPr>
          <a:xfrm>
            <a:off x="468313" y="476250"/>
            <a:ext cx="8229600" cy="3024188"/>
          </a:xfrm>
        </p:spPr>
        <p:txBody>
          <a:bodyPr/>
          <a:lstStyle/>
          <a:p>
            <a:pPr eaLnBrk="1" hangingPunct="1">
              <a:lnSpc>
                <a:spcPct val="80000"/>
              </a:lnSpc>
            </a:pPr>
            <a:r>
              <a:rPr lang="en-IE" altLang="en-US" sz="1800" dirty="0" smtClean="0"/>
              <a:t>We need to expand on Write a script in our project</a:t>
            </a:r>
          </a:p>
          <a:p>
            <a:pPr eaLnBrk="1" hangingPunct="1">
              <a:lnSpc>
                <a:spcPct val="80000"/>
              </a:lnSpc>
            </a:pPr>
            <a:r>
              <a:rPr lang="en-IE" altLang="en-US" sz="1800" dirty="0" smtClean="0"/>
              <a:t>To do this we enter the following Tasks and turn them into Subtasks</a:t>
            </a:r>
          </a:p>
          <a:p>
            <a:pPr lvl="1" eaLnBrk="1" hangingPunct="1">
              <a:lnSpc>
                <a:spcPct val="80000"/>
              </a:lnSpc>
            </a:pPr>
            <a:r>
              <a:rPr lang="en-IE" altLang="en-US" sz="1800" dirty="0" smtClean="0"/>
              <a:t>1</a:t>
            </a:r>
            <a:r>
              <a:rPr lang="en-IE" altLang="en-US" sz="1800" baseline="30000" dirty="0" smtClean="0"/>
              <a:t>st</a:t>
            </a:r>
            <a:r>
              <a:rPr lang="en-IE" altLang="en-US" sz="1800" dirty="0" smtClean="0"/>
              <a:t> Draft 		3 days</a:t>
            </a:r>
          </a:p>
          <a:p>
            <a:pPr lvl="1" eaLnBrk="1" hangingPunct="1">
              <a:lnSpc>
                <a:spcPct val="80000"/>
              </a:lnSpc>
            </a:pPr>
            <a:r>
              <a:rPr lang="en-IE" altLang="en-US" sz="1800" dirty="0" smtClean="0"/>
              <a:t>1</a:t>
            </a:r>
            <a:r>
              <a:rPr lang="en-IE" altLang="en-US" sz="1800" baseline="30000" dirty="0" smtClean="0"/>
              <a:t>st</a:t>
            </a:r>
            <a:r>
              <a:rPr lang="en-IE" altLang="en-US" sz="1800" dirty="0" smtClean="0"/>
              <a:t> Review 	2 days</a:t>
            </a:r>
          </a:p>
          <a:p>
            <a:pPr lvl="1" eaLnBrk="1" hangingPunct="1">
              <a:lnSpc>
                <a:spcPct val="80000"/>
              </a:lnSpc>
            </a:pPr>
            <a:r>
              <a:rPr lang="en-IE" altLang="en-US" sz="1800" dirty="0" smtClean="0"/>
              <a:t>2</a:t>
            </a:r>
            <a:r>
              <a:rPr lang="en-IE" altLang="en-US" sz="1800" baseline="30000" dirty="0" smtClean="0"/>
              <a:t>nd</a:t>
            </a:r>
            <a:r>
              <a:rPr lang="en-IE" altLang="en-US" sz="1800" dirty="0" smtClean="0"/>
              <a:t> Draft 		3 days</a:t>
            </a:r>
          </a:p>
          <a:p>
            <a:pPr lvl="1" eaLnBrk="1" hangingPunct="1">
              <a:lnSpc>
                <a:spcPct val="80000"/>
              </a:lnSpc>
            </a:pPr>
            <a:r>
              <a:rPr lang="en-IE" altLang="en-US" sz="1800" dirty="0" smtClean="0"/>
              <a:t>2</a:t>
            </a:r>
            <a:r>
              <a:rPr lang="en-IE" altLang="en-US" sz="1800" baseline="30000" dirty="0" smtClean="0"/>
              <a:t>nd</a:t>
            </a:r>
            <a:r>
              <a:rPr lang="en-IE" altLang="en-US" sz="1800" dirty="0" smtClean="0"/>
              <a:t> Review	2 days</a:t>
            </a:r>
          </a:p>
          <a:p>
            <a:pPr lvl="1" eaLnBrk="1" hangingPunct="1">
              <a:lnSpc>
                <a:spcPct val="80000"/>
              </a:lnSpc>
            </a:pPr>
            <a:r>
              <a:rPr lang="en-IE" altLang="en-US" sz="1800" dirty="0" smtClean="0"/>
              <a:t>Complete Script	0 days  (Milestone)</a:t>
            </a:r>
          </a:p>
          <a:p>
            <a:pPr eaLnBrk="1" hangingPunct="1">
              <a:lnSpc>
                <a:spcPct val="80000"/>
              </a:lnSpc>
            </a:pPr>
            <a:r>
              <a:rPr lang="en-IE" altLang="en-US" sz="1800" dirty="0" smtClean="0"/>
              <a:t>Select the 5 rows beneath the Task “Write Script” and press INSERT</a:t>
            </a:r>
          </a:p>
          <a:p>
            <a:pPr eaLnBrk="1" hangingPunct="1">
              <a:lnSpc>
                <a:spcPct val="80000"/>
              </a:lnSpc>
            </a:pPr>
            <a:r>
              <a:rPr lang="en-IE" altLang="en-US" sz="1800" dirty="0" smtClean="0"/>
              <a:t>Enter the details</a:t>
            </a:r>
          </a:p>
          <a:p>
            <a:pPr eaLnBrk="1" hangingPunct="1">
              <a:lnSpc>
                <a:spcPct val="80000"/>
              </a:lnSpc>
            </a:pPr>
            <a:r>
              <a:rPr lang="en-IE" altLang="en-US" sz="1800" dirty="0" smtClean="0"/>
              <a:t>Select the 5 rows again and click on the INDENT button</a:t>
            </a:r>
          </a:p>
          <a:p>
            <a:pPr eaLnBrk="1" hangingPunct="1">
              <a:lnSpc>
                <a:spcPct val="80000"/>
              </a:lnSpc>
            </a:pPr>
            <a:endParaRPr lang="en-IE" altLang="en-US" sz="1800" dirty="0" smtClean="0"/>
          </a:p>
        </p:txBody>
      </p:sp>
      <p:sp>
        <p:nvSpPr>
          <p:cNvPr id="19461" name="Text Box 5"/>
          <p:cNvSpPr txBox="1">
            <a:spLocks noChangeArrowheads="1"/>
          </p:cNvSpPr>
          <p:nvPr/>
        </p:nvSpPr>
        <p:spPr bwMode="auto">
          <a:xfrm>
            <a:off x="1547813" y="6381750"/>
            <a:ext cx="69119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spcBef>
                <a:spcPct val="50000"/>
              </a:spcBef>
            </a:pPr>
            <a:r>
              <a:rPr lang="en-IE" altLang="en-US" sz="2000" b="1"/>
              <a:t>Save file as “Movie Project No Baseline”</a:t>
            </a:r>
            <a:endParaRPr lang="en-US" altLang="en-US" sz="2000" b="1"/>
          </a:p>
        </p:txBody>
      </p:sp>
      <p:pic>
        <p:nvPicPr>
          <p:cNvPr id="2" name="Picture 1"/>
          <p:cNvPicPr>
            <a:picLocks noChangeAspect="1"/>
          </p:cNvPicPr>
          <p:nvPr/>
        </p:nvPicPr>
        <p:blipFill>
          <a:blip r:embed="rId2"/>
          <a:stretch>
            <a:fillRect/>
          </a:stretch>
        </p:blipFill>
        <p:spPr>
          <a:xfrm>
            <a:off x="1676400" y="3393632"/>
            <a:ext cx="4958690" cy="2965174"/>
          </a:xfrm>
          <a:prstGeom prst="rect">
            <a:avLst/>
          </a:prstGeom>
        </p:spPr>
      </p:pic>
    </p:spTree>
    <p:extLst>
      <p:ext uri="{BB962C8B-B14F-4D97-AF65-F5344CB8AC3E}">
        <p14:creationId xmlns:p14="http://schemas.microsoft.com/office/powerpoint/2010/main" val="18266168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title"/>
          </p:nvPr>
        </p:nvSpPr>
        <p:spPr>
          <a:xfrm>
            <a:off x="457200" y="274638"/>
            <a:ext cx="8229600" cy="490537"/>
          </a:xfrm>
        </p:spPr>
        <p:txBody>
          <a:bodyPr/>
          <a:lstStyle/>
          <a:p>
            <a:pPr eaLnBrk="1" hangingPunct="1"/>
            <a:r>
              <a:rPr lang="en-IE" altLang="en-US" sz="2000" dirty="0" smtClean="0"/>
              <a:t>Insert all of the following Subtasks</a:t>
            </a:r>
            <a:endParaRPr lang="en-US" altLang="en-US" sz="2000" dirty="0" smtClean="0"/>
          </a:p>
        </p:txBody>
      </p:sp>
      <p:sp>
        <p:nvSpPr>
          <p:cNvPr id="20483" name="Rectangle 5"/>
          <p:cNvSpPr>
            <a:spLocks noChangeArrowheads="1"/>
          </p:cNvSpPr>
          <p:nvPr/>
        </p:nvSpPr>
        <p:spPr bwMode="auto">
          <a:xfrm>
            <a:off x="323850" y="6021388"/>
            <a:ext cx="8229600"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r>
              <a:rPr lang="en-IE" altLang="en-US" sz="2000">
                <a:solidFill>
                  <a:schemeClr val="tx2"/>
                </a:solidFill>
              </a:rPr>
              <a:t>Save as Movie Project No Baseline 3</a:t>
            </a:r>
            <a:endParaRPr lang="en-US" altLang="en-US" sz="2000">
              <a:solidFill>
                <a:schemeClr val="tx2"/>
              </a:solidFill>
            </a:endParaRPr>
          </a:p>
        </p:txBody>
      </p:sp>
      <p:pic>
        <p:nvPicPr>
          <p:cNvPr id="20484" name="Picture 6" descr="Expand Subtasks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981075"/>
            <a:ext cx="3505200" cy="445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7" descr="Expand Subtasks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9338" y="2420938"/>
            <a:ext cx="3514725" cy="246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15098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274638"/>
            <a:ext cx="8229600" cy="490537"/>
          </a:xfrm>
        </p:spPr>
        <p:txBody>
          <a:bodyPr/>
          <a:lstStyle/>
          <a:p>
            <a:pPr eaLnBrk="1" hangingPunct="1"/>
            <a:r>
              <a:rPr lang="en-IE" altLang="en-US" sz="2000" dirty="0" smtClean="0"/>
              <a:t>Linking Task and Subtasks 1</a:t>
            </a:r>
            <a:endParaRPr lang="en-US" altLang="en-US" sz="2000" dirty="0" smtClean="0"/>
          </a:p>
        </p:txBody>
      </p:sp>
      <p:sp>
        <p:nvSpPr>
          <p:cNvPr id="21507" name="Rectangle 3"/>
          <p:cNvSpPr>
            <a:spLocks noGrp="1" noChangeArrowheads="1"/>
          </p:cNvSpPr>
          <p:nvPr>
            <p:ph type="body" idx="1"/>
          </p:nvPr>
        </p:nvSpPr>
        <p:spPr>
          <a:xfrm>
            <a:off x="539750" y="765175"/>
            <a:ext cx="8229600" cy="4525963"/>
          </a:xfrm>
        </p:spPr>
        <p:txBody>
          <a:bodyPr/>
          <a:lstStyle/>
          <a:p>
            <a:pPr eaLnBrk="1" hangingPunct="1"/>
            <a:r>
              <a:rPr lang="en-IE" altLang="en-US" sz="2000" dirty="0" smtClean="0"/>
              <a:t>The project team must decide which tasks and subtasks are to take and in what order</a:t>
            </a:r>
          </a:p>
          <a:p>
            <a:pPr eaLnBrk="1" hangingPunct="1"/>
            <a:r>
              <a:rPr lang="en-IE" altLang="en-US" sz="2000" dirty="0" smtClean="0"/>
              <a:t>MS Project allows us to schedule tasks and subtasks by Linking them together</a:t>
            </a:r>
          </a:p>
          <a:p>
            <a:pPr eaLnBrk="1" hangingPunct="1"/>
            <a:r>
              <a:rPr lang="en-IE" altLang="en-US" sz="2000" dirty="0" smtClean="0"/>
              <a:t>Consider the subtasks under Write a Script</a:t>
            </a:r>
          </a:p>
          <a:p>
            <a:pPr eaLnBrk="1" hangingPunct="1"/>
            <a:r>
              <a:rPr lang="en-IE" altLang="en-US" sz="2000" dirty="0" smtClean="0"/>
              <a:t>Obviously 1</a:t>
            </a:r>
            <a:r>
              <a:rPr lang="en-IE" altLang="en-US" sz="2000" baseline="30000" dirty="0" smtClean="0"/>
              <a:t>st</a:t>
            </a:r>
            <a:r>
              <a:rPr lang="en-IE" altLang="en-US" sz="2000" dirty="0" smtClean="0"/>
              <a:t> Draft happens before 1</a:t>
            </a:r>
            <a:r>
              <a:rPr lang="en-IE" altLang="en-US" sz="2000" baseline="30000" dirty="0" smtClean="0"/>
              <a:t>st</a:t>
            </a:r>
            <a:r>
              <a:rPr lang="en-IE" altLang="en-US" sz="2000" dirty="0" smtClean="0"/>
              <a:t> Review can take place etc.</a:t>
            </a:r>
          </a:p>
          <a:p>
            <a:pPr eaLnBrk="1" hangingPunct="1"/>
            <a:r>
              <a:rPr lang="en-IE" altLang="en-US" sz="2000" dirty="0" smtClean="0"/>
              <a:t>To link these subtasks select subtasks 3 to 7 and click the Link button.</a:t>
            </a:r>
            <a:endParaRPr lang="en-US" altLang="en-US" sz="2000" dirty="0" smtClean="0"/>
          </a:p>
        </p:txBody>
      </p:sp>
      <p:pic>
        <p:nvPicPr>
          <p:cNvPr id="2" name="Picture 1"/>
          <p:cNvPicPr>
            <a:picLocks noChangeAspect="1"/>
          </p:cNvPicPr>
          <p:nvPr/>
        </p:nvPicPr>
        <p:blipFill>
          <a:blip r:embed="rId2"/>
          <a:stretch>
            <a:fillRect/>
          </a:stretch>
        </p:blipFill>
        <p:spPr>
          <a:xfrm>
            <a:off x="1371600" y="3570619"/>
            <a:ext cx="5937250" cy="3211181"/>
          </a:xfrm>
          <a:prstGeom prst="rect">
            <a:avLst/>
          </a:prstGeom>
        </p:spPr>
      </p:pic>
      <p:sp>
        <p:nvSpPr>
          <p:cNvPr id="21509" name="Line 6"/>
          <p:cNvSpPr>
            <a:spLocks noChangeShapeType="1"/>
          </p:cNvSpPr>
          <p:nvPr/>
        </p:nvSpPr>
        <p:spPr bwMode="auto">
          <a:xfrm>
            <a:off x="1752600" y="3276600"/>
            <a:ext cx="1746250" cy="909637"/>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Tree>
    <p:extLst>
      <p:ext uri="{BB962C8B-B14F-4D97-AF65-F5344CB8AC3E}">
        <p14:creationId xmlns:p14="http://schemas.microsoft.com/office/powerpoint/2010/main" val="31256766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5"/>
          <p:cNvSpPr>
            <a:spLocks noChangeArrowheads="1"/>
          </p:cNvSpPr>
          <p:nvPr/>
        </p:nvSpPr>
        <p:spPr bwMode="auto">
          <a:xfrm>
            <a:off x="179388" y="1052513"/>
            <a:ext cx="8713787" cy="531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r>
              <a:rPr lang="en-US" altLang="en-US" sz="1800" b="1" dirty="0"/>
              <a:t>Project management is the process of planning, organizing, and managing tasks and resources to accomplish a defined objective usually within limitations on time, resources, or cost.</a:t>
            </a:r>
          </a:p>
          <a:p>
            <a:pPr eaLnBrk="1" hangingPunct="1"/>
            <a:endParaRPr lang="en-US" altLang="en-US" sz="1800" b="1" dirty="0"/>
          </a:p>
          <a:p>
            <a:pPr eaLnBrk="1" hangingPunct="1"/>
            <a:r>
              <a:rPr lang="en-US" altLang="en-US" sz="1800" b="1" dirty="0"/>
              <a:t>Three Phases involved in it are</a:t>
            </a:r>
          </a:p>
          <a:p>
            <a:pPr eaLnBrk="1" hangingPunct="1"/>
            <a:endParaRPr lang="en-US" altLang="en-US" sz="1800" b="1" dirty="0"/>
          </a:p>
          <a:p>
            <a:pPr eaLnBrk="1" hangingPunct="1">
              <a:buFont typeface="Wingdings" panose="05000000000000000000" pitchFamily="2" charset="2"/>
              <a:buChar char="q"/>
            </a:pPr>
            <a:r>
              <a:rPr lang="en-US" altLang="en-US" sz="1800" dirty="0"/>
              <a:t> </a:t>
            </a:r>
            <a:r>
              <a:rPr lang="en-US" altLang="en-US" sz="1800" b="1" dirty="0"/>
              <a:t>Build the project plan</a:t>
            </a:r>
          </a:p>
          <a:p>
            <a:pPr eaLnBrk="1" hangingPunct="1">
              <a:buFont typeface="Wingdings" panose="05000000000000000000" pitchFamily="2" charset="2"/>
              <a:buChar char="q"/>
            </a:pPr>
            <a:r>
              <a:rPr lang="en-US" altLang="en-US" sz="1800" b="1" dirty="0"/>
              <a:t> Track and Manage the Project</a:t>
            </a:r>
          </a:p>
          <a:p>
            <a:pPr eaLnBrk="1" hangingPunct="1">
              <a:buFont typeface="Wingdings" panose="05000000000000000000" pitchFamily="2" charset="2"/>
              <a:buChar char="q"/>
            </a:pPr>
            <a:r>
              <a:rPr lang="en-US" altLang="en-US" sz="1800" b="1" dirty="0"/>
              <a:t> Communicate or Close the Project</a:t>
            </a:r>
          </a:p>
          <a:p>
            <a:pPr eaLnBrk="1" hangingPunct="1"/>
            <a:endParaRPr lang="en-US" altLang="en-US" sz="1800" b="1" dirty="0"/>
          </a:p>
          <a:p>
            <a:pPr eaLnBrk="1" hangingPunct="1"/>
            <a:r>
              <a:rPr lang="en-US" altLang="en-US" sz="1800" b="1" dirty="0"/>
              <a:t>Never lose sight of the following:</a:t>
            </a:r>
          </a:p>
          <a:p>
            <a:pPr eaLnBrk="1" hangingPunct="1"/>
            <a:endParaRPr lang="en-US" altLang="en-US" sz="1800" b="1" dirty="0"/>
          </a:p>
          <a:p>
            <a:pPr eaLnBrk="1" hangingPunct="1"/>
            <a:r>
              <a:rPr lang="en-US" altLang="en-US" sz="1800" dirty="0"/>
              <a:t> </a:t>
            </a:r>
            <a:r>
              <a:rPr lang="en-US" altLang="en-US" sz="1800" b="1" dirty="0">
                <a:solidFill>
                  <a:srgbClr val="FF0000"/>
                </a:solidFill>
              </a:rPr>
              <a:t>Time</a:t>
            </a:r>
            <a:r>
              <a:rPr lang="en-US" altLang="en-US" sz="1800" b="1" dirty="0"/>
              <a:t> 			</a:t>
            </a:r>
            <a:r>
              <a:rPr lang="en-US" altLang="en-US" sz="1800" dirty="0"/>
              <a:t> </a:t>
            </a:r>
            <a:r>
              <a:rPr lang="en-US" altLang="en-US" sz="1800" b="1" dirty="0"/>
              <a:t>The time required to complete the project.</a:t>
            </a:r>
          </a:p>
          <a:p>
            <a:pPr eaLnBrk="1" hangingPunct="1"/>
            <a:endParaRPr lang="en-US" altLang="en-US" sz="1800" b="1" dirty="0"/>
          </a:p>
          <a:p>
            <a:pPr eaLnBrk="1" hangingPunct="1"/>
            <a:r>
              <a:rPr lang="en-US" altLang="en-US" sz="1800" dirty="0"/>
              <a:t> </a:t>
            </a:r>
            <a:r>
              <a:rPr lang="en-US" altLang="en-US" sz="1800" b="1" dirty="0">
                <a:solidFill>
                  <a:srgbClr val="FF0000"/>
                </a:solidFill>
              </a:rPr>
              <a:t>Money</a:t>
            </a:r>
            <a:r>
              <a:rPr lang="en-US" altLang="en-US" sz="1800" b="1" dirty="0"/>
              <a:t>			</a:t>
            </a:r>
            <a:r>
              <a:rPr lang="en-US" altLang="en-US" sz="1800" dirty="0"/>
              <a:t> </a:t>
            </a:r>
            <a:r>
              <a:rPr lang="en-US" altLang="en-US" sz="1800" b="1" dirty="0"/>
              <a:t>The Project budget, based on the cost of the 				  resources (people, equipment, materials)</a:t>
            </a:r>
          </a:p>
          <a:p>
            <a:pPr eaLnBrk="1" hangingPunct="1"/>
            <a:endParaRPr lang="en-US" altLang="en-US" sz="1800" b="1" dirty="0"/>
          </a:p>
          <a:p>
            <a:pPr eaLnBrk="1" hangingPunct="1"/>
            <a:r>
              <a:rPr lang="en-US" altLang="en-US" sz="1800" dirty="0"/>
              <a:t> </a:t>
            </a:r>
            <a:r>
              <a:rPr lang="en-US" altLang="en-US" sz="1800" b="1" dirty="0">
                <a:solidFill>
                  <a:srgbClr val="FF0000"/>
                </a:solidFill>
              </a:rPr>
              <a:t>Scope </a:t>
            </a:r>
            <a:r>
              <a:rPr lang="en-US" altLang="en-US" sz="1800" b="1" dirty="0"/>
              <a:t>			</a:t>
            </a:r>
            <a:r>
              <a:rPr lang="en-US" altLang="en-US" sz="1800" dirty="0"/>
              <a:t> </a:t>
            </a:r>
            <a:r>
              <a:rPr lang="en-US" altLang="en-US" sz="1800" b="1" dirty="0"/>
              <a:t>The goals and tasks of the project and the amount 			 of  work required to complete it.</a:t>
            </a:r>
          </a:p>
        </p:txBody>
      </p:sp>
      <p:sp>
        <p:nvSpPr>
          <p:cNvPr id="3075" name="Rectangle 6"/>
          <p:cNvSpPr>
            <a:spLocks noGrp="1" noChangeArrowheads="1"/>
          </p:cNvSpPr>
          <p:nvPr>
            <p:ph type="title"/>
          </p:nvPr>
        </p:nvSpPr>
        <p:spPr>
          <a:xfrm>
            <a:off x="457200" y="274638"/>
            <a:ext cx="8229600" cy="633412"/>
          </a:xfrm>
        </p:spPr>
        <p:txBody>
          <a:bodyPr/>
          <a:lstStyle/>
          <a:p>
            <a:pPr eaLnBrk="1" hangingPunct="1"/>
            <a:r>
              <a:rPr lang="en-IE" altLang="en-US" sz="2800" b="1" dirty="0" smtClean="0"/>
              <a:t>Project Management</a:t>
            </a:r>
            <a:endParaRPr lang="en-US" altLang="en-US" sz="2800" b="1" dirty="0" smtClean="0"/>
          </a:p>
        </p:txBody>
      </p:sp>
    </p:spTree>
    <p:extLst>
      <p:ext uri="{BB962C8B-B14F-4D97-AF65-F5344CB8AC3E}">
        <p14:creationId xmlns:p14="http://schemas.microsoft.com/office/powerpoint/2010/main" val="25182498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274638"/>
            <a:ext cx="8229600" cy="490537"/>
          </a:xfrm>
        </p:spPr>
        <p:txBody>
          <a:bodyPr/>
          <a:lstStyle/>
          <a:p>
            <a:pPr eaLnBrk="1" hangingPunct="1"/>
            <a:r>
              <a:rPr lang="en-IE" altLang="en-US" sz="2000" dirty="0" smtClean="0"/>
              <a:t>Linking Task and Subtasks 2</a:t>
            </a:r>
            <a:endParaRPr lang="en-US" altLang="en-US" sz="2000" dirty="0" smtClean="0"/>
          </a:p>
        </p:txBody>
      </p:sp>
      <p:sp>
        <p:nvSpPr>
          <p:cNvPr id="22531" name="Rectangle 3"/>
          <p:cNvSpPr>
            <a:spLocks noGrp="1" noChangeArrowheads="1"/>
          </p:cNvSpPr>
          <p:nvPr>
            <p:ph type="body" idx="1"/>
          </p:nvPr>
        </p:nvSpPr>
        <p:spPr>
          <a:xfrm>
            <a:off x="539750" y="765175"/>
            <a:ext cx="8229600" cy="4525963"/>
          </a:xfrm>
        </p:spPr>
        <p:txBody>
          <a:bodyPr/>
          <a:lstStyle/>
          <a:p>
            <a:pPr eaLnBrk="1" hangingPunct="1"/>
            <a:r>
              <a:rPr lang="en-IE" altLang="en-US" sz="2000" dirty="0" smtClean="0"/>
              <a:t>Once the Link Tasks button is clicked the Subtasks are linked in order of the Subtask number</a:t>
            </a:r>
          </a:p>
          <a:p>
            <a:pPr eaLnBrk="1" hangingPunct="1"/>
            <a:r>
              <a:rPr lang="en-IE" altLang="en-US" sz="2000" dirty="0" smtClean="0"/>
              <a:t>The duration of each Subtask is used to determine how long the series of Subtasks will take</a:t>
            </a:r>
          </a:p>
          <a:p>
            <a:pPr eaLnBrk="1" hangingPunct="1"/>
            <a:r>
              <a:rPr lang="en-IE" altLang="en-US" sz="2000" dirty="0" smtClean="0"/>
              <a:t>The completion milestones indicates that the completion date for the Task “Write a Script” will be 1</a:t>
            </a:r>
            <a:r>
              <a:rPr lang="en-IE" altLang="en-US" sz="2000" baseline="30000" dirty="0" smtClean="0"/>
              <a:t>st</a:t>
            </a:r>
            <a:r>
              <a:rPr lang="en-IE" altLang="en-US" sz="2000" dirty="0" smtClean="0"/>
              <a:t> Feb.</a:t>
            </a:r>
          </a:p>
          <a:p>
            <a:pPr eaLnBrk="1" hangingPunct="1"/>
            <a:r>
              <a:rPr lang="en-IE" altLang="en-US" sz="2000" dirty="0" smtClean="0"/>
              <a:t>Tasks may be unlinked by selecting them and clicking the Unlink Tasks Button.</a:t>
            </a:r>
          </a:p>
        </p:txBody>
      </p:sp>
      <p:pic>
        <p:nvPicPr>
          <p:cNvPr id="22532" name="Picture 6" descr="Linking Tasks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3860800"/>
            <a:ext cx="8715375"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3" name="Line 7"/>
          <p:cNvSpPr>
            <a:spLocks noChangeShapeType="1"/>
          </p:cNvSpPr>
          <p:nvPr/>
        </p:nvSpPr>
        <p:spPr bwMode="auto">
          <a:xfrm flipH="1">
            <a:off x="3203575" y="3141663"/>
            <a:ext cx="4681538" cy="1150937"/>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Tree>
    <p:extLst>
      <p:ext uri="{BB962C8B-B14F-4D97-AF65-F5344CB8AC3E}">
        <p14:creationId xmlns:p14="http://schemas.microsoft.com/office/powerpoint/2010/main" val="19462097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274638"/>
            <a:ext cx="8229600" cy="490537"/>
          </a:xfrm>
        </p:spPr>
        <p:txBody>
          <a:bodyPr/>
          <a:lstStyle/>
          <a:p>
            <a:pPr eaLnBrk="1" hangingPunct="1"/>
            <a:r>
              <a:rPr lang="en-IE" altLang="en-US" sz="2000" dirty="0" smtClean="0"/>
              <a:t>Task Information</a:t>
            </a:r>
            <a:endParaRPr lang="en-US" altLang="en-US" sz="2000" dirty="0" smtClean="0"/>
          </a:p>
        </p:txBody>
      </p:sp>
      <p:pic>
        <p:nvPicPr>
          <p:cNvPr id="23555" name="Picture 6" descr="Task Information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2565400"/>
            <a:ext cx="5389563" cy="366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6" name="Text Box 7"/>
          <p:cNvSpPr txBox="1">
            <a:spLocks noChangeArrowheads="1"/>
          </p:cNvSpPr>
          <p:nvPr/>
        </p:nvSpPr>
        <p:spPr bwMode="auto">
          <a:xfrm>
            <a:off x="827088" y="981075"/>
            <a:ext cx="748982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spcBef>
                <a:spcPct val="50000"/>
              </a:spcBef>
            </a:pPr>
            <a:r>
              <a:rPr lang="en-IE" altLang="en-US" sz="1800"/>
              <a:t>The information associated with a Task can be accessed by double clicking on the Task Name. As you develop your skills using MS Project this box will become a source of much information for you.</a:t>
            </a:r>
            <a:endParaRPr lang="en-US" altLang="en-US" sz="1800"/>
          </a:p>
        </p:txBody>
      </p:sp>
    </p:spTree>
    <p:extLst>
      <p:ext uri="{BB962C8B-B14F-4D97-AF65-F5344CB8AC3E}">
        <p14:creationId xmlns:p14="http://schemas.microsoft.com/office/powerpoint/2010/main" val="20428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274638"/>
            <a:ext cx="8229600" cy="561975"/>
          </a:xfrm>
        </p:spPr>
        <p:txBody>
          <a:bodyPr/>
          <a:lstStyle/>
          <a:p>
            <a:pPr eaLnBrk="1" hangingPunct="1"/>
            <a:r>
              <a:rPr lang="en-IE" altLang="en-US" sz="2000" dirty="0" smtClean="0"/>
              <a:t>Finish-to-Start, Start-to-Start????</a:t>
            </a:r>
            <a:endParaRPr lang="en-US" altLang="en-US" sz="2000" dirty="0" smtClean="0"/>
          </a:p>
        </p:txBody>
      </p:sp>
      <p:sp>
        <p:nvSpPr>
          <p:cNvPr id="24579" name="Rectangle 3"/>
          <p:cNvSpPr>
            <a:spLocks noGrp="1" noChangeArrowheads="1"/>
          </p:cNvSpPr>
          <p:nvPr>
            <p:ph type="body" idx="1"/>
          </p:nvPr>
        </p:nvSpPr>
        <p:spPr>
          <a:xfrm>
            <a:off x="468313" y="765175"/>
            <a:ext cx="8229600" cy="4525963"/>
          </a:xfrm>
        </p:spPr>
        <p:txBody>
          <a:bodyPr/>
          <a:lstStyle/>
          <a:p>
            <a:pPr eaLnBrk="1" hangingPunct="1"/>
            <a:r>
              <a:rPr lang="en-IE" altLang="en-US" sz="1800" dirty="0" smtClean="0"/>
              <a:t>By default Tasks in MS Project are linked using a Finish-to-Start relationship</a:t>
            </a:r>
          </a:p>
          <a:p>
            <a:pPr eaLnBrk="1" hangingPunct="1"/>
            <a:r>
              <a:rPr lang="en-IE" altLang="en-US" sz="1800" dirty="0" smtClean="0"/>
              <a:t>This means that the first task must be completed before the linked task can be started. (1 Draft before 1</a:t>
            </a:r>
            <a:r>
              <a:rPr lang="en-IE" altLang="en-US" sz="1800" baseline="30000" dirty="0" smtClean="0"/>
              <a:t>st</a:t>
            </a:r>
            <a:r>
              <a:rPr lang="en-IE" altLang="en-US" sz="1800" dirty="0" smtClean="0"/>
              <a:t> Review)</a:t>
            </a:r>
          </a:p>
          <a:p>
            <a:pPr eaLnBrk="1" hangingPunct="1"/>
            <a:r>
              <a:rPr lang="en-IE" altLang="en-US" sz="1800" dirty="0" smtClean="0"/>
              <a:t>However, complex projects can have a number of relationship types, all of which are catered for in MS Project.</a:t>
            </a:r>
          </a:p>
          <a:p>
            <a:pPr eaLnBrk="1" hangingPunct="1"/>
            <a:endParaRPr lang="en-US" altLang="en-US" sz="1800" dirty="0" smtClean="0"/>
          </a:p>
        </p:txBody>
      </p:sp>
      <p:pic>
        <p:nvPicPr>
          <p:cNvPr id="24580" name="Picture 4" descr="Task Dependancies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7900" y="2133600"/>
            <a:ext cx="4165600" cy="436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1" name="Text Box 5"/>
          <p:cNvSpPr txBox="1">
            <a:spLocks noChangeArrowheads="1"/>
          </p:cNvSpPr>
          <p:nvPr/>
        </p:nvSpPr>
        <p:spPr bwMode="auto">
          <a:xfrm>
            <a:off x="395288" y="2852738"/>
            <a:ext cx="4032250" cy="2711450"/>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1000">
                <a:solidFill>
                  <a:schemeClr val="tx1"/>
                </a:solidFill>
                <a:latin typeface="Arial" panose="020B0604020202020204" pitchFamily="34" charset="0"/>
              </a:defRPr>
            </a:lvl1pPr>
            <a:lvl2pPr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lvl="1" eaLnBrk="1" hangingPunct="1"/>
            <a:r>
              <a:rPr lang="en-IE" altLang="en-US" sz="1800"/>
              <a:t>Finish-to-Start (FS) , 1st task must be complete before 2nd task begins</a:t>
            </a:r>
          </a:p>
          <a:p>
            <a:pPr lvl="1" eaLnBrk="1" hangingPunct="1"/>
            <a:endParaRPr lang="en-IE" altLang="en-US" sz="1800"/>
          </a:p>
          <a:p>
            <a:pPr lvl="1" eaLnBrk="1" hangingPunct="1"/>
            <a:r>
              <a:rPr lang="en-IE" altLang="en-US" sz="1800"/>
              <a:t>Start-to-Start (SS)</a:t>
            </a:r>
          </a:p>
          <a:p>
            <a:pPr lvl="1" eaLnBrk="1" hangingPunct="1"/>
            <a:r>
              <a:rPr lang="en-IE" altLang="en-US" sz="1800"/>
              <a:t>Finish-to-Finish (FF)</a:t>
            </a:r>
          </a:p>
          <a:p>
            <a:pPr lvl="1" eaLnBrk="1" hangingPunct="1"/>
            <a:r>
              <a:rPr lang="en-IE" altLang="en-US" sz="1800"/>
              <a:t>Start-to-Finish (SF)</a:t>
            </a:r>
          </a:p>
          <a:p>
            <a:pPr eaLnBrk="1" hangingPunct="1">
              <a:spcBef>
                <a:spcPct val="50000"/>
              </a:spcBef>
            </a:pPr>
            <a:r>
              <a:rPr lang="en-IE" altLang="en-US" sz="1800"/>
              <a:t>Use MS Project help to understand these relationships</a:t>
            </a:r>
            <a:endParaRPr lang="en-US" altLang="en-US" sz="1800"/>
          </a:p>
        </p:txBody>
      </p:sp>
    </p:spTree>
    <p:extLst>
      <p:ext uri="{BB962C8B-B14F-4D97-AF65-F5344CB8AC3E}">
        <p14:creationId xmlns:p14="http://schemas.microsoft.com/office/powerpoint/2010/main" val="31301466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IE" altLang="en-US" sz="2000" dirty="0" smtClean="0"/>
              <a:t>Task Dependencies (FS)</a:t>
            </a:r>
            <a:endParaRPr lang="en-US" altLang="en-US" sz="2000" dirty="0" smtClean="0"/>
          </a:p>
        </p:txBody>
      </p:sp>
      <p:sp>
        <p:nvSpPr>
          <p:cNvPr id="25603" name="Rectangle 3"/>
          <p:cNvSpPr>
            <a:spLocks noGrp="1" noChangeArrowheads="1"/>
          </p:cNvSpPr>
          <p:nvPr>
            <p:ph type="body" idx="1"/>
          </p:nvPr>
        </p:nvSpPr>
        <p:spPr>
          <a:xfrm>
            <a:off x="468313" y="1196975"/>
            <a:ext cx="8229600" cy="4525963"/>
          </a:xfrm>
        </p:spPr>
        <p:txBody>
          <a:bodyPr/>
          <a:lstStyle/>
          <a:p>
            <a:pPr eaLnBrk="1" hangingPunct="1"/>
            <a:r>
              <a:rPr lang="en-IE" altLang="en-US" sz="2000" dirty="0" smtClean="0"/>
              <a:t>Finish-to-Start link</a:t>
            </a:r>
          </a:p>
          <a:p>
            <a:pPr lvl="1" eaLnBrk="1" hangingPunct="1"/>
            <a:r>
              <a:rPr lang="en-IE" altLang="en-US" sz="1800" dirty="0" smtClean="0"/>
              <a:t>Used when a Task cannot begin until its predecessor task is complete. A delay in the finish of the Predecessor will delay the start of the Successor</a:t>
            </a:r>
          </a:p>
          <a:p>
            <a:pPr lvl="1" eaLnBrk="1" hangingPunct="1"/>
            <a:endParaRPr lang="en-IE" altLang="en-US" sz="1800" dirty="0" smtClean="0"/>
          </a:p>
          <a:p>
            <a:pPr lvl="1" eaLnBrk="1" hangingPunct="1"/>
            <a:endParaRPr lang="en-IE" altLang="en-US" sz="1800" dirty="0" smtClean="0"/>
          </a:p>
          <a:p>
            <a:pPr lvl="1" eaLnBrk="1" hangingPunct="1"/>
            <a:endParaRPr lang="en-IE" altLang="en-US" sz="1800" dirty="0" smtClean="0"/>
          </a:p>
          <a:p>
            <a:pPr lvl="1" eaLnBrk="1" hangingPunct="1"/>
            <a:endParaRPr lang="en-IE" altLang="en-US" sz="1800" dirty="0" smtClean="0"/>
          </a:p>
          <a:p>
            <a:pPr lvl="1" eaLnBrk="1" hangingPunct="1"/>
            <a:r>
              <a:rPr lang="en-IE" altLang="en-US" sz="1800" dirty="0" smtClean="0"/>
              <a:t>An example of a FS relationship in our project would be that the 1</a:t>
            </a:r>
            <a:r>
              <a:rPr lang="en-IE" altLang="en-US" sz="1800" baseline="30000" dirty="0" smtClean="0"/>
              <a:t>st</a:t>
            </a:r>
            <a:r>
              <a:rPr lang="en-IE" altLang="en-US" sz="1800" dirty="0" smtClean="0"/>
              <a:t> draft of the script must be completed before the review can be started. Below, if the 1</a:t>
            </a:r>
            <a:r>
              <a:rPr lang="en-IE" altLang="en-US" sz="1800" baseline="30000" dirty="0" smtClean="0"/>
              <a:t>st</a:t>
            </a:r>
            <a:r>
              <a:rPr lang="en-IE" altLang="en-US" sz="1800" dirty="0" smtClean="0"/>
              <a:t> task is delayed and takes 5 days to completed note that the start date of the successor task is moved</a:t>
            </a:r>
            <a:endParaRPr lang="en-US" altLang="en-US" sz="1800" dirty="0" smtClean="0"/>
          </a:p>
        </p:txBody>
      </p:sp>
      <p:pic>
        <p:nvPicPr>
          <p:cNvPr id="25604" name="Picture 4" descr="Task Finish to Start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2708275"/>
            <a:ext cx="455295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5" name="Picture 6" descr="Task Dependencies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5157788"/>
            <a:ext cx="520065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75712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IE" altLang="en-US" sz="2000" dirty="0" smtClean="0"/>
              <a:t>Task Dependencies (SS)</a:t>
            </a:r>
            <a:endParaRPr lang="en-US" altLang="en-US" sz="2000" dirty="0" smtClean="0"/>
          </a:p>
        </p:txBody>
      </p:sp>
      <p:sp>
        <p:nvSpPr>
          <p:cNvPr id="26627" name="Rectangle 3"/>
          <p:cNvSpPr>
            <a:spLocks noGrp="1" noChangeArrowheads="1"/>
          </p:cNvSpPr>
          <p:nvPr>
            <p:ph type="body" sz="half" idx="1"/>
          </p:nvPr>
        </p:nvSpPr>
        <p:spPr>
          <a:xfrm>
            <a:off x="468313" y="1125538"/>
            <a:ext cx="7056437" cy="4525962"/>
          </a:xfrm>
        </p:spPr>
        <p:txBody>
          <a:bodyPr/>
          <a:lstStyle/>
          <a:p>
            <a:pPr eaLnBrk="1" hangingPunct="1"/>
            <a:r>
              <a:rPr lang="en-IE" altLang="en-US" sz="1800" dirty="0" smtClean="0"/>
              <a:t>Start-to-Start link</a:t>
            </a:r>
          </a:p>
          <a:p>
            <a:pPr lvl="1" eaLnBrk="1" hangingPunct="1"/>
            <a:r>
              <a:rPr lang="en-IE" altLang="en-US" sz="1600" dirty="0" smtClean="0"/>
              <a:t>Used when a Successor Task start date depends on the start date of its Predecessor</a:t>
            </a:r>
          </a:p>
          <a:p>
            <a:pPr lvl="1" eaLnBrk="1" hangingPunct="1"/>
            <a:endParaRPr lang="en-IE" altLang="en-US" sz="1600" dirty="0" smtClean="0"/>
          </a:p>
          <a:p>
            <a:pPr lvl="1" eaLnBrk="1" hangingPunct="1"/>
            <a:endParaRPr lang="en-IE" altLang="en-US" sz="1600" dirty="0" smtClean="0"/>
          </a:p>
          <a:p>
            <a:pPr lvl="1" eaLnBrk="1" hangingPunct="1"/>
            <a:endParaRPr lang="en-IE" altLang="en-US" sz="1600" dirty="0" smtClean="0"/>
          </a:p>
          <a:p>
            <a:pPr lvl="1" eaLnBrk="1" hangingPunct="1"/>
            <a:endParaRPr lang="en-IE" altLang="en-US" sz="1600" dirty="0" smtClean="0"/>
          </a:p>
          <a:p>
            <a:pPr lvl="1" eaLnBrk="1" hangingPunct="1"/>
            <a:r>
              <a:rPr lang="en-IE" altLang="en-US" sz="1600" dirty="0" smtClean="0"/>
              <a:t>For example levelling a foundation cannot start until you begin to pour the concrete. If the pouring of the concrete is delayed then the successor task of levelling is delayed also</a:t>
            </a:r>
            <a:endParaRPr lang="en-US" altLang="en-US" sz="1600" dirty="0" smtClean="0"/>
          </a:p>
        </p:txBody>
      </p:sp>
      <p:pic>
        <p:nvPicPr>
          <p:cNvPr id="26628" name="Picture 5" descr="Task Dependencies (SS)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2349500"/>
            <a:ext cx="4733925"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Picture 6" descr="Task Dependencies (SS)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4221163"/>
            <a:ext cx="530542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302450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IE" altLang="en-US" sz="2000" dirty="0" smtClean="0"/>
              <a:t>Task Dependencies (FF)</a:t>
            </a:r>
            <a:endParaRPr lang="en-US" altLang="en-US" sz="2000" dirty="0" smtClean="0"/>
          </a:p>
        </p:txBody>
      </p:sp>
      <p:sp>
        <p:nvSpPr>
          <p:cNvPr id="27651" name="Rectangle 3"/>
          <p:cNvSpPr>
            <a:spLocks noGrp="1" noChangeArrowheads="1"/>
          </p:cNvSpPr>
          <p:nvPr>
            <p:ph type="body" sz="half" idx="1"/>
          </p:nvPr>
        </p:nvSpPr>
        <p:spPr>
          <a:xfrm>
            <a:off x="468313" y="1125538"/>
            <a:ext cx="7056437" cy="4525962"/>
          </a:xfrm>
        </p:spPr>
        <p:txBody>
          <a:bodyPr/>
          <a:lstStyle/>
          <a:p>
            <a:pPr eaLnBrk="1" hangingPunct="1"/>
            <a:r>
              <a:rPr lang="en-IE" altLang="en-US" sz="1800" dirty="0" smtClean="0"/>
              <a:t>Finish-to-Finish link</a:t>
            </a:r>
          </a:p>
          <a:p>
            <a:pPr lvl="1" eaLnBrk="1" hangingPunct="1"/>
            <a:r>
              <a:rPr lang="en-IE" altLang="en-US" sz="1600" dirty="0" smtClean="0"/>
              <a:t>Used when a Successor Task finish date depends on the finish date of its Predecessor</a:t>
            </a:r>
          </a:p>
          <a:p>
            <a:pPr lvl="1" eaLnBrk="1" hangingPunct="1"/>
            <a:endParaRPr lang="en-IE" altLang="en-US" sz="1600" dirty="0" smtClean="0"/>
          </a:p>
          <a:p>
            <a:pPr lvl="1" eaLnBrk="1" hangingPunct="1"/>
            <a:endParaRPr lang="en-IE" altLang="en-US" sz="1600" dirty="0" smtClean="0"/>
          </a:p>
          <a:p>
            <a:pPr lvl="1" eaLnBrk="1" hangingPunct="1"/>
            <a:endParaRPr lang="en-IE" altLang="en-US" sz="1600" dirty="0" smtClean="0"/>
          </a:p>
          <a:p>
            <a:pPr lvl="1" eaLnBrk="1" hangingPunct="1"/>
            <a:endParaRPr lang="en-IE" altLang="en-US" sz="1600" dirty="0" smtClean="0"/>
          </a:p>
          <a:p>
            <a:pPr lvl="1" eaLnBrk="1" hangingPunct="1"/>
            <a:r>
              <a:rPr lang="en-IE" altLang="en-US" sz="1600" dirty="0" smtClean="0"/>
              <a:t>For example the task of providing security patrols on a building site cannot finish until the task of erecting a security gate is finished.</a:t>
            </a:r>
            <a:endParaRPr lang="en-US" altLang="en-US" sz="1600" dirty="0" smtClean="0"/>
          </a:p>
        </p:txBody>
      </p:sp>
      <p:pic>
        <p:nvPicPr>
          <p:cNvPr id="27652" name="Picture 6" descr="Task Dependencies (FF) 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050" y="2205038"/>
            <a:ext cx="455295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12014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IE" altLang="en-US" sz="2000" dirty="0" smtClean="0"/>
              <a:t>Task Dependencies (SF)</a:t>
            </a:r>
            <a:endParaRPr lang="en-US" altLang="en-US" sz="2000" dirty="0" smtClean="0"/>
          </a:p>
        </p:txBody>
      </p:sp>
      <p:sp>
        <p:nvSpPr>
          <p:cNvPr id="28675" name="Rectangle 3"/>
          <p:cNvSpPr>
            <a:spLocks noGrp="1" noChangeArrowheads="1"/>
          </p:cNvSpPr>
          <p:nvPr>
            <p:ph type="body" sz="half" idx="1"/>
          </p:nvPr>
        </p:nvSpPr>
        <p:spPr>
          <a:xfrm>
            <a:off x="468313" y="1125538"/>
            <a:ext cx="7056437" cy="4525962"/>
          </a:xfrm>
        </p:spPr>
        <p:txBody>
          <a:bodyPr/>
          <a:lstStyle/>
          <a:p>
            <a:pPr eaLnBrk="1" hangingPunct="1"/>
            <a:r>
              <a:rPr lang="en-IE" altLang="en-US" sz="1800" dirty="0" smtClean="0"/>
              <a:t>Start-to-Finish link</a:t>
            </a:r>
          </a:p>
          <a:p>
            <a:pPr lvl="1" eaLnBrk="1" hangingPunct="1"/>
            <a:r>
              <a:rPr lang="en-IE" altLang="en-US" sz="1600" dirty="0" smtClean="0"/>
              <a:t>Used when a Successor Task finish date depends on the finish date of its Predecessor</a:t>
            </a:r>
          </a:p>
          <a:p>
            <a:pPr lvl="1" eaLnBrk="1" hangingPunct="1"/>
            <a:endParaRPr lang="en-IE" altLang="en-US" sz="1600" dirty="0" smtClean="0"/>
          </a:p>
          <a:p>
            <a:pPr lvl="1" eaLnBrk="1" hangingPunct="1"/>
            <a:endParaRPr lang="en-IE" altLang="en-US" sz="1600" dirty="0" smtClean="0"/>
          </a:p>
          <a:p>
            <a:pPr lvl="1" eaLnBrk="1" hangingPunct="1"/>
            <a:endParaRPr lang="en-IE" altLang="en-US" sz="1600" dirty="0" smtClean="0"/>
          </a:p>
          <a:p>
            <a:pPr lvl="1" eaLnBrk="1" hangingPunct="1"/>
            <a:endParaRPr lang="en-IE" altLang="en-US" sz="1600" dirty="0" smtClean="0"/>
          </a:p>
          <a:p>
            <a:pPr lvl="1" eaLnBrk="1" hangingPunct="1"/>
            <a:r>
              <a:rPr lang="en-IE" altLang="en-US" sz="1600" dirty="0" smtClean="0"/>
              <a:t>For example consider an orchestra playing a concert. The programme containing the names of the players cannot be finished until all of the auditions to select the players is complete.</a:t>
            </a:r>
            <a:endParaRPr lang="en-US" altLang="en-US" sz="1600" dirty="0" smtClean="0"/>
          </a:p>
        </p:txBody>
      </p:sp>
      <p:pic>
        <p:nvPicPr>
          <p:cNvPr id="28676" name="Picture 4" descr="Task Dependencies (FF) 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050" y="2205038"/>
            <a:ext cx="455295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200397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68313" y="410776"/>
            <a:ext cx="8229600" cy="417512"/>
          </a:xfrm>
        </p:spPr>
        <p:txBody>
          <a:bodyPr/>
          <a:lstStyle/>
          <a:p>
            <a:pPr eaLnBrk="1" hangingPunct="1"/>
            <a:r>
              <a:rPr lang="en-IE" altLang="en-US" sz="2000" dirty="0" smtClean="0"/>
              <a:t>Adding Resources</a:t>
            </a:r>
            <a:endParaRPr lang="en-US" altLang="en-US" sz="2000" dirty="0" smtClean="0"/>
          </a:p>
        </p:txBody>
      </p:sp>
      <p:sp>
        <p:nvSpPr>
          <p:cNvPr id="29699" name="Rectangle 3"/>
          <p:cNvSpPr>
            <a:spLocks noGrp="1" noChangeArrowheads="1"/>
          </p:cNvSpPr>
          <p:nvPr>
            <p:ph type="body" idx="1"/>
          </p:nvPr>
        </p:nvSpPr>
        <p:spPr>
          <a:xfrm>
            <a:off x="468313" y="908050"/>
            <a:ext cx="7559675" cy="4525963"/>
          </a:xfrm>
        </p:spPr>
        <p:txBody>
          <a:bodyPr/>
          <a:lstStyle/>
          <a:p>
            <a:pPr eaLnBrk="1" hangingPunct="1">
              <a:buFont typeface="Wingdings" panose="05000000000000000000" pitchFamily="2" charset="2"/>
              <a:buChar char="q"/>
            </a:pPr>
            <a:r>
              <a:rPr lang="en-US" altLang="en-US" sz="1600" b="1" dirty="0" smtClean="0"/>
              <a:t>Use the Microsoft Project Resource Sheet to create a list of the people, equipment, and materials that make up your team and carry out project tasks.</a:t>
            </a:r>
          </a:p>
          <a:p>
            <a:pPr eaLnBrk="1" hangingPunct="1">
              <a:buFont typeface="Wingdings" panose="05000000000000000000" pitchFamily="2" charset="2"/>
              <a:buChar char="q"/>
            </a:pPr>
            <a:endParaRPr lang="en-IE" altLang="en-US" sz="1600" b="1" dirty="0" smtClean="0"/>
          </a:p>
        </p:txBody>
      </p:sp>
      <p:pic>
        <p:nvPicPr>
          <p:cNvPr id="2" name="Picture 1"/>
          <p:cNvPicPr>
            <a:picLocks noChangeAspect="1"/>
          </p:cNvPicPr>
          <p:nvPr/>
        </p:nvPicPr>
        <p:blipFill>
          <a:blip r:embed="rId2"/>
          <a:stretch>
            <a:fillRect/>
          </a:stretch>
        </p:blipFill>
        <p:spPr>
          <a:xfrm>
            <a:off x="381000" y="1752600"/>
            <a:ext cx="5294367" cy="4724400"/>
          </a:xfrm>
          <a:prstGeom prst="rect">
            <a:avLst/>
          </a:prstGeom>
        </p:spPr>
      </p:pic>
      <p:sp>
        <p:nvSpPr>
          <p:cNvPr id="4" name="TextBox 3"/>
          <p:cNvSpPr txBox="1"/>
          <p:nvPr/>
        </p:nvSpPr>
        <p:spPr>
          <a:xfrm>
            <a:off x="6172200" y="2286000"/>
            <a:ext cx="2743200" cy="1200329"/>
          </a:xfrm>
          <a:prstGeom prst="rect">
            <a:avLst/>
          </a:prstGeom>
          <a:noFill/>
        </p:spPr>
        <p:txBody>
          <a:bodyPr wrap="square" rtlCol="0">
            <a:spAutoFit/>
          </a:bodyPr>
          <a:lstStyle/>
          <a:p>
            <a:pPr eaLnBrk="1" hangingPunct="1"/>
            <a:r>
              <a:rPr lang="en-US" altLang="en-US" sz="1600" b="1" dirty="0"/>
              <a:t>Create a </a:t>
            </a:r>
            <a:r>
              <a:rPr lang="en-US" altLang="en-US" sz="1600" b="1" dirty="0">
                <a:solidFill>
                  <a:srgbClr val="FF0000"/>
                </a:solidFill>
              </a:rPr>
              <a:t>Resource List</a:t>
            </a:r>
            <a:r>
              <a:rPr lang="en-US" altLang="en-US" sz="1600" b="1" dirty="0"/>
              <a:t>.</a:t>
            </a:r>
          </a:p>
          <a:p>
            <a:pPr lvl="1" eaLnBrk="1" hangingPunct="1"/>
            <a:endParaRPr lang="en-US" altLang="en-US" sz="1400" b="1" dirty="0" smtClean="0"/>
          </a:p>
          <a:p>
            <a:pPr lvl="1" eaLnBrk="1" hangingPunct="1"/>
            <a:r>
              <a:rPr lang="en-US" altLang="en-US" sz="1400" b="1" dirty="0" smtClean="0"/>
              <a:t>Select </a:t>
            </a:r>
            <a:r>
              <a:rPr lang="en-US" altLang="en-US" sz="1400" b="1" dirty="0"/>
              <a:t>the </a:t>
            </a:r>
            <a:r>
              <a:rPr lang="en-US" altLang="en-US" sz="1400" b="1" dirty="0">
                <a:solidFill>
                  <a:srgbClr val="FF0000"/>
                </a:solidFill>
              </a:rPr>
              <a:t>View menu</a:t>
            </a:r>
            <a:r>
              <a:rPr lang="en-US" altLang="en-US" sz="1400" b="1" dirty="0" smtClean="0"/>
              <a:t>,</a:t>
            </a:r>
          </a:p>
          <a:p>
            <a:pPr lvl="1" eaLnBrk="1" hangingPunct="1"/>
            <a:r>
              <a:rPr lang="en-US" altLang="en-US" sz="1400" b="1" dirty="0" smtClean="0"/>
              <a:t> </a:t>
            </a:r>
          </a:p>
          <a:p>
            <a:pPr lvl="1" eaLnBrk="1" hangingPunct="1"/>
            <a:r>
              <a:rPr lang="en-US" altLang="en-US" sz="1400" b="1" dirty="0" smtClean="0"/>
              <a:t>click </a:t>
            </a:r>
            <a:r>
              <a:rPr lang="en-US" altLang="en-US" sz="1400" b="1" dirty="0">
                <a:solidFill>
                  <a:srgbClr val="FF0000"/>
                </a:solidFill>
              </a:rPr>
              <a:t>Resource Sheet</a:t>
            </a:r>
            <a:r>
              <a:rPr lang="en-US" altLang="en-US" sz="1400" b="1" dirty="0" smtClean="0"/>
              <a:t>.</a:t>
            </a:r>
            <a:endParaRPr lang="en-US" altLang="en-US" sz="1400" b="1" dirty="0"/>
          </a:p>
        </p:txBody>
      </p:sp>
    </p:spTree>
    <p:extLst>
      <p:ext uri="{BB962C8B-B14F-4D97-AF65-F5344CB8AC3E}">
        <p14:creationId xmlns:p14="http://schemas.microsoft.com/office/powerpoint/2010/main" val="10942613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Adding Resources, Editing Resource Sheet</a:t>
            </a:r>
            <a:endParaRPr lang="en-IE" dirty="0"/>
          </a:p>
        </p:txBody>
      </p:sp>
      <p:sp>
        <p:nvSpPr>
          <p:cNvPr id="4" name="Slide Number Placeholder 3"/>
          <p:cNvSpPr>
            <a:spLocks noGrp="1"/>
          </p:cNvSpPr>
          <p:nvPr>
            <p:ph type="sldNum" sz="quarter" idx="11"/>
          </p:nvPr>
        </p:nvSpPr>
        <p:spPr/>
        <p:txBody>
          <a:bodyPr/>
          <a:lstStyle/>
          <a:p>
            <a:pPr>
              <a:defRPr/>
            </a:pPr>
            <a:fld id="{8E5F5131-96C8-4292-8B20-785ED6AB46B0}" type="slidenum">
              <a:rPr lang="en-GB" smtClean="0"/>
              <a:pPr>
                <a:defRPr/>
              </a:pPr>
              <a:t>28</a:t>
            </a:fld>
            <a:endParaRPr lang="en-GB"/>
          </a:p>
        </p:txBody>
      </p:sp>
      <p:sp>
        <p:nvSpPr>
          <p:cNvPr id="5" name="TextBox 4"/>
          <p:cNvSpPr txBox="1"/>
          <p:nvPr/>
        </p:nvSpPr>
        <p:spPr>
          <a:xfrm>
            <a:off x="457200" y="1257181"/>
            <a:ext cx="6705600" cy="1785104"/>
          </a:xfrm>
          <a:prstGeom prst="rect">
            <a:avLst/>
          </a:prstGeom>
          <a:noFill/>
        </p:spPr>
        <p:txBody>
          <a:bodyPr wrap="square" rtlCol="0">
            <a:spAutoFit/>
          </a:bodyPr>
          <a:lstStyle/>
          <a:p>
            <a:pPr lvl="1" eaLnBrk="1" hangingPunct="1">
              <a:buFont typeface="Wingdings" panose="05000000000000000000" pitchFamily="2" charset="2"/>
              <a:buChar char="q"/>
            </a:pPr>
            <a:r>
              <a:rPr lang="en-US" altLang="en-US" sz="1600" b="1" dirty="0" smtClean="0"/>
              <a:t> </a:t>
            </a:r>
            <a:r>
              <a:rPr lang="en-US" altLang="en-US" sz="1600" b="1" dirty="0"/>
              <a:t>In the </a:t>
            </a:r>
            <a:r>
              <a:rPr lang="en-US" altLang="en-US" sz="1600" b="1" dirty="0">
                <a:solidFill>
                  <a:srgbClr val="FF0000"/>
                </a:solidFill>
              </a:rPr>
              <a:t>Resource Name field</a:t>
            </a:r>
            <a:r>
              <a:rPr lang="en-US" altLang="en-US" sz="1600" b="1" dirty="0"/>
              <a:t>, type </a:t>
            </a:r>
            <a:r>
              <a:rPr lang="en-US" altLang="en-US" sz="1600" b="1" dirty="0" smtClean="0"/>
              <a:t>a resource name.</a:t>
            </a:r>
          </a:p>
          <a:p>
            <a:pPr lvl="1" eaLnBrk="1" hangingPunct="1">
              <a:buFont typeface="Wingdings" panose="05000000000000000000" pitchFamily="2" charset="2"/>
              <a:buChar char="q"/>
            </a:pPr>
            <a:r>
              <a:rPr lang="en-US" altLang="en-US" sz="1600" b="1" dirty="0"/>
              <a:t> </a:t>
            </a:r>
            <a:r>
              <a:rPr lang="en-US" altLang="en-US" sz="1600" b="1" dirty="0" smtClean="0"/>
              <a:t>In </a:t>
            </a:r>
            <a:r>
              <a:rPr lang="en-US" altLang="en-US" sz="1600" b="1" dirty="0"/>
              <a:t>the </a:t>
            </a:r>
            <a:r>
              <a:rPr lang="en-US" altLang="en-US" sz="1600" b="1" dirty="0">
                <a:solidFill>
                  <a:srgbClr val="FF0000"/>
                </a:solidFill>
              </a:rPr>
              <a:t>Type </a:t>
            </a:r>
            <a:r>
              <a:rPr lang="en-US" altLang="en-US" sz="1600" b="1" dirty="0" smtClean="0">
                <a:solidFill>
                  <a:srgbClr val="FF0000"/>
                </a:solidFill>
              </a:rPr>
              <a:t>field</a:t>
            </a:r>
            <a:r>
              <a:rPr lang="en-US" altLang="en-US" sz="1600" b="1" dirty="0"/>
              <a:t>, specify the resource type </a:t>
            </a:r>
            <a:r>
              <a:rPr lang="en-US" altLang="en-US" sz="1600" b="1" dirty="0">
                <a:solidFill>
                  <a:srgbClr val="FF0000"/>
                </a:solidFill>
              </a:rPr>
              <a:t>Work or </a:t>
            </a:r>
            <a:r>
              <a:rPr lang="en-US" altLang="en-US" sz="1600" b="1" dirty="0" smtClean="0">
                <a:solidFill>
                  <a:srgbClr val="FF0000"/>
                </a:solidFill>
              </a:rPr>
              <a:t>Material</a:t>
            </a:r>
          </a:p>
          <a:p>
            <a:pPr lvl="1" eaLnBrk="1" hangingPunct="1">
              <a:buFont typeface="Wingdings" panose="05000000000000000000" pitchFamily="2" charset="2"/>
              <a:buChar char="q"/>
            </a:pPr>
            <a:r>
              <a:rPr lang="en-US" altLang="en-US" sz="1600" b="1" dirty="0" smtClean="0"/>
              <a:t> In the </a:t>
            </a:r>
            <a:r>
              <a:rPr lang="en-US" altLang="en-US" sz="1600" b="1" dirty="0" smtClean="0">
                <a:solidFill>
                  <a:srgbClr val="FF0000"/>
                </a:solidFill>
              </a:rPr>
              <a:t>Std. Rate field</a:t>
            </a:r>
            <a:r>
              <a:rPr lang="en-US" altLang="en-US" sz="1600" b="1" dirty="0" smtClean="0"/>
              <a:t>, enter the pay rate. </a:t>
            </a:r>
          </a:p>
          <a:p>
            <a:pPr lvl="1" eaLnBrk="1" hangingPunct="1">
              <a:buFont typeface="Wingdings" panose="05000000000000000000" pitchFamily="2" charset="2"/>
              <a:buChar char="q"/>
            </a:pPr>
            <a:r>
              <a:rPr lang="en-US" altLang="en-US" sz="1600" b="1" dirty="0" smtClean="0"/>
              <a:t> Overtime rate can be set.</a:t>
            </a:r>
          </a:p>
          <a:p>
            <a:pPr lvl="1" eaLnBrk="1" hangingPunct="1">
              <a:buFont typeface="Wingdings" panose="05000000000000000000" pitchFamily="2" charset="2"/>
              <a:buChar char="q"/>
            </a:pPr>
            <a:r>
              <a:rPr lang="en-US" altLang="en-US" sz="1600" b="1" dirty="0"/>
              <a:t> </a:t>
            </a:r>
            <a:r>
              <a:rPr lang="en-US" altLang="en-US" sz="1600" b="1" dirty="0" smtClean="0"/>
              <a:t>A cost per use amount can be set for a resource. This is a once off cost each time the resource is used.</a:t>
            </a:r>
          </a:p>
          <a:p>
            <a:pPr lvl="1" eaLnBrk="1" hangingPunct="1">
              <a:buFont typeface="Wingdings" panose="05000000000000000000" pitchFamily="2" charset="2"/>
              <a:buChar char="q"/>
            </a:pPr>
            <a:endParaRPr lang="en-US" altLang="en-US" sz="1400" b="1" dirty="0"/>
          </a:p>
        </p:txBody>
      </p:sp>
      <p:pic>
        <p:nvPicPr>
          <p:cNvPr id="6" name="Picture 5"/>
          <p:cNvPicPr>
            <a:picLocks noChangeAspect="1"/>
          </p:cNvPicPr>
          <p:nvPr/>
        </p:nvPicPr>
        <p:blipFill>
          <a:blip r:embed="rId2"/>
          <a:stretch>
            <a:fillRect/>
          </a:stretch>
        </p:blipFill>
        <p:spPr>
          <a:xfrm>
            <a:off x="457200" y="3076634"/>
            <a:ext cx="8368967" cy="2943166"/>
          </a:xfrm>
          <a:prstGeom prst="rect">
            <a:avLst/>
          </a:prstGeom>
        </p:spPr>
      </p:pic>
    </p:spTree>
    <p:extLst>
      <p:ext uri="{BB962C8B-B14F-4D97-AF65-F5344CB8AC3E}">
        <p14:creationId xmlns:p14="http://schemas.microsoft.com/office/powerpoint/2010/main" val="7042627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68313" y="152400"/>
            <a:ext cx="8229600" cy="692150"/>
          </a:xfrm>
        </p:spPr>
        <p:txBody>
          <a:bodyPr/>
          <a:lstStyle/>
          <a:p>
            <a:pPr eaLnBrk="1" hangingPunct="1"/>
            <a:r>
              <a:rPr lang="en-IE" altLang="en-US" sz="2000" dirty="0" smtClean="0"/>
              <a:t>Assigning Resources</a:t>
            </a:r>
            <a:endParaRPr lang="en-US" altLang="en-US" sz="2000" dirty="0" smtClean="0"/>
          </a:p>
        </p:txBody>
      </p:sp>
      <p:sp>
        <p:nvSpPr>
          <p:cNvPr id="30723" name="Rectangle 3"/>
          <p:cNvSpPr>
            <a:spLocks noGrp="1" noChangeArrowheads="1"/>
          </p:cNvSpPr>
          <p:nvPr>
            <p:ph type="body" idx="1"/>
          </p:nvPr>
        </p:nvSpPr>
        <p:spPr>
          <a:xfrm>
            <a:off x="468313" y="549275"/>
            <a:ext cx="8229600" cy="4525963"/>
          </a:xfrm>
        </p:spPr>
        <p:txBody>
          <a:bodyPr/>
          <a:lstStyle/>
          <a:p>
            <a:pPr eaLnBrk="1" hangingPunct="1">
              <a:buFont typeface="Wingdings" panose="05000000000000000000" pitchFamily="2" charset="2"/>
              <a:buChar char="q"/>
            </a:pPr>
            <a:r>
              <a:rPr lang="en-IE" altLang="en-US" sz="2000" dirty="0" smtClean="0"/>
              <a:t>Assigning Resources to Tasks</a:t>
            </a:r>
          </a:p>
          <a:p>
            <a:pPr lvl="1" eaLnBrk="1" hangingPunct="1">
              <a:buFont typeface="Wingdings" panose="05000000000000000000" pitchFamily="2" charset="2"/>
              <a:buChar char="q"/>
            </a:pPr>
            <a:r>
              <a:rPr lang="en-IE" altLang="en-US" sz="2000" dirty="0" smtClean="0"/>
              <a:t>On the </a:t>
            </a:r>
            <a:r>
              <a:rPr lang="en-IE" altLang="en-US" sz="2000" dirty="0" smtClean="0">
                <a:solidFill>
                  <a:srgbClr val="FF0000"/>
                </a:solidFill>
              </a:rPr>
              <a:t>View menu</a:t>
            </a:r>
            <a:r>
              <a:rPr lang="en-IE" altLang="en-US" sz="2000" dirty="0" smtClean="0"/>
              <a:t>, click </a:t>
            </a:r>
            <a:r>
              <a:rPr lang="en-IE" altLang="en-US" sz="2000" dirty="0" smtClean="0">
                <a:solidFill>
                  <a:srgbClr val="FF0000"/>
                </a:solidFill>
              </a:rPr>
              <a:t>Gantt Chart</a:t>
            </a:r>
            <a:r>
              <a:rPr lang="en-IE" altLang="en-US" dirty="0" smtClean="0"/>
              <a:t>. </a:t>
            </a:r>
          </a:p>
          <a:p>
            <a:pPr lvl="1" eaLnBrk="1" hangingPunct="1">
              <a:buFont typeface="Wingdings" panose="05000000000000000000" pitchFamily="2" charset="2"/>
              <a:buChar char="q"/>
            </a:pPr>
            <a:r>
              <a:rPr lang="en-IE" altLang="en-US" sz="2000" dirty="0" smtClean="0"/>
              <a:t>In the </a:t>
            </a:r>
            <a:r>
              <a:rPr lang="en-IE" altLang="en-US" sz="2000" dirty="0" smtClean="0">
                <a:solidFill>
                  <a:srgbClr val="FF0000"/>
                </a:solidFill>
              </a:rPr>
              <a:t>Task Name</a:t>
            </a:r>
            <a:r>
              <a:rPr lang="en-IE" altLang="en-US" sz="2000" dirty="0" smtClean="0"/>
              <a:t> field, click the task to which you want to assign a resource, and then click Resource tab and </a:t>
            </a:r>
            <a:r>
              <a:rPr lang="en-IE" altLang="en-US" sz="2000" dirty="0" smtClean="0">
                <a:solidFill>
                  <a:srgbClr val="FF0000"/>
                </a:solidFill>
              </a:rPr>
              <a:t>Assign</a:t>
            </a:r>
            <a:r>
              <a:rPr lang="en-IE" altLang="en-US" sz="2000" dirty="0" smtClean="0"/>
              <a:t> Resources</a:t>
            </a:r>
          </a:p>
          <a:p>
            <a:pPr lvl="1" eaLnBrk="1" hangingPunct="1">
              <a:buFont typeface="Wingdings" panose="05000000000000000000" pitchFamily="2" charset="2"/>
              <a:buChar char="q"/>
            </a:pPr>
            <a:r>
              <a:rPr lang="en-IE" altLang="en-US" sz="2000" dirty="0" smtClean="0"/>
              <a:t> In the </a:t>
            </a:r>
            <a:r>
              <a:rPr lang="en-IE" altLang="en-US" sz="2000" dirty="0" smtClean="0">
                <a:solidFill>
                  <a:srgbClr val="FF0000"/>
                </a:solidFill>
              </a:rPr>
              <a:t>Name</a:t>
            </a:r>
            <a:r>
              <a:rPr lang="en-IE" altLang="en-US" sz="2000" dirty="0" smtClean="0"/>
              <a:t> field, select the resource you want to assign to the task and then click </a:t>
            </a:r>
            <a:r>
              <a:rPr lang="en-IE" altLang="en-US" sz="2000" dirty="0" smtClean="0">
                <a:solidFill>
                  <a:srgbClr val="FF0000"/>
                </a:solidFill>
              </a:rPr>
              <a:t>Assign</a:t>
            </a:r>
            <a:r>
              <a:rPr lang="en-IE" altLang="en-US" sz="2000" dirty="0" smtClean="0"/>
              <a:t>.</a:t>
            </a:r>
          </a:p>
          <a:p>
            <a:pPr lvl="1" eaLnBrk="1" hangingPunct="1">
              <a:buFont typeface="Wingdings" panose="05000000000000000000" pitchFamily="2" charset="2"/>
              <a:buChar char="q"/>
            </a:pPr>
            <a:r>
              <a:rPr lang="en-IE" altLang="en-US" sz="2000" dirty="0" smtClean="0"/>
              <a:t> To assign several different resources, hold down </a:t>
            </a:r>
            <a:r>
              <a:rPr lang="en-IE" altLang="en-US" sz="2000" dirty="0" smtClean="0">
                <a:solidFill>
                  <a:srgbClr val="FF0000"/>
                </a:solidFill>
              </a:rPr>
              <a:t>CTRL</a:t>
            </a:r>
            <a:r>
              <a:rPr lang="en-IE" altLang="en-US" sz="2000" dirty="0" smtClean="0"/>
              <a:t> and click the names of the resources.</a:t>
            </a:r>
          </a:p>
          <a:p>
            <a:pPr eaLnBrk="1" hangingPunct="1"/>
            <a:endParaRPr lang="en-US" altLang="en-US" sz="2000" dirty="0" smtClean="0"/>
          </a:p>
        </p:txBody>
      </p:sp>
      <p:pic>
        <p:nvPicPr>
          <p:cNvPr id="2" name="Picture 1"/>
          <p:cNvPicPr>
            <a:picLocks noChangeAspect="1"/>
          </p:cNvPicPr>
          <p:nvPr/>
        </p:nvPicPr>
        <p:blipFill>
          <a:blip r:embed="rId2"/>
          <a:stretch>
            <a:fillRect/>
          </a:stretch>
        </p:blipFill>
        <p:spPr>
          <a:xfrm>
            <a:off x="1524000" y="3712907"/>
            <a:ext cx="5386387" cy="2916493"/>
          </a:xfrm>
          <a:prstGeom prst="rect">
            <a:avLst/>
          </a:prstGeom>
        </p:spPr>
      </p:pic>
      <p:sp>
        <p:nvSpPr>
          <p:cNvPr id="30725" name="Freeform 5"/>
          <p:cNvSpPr>
            <a:spLocks/>
          </p:cNvSpPr>
          <p:nvPr/>
        </p:nvSpPr>
        <p:spPr bwMode="auto">
          <a:xfrm>
            <a:off x="2057400" y="2057400"/>
            <a:ext cx="1566861" cy="2209800"/>
          </a:xfrm>
          <a:custGeom>
            <a:avLst/>
            <a:gdLst>
              <a:gd name="T0" fmla="*/ 1814 w 3009"/>
              <a:gd name="T1" fmla="*/ 113 h 1474"/>
              <a:gd name="T2" fmla="*/ 2812 w 3009"/>
              <a:gd name="T3" fmla="*/ 159 h 1474"/>
              <a:gd name="T4" fmla="*/ 2540 w 3009"/>
              <a:gd name="T5" fmla="*/ 1066 h 1474"/>
              <a:gd name="T6" fmla="*/ 0 w 3009"/>
              <a:gd name="T7" fmla="*/ 1474 h 1474"/>
              <a:gd name="T8" fmla="*/ 0 60000 65536"/>
              <a:gd name="T9" fmla="*/ 0 60000 65536"/>
              <a:gd name="T10" fmla="*/ 0 60000 65536"/>
              <a:gd name="T11" fmla="*/ 0 60000 65536"/>
              <a:gd name="T12" fmla="*/ 0 w 3009"/>
              <a:gd name="T13" fmla="*/ 0 h 1474"/>
              <a:gd name="T14" fmla="*/ 3009 w 3009"/>
              <a:gd name="T15" fmla="*/ 1474 h 1474"/>
            </a:gdLst>
            <a:ahLst/>
            <a:cxnLst>
              <a:cxn ang="T8">
                <a:pos x="T0" y="T1"/>
              </a:cxn>
              <a:cxn ang="T9">
                <a:pos x="T2" y="T3"/>
              </a:cxn>
              <a:cxn ang="T10">
                <a:pos x="T4" y="T5"/>
              </a:cxn>
              <a:cxn ang="T11">
                <a:pos x="T6" y="T7"/>
              </a:cxn>
            </a:cxnLst>
            <a:rect l="T12" t="T13" r="T14" b="T15"/>
            <a:pathLst>
              <a:path w="3009" h="1474">
                <a:moveTo>
                  <a:pt x="1814" y="113"/>
                </a:moveTo>
                <a:cubicBezTo>
                  <a:pt x="2252" y="56"/>
                  <a:pt x="2691" y="0"/>
                  <a:pt x="2812" y="159"/>
                </a:cubicBezTo>
                <a:cubicBezTo>
                  <a:pt x="2933" y="318"/>
                  <a:pt x="3009" y="847"/>
                  <a:pt x="2540" y="1066"/>
                </a:cubicBezTo>
                <a:cubicBezTo>
                  <a:pt x="2071" y="1285"/>
                  <a:pt x="423" y="1406"/>
                  <a:pt x="0" y="1474"/>
                </a:cubicBezTo>
              </a:path>
            </a:pathLst>
          </a:custGeom>
          <a:noFill/>
          <a:ln w="952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IE"/>
          </a:p>
        </p:txBody>
      </p:sp>
    </p:spTree>
    <p:extLst>
      <p:ext uri="{BB962C8B-B14F-4D97-AF65-F5344CB8AC3E}">
        <p14:creationId xmlns:p14="http://schemas.microsoft.com/office/powerpoint/2010/main" val="36751377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62000"/>
          </a:xfrm>
          <a:ln>
            <a:prstDash val="lgDash"/>
          </a:ln>
        </p:spPr>
        <p:txBody>
          <a:bodyPr/>
          <a:lstStyle/>
          <a:p>
            <a:r>
              <a:rPr lang="en-IE" dirty="0" smtClean="0"/>
              <a:t>MS Project</a:t>
            </a:r>
            <a:endParaRPr lang="en-IE" dirty="0"/>
          </a:p>
        </p:txBody>
      </p:sp>
      <p:sp>
        <p:nvSpPr>
          <p:cNvPr id="3" name="Footer Placeholder 2"/>
          <p:cNvSpPr>
            <a:spLocks noGrp="1"/>
          </p:cNvSpPr>
          <p:nvPr>
            <p:ph type="ftr" sz="quarter" idx="10"/>
          </p:nvPr>
        </p:nvSpPr>
        <p:spPr/>
        <p:txBody>
          <a:bodyPr/>
          <a:lstStyle/>
          <a:p>
            <a:pPr>
              <a:defRPr/>
            </a:pPr>
            <a:endParaRPr lang="en-GB" dirty="0"/>
          </a:p>
        </p:txBody>
      </p:sp>
      <p:sp>
        <p:nvSpPr>
          <p:cNvPr id="4" name="Slide Number Placeholder 3"/>
          <p:cNvSpPr>
            <a:spLocks noGrp="1"/>
          </p:cNvSpPr>
          <p:nvPr>
            <p:ph type="sldNum" sz="quarter" idx="11"/>
          </p:nvPr>
        </p:nvSpPr>
        <p:spPr/>
        <p:txBody>
          <a:bodyPr/>
          <a:lstStyle/>
          <a:p>
            <a:pPr>
              <a:defRPr/>
            </a:pPr>
            <a:fld id="{5014AEE6-C425-474C-9B65-7960B23B6CD2}" type="slidenum">
              <a:rPr lang="en-GB" smtClean="0"/>
              <a:pPr>
                <a:defRPr/>
              </a:pPr>
              <a:t>3</a:t>
            </a:fld>
            <a:endParaRPr lang="en-GB"/>
          </a:p>
        </p:txBody>
      </p:sp>
      <p:pic>
        <p:nvPicPr>
          <p:cNvPr id="6" name="Picture 5"/>
          <p:cNvPicPr>
            <a:picLocks noChangeAspect="1"/>
          </p:cNvPicPr>
          <p:nvPr/>
        </p:nvPicPr>
        <p:blipFill>
          <a:blip r:embed="rId2"/>
          <a:stretch>
            <a:fillRect/>
          </a:stretch>
        </p:blipFill>
        <p:spPr>
          <a:xfrm>
            <a:off x="1533155" y="2514600"/>
            <a:ext cx="6110715" cy="3645730"/>
          </a:xfrm>
          <a:prstGeom prst="rect">
            <a:avLst/>
          </a:prstGeom>
        </p:spPr>
      </p:pic>
      <p:sp>
        <p:nvSpPr>
          <p:cNvPr id="7" name="TextBox 6"/>
          <p:cNvSpPr txBox="1"/>
          <p:nvPr/>
        </p:nvSpPr>
        <p:spPr>
          <a:xfrm>
            <a:off x="2971800" y="1905000"/>
            <a:ext cx="2249334" cy="369332"/>
          </a:xfrm>
          <a:prstGeom prst="rect">
            <a:avLst/>
          </a:prstGeom>
          <a:noFill/>
        </p:spPr>
        <p:txBody>
          <a:bodyPr wrap="none" rtlCol="0">
            <a:spAutoFit/>
          </a:bodyPr>
          <a:lstStyle/>
          <a:p>
            <a:r>
              <a:rPr lang="en-IE" dirty="0" smtClean="0"/>
              <a:t>Select Blank Project</a:t>
            </a:r>
            <a:endParaRPr lang="en-IE" dirty="0"/>
          </a:p>
        </p:txBody>
      </p:sp>
      <p:cxnSp>
        <p:nvCxnSpPr>
          <p:cNvPr id="9" name="Straight Arrow Connector 8"/>
          <p:cNvCxnSpPr>
            <a:stCxn id="7" idx="2"/>
          </p:cNvCxnSpPr>
          <p:nvPr/>
        </p:nvCxnSpPr>
        <p:spPr>
          <a:xfrm>
            <a:off x="4096467" y="2274332"/>
            <a:ext cx="475533" cy="1916668"/>
          </a:xfrm>
          <a:prstGeom prst="straightConnector1">
            <a:avLst/>
          </a:prstGeom>
          <a:ln w="28575">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64301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274638"/>
            <a:ext cx="8229600" cy="490537"/>
          </a:xfrm>
        </p:spPr>
        <p:txBody>
          <a:bodyPr/>
          <a:lstStyle/>
          <a:p>
            <a:pPr eaLnBrk="1" hangingPunct="1"/>
            <a:r>
              <a:rPr lang="en-IE" altLang="en-US" sz="2000" dirty="0" smtClean="0"/>
              <a:t>Costs</a:t>
            </a:r>
            <a:endParaRPr lang="en-US" altLang="en-US" sz="2000" dirty="0" smtClean="0"/>
          </a:p>
        </p:txBody>
      </p:sp>
      <p:sp>
        <p:nvSpPr>
          <p:cNvPr id="31747" name="Rectangle 3"/>
          <p:cNvSpPr>
            <a:spLocks noGrp="1" noChangeArrowheads="1"/>
          </p:cNvSpPr>
          <p:nvPr>
            <p:ph type="body" idx="1"/>
          </p:nvPr>
        </p:nvSpPr>
        <p:spPr>
          <a:xfrm>
            <a:off x="539750" y="981075"/>
            <a:ext cx="8229600" cy="4525963"/>
          </a:xfrm>
        </p:spPr>
        <p:txBody>
          <a:bodyPr/>
          <a:lstStyle/>
          <a:p>
            <a:pPr eaLnBrk="1" hangingPunct="1">
              <a:lnSpc>
                <a:spcPct val="80000"/>
              </a:lnSpc>
              <a:buFont typeface="Wingdings" panose="05000000000000000000" pitchFamily="2" charset="2"/>
              <a:buChar char="q"/>
            </a:pPr>
            <a:r>
              <a:rPr lang="en-US" altLang="en-US" sz="1800" dirty="0" smtClean="0"/>
              <a:t>Microsoft Project allows you to assign rates to work resources and material resources so you can manage project costs accurately. You can assign standard rates, overtime rates, or peruse rates to resources.</a:t>
            </a:r>
          </a:p>
          <a:p>
            <a:pPr eaLnBrk="1" hangingPunct="1">
              <a:lnSpc>
                <a:spcPct val="80000"/>
              </a:lnSpc>
              <a:buFont typeface="Wingdings" panose="05000000000000000000" pitchFamily="2" charset="2"/>
              <a:buNone/>
            </a:pPr>
            <a:r>
              <a:rPr lang="en-US" altLang="en-US" sz="1800" dirty="0" smtClean="0"/>
              <a:t> </a:t>
            </a:r>
          </a:p>
          <a:p>
            <a:pPr eaLnBrk="1" hangingPunct="1">
              <a:lnSpc>
                <a:spcPct val="80000"/>
              </a:lnSpc>
              <a:buFont typeface="Wingdings" panose="05000000000000000000" pitchFamily="2" charset="2"/>
              <a:buChar char="q"/>
            </a:pPr>
            <a:endParaRPr lang="en-US" altLang="en-US" sz="1800" dirty="0" smtClean="0"/>
          </a:p>
          <a:p>
            <a:pPr eaLnBrk="1" hangingPunct="1">
              <a:lnSpc>
                <a:spcPct val="80000"/>
              </a:lnSpc>
              <a:buFont typeface="Wingdings" panose="05000000000000000000" pitchFamily="2" charset="2"/>
              <a:buChar char="q"/>
            </a:pPr>
            <a:r>
              <a:rPr lang="en-US" altLang="en-US" sz="1800" dirty="0" smtClean="0"/>
              <a:t>Assigning costs to resources</a:t>
            </a:r>
          </a:p>
          <a:p>
            <a:pPr lvl="1" eaLnBrk="1" hangingPunct="1">
              <a:lnSpc>
                <a:spcPct val="80000"/>
              </a:lnSpc>
              <a:buFont typeface="Wingdings" panose="05000000000000000000" pitchFamily="2" charset="2"/>
              <a:buChar char="q"/>
            </a:pPr>
            <a:r>
              <a:rPr lang="en-US" altLang="en-US" sz="1600" dirty="0" smtClean="0"/>
              <a:t>On the </a:t>
            </a:r>
            <a:r>
              <a:rPr lang="en-US" altLang="en-US" sz="1600" dirty="0" smtClean="0">
                <a:solidFill>
                  <a:srgbClr val="FF0000"/>
                </a:solidFill>
              </a:rPr>
              <a:t>View</a:t>
            </a:r>
            <a:r>
              <a:rPr lang="en-US" altLang="en-US" sz="1600" dirty="0" smtClean="0"/>
              <a:t> menu, click </a:t>
            </a:r>
            <a:r>
              <a:rPr lang="en-US" altLang="en-US" sz="1600" dirty="0" smtClean="0">
                <a:solidFill>
                  <a:srgbClr val="FF0000"/>
                </a:solidFill>
              </a:rPr>
              <a:t>Resource Sheet</a:t>
            </a:r>
            <a:r>
              <a:rPr lang="en-US" altLang="en-US" sz="1600" dirty="0" smtClean="0"/>
              <a:t>. </a:t>
            </a:r>
          </a:p>
          <a:p>
            <a:pPr lvl="1" eaLnBrk="1" hangingPunct="1">
              <a:lnSpc>
                <a:spcPct val="80000"/>
              </a:lnSpc>
              <a:buFont typeface="Wingdings" panose="05000000000000000000" pitchFamily="2" charset="2"/>
              <a:buChar char="q"/>
            </a:pPr>
            <a:r>
              <a:rPr lang="en-US" altLang="en-US" sz="1600" dirty="0" smtClean="0"/>
              <a:t>On the </a:t>
            </a:r>
            <a:r>
              <a:rPr lang="en-US" altLang="en-US" sz="1600" dirty="0" smtClean="0">
                <a:solidFill>
                  <a:srgbClr val="FF0000"/>
                </a:solidFill>
              </a:rPr>
              <a:t>View</a:t>
            </a:r>
            <a:r>
              <a:rPr lang="en-US" altLang="en-US" sz="1600" dirty="0" smtClean="0"/>
              <a:t> menu, point to </a:t>
            </a:r>
            <a:r>
              <a:rPr lang="en-US" altLang="en-US" sz="1600" dirty="0" smtClean="0">
                <a:solidFill>
                  <a:srgbClr val="FF0000"/>
                </a:solidFill>
              </a:rPr>
              <a:t>Table</a:t>
            </a:r>
            <a:r>
              <a:rPr lang="en-US" altLang="en-US" sz="1600" dirty="0" smtClean="0"/>
              <a:t>, and then click </a:t>
            </a:r>
            <a:r>
              <a:rPr lang="en-US" altLang="en-US" sz="1600" dirty="0" smtClean="0">
                <a:solidFill>
                  <a:srgbClr val="FF0000"/>
                </a:solidFill>
              </a:rPr>
              <a:t>Entry</a:t>
            </a:r>
            <a:r>
              <a:rPr lang="en-US" altLang="en-US" sz="1600" dirty="0" smtClean="0"/>
              <a:t>. </a:t>
            </a:r>
          </a:p>
          <a:p>
            <a:pPr lvl="1" eaLnBrk="1" hangingPunct="1">
              <a:lnSpc>
                <a:spcPct val="80000"/>
              </a:lnSpc>
              <a:buFont typeface="Wingdings" panose="05000000000000000000" pitchFamily="2" charset="2"/>
              <a:buChar char="q"/>
            </a:pPr>
            <a:r>
              <a:rPr lang="en-US" altLang="en-US" sz="1600" dirty="0" smtClean="0"/>
              <a:t>In the </a:t>
            </a:r>
            <a:r>
              <a:rPr lang="en-US" altLang="en-US" sz="1600" dirty="0" smtClean="0">
                <a:solidFill>
                  <a:srgbClr val="FF0000"/>
                </a:solidFill>
              </a:rPr>
              <a:t>Resource Name field</a:t>
            </a:r>
            <a:r>
              <a:rPr lang="en-US" altLang="en-US" sz="1600" dirty="0" smtClean="0"/>
              <a:t>, select a resource or type a new resource name. </a:t>
            </a:r>
          </a:p>
          <a:p>
            <a:pPr lvl="1" eaLnBrk="1" hangingPunct="1">
              <a:lnSpc>
                <a:spcPct val="80000"/>
              </a:lnSpc>
              <a:buFont typeface="Wingdings" panose="05000000000000000000" pitchFamily="2" charset="2"/>
              <a:buChar char="q"/>
            </a:pPr>
            <a:r>
              <a:rPr lang="en-US" altLang="en-US" sz="1600" dirty="0" smtClean="0"/>
              <a:t>In the </a:t>
            </a:r>
            <a:r>
              <a:rPr lang="en-US" altLang="en-US" sz="1600" dirty="0" smtClean="0">
                <a:solidFill>
                  <a:srgbClr val="FF0000"/>
                </a:solidFill>
              </a:rPr>
              <a:t>Type field</a:t>
            </a:r>
            <a:r>
              <a:rPr lang="en-US" altLang="en-US" sz="1600" dirty="0" smtClean="0"/>
              <a:t>, click </a:t>
            </a:r>
            <a:r>
              <a:rPr lang="en-US" altLang="en-US" sz="1600" dirty="0" smtClean="0">
                <a:solidFill>
                  <a:srgbClr val="FF0000"/>
                </a:solidFill>
              </a:rPr>
              <a:t>Work</a:t>
            </a:r>
            <a:r>
              <a:rPr lang="en-US" altLang="en-US" sz="1600" dirty="0" smtClean="0"/>
              <a:t> if the resource is a person or machine, or </a:t>
            </a:r>
            <a:r>
              <a:rPr lang="en-US" altLang="en-US" sz="1600" dirty="0" smtClean="0">
                <a:solidFill>
                  <a:srgbClr val="FF0000"/>
                </a:solidFill>
              </a:rPr>
              <a:t>Material</a:t>
            </a:r>
            <a:r>
              <a:rPr lang="en-US" altLang="en-US" sz="1600" dirty="0" smtClean="0"/>
              <a:t> if the resource is a quantity of consumable material or supplies (such as cement).</a:t>
            </a:r>
          </a:p>
          <a:p>
            <a:pPr lvl="1" eaLnBrk="1" hangingPunct="1">
              <a:lnSpc>
                <a:spcPct val="80000"/>
              </a:lnSpc>
              <a:buFont typeface="Wingdings" panose="05000000000000000000" pitchFamily="2" charset="2"/>
              <a:buChar char="q"/>
            </a:pPr>
            <a:r>
              <a:rPr lang="en-US" altLang="en-US" sz="1600" dirty="0" smtClean="0"/>
              <a:t>For a work resource, in the </a:t>
            </a:r>
            <a:r>
              <a:rPr lang="en-US" altLang="en-US" sz="1600" dirty="0" smtClean="0">
                <a:solidFill>
                  <a:srgbClr val="FF0000"/>
                </a:solidFill>
              </a:rPr>
              <a:t>Std. </a:t>
            </a:r>
            <a:r>
              <a:rPr lang="en-US" altLang="en-US" sz="1600" dirty="0" err="1" smtClean="0">
                <a:solidFill>
                  <a:srgbClr val="FF0000"/>
                </a:solidFill>
              </a:rPr>
              <a:t>Rate,Ovt</a:t>
            </a:r>
            <a:r>
              <a:rPr lang="en-US" altLang="en-US" sz="1600" dirty="0" smtClean="0">
                <a:solidFill>
                  <a:srgbClr val="FF0000"/>
                </a:solidFill>
              </a:rPr>
              <a:t>. Rate</a:t>
            </a:r>
            <a:r>
              <a:rPr lang="en-US" altLang="en-US" sz="1600" dirty="0" smtClean="0"/>
              <a:t>, or </a:t>
            </a:r>
            <a:r>
              <a:rPr lang="en-US" altLang="en-US" sz="1600" dirty="0" smtClean="0">
                <a:solidFill>
                  <a:srgbClr val="FF0000"/>
                </a:solidFill>
              </a:rPr>
              <a:t>Cost/Use fields</a:t>
            </a:r>
            <a:r>
              <a:rPr lang="en-US" altLang="en-US" sz="1600" dirty="0" smtClean="0"/>
              <a:t>, type the resource rates. </a:t>
            </a:r>
          </a:p>
          <a:p>
            <a:pPr lvl="1" eaLnBrk="1" hangingPunct="1">
              <a:lnSpc>
                <a:spcPct val="80000"/>
              </a:lnSpc>
              <a:buFont typeface="Wingdings" panose="05000000000000000000" pitchFamily="2" charset="2"/>
              <a:buChar char="q"/>
            </a:pPr>
            <a:r>
              <a:rPr lang="en-US" altLang="en-US" sz="1600" dirty="0" smtClean="0"/>
              <a:t>For a material resource, in the </a:t>
            </a:r>
            <a:r>
              <a:rPr lang="en-US" altLang="en-US" sz="1600" dirty="0" smtClean="0">
                <a:solidFill>
                  <a:srgbClr val="FF0000"/>
                </a:solidFill>
              </a:rPr>
              <a:t>Material Label field</a:t>
            </a:r>
            <a:r>
              <a:rPr lang="en-US" altLang="en-US" sz="1600" dirty="0" smtClean="0"/>
              <a:t>, type a measurement unit for the material resource (such as ton), and in the </a:t>
            </a:r>
            <a:r>
              <a:rPr lang="en-US" altLang="en-US" sz="1600" dirty="0" err="1" smtClean="0">
                <a:solidFill>
                  <a:srgbClr val="FF0000"/>
                </a:solidFill>
              </a:rPr>
              <a:t>Std.Rate</a:t>
            </a:r>
            <a:r>
              <a:rPr lang="en-US" altLang="en-US" sz="1600" dirty="0" smtClean="0"/>
              <a:t> or </a:t>
            </a:r>
            <a:r>
              <a:rPr lang="en-US" altLang="en-US" sz="1600" dirty="0" smtClean="0">
                <a:solidFill>
                  <a:srgbClr val="FF0000"/>
                </a:solidFill>
              </a:rPr>
              <a:t>Cost/Use fields</a:t>
            </a:r>
            <a:r>
              <a:rPr lang="en-US" altLang="en-US" sz="1600" dirty="0" smtClean="0"/>
              <a:t>, type a rate.</a:t>
            </a:r>
          </a:p>
          <a:p>
            <a:pPr lvl="1" eaLnBrk="1" hangingPunct="1">
              <a:lnSpc>
                <a:spcPct val="80000"/>
              </a:lnSpc>
              <a:buFont typeface="Wingdings" panose="05000000000000000000" pitchFamily="2" charset="2"/>
              <a:buChar char="q"/>
            </a:pPr>
            <a:r>
              <a:rPr lang="en-US" altLang="en-US" sz="1600" dirty="0" smtClean="0"/>
              <a:t> Press </a:t>
            </a:r>
            <a:r>
              <a:rPr lang="en-US" altLang="en-US" sz="1600" dirty="0" smtClean="0">
                <a:solidFill>
                  <a:srgbClr val="FF0000"/>
                </a:solidFill>
              </a:rPr>
              <a:t>ENTER</a:t>
            </a:r>
            <a:r>
              <a:rPr lang="en-US" altLang="en-US" sz="1600" dirty="0" smtClean="0"/>
              <a:t>.</a:t>
            </a:r>
          </a:p>
        </p:txBody>
      </p:sp>
    </p:spTree>
    <p:extLst>
      <p:ext uri="{BB962C8B-B14F-4D97-AF65-F5344CB8AC3E}">
        <p14:creationId xmlns:p14="http://schemas.microsoft.com/office/powerpoint/2010/main" val="28819514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IE" altLang="en-US" sz="2000" dirty="0" smtClean="0"/>
              <a:t>Tracking Costs</a:t>
            </a:r>
            <a:endParaRPr lang="en-US" altLang="en-US" sz="2000" dirty="0" smtClean="0"/>
          </a:p>
        </p:txBody>
      </p:sp>
      <p:sp>
        <p:nvSpPr>
          <p:cNvPr id="32771" name="Rectangle 3"/>
          <p:cNvSpPr>
            <a:spLocks noGrp="1" noChangeArrowheads="1"/>
          </p:cNvSpPr>
          <p:nvPr>
            <p:ph type="body" idx="1"/>
          </p:nvPr>
        </p:nvSpPr>
        <p:spPr>
          <a:xfrm>
            <a:off x="468313" y="1196975"/>
            <a:ext cx="8229600" cy="4525963"/>
          </a:xfrm>
        </p:spPr>
        <p:txBody>
          <a:bodyPr/>
          <a:lstStyle/>
          <a:p>
            <a:pPr eaLnBrk="1" hangingPunct="1">
              <a:buFont typeface="Wingdings" panose="05000000000000000000" pitchFamily="2" charset="2"/>
              <a:buChar char="q"/>
            </a:pPr>
            <a:r>
              <a:rPr lang="en-US" altLang="en-US" sz="2000" dirty="0" smtClean="0"/>
              <a:t>To see the cost of a </a:t>
            </a:r>
            <a:r>
              <a:rPr lang="en-US" altLang="en-US" sz="2000" dirty="0" smtClean="0">
                <a:solidFill>
                  <a:srgbClr val="FF0000"/>
                </a:solidFill>
              </a:rPr>
              <a:t>Resource</a:t>
            </a:r>
            <a:r>
              <a:rPr lang="en-US" altLang="en-US" sz="2000" dirty="0" smtClean="0"/>
              <a:t> or </a:t>
            </a:r>
            <a:r>
              <a:rPr lang="en-US" altLang="en-US" sz="2000" dirty="0" smtClean="0">
                <a:solidFill>
                  <a:srgbClr val="FF0000"/>
                </a:solidFill>
              </a:rPr>
              <a:t>Tasks</a:t>
            </a:r>
          </a:p>
          <a:p>
            <a:pPr lvl="1" eaLnBrk="1" hangingPunct="1">
              <a:buFont typeface="Wingdings" panose="05000000000000000000" pitchFamily="2" charset="2"/>
              <a:buChar char="q"/>
            </a:pPr>
            <a:r>
              <a:rPr lang="en-US" altLang="en-US" sz="1800" dirty="0" smtClean="0"/>
              <a:t>On the </a:t>
            </a:r>
            <a:r>
              <a:rPr lang="en-US" altLang="en-US" sz="1800" dirty="0" smtClean="0">
                <a:solidFill>
                  <a:srgbClr val="FF0000"/>
                </a:solidFill>
              </a:rPr>
              <a:t>View</a:t>
            </a:r>
            <a:r>
              <a:rPr lang="en-US" altLang="en-US" sz="1800" dirty="0" smtClean="0"/>
              <a:t> menu, click </a:t>
            </a:r>
            <a:r>
              <a:rPr lang="en-US" altLang="en-US" sz="1800" dirty="0" smtClean="0">
                <a:solidFill>
                  <a:srgbClr val="FF0000"/>
                </a:solidFill>
              </a:rPr>
              <a:t>Resource Sheet</a:t>
            </a:r>
            <a:r>
              <a:rPr lang="en-US" altLang="en-US" sz="1800" dirty="0" smtClean="0"/>
              <a:t>. </a:t>
            </a:r>
          </a:p>
          <a:p>
            <a:pPr lvl="1" eaLnBrk="1" hangingPunct="1">
              <a:buFont typeface="Wingdings" panose="05000000000000000000" pitchFamily="2" charset="2"/>
              <a:buChar char="q"/>
            </a:pPr>
            <a:r>
              <a:rPr lang="en-US" altLang="en-US" sz="1800" dirty="0" smtClean="0"/>
              <a:t>To see task costs, on the </a:t>
            </a:r>
            <a:r>
              <a:rPr lang="en-US" altLang="en-US" sz="1800" dirty="0" smtClean="0">
                <a:solidFill>
                  <a:srgbClr val="FF0000"/>
                </a:solidFill>
              </a:rPr>
              <a:t>View</a:t>
            </a:r>
            <a:r>
              <a:rPr lang="en-US" altLang="en-US" sz="1800" dirty="0" smtClean="0"/>
              <a:t> menu, click </a:t>
            </a:r>
            <a:r>
              <a:rPr lang="en-US" altLang="en-US" sz="1800" dirty="0" smtClean="0">
                <a:solidFill>
                  <a:srgbClr val="FF0000"/>
                </a:solidFill>
              </a:rPr>
              <a:t>More Views</a:t>
            </a:r>
            <a:r>
              <a:rPr lang="en-US" altLang="en-US" sz="1800" dirty="0" smtClean="0"/>
              <a:t>, and then click </a:t>
            </a:r>
            <a:r>
              <a:rPr lang="en-US" altLang="en-US" sz="1800" dirty="0" smtClean="0">
                <a:solidFill>
                  <a:srgbClr val="FF0000"/>
                </a:solidFill>
              </a:rPr>
              <a:t>Task Sheet</a:t>
            </a:r>
          </a:p>
          <a:p>
            <a:pPr lvl="1" eaLnBrk="1" hangingPunct="1">
              <a:buFont typeface="Wingdings" panose="05000000000000000000" pitchFamily="2" charset="2"/>
              <a:buChar char="q"/>
            </a:pPr>
            <a:r>
              <a:rPr lang="en-US" altLang="en-US" sz="1800" dirty="0" smtClean="0"/>
              <a:t>On the </a:t>
            </a:r>
            <a:r>
              <a:rPr lang="en-US" altLang="en-US" sz="1800" dirty="0" smtClean="0">
                <a:solidFill>
                  <a:srgbClr val="FF0000"/>
                </a:solidFill>
              </a:rPr>
              <a:t>View</a:t>
            </a:r>
            <a:r>
              <a:rPr lang="en-US" altLang="en-US" sz="1800" dirty="0" smtClean="0"/>
              <a:t> menu, point to </a:t>
            </a:r>
            <a:r>
              <a:rPr lang="en-US" altLang="en-US" sz="1800" dirty="0" smtClean="0">
                <a:solidFill>
                  <a:srgbClr val="FF0000"/>
                </a:solidFill>
              </a:rPr>
              <a:t>Table</a:t>
            </a:r>
            <a:r>
              <a:rPr lang="en-US" altLang="en-US" sz="1800" dirty="0" smtClean="0"/>
              <a:t>, and then click </a:t>
            </a:r>
            <a:r>
              <a:rPr lang="en-US" altLang="en-US" sz="1800" dirty="0" smtClean="0">
                <a:solidFill>
                  <a:srgbClr val="FF0000"/>
                </a:solidFill>
              </a:rPr>
              <a:t>Cost</a:t>
            </a:r>
            <a:r>
              <a:rPr lang="en-US" altLang="en-US" sz="1800" dirty="0" smtClean="0"/>
              <a:t>.</a:t>
            </a:r>
          </a:p>
          <a:p>
            <a:pPr lvl="1" eaLnBrk="1" hangingPunct="1">
              <a:buFont typeface="Wingdings" panose="05000000000000000000" pitchFamily="2" charset="2"/>
              <a:buChar char="q"/>
            </a:pPr>
            <a:endParaRPr lang="en-IE" altLang="en-US" sz="1800" dirty="0" smtClean="0"/>
          </a:p>
          <a:p>
            <a:pPr eaLnBrk="1" hangingPunct="1">
              <a:buFont typeface="Wingdings" panose="05000000000000000000" pitchFamily="2" charset="2"/>
              <a:buChar char="q"/>
            </a:pPr>
            <a:r>
              <a:rPr lang="en-US" altLang="en-US" sz="2000" dirty="0" smtClean="0"/>
              <a:t>See the cost of the </a:t>
            </a:r>
            <a:r>
              <a:rPr lang="en-US" altLang="en-US" sz="2000" dirty="0" smtClean="0">
                <a:solidFill>
                  <a:srgbClr val="FF0000"/>
                </a:solidFill>
              </a:rPr>
              <a:t>entire project</a:t>
            </a:r>
          </a:p>
          <a:p>
            <a:pPr lvl="1" eaLnBrk="1" hangingPunct="1">
              <a:buFont typeface="Wingdings" panose="05000000000000000000" pitchFamily="2" charset="2"/>
              <a:buChar char="q"/>
            </a:pPr>
            <a:r>
              <a:rPr lang="en-US" altLang="en-US" sz="1800" dirty="0" smtClean="0"/>
              <a:t>On the </a:t>
            </a:r>
            <a:r>
              <a:rPr lang="en-US" altLang="en-US" sz="1800" dirty="0" smtClean="0">
                <a:solidFill>
                  <a:srgbClr val="FF0000"/>
                </a:solidFill>
              </a:rPr>
              <a:t>Project</a:t>
            </a:r>
            <a:r>
              <a:rPr lang="en-US" altLang="en-US" sz="1800" dirty="0" smtClean="0"/>
              <a:t> menu, click </a:t>
            </a:r>
            <a:r>
              <a:rPr lang="en-US" altLang="en-US" sz="1800" dirty="0" smtClean="0">
                <a:solidFill>
                  <a:srgbClr val="FF0000"/>
                </a:solidFill>
              </a:rPr>
              <a:t>Project Information</a:t>
            </a:r>
            <a:r>
              <a:rPr lang="en-US" altLang="en-US" sz="1800" dirty="0" smtClean="0"/>
              <a:t>.</a:t>
            </a:r>
          </a:p>
          <a:p>
            <a:pPr lvl="1" eaLnBrk="1" hangingPunct="1">
              <a:buFont typeface="Wingdings" panose="05000000000000000000" pitchFamily="2" charset="2"/>
              <a:buChar char="q"/>
            </a:pPr>
            <a:r>
              <a:rPr lang="en-US" altLang="en-US" sz="1800" dirty="0" smtClean="0"/>
              <a:t> Click </a:t>
            </a:r>
            <a:r>
              <a:rPr lang="en-US" altLang="en-US" sz="1800" dirty="0" smtClean="0">
                <a:solidFill>
                  <a:srgbClr val="FF0000"/>
                </a:solidFill>
              </a:rPr>
              <a:t>Statistics</a:t>
            </a:r>
            <a:r>
              <a:rPr lang="en-US" altLang="en-US" sz="1800" dirty="0" smtClean="0"/>
              <a:t>.</a:t>
            </a:r>
          </a:p>
          <a:p>
            <a:pPr lvl="1" eaLnBrk="1" hangingPunct="1">
              <a:buFont typeface="Wingdings" panose="05000000000000000000" pitchFamily="2" charset="2"/>
              <a:buChar char="q"/>
            </a:pPr>
            <a:r>
              <a:rPr lang="en-US" altLang="en-US" sz="1800" dirty="0" smtClean="0"/>
              <a:t> Under </a:t>
            </a:r>
            <a:r>
              <a:rPr lang="en-US" altLang="en-US" sz="1800" dirty="0" smtClean="0">
                <a:solidFill>
                  <a:srgbClr val="FF0000"/>
                </a:solidFill>
              </a:rPr>
              <a:t>Cost</a:t>
            </a:r>
            <a:r>
              <a:rPr lang="en-US" altLang="en-US" sz="1800" dirty="0" smtClean="0"/>
              <a:t> in the </a:t>
            </a:r>
            <a:r>
              <a:rPr lang="en-US" altLang="en-US" sz="1800" dirty="0" smtClean="0">
                <a:solidFill>
                  <a:srgbClr val="FF0000"/>
                </a:solidFill>
              </a:rPr>
              <a:t>Current row</a:t>
            </a:r>
            <a:r>
              <a:rPr lang="en-US" altLang="en-US" sz="1800" dirty="0" smtClean="0"/>
              <a:t>, view the total planned cost of the project.</a:t>
            </a:r>
          </a:p>
        </p:txBody>
      </p:sp>
    </p:spTree>
    <p:extLst>
      <p:ext uri="{BB962C8B-B14F-4D97-AF65-F5344CB8AC3E}">
        <p14:creationId xmlns:p14="http://schemas.microsoft.com/office/powerpoint/2010/main" val="9655643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IE" altLang="en-US" sz="2000" dirty="0" smtClean="0"/>
              <a:t>Lag, Lead and Slack Time</a:t>
            </a:r>
            <a:endParaRPr lang="en-US" altLang="en-US" sz="2000" dirty="0" smtClean="0"/>
          </a:p>
        </p:txBody>
      </p:sp>
      <p:sp>
        <p:nvSpPr>
          <p:cNvPr id="33795" name="Rectangle 3"/>
          <p:cNvSpPr>
            <a:spLocks noGrp="1" noChangeArrowheads="1"/>
          </p:cNvSpPr>
          <p:nvPr>
            <p:ph type="body" idx="1"/>
          </p:nvPr>
        </p:nvSpPr>
        <p:spPr>
          <a:xfrm>
            <a:off x="468313" y="1196975"/>
            <a:ext cx="8229600" cy="4525963"/>
          </a:xfrm>
        </p:spPr>
        <p:txBody>
          <a:bodyPr/>
          <a:lstStyle/>
          <a:p>
            <a:pPr eaLnBrk="1" hangingPunct="1">
              <a:buClr>
                <a:schemeClr val="tx1"/>
              </a:buClr>
              <a:buFont typeface="Wingdings" panose="05000000000000000000" pitchFamily="2" charset="2"/>
              <a:buChar char="q"/>
            </a:pPr>
            <a:r>
              <a:rPr lang="en-US" altLang="en-US" sz="2000" dirty="0" smtClean="0">
                <a:solidFill>
                  <a:srgbClr val="FF0000"/>
                </a:solidFill>
              </a:rPr>
              <a:t>Lag time</a:t>
            </a:r>
            <a:r>
              <a:rPr lang="en-US" altLang="en-US" sz="2000" dirty="0" smtClean="0"/>
              <a:t> is used to introduce a delay between the completion of one task and the beginning of another.</a:t>
            </a:r>
            <a:endParaRPr lang="en-US" altLang="en-US" sz="2000" dirty="0" smtClean="0">
              <a:solidFill>
                <a:srgbClr val="FF0000"/>
              </a:solidFill>
            </a:endParaRPr>
          </a:p>
          <a:p>
            <a:pPr lvl="1" eaLnBrk="1" hangingPunct="1">
              <a:buFont typeface="Wingdings" panose="05000000000000000000" pitchFamily="2" charset="2"/>
              <a:buChar char="q"/>
            </a:pPr>
            <a:r>
              <a:rPr lang="en-US" altLang="en-US" sz="1800" dirty="0" smtClean="0"/>
              <a:t>When a foundation is poured some lag time is required to allow the cement to set before other activities on the foundation can begin. </a:t>
            </a:r>
          </a:p>
          <a:p>
            <a:pPr lvl="1" eaLnBrk="1" hangingPunct="1">
              <a:buClr>
                <a:schemeClr val="tx1"/>
              </a:buClr>
              <a:buFont typeface="Wingdings" panose="05000000000000000000" pitchFamily="2" charset="2"/>
              <a:buChar char="q"/>
            </a:pPr>
            <a:r>
              <a:rPr lang="en-US" altLang="en-US" sz="1800" dirty="0" smtClean="0">
                <a:solidFill>
                  <a:srgbClr val="FF0000"/>
                </a:solidFill>
              </a:rPr>
              <a:t>Lag time</a:t>
            </a:r>
            <a:r>
              <a:rPr lang="en-US" altLang="en-US" sz="1800" dirty="0" smtClean="0"/>
              <a:t> increases the length of time it takes to complete a project</a:t>
            </a:r>
          </a:p>
          <a:p>
            <a:pPr lvl="1" eaLnBrk="1" hangingPunct="1">
              <a:buFont typeface="Wingdings" panose="05000000000000000000" pitchFamily="2" charset="2"/>
              <a:buChar char="q"/>
            </a:pPr>
            <a:r>
              <a:rPr lang="en-US" altLang="en-US" sz="1800" dirty="0" smtClean="0"/>
              <a:t>To add </a:t>
            </a:r>
            <a:r>
              <a:rPr lang="en-US" altLang="en-US" sz="1800" dirty="0" smtClean="0">
                <a:solidFill>
                  <a:srgbClr val="FF0000"/>
                </a:solidFill>
              </a:rPr>
              <a:t>Lag time</a:t>
            </a:r>
            <a:r>
              <a:rPr lang="en-US" altLang="en-US" sz="1800" dirty="0" smtClean="0"/>
              <a:t> to a Task double click the dependency arrow leaving the task and add the required lag.</a:t>
            </a:r>
          </a:p>
          <a:p>
            <a:pPr lvl="1" eaLnBrk="1" hangingPunct="1">
              <a:buFont typeface="Wingdings" panose="05000000000000000000" pitchFamily="2" charset="2"/>
              <a:buChar char="q"/>
            </a:pPr>
            <a:endParaRPr lang="en-IE" altLang="en-US" sz="1800" dirty="0" smtClean="0"/>
          </a:p>
          <a:p>
            <a:pPr eaLnBrk="1" hangingPunct="1">
              <a:buClr>
                <a:schemeClr val="tx1"/>
              </a:buClr>
              <a:buFont typeface="Wingdings" panose="05000000000000000000" pitchFamily="2" charset="2"/>
              <a:buChar char="q"/>
            </a:pPr>
            <a:r>
              <a:rPr lang="en-IE" altLang="en-US" sz="2000" dirty="0" smtClean="0">
                <a:solidFill>
                  <a:srgbClr val="FF0000"/>
                </a:solidFill>
              </a:rPr>
              <a:t>Lead time</a:t>
            </a:r>
            <a:r>
              <a:rPr lang="en-IE" altLang="en-US" sz="2000" dirty="0" smtClean="0"/>
              <a:t> is used to start a task  earlier than the finish time of a dependent task. </a:t>
            </a:r>
            <a:r>
              <a:rPr lang="en-IE" altLang="en-US" sz="2000" dirty="0" smtClean="0">
                <a:solidFill>
                  <a:srgbClr val="FF0000"/>
                </a:solidFill>
              </a:rPr>
              <a:t>Lead time</a:t>
            </a:r>
            <a:r>
              <a:rPr lang="en-IE" altLang="en-US" sz="2000" dirty="0" smtClean="0"/>
              <a:t> is entered as negative Lag time</a:t>
            </a:r>
          </a:p>
          <a:p>
            <a:pPr eaLnBrk="1" hangingPunct="1">
              <a:buClr>
                <a:schemeClr val="tx1"/>
              </a:buClr>
              <a:buFont typeface="Wingdings" panose="05000000000000000000" pitchFamily="2" charset="2"/>
              <a:buChar char="q"/>
            </a:pPr>
            <a:endParaRPr lang="en-IE" altLang="en-US" sz="2000" dirty="0" smtClean="0"/>
          </a:p>
          <a:p>
            <a:pPr eaLnBrk="1" hangingPunct="1">
              <a:buClr>
                <a:schemeClr val="tx1"/>
              </a:buClr>
              <a:buFont typeface="Wingdings" panose="05000000000000000000" pitchFamily="2" charset="2"/>
              <a:buChar char="q"/>
            </a:pPr>
            <a:r>
              <a:rPr lang="en-IE" altLang="en-US" sz="2000" dirty="0" smtClean="0">
                <a:solidFill>
                  <a:srgbClr val="FF0000"/>
                </a:solidFill>
              </a:rPr>
              <a:t>Slack time</a:t>
            </a:r>
            <a:r>
              <a:rPr lang="en-IE" altLang="en-US" sz="2000" dirty="0" smtClean="0"/>
              <a:t> is the amount of time a task can move or slip before it affects the start or finish date of another task</a:t>
            </a:r>
          </a:p>
          <a:p>
            <a:pPr lvl="1" eaLnBrk="1" hangingPunct="1">
              <a:buFont typeface="Wingdings" panose="05000000000000000000" pitchFamily="2" charset="2"/>
              <a:buChar char="q"/>
            </a:pPr>
            <a:r>
              <a:rPr lang="en-IE" altLang="en-US" sz="1800" dirty="0" smtClean="0"/>
              <a:t>Slack between tasks is termed </a:t>
            </a:r>
            <a:r>
              <a:rPr lang="en-IE" altLang="en-US" sz="1800" dirty="0" smtClean="0">
                <a:solidFill>
                  <a:srgbClr val="FF0000"/>
                </a:solidFill>
              </a:rPr>
              <a:t>Free Slack</a:t>
            </a:r>
          </a:p>
          <a:p>
            <a:pPr lvl="1" eaLnBrk="1" hangingPunct="1">
              <a:buFont typeface="Wingdings" panose="05000000000000000000" pitchFamily="2" charset="2"/>
              <a:buChar char="q"/>
            </a:pPr>
            <a:r>
              <a:rPr lang="en-IE" altLang="en-US" sz="1800" dirty="0" smtClean="0"/>
              <a:t>The amount of time a task can slip before it delays the end date of a project is called </a:t>
            </a:r>
            <a:r>
              <a:rPr lang="en-IE" altLang="en-US" sz="1800" dirty="0" smtClean="0">
                <a:solidFill>
                  <a:srgbClr val="FF0000"/>
                </a:solidFill>
              </a:rPr>
              <a:t>Total Slack</a:t>
            </a:r>
            <a:endParaRPr lang="en-US" altLang="en-US" sz="1800" dirty="0" smtClean="0">
              <a:solidFill>
                <a:srgbClr val="FF0000"/>
              </a:solidFill>
            </a:endParaRPr>
          </a:p>
          <a:p>
            <a:pPr lvl="1" eaLnBrk="1" hangingPunct="1">
              <a:buFont typeface="Wingdings" panose="05000000000000000000" pitchFamily="2" charset="2"/>
              <a:buChar char="q"/>
            </a:pPr>
            <a:endParaRPr lang="en-IE" altLang="en-US" sz="1800" dirty="0" smtClean="0"/>
          </a:p>
        </p:txBody>
      </p:sp>
    </p:spTree>
    <p:extLst>
      <p:ext uri="{BB962C8B-B14F-4D97-AF65-F5344CB8AC3E}">
        <p14:creationId xmlns:p14="http://schemas.microsoft.com/office/powerpoint/2010/main" val="32054187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Grp="1" noChangeArrowheads="1"/>
          </p:cNvSpPr>
          <p:nvPr>
            <p:ph type="title"/>
          </p:nvPr>
        </p:nvSpPr>
        <p:spPr>
          <a:xfrm>
            <a:off x="468313" y="188913"/>
            <a:ext cx="8229600" cy="692150"/>
          </a:xfrm>
        </p:spPr>
        <p:txBody>
          <a:bodyPr/>
          <a:lstStyle/>
          <a:p>
            <a:pPr eaLnBrk="1" hangingPunct="1"/>
            <a:r>
              <a:rPr lang="en-IE" altLang="en-US" sz="2000" dirty="0" smtClean="0"/>
              <a:t>Adding 5 days Lag Time to the </a:t>
            </a:r>
            <a:r>
              <a:rPr lang="en-IE" altLang="en-US" sz="2000" dirty="0" smtClean="0">
                <a:solidFill>
                  <a:srgbClr val="FF0000"/>
                </a:solidFill>
              </a:rPr>
              <a:t>Build Set</a:t>
            </a:r>
            <a:r>
              <a:rPr lang="en-IE" altLang="en-US" sz="2000" dirty="0" smtClean="0"/>
              <a:t> task and then adding 2 days Lead time – just click on the image</a:t>
            </a:r>
            <a:endParaRPr lang="en-US" altLang="en-US" sz="2000" dirty="0" smtClean="0"/>
          </a:p>
        </p:txBody>
      </p:sp>
      <p:pic>
        <p:nvPicPr>
          <p:cNvPr id="46088" name="Adding Lag to Task.avi">
            <a:hlinkClick r:id="" action="ppaction://media"/>
          </p:cNvPr>
          <p:cNvPicPr>
            <a:picLocks noGrp="1" noRot="1" noChangeAspect="1" noChangeArrowheads="1"/>
          </p:cNvPicPr>
          <p:nvPr>
            <p:ph idx="1"/>
            <a:videoFile r:link="rId1"/>
          </p:nvPr>
        </p:nvPicPr>
        <p:blipFill>
          <a:blip r:embed="rId4">
            <a:extLst>
              <a:ext uri="{28A0092B-C50C-407E-A947-70E740481C1C}">
                <a14:useLocalDpi xmlns:a14="http://schemas.microsoft.com/office/drawing/2010/main" val="0"/>
              </a:ext>
            </a:extLst>
          </a:blip>
          <a:srcRect/>
          <a:stretch>
            <a:fillRect/>
          </a:stretch>
        </p:blipFill>
        <p:spPr>
          <a:xfrm>
            <a:off x="179388" y="1052513"/>
            <a:ext cx="8766175" cy="2565400"/>
          </a:xfrm>
          <a:ln>
            <a:solidFill>
              <a:srgbClr val="0000FF"/>
            </a:solidFill>
            <a:miter lim="800000"/>
            <a:headEnd/>
            <a:tailEnd/>
          </a:ln>
        </p:spPr>
      </p:pic>
      <p:pic>
        <p:nvPicPr>
          <p:cNvPr id="46090" name="Adding Lead to Task.avi">
            <a:hlinkClick r:id="" action="ppaction://media"/>
          </p:cNvPr>
          <p:cNvPicPr>
            <a:picLocks noRot="1" noChangeAspect="1" noChangeArrowheads="1"/>
          </p:cNvPicPr>
          <p:nvPr>
            <a:videoFile r:link="rId2"/>
          </p:nvPr>
        </p:nvPicPr>
        <p:blipFill>
          <a:blip r:embed="rId4">
            <a:extLst>
              <a:ext uri="{28A0092B-C50C-407E-A947-70E740481C1C}">
                <a14:useLocalDpi xmlns:a14="http://schemas.microsoft.com/office/drawing/2010/main" val="0"/>
              </a:ext>
            </a:extLst>
          </a:blip>
          <a:srcRect/>
          <a:stretch>
            <a:fillRect/>
          </a:stretch>
        </p:blipFill>
        <p:spPr bwMode="auto">
          <a:xfrm>
            <a:off x="250825" y="4005263"/>
            <a:ext cx="8642350" cy="2528887"/>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648886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6088"/>
                    </p:tgtEl>
                  </p:cond>
                </p:stCondLst>
                <p:endSync evt="end" delay="0">
                  <p:rtn val="all"/>
                </p:endSync>
                <p:childTnLst>
                  <p:par>
                    <p:cTn id="3" fill="hold" nodeType="clickPar">
                      <p:stCondLst>
                        <p:cond delay="0"/>
                      </p:stCondLst>
                      <p:childTnLst>
                        <p:par>
                          <p:cTn id="4" fill="hold" nodeType="withGroup">
                            <p:stCondLst>
                              <p:cond delay="0"/>
                            </p:stCondLst>
                            <p:childTnLst>
                              <p:par>
                                <p:cTn id="5" presetID="2" presetClass="mediacall" presetSubtype="0" fill="hold" nodeType="clickEffect">
                                  <p:stCondLst>
                                    <p:cond delay="0"/>
                                  </p:stCondLst>
                                  <p:childTnLst>
                                    <p:cmd type="call" cmd="togglePause">
                                      <p:cBhvr>
                                        <p:cTn id="6" dur="1" fill="hold"/>
                                        <p:tgtEl>
                                          <p:spTgt spid="46088"/>
                                        </p:tgtEl>
                                      </p:cBhvr>
                                    </p:cmd>
                                  </p:childTnLst>
                                </p:cTn>
                              </p:par>
                            </p:childTnLst>
                          </p:cTn>
                        </p:par>
                      </p:childTnLst>
                    </p:cTn>
                  </p:par>
                </p:childTnLst>
              </p:cTn>
              <p:nextCondLst>
                <p:cond evt="onClick" delay="0">
                  <p:tgtEl>
                    <p:spTgt spid="46088"/>
                  </p:tgtEl>
                </p:cond>
              </p:nextCondLst>
            </p:seq>
            <p:video>
              <p:cMediaNode>
                <p:cTn id="7" fill="hold" display="0">
                  <p:stCondLst>
                    <p:cond delay="indefinite"/>
                  </p:stCondLst>
                  <p:endCondLst>
                    <p:cond evt="onNext" delay="0">
                      <p:tgtEl>
                        <p:sldTgt/>
                      </p:tgtEl>
                    </p:cond>
                    <p:cond evt="onPrev" delay="0">
                      <p:tgtEl>
                        <p:sldTgt/>
                      </p:tgtEl>
                    </p:cond>
                  </p:endCondLst>
                </p:cTn>
                <p:tgtEl>
                  <p:spTgt spid="46088"/>
                </p:tgtEl>
              </p:cMediaNode>
            </p:video>
            <p:seq concurrent="1" nextAc="seek">
              <p:cTn id="8" restart="whenNotActive" fill="hold" evtFilter="cancelBubble" nodeType="interactiveSeq">
                <p:stCondLst>
                  <p:cond evt="onClick" delay="0">
                    <p:tgtEl>
                      <p:spTgt spid="46090"/>
                    </p:tgtEl>
                  </p:cond>
                </p:stCondLst>
                <p:endSync evt="end" delay="0">
                  <p:rtn val="all"/>
                </p:endSync>
                <p:childTnLst>
                  <p:par>
                    <p:cTn id="9" fill="hold" nodeType="clickPar">
                      <p:stCondLst>
                        <p:cond delay="0"/>
                      </p:stCondLst>
                      <p:childTnLst>
                        <p:par>
                          <p:cTn id="10" fill="hold" nodeType="withGroup">
                            <p:stCondLst>
                              <p:cond delay="0"/>
                            </p:stCondLst>
                            <p:childTnLst>
                              <p:par>
                                <p:cTn id="11" presetID="2" presetClass="mediacall" presetSubtype="0" fill="hold" nodeType="clickEffect">
                                  <p:stCondLst>
                                    <p:cond delay="0"/>
                                  </p:stCondLst>
                                  <p:childTnLst>
                                    <p:cmd type="call" cmd="togglePause">
                                      <p:cBhvr>
                                        <p:cTn id="12" dur="1" fill="hold"/>
                                        <p:tgtEl>
                                          <p:spTgt spid="46090"/>
                                        </p:tgtEl>
                                      </p:cBhvr>
                                    </p:cmd>
                                  </p:childTnLst>
                                </p:cTn>
                              </p:par>
                            </p:childTnLst>
                          </p:cTn>
                        </p:par>
                      </p:childTnLst>
                    </p:cTn>
                  </p:par>
                </p:childTnLst>
              </p:cTn>
              <p:nextCondLst>
                <p:cond evt="onClick" delay="0">
                  <p:tgtEl>
                    <p:spTgt spid="46090"/>
                  </p:tgtEl>
                </p:cond>
              </p:nextCondLst>
            </p:seq>
            <p:video>
              <p:cMediaNode>
                <p:cTn id="13" fill="hold" display="0">
                  <p:stCondLst>
                    <p:cond delay="indefinite"/>
                  </p:stCondLst>
                  <p:endCondLst>
                    <p:cond evt="onNext" delay="0">
                      <p:tgtEl>
                        <p:sldTgt/>
                      </p:tgtEl>
                    </p:cond>
                    <p:cond evt="onPrev" delay="0">
                      <p:tgtEl>
                        <p:sldTgt/>
                      </p:tgtEl>
                    </p:cond>
                  </p:endCondLst>
                </p:cTn>
                <p:tgtEl>
                  <p:spTgt spid="46090"/>
                </p:tgtEl>
              </p:cMediaNode>
            </p:video>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p:cNvSpPr>
            <a:spLocks noGrp="1" noChangeArrowheads="1"/>
          </p:cNvSpPr>
          <p:nvPr>
            <p:ph type="title"/>
          </p:nvPr>
        </p:nvSpPr>
        <p:spPr/>
        <p:txBody>
          <a:bodyPr/>
          <a:lstStyle/>
          <a:p>
            <a:pPr eaLnBrk="1" hangingPunct="1"/>
            <a:r>
              <a:rPr lang="en-IE" altLang="en-US" sz="2000" dirty="0" smtClean="0"/>
              <a:t>Baselines</a:t>
            </a:r>
            <a:endParaRPr lang="en-GB" altLang="en-US" sz="2000" dirty="0" smtClean="0"/>
          </a:p>
        </p:txBody>
      </p:sp>
      <p:sp>
        <p:nvSpPr>
          <p:cNvPr id="35843" name="Rectangle 6"/>
          <p:cNvSpPr>
            <a:spLocks noGrp="1" noChangeArrowheads="1"/>
          </p:cNvSpPr>
          <p:nvPr>
            <p:ph type="body" idx="1"/>
          </p:nvPr>
        </p:nvSpPr>
        <p:spPr>
          <a:xfrm>
            <a:off x="468313" y="1628775"/>
            <a:ext cx="8229600" cy="2016125"/>
          </a:xfrm>
        </p:spPr>
        <p:txBody>
          <a:bodyPr/>
          <a:lstStyle/>
          <a:p>
            <a:pPr eaLnBrk="1" hangingPunct="1">
              <a:lnSpc>
                <a:spcPct val="80000"/>
              </a:lnSpc>
              <a:spcBef>
                <a:spcPct val="0"/>
              </a:spcBef>
            </a:pPr>
            <a:r>
              <a:rPr lang="en-IE" altLang="en-US" sz="2000" dirty="0" smtClean="0"/>
              <a:t>A baseline is the set of original start and finish dates, durations, work and cost estimates that you save after you have completed and fine tuned your project</a:t>
            </a:r>
          </a:p>
          <a:p>
            <a:pPr eaLnBrk="1" hangingPunct="1">
              <a:lnSpc>
                <a:spcPct val="80000"/>
              </a:lnSpc>
              <a:spcBef>
                <a:spcPct val="0"/>
              </a:spcBef>
            </a:pPr>
            <a:endParaRPr lang="en-IE" altLang="en-US" sz="2000" dirty="0" smtClean="0"/>
          </a:p>
          <a:p>
            <a:pPr eaLnBrk="1" hangingPunct="1">
              <a:lnSpc>
                <a:spcPct val="80000"/>
              </a:lnSpc>
              <a:spcBef>
                <a:spcPct val="0"/>
              </a:spcBef>
            </a:pPr>
            <a:r>
              <a:rPr lang="en-IE" altLang="en-US" sz="2000" dirty="0" smtClean="0"/>
              <a:t>Because you will use the baseline to track your project you should ensure your estimates of time and costs are as accurate as possible</a:t>
            </a:r>
          </a:p>
          <a:p>
            <a:pPr eaLnBrk="1" hangingPunct="1">
              <a:lnSpc>
                <a:spcPct val="80000"/>
              </a:lnSpc>
              <a:spcBef>
                <a:spcPct val="0"/>
              </a:spcBef>
            </a:pPr>
            <a:endParaRPr lang="en-IE" altLang="en-US" sz="2000" dirty="0" smtClean="0"/>
          </a:p>
          <a:p>
            <a:pPr eaLnBrk="1" hangingPunct="1">
              <a:lnSpc>
                <a:spcPct val="80000"/>
              </a:lnSpc>
              <a:spcBef>
                <a:spcPct val="0"/>
              </a:spcBef>
            </a:pPr>
            <a:r>
              <a:rPr lang="en-IE" altLang="en-US" sz="2000" dirty="0" smtClean="0"/>
              <a:t>This acts as a reference point to see how your project is progressing against target.</a:t>
            </a:r>
          </a:p>
          <a:p>
            <a:pPr eaLnBrk="1" hangingPunct="1">
              <a:lnSpc>
                <a:spcPct val="80000"/>
              </a:lnSpc>
              <a:spcBef>
                <a:spcPct val="0"/>
              </a:spcBef>
            </a:pPr>
            <a:endParaRPr lang="en-IE" altLang="en-US" sz="2000" dirty="0" smtClean="0"/>
          </a:p>
          <a:p>
            <a:pPr eaLnBrk="1" hangingPunct="1">
              <a:lnSpc>
                <a:spcPct val="80000"/>
              </a:lnSpc>
              <a:spcBef>
                <a:spcPct val="0"/>
              </a:spcBef>
            </a:pPr>
            <a:r>
              <a:rPr lang="en-IE" altLang="en-US" sz="2000" dirty="0" smtClean="0"/>
              <a:t>To save the baseline you need to:</a:t>
            </a:r>
          </a:p>
          <a:p>
            <a:pPr eaLnBrk="1" hangingPunct="1">
              <a:lnSpc>
                <a:spcPct val="80000"/>
              </a:lnSpc>
              <a:spcBef>
                <a:spcPct val="0"/>
              </a:spcBef>
            </a:pPr>
            <a:endParaRPr lang="en-IE" altLang="en-US" sz="2000" dirty="0" smtClean="0"/>
          </a:p>
          <a:p>
            <a:pPr lvl="1" eaLnBrk="1" hangingPunct="1">
              <a:lnSpc>
                <a:spcPct val="80000"/>
              </a:lnSpc>
              <a:spcBef>
                <a:spcPct val="0"/>
              </a:spcBef>
            </a:pPr>
            <a:r>
              <a:rPr lang="en-IE" altLang="en-US" sz="2000" dirty="0" smtClean="0"/>
              <a:t>On </a:t>
            </a:r>
            <a:r>
              <a:rPr lang="en-IE" altLang="en-US" sz="2000" dirty="0" smtClean="0">
                <a:solidFill>
                  <a:srgbClr val="FF0000"/>
                </a:solidFill>
              </a:rPr>
              <a:t>Tools</a:t>
            </a:r>
            <a:r>
              <a:rPr lang="en-IE" altLang="en-US" sz="2000" dirty="0" smtClean="0"/>
              <a:t> menu select </a:t>
            </a:r>
            <a:r>
              <a:rPr lang="en-IE" altLang="en-US" sz="2000" dirty="0" smtClean="0">
                <a:solidFill>
                  <a:srgbClr val="FF0000"/>
                </a:solidFill>
              </a:rPr>
              <a:t>Tracking</a:t>
            </a:r>
          </a:p>
          <a:p>
            <a:pPr lvl="1" eaLnBrk="1" hangingPunct="1">
              <a:lnSpc>
                <a:spcPct val="80000"/>
              </a:lnSpc>
              <a:spcBef>
                <a:spcPct val="0"/>
              </a:spcBef>
            </a:pPr>
            <a:r>
              <a:rPr lang="en-IE" altLang="en-US" sz="2000" dirty="0" smtClean="0"/>
              <a:t>Under tracking select </a:t>
            </a:r>
            <a:r>
              <a:rPr lang="en-IE" altLang="en-US" sz="2000" dirty="0" smtClean="0">
                <a:solidFill>
                  <a:srgbClr val="FF0000"/>
                </a:solidFill>
              </a:rPr>
              <a:t>Save Baseline</a:t>
            </a:r>
            <a:endParaRPr lang="en-GB" altLang="en-US" sz="2000" dirty="0" smtClean="0">
              <a:solidFill>
                <a:srgbClr val="FF0000"/>
              </a:solidFill>
            </a:endParaRPr>
          </a:p>
          <a:p>
            <a:pPr eaLnBrk="1" hangingPunct="1">
              <a:lnSpc>
                <a:spcPct val="80000"/>
              </a:lnSpc>
            </a:pPr>
            <a:endParaRPr lang="en-GB" altLang="en-US" sz="2000" dirty="0" smtClean="0"/>
          </a:p>
        </p:txBody>
      </p:sp>
      <p:sp>
        <p:nvSpPr>
          <p:cNvPr id="35844" name="Text Box 5"/>
          <p:cNvSpPr txBox="1">
            <a:spLocks noChangeArrowheads="1"/>
          </p:cNvSpPr>
          <p:nvPr/>
        </p:nvSpPr>
        <p:spPr bwMode="auto">
          <a:xfrm>
            <a:off x="611188" y="981075"/>
            <a:ext cx="77962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endParaRPr lang="en-GB" altLang="en-US" sz="2000"/>
          </a:p>
        </p:txBody>
      </p:sp>
    </p:spTree>
    <p:extLst>
      <p:ext uri="{BB962C8B-B14F-4D97-AF65-F5344CB8AC3E}">
        <p14:creationId xmlns:p14="http://schemas.microsoft.com/office/powerpoint/2010/main" val="28443803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altLang="en-US" dirty="0"/>
              <a:t>The Project Screen</a:t>
            </a:r>
            <a:endParaRPr lang="en-IE" dirty="0"/>
          </a:p>
        </p:txBody>
      </p:sp>
      <p:sp>
        <p:nvSpPr>
          <p:cNvPr id="3" name="Footer Placeholder 2"/>
          <p:cNvSpPr>
            <a:spLocks noGrp="1"/>
          </p:cNvSpPr>
          <p:nvPr>
            <p:ph type="ftr" sz="quarter" idx="10"/>
          </p:nvPr>
        </p:nvSpPr>
        <p:spPr/>
        <p:txBody>
          <a:bodyPr/>
          <a:lstStyle/>
          <a:p>
            <a:pPr>
              <a:defRPr/>
            </a:pPr>
            <a:r>
              <a:rPr lang="en-US" smtClean="0"/>
              <a:t>Ciarán O’Driscoll</a:t>
            </a:r>
            <a:endParaRPr lang="en-GB" dirty="0"/>
          </a:p>
        </p:txBody>
      </p:sp>
      <p:sp>
        <p:nvSpPr>
          <p:cNvPr id="4" name="Slide Number Placeholder 3"/>
          <p:cNvSpPr>
            <a:spLocks noGrp="1"/>
          </p:cNvSpPr>
          <p:nvPr>
            <p:ph type="sldNum" sz="quarter" idx="11"/>
          </p:nvPr>
        </p:nvSpPr>
        <p:spPr/>
        <p:txBody>
          <a:bodyPr/>
          <a:lstStyle/>
          <a:p>
            <a:pPr>
              <a:defRPr/>
            </a:pPr>
            <a:fld id="{5014AEE6-C425-474C-9B65-7960B23B6CD2}" type="slidenum">
              <a:rPr lang="en-GB" smtClean="0"/>
              <a:pPr>
                <a:defRPr/>
              </a:pPr>
              <a:t>4</a:t>
            </a:fld>
            <a:endParaRPr lang="en-GB"/>
          </a:p>
        </p:txBody>
      </p:sp>
      <p:pic>
        <p:nvPicPr>
          <p:cNvPr id="6" name="Picture 5"/>
          <p:cNvPicPr>
            <a:picLocks noChangeAspect="1"/>
          </p:cNvPicPr>
          <p:nvPr/>
        </p:nvPicPr>
        <p:blipFill>
          <a:blip r:embed="rId2"/>
          <a:stretch>
            <a:fillRect/>
          </a:stretch>
        </p:blipFill>
        <p:spPr>
          <a:xfrm>
            <a:off x="953410" y="2362200"/>
            <a:ext cx="7237179" cy="4029075"/>
          </a:xfrm>
          <a:prstGeom prst="rect">
            <a:avLst/>
          </a:prstGeom>
        </p:spPr>
      </p:pic>
      <p:sp>
        <p:nvSpPr>
          <p:cNvPr id="7" name="Rectangle 6"/>
          <p:cNvSpPr/>
          <p:nvPr/>
        </p:nvSpPr>
        <p:spPr>
          <a:xfrm>
            <a:off x="685800" y="1152939"/>
            <a:ext cx="7848599" cy="923330"/>
          </a:xfrm>
          <a:prstGeom prst="rect">
            <a:avLst/>
          </a:prstGeom>
        </p:spPr>
        <p:txBody>
          <a:bodyPr wrap="square">
            <a:spAutoFit/>
          </a:bodyPr>
          <a:lstStyle/>
          <a:p>
            <a:pPr marL="285750" indent="-285750" eaLnBrk="1" hangingPunct="1">
              <a:buFont typeface="Arial" panose="020B0604020202020204" pitchFamily="34" charset="0"/>
              <a:buChar char="•"/>
            </a:pPr>
            <a:r>
              <a:rPr lang="en-IE" altLang="en-US" dirty="0"/>
              <a:t>MS Project displays information in various views. We will be using the default view – the Gantt Chart</a:t>
            </a:r>
          </a:p>
          <a:p>
            <a:pPr marL="285750" indent="-285750" eaLnBrk="1" hangingPunct="1">
              <a:buFont typeface="Arial" panose="020B0604020202020204" pitchFamily="34" charset="0"/>
              <a:buChar char="•"/>
            </a:pPr>
            <a:r>
              <a:rPr lang="en-IE" altLang="en-US" dirty="0"/>
              <a:t>The screen consists of the Title Bar, Menu </a:t>
            </a:r>
            <a:r>
              <a:rPr lang="en-IE" altLang="en-US" dirty="0" smtClean="0"/>
              <a:t>Tabs </a:t>
            </a:r>
            <a:r>
              <a:rPr lang="en-IE" altLang="en-US" dirty="0"/>
              <a:t>and Toolbars</a:t>
            </a:r>
            <a:endParaRPr lang="en-US" altLang="en-US" dirty="0"/>
          </a:p>
        </p:txBody>
      </p:sp>
      <p:cxnSp>
        <p:nvCxnSpPr>
          <p:cNvPr id="9" name="Straight Connector 8"/>
          <p:cNvCxnSpPr/>
          <p:nvPr/>
        </p:nvCxnSpPr>
        <p:spPr>
          <a:xfrm flipH="1">
            <a:off x="3352800" y="2047875"/>
            <a:ext cx="838200" cy="46672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4267200" y="2076269"/>
            <a:ext cx="600187" cy="68448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5420291" y="2076269"/>
            <a:ext cx="1170099" cy="104793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5042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altLang="en-US" dirty="0"/>
              <a:t>Menus and Toolbars</a:t>
            </a:r>
            <a:endParaRPr lang="en-IE" dirty="0"/>
          </a:p>
        </p:txBody>
      </p:sp>
      <p:sp>
        <p:nvSpPr>
          <p:cNvPr id="3" name="Footer Placeholder 2"/>
          <p:cNvSpPr>
            <a:spLocks noGrp="1"/>
          </p:cNvSpPr>
          <p:nvPr>
            <p:ph type="ftr" sz="quarter" idx="10"/>
          </p:nvPr>
        </p:nvSpPr>
        <p:spPr/>
        <p:txBody>
          <a:bodyPr/>
          <a:lstStyle/>
          <a:p>
            <a:pPr>
              <a:defRPr/>
            </a:pPr>
            <a:r>
              <a:rPr lang="en-US" smtClean="0"/>
              <a:t>Ciarán O’Driscoll</a:t>
            </a:r>
            <a:endParaRPr lang="en-GB" dirty="0"/>
          </a:p>
        </p:txBody>
      </p:sp>
      <p:sp>
        <p:nvSpPr>
          <p:cNvPr id="4" name="Slide Number Placeholder 3"/>
          <p:cNvSpPr>
            <a:spLocks noGrp="1"/>
          </p:cNvSpPr>
          <p:nvPr>
            <p:ph type="sldNum" sz="quarter" idx="11"/>
          </p:nvPr>
        </p:nvSpPr>
        <p:spPr/>
        <p:txBody>
          <a:bodyPr/>
          <a:lstStyle/>
          <a:p>
            <a:pPr>
              <a:defRPr/>
            </a:pPr>
            <a:fld id="{5014AEE6-C425-474C-9B65-7960B23B6CD2}" type="slidenum">
              <a:rPr lang="en-GB" smtClean="0"/>
              <a:pPr>
                <a:defRPr/>
              </a:pPr>
              <a:t>5</a:t>
            </a:fld>
            <a:endParaRPr lang="en-GB"/>
          </a:p>
        </p:txBody>
      </p:sp>
      <p:sp>
        <p:nvSpPr>
          <p:cNvPr id="6" name="Text Box 5"/>
          <p:cNvSpPr txBox="1">
            <a:spLocks noChangeArrowheads="1"/>
          </p:cNvSpPr>
          <p:nvPr/>
        </p:nvSpPr>
        <p:spPr bwMode="auto">
          <a:xfrm>
            <a:off x="6667500" y="2362200"/>
            <a:ext cx="20193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spcBef>
                <a:spcPct val="50000"/>
              </a:spcBef>
            </a:pPr>
            <a:r>
              <a:rPr lang="en-IE" altLang="en-US" sz="1800" dirty="0"/>
              <a:t>As we will be using the view menu a lot it is good practice to open it along the side of the page by selecting: </a:t>
            </a:r>
            <a:r>
              <a:rPr lang="en-IE" altLang="en-US" sz="1800" b="1" dirty="0" smtClean="0">
                <a:solidFill>
                  <a:srgbClr val="FF0000"/>
                </a:solidFill>
              </a:rPr>
              <a:t>Gantt Chart</a:t>
            </a:r>
            <a:endParaRPr lang="en-US" altLang="en-US" sz="1800" b="1" dirty="0">
              <a:solidFill>
                <a:srgbClr val="FF0000"/>
              </a:solidFill>
            </a:endParaRPr>
          </a:p>
        </p:txBody>
      </p:sp>
      <p:pic>
        <p:nvPicPr>
          <p:cNvPr id="9" name="Picture 8"/>
          <p:cNvPicPr>
            <a:picLocks noChangeAspect="1"/>
          </p:cNvPicPr>
          <p:nvPr/>
        </p:nvPicPr>
        <p:blipFill>
          <a:blip r:embed="rId2"/>
          <a:stretch>
            <a:fillRect/>
          </a:stretch>
        </p:blipFill>
        <p:spPr>
          <a:xfrm>
            <a:off x="392574" y="1873250"/>
            <a:ext cx="5893926" cy="4371975"/>
          </a:xfrm>
          <a:prstGeom prst="rect">
            <a:avLst/>
          </a:prstGeom>
        </p:spPr>
      </p:pic>
      <p:cxnSp>
        <p:nvCxnSpPr>
          <p:cNvPr id="11" name="Straight Connector 10"/>
          <p:cNvCxnSpPr/>
          <p:nvPr/>
        </p:nvCxnSpPr>
        <p:spPr>
          <a:xfrm flipH="1" flipV="1">
            <a:off x="685800" y="2667000"/>
            <a:ext cx="5981700" cy="1752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50377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23850" y="333375"/>
            <a:ext cx="8229600" cy="581025"/>
          </a:xfrm>
        </p:spPr>
        <p:txBody>
          <a:bodyPr/>
          <a:lstStyle/>
          <a:p>
            <a:pPr eaLnBrk="1" hangingPunct="1"/>
            <a:r>
              <a:rPr lang="en-IE" altLang="en-US" sz="2400" dirty="0" smtClean="0"/>
              <a:t>The Project Properties 1</a:t>
            </a:r>
            <a:endParaRPr lang="en-US" altLang="en-US" sz="2400" dirty="0" smtClean="0"/>
          </a:p>
        </p:txBody>
      </p:sp>
      <p:sp>
        <p:nvSpPr>
          <p:cNvPr id="7171" name="Text Box 3"/>
          <p:cNvSpPr txBox="1">
            <a:spLocks noChangeArrowheads="1"/>
          </p:cNvSpPr>
          <p:nvPr/>
        </p:nvSpPr>
        <p:spPr bwMode="auto">
          <a:xfrm>
            <a:off x="5715000" y="757906"/>
            <a:ext cx="31321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spcBef>
                <a:spcPct val="50000"/>
              </a:spcBef>
            </a:pPr>
            <a:r>
              <a:rPr lang="en-IE" altLang="en-US" sz="1800" dirty="0" smtClean="0"/>
              <a:t>Select Project Tab, then Project information</a:t>
            </a:r>
            <a:endParaRPr lang="en-US" altLang="en-US" sz="1800" b="1" dirty="0"/>
          </a:p>
        </p:txBody>
      </p:sp>
      <p:pic>
        <p:nvPicPr>
          <p:cNvPr id="2" name="Picture 1"/>
          <p:cNvPicPr>
            <a:picLocks noChangeAspect="1"/>
          </p:cNvPicPr>
          <p:nvPr/>
        </p:nvPicPr>
        <p:blipFill>
          <a:blip r:embed="rId2"/>
          <a:stretch>
            <a:fillRect/>
          </a:stretch>
        </p:blipFill>
        <p:spPr>
          <a:xfrm>
            <a:off x="457200" y="1556469"/>
            <a:ext cx="6546182" cy="4996687"/>
          </a:xfrm>
          <a:prstGeom prst="rect">
            <a:avLst/>
          </a:prstGeom>
        </p:spPr>
      </p:pic>
      <p:cxnSp>
        <p:nvCxnSpPr>
          <p:cNvPr id="4" name="Straight Arrow Connector 3"/>
          <p:cNvCxnSpPr>
            <a:stCxn id="7171" idx="1"/>
          </p:cNvCxnSpPr>
          <p:nvPr/>
        </p:nvCxnSpPr>
        <p:spPr>
          <a:xfrm flipH="1">
            <a:off x="2209800" y="1081072"/>
            <a:ext cx="3505200" cy="10525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12391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23850" y="333375"/>
            <a:ext cx="8229600" cy="581025"/>
          </a:xfrm>
        </p:spPr>
        <p:txBody>
          <a:bodyPr/>
          <a:lstStyle/>
          <a:p>
            <a:pPr eaLnBrk="1" hangingPunct="1"/>
            <a:r>
              <a:rPr lang="en-IE" altLang="en-US" sz="2400" dirty="0" smtClean="0"/>
              <a:t>The Project Properties 2</a:t>
            </a:r>
            <a:endParaRPr lang="en-US" altLang="en-US" sz="2400" dirty="0" smtClean="0"/>
          </a:p>
        </p:txBody>
      </p:sp>
      <p:sp>
        <p:nvSpPr>
          <p:cNvPr id="8195" name="Text Box 3"/>
          <p:cNvSpPr txBox="1">
            <a:spLocks noChangeArrowheads="1"/>
          </p:cNvSpPr>
          <p:nvPr/>
        </p:nvSpPr>
        <p:spPr bwMode="auto">
          <a:xfrm>
            <a:off x="5453397" y="646447"/>
            <a:ext cx="313213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spcBef>
                <a:spcPct val="50000"/>
              </a:spcBef>
            </a:pPr>
            <a:r>
              <a:rPr lang="en-IE" altLang="en-US" sz="1800" dirty="0"/>
              <a:t>Set the file properties up to reflect your project details</a:t>
            </a:r>
            <a:endParaRPr lang="en-US" altLang="en-US" sz="1800" b="1" dirty="0"/>
          </a:p>
        </p:txBody>
      </p:sp>
      <p:pic>
        <p:nvPicPr>
          <p:cNvPr id="3" name="Picture 2"/>
          <p:cNvPicPr>
            <a:picLocks noChangeAspect="1"/>
          </p:cNvPicPr>
          <p:nvPr/>
        </p:nvPicPr>
        <p:blipFill>
          <a:blip r:embed="rId2"/>
          <a:stretch>
            <a:fillRect/>
          </a:stretch>
        </p:blipFill>
        <p:spPr>
          <a:xfrm>
            <a:off x="323850" y="1371600"/>
            <a:ext cx="7143750" cy="5304821"/>
          </a:xfrm>
          <a:prstGeom prst="rect">
            <a:avLst/>
          </a:prstGeom>
        </p:spPr>
      </p:pic>
    </p:spTree>
    <p:extLst>
      <p:ext uri="{BB962C8B-B14F-4D97-AF65-F5344CB8AC3E}">
        <p14:creationId xmlns:p14="http://schemas.microsoft.com/office/powerpoint/2010/main" val="13928412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274638"/>
            <a:ext cx="8229600" cy="561975"/>
          </a:xfrm>
        </p:spPr>
        <p:txBody>
          <a:bodyPr/>
          <a:lstStyle/>
          <a:p>
            <a:pPr eaLnBrk="1" hangingPunct="1"/>
            <a:r>
              <a:rPr lang="en-IE" altLang="en-US" sz="2000" dirty="0" smtClean="0"/>
              <a:t>Tasks</a:t>
            </a:r>
            <a:endParaRPr lang="en-US" altLang="en-US" sz="2000" dirty="0" smtClean="0"/>
          </a:p>
        </p:txBody>
      </p:sp>
      <p:sp>
        <p:nvSpPr>
          <p:cNvPr id="10243" name="Rectangle 3"/>
          <p:cNvSpPr>
            <a:spLocks noGrp="1" noChangeArrowheads="1"/>
          </p:cNvSpPr>
          <p:nvPr>
            <p:ph type="body" idx="1"/>
          </p:nvPr>
        </p:nvSpPr>
        <p:spPr>
          <a:xfrm>
            <a:off x="468313" y="908050"/>
            <a:ext cx="8229600" cy="2016125"/>
          </a:xfrm>
        </p:spPr>
        <p:txBody>
          <a:bodyPr/>
          <a:lstStyle/>
          <a:p>
            <a:pPr eaLnBrk="1" hangingPunct="1"/>
            <a:r>
              <a:rPr lang="en-IE" altLang="en-US" sz="1800" dirty="0" smtClean="0"/>
              <a:t>The first step in any project requires the project team to scope out the project, i.e. to broadly identify the high level tasks that need to be completed in order to close out the project.</a:t>
            </a:r>
          </a:p>
          <a:p>
            <a:pPr eaLnBrk="1" hangingPunct="1"/>
            <a:r>
              <a:rPr lang="en-IE" altLang="en-US" sz="1800" dirty="0" smtClean="0"/>
              <a:t>MS Project facilitates this as the high level tasks can easily be captured</a:t>
            </a:r>
          </a:p>
          <a:p>
            <a:pPr eaLnBrk="1" hangingPunct="1"/>
            <a:r>
              <a:rPr lang="en-IE" altLang="en-US" sz="1800" dirty="0" smtClean="0"/>
              <a:t>These tasks can then be expanded to include the sub-tasks required to move the project forward</a:t>
            </a:r>
            <a:endParaRPr lang="en-US" altLang="en-US" sz="1800" dirty="0" smtClean="0"/>
          </a:p>
        </p:txBody>
      </p:sp>
      <p:sp>
        <p:nvSpPr>
          <p:cNvPr id="10244" name="Text Box 4"/>
          <p:cNvSpPr txBox="1">
            <a:spLocks noChangeArrowheads="1"/>
          </p:cNvSpPr>
          <p:nvPr/>
        </p:nvSpPr>
        <p:spPr bwMode="auto">
          <a:xfrm>
            <a:off x="684213" y="2924175"/>
            <a:ext cx="7704137" cy="366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1000">
                <a:solidFill>
                  <a:schemeClr val="tx1"/>
                </a:solidFill>
                <a:latin typeface="Arial" panose="020B0604020202020204" pitchFamily="34" charset="0"/>
              </a:defRPr>
            </a:lvl1pPr>
            <a:lvl2pPr marL="742950" indent="-285750" eaLnBrk="0" hangingPunct="0">
              <a:defRPr sz="1000">
                <a:solidFill>
                  <a:schemeClr val="tx1"/>
                </a:solidFill>
                <a:latin typeface="Arial" panose="020B0604020202020204" pitchFamily="34" charset="0"/>
              </a:defRPr>
            </a:lvl2pPr>
            <a:lvl3pPr marL="1143000" indent="-228600" eaLnBrk="0" hangingPunct="0">
              <a:defRPr sz="1000">
                <a:solidFill>
                  <a:schemeClr val="tx1"/>
                </a:solidFill>
                <a:latin typeface="Arial" panose="020B0604020202020204" pitchFamily="34" charset="0"/>
              </a:defRPr>
            </a:lvl3pPr>
            <a:lvl4pPr marL="1600200" indent="-228600" eaLnBrk="0" hangingPunct="0">
              <a:defRPr sz="1000">
                <a:solidFill>
                  <a:schemeClr val="tx1"/>
                </a:solidFill>
                <a:latin typeface="Arial" panose="020B0604020202020204" pitchFamily="34" charset="0"/>
              </a:defRPr>
            </a:lvl4pPr>
            <a:lvl5pPr marL="2057400" indent="-228600" eaLnBrk="0" hangingPunct="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spcBef>
                <a:spcPct val="50000"/>
              </a:spcBef>
            </a:pPr>
            <a:r>
              <a:rPr lang="en-IE" altLang="en-US" sz="1800" dirty="0"/>
              <a:t>High level tasks to make a movie could include:</a:t>
            </a:r>
          </a:p>
          <a:p>
            <a:pPr eaLnBrk="1" hangingPunct="1">
              <a:spcBef>
                <a:spcPct val="50000"/>
              </a:spcBef>
            </a:pPr>
            <a:endParaRPr lang="en-IE" altLang="en-US" sz="1800" dirty="0"/>
          </a:p>
          <a:p>
            <a:pPr eaLnBrk="1" hangingPunct="1">
              <a:spcBef>
                <a:spcPct val="50000"/>
              </a:spcBef>
              <a:buFontTx/>
              <a:buAutoNum type="arabicPeriod"/>
            </a:pPr>
            <a:r>
              <a:rPr lang="en-IE" altLang="en-US" sz="1800" dirty="0"/>
              <a:t>Write script</a:t>
            </a:r>
          </a:p>
          <a:p>
            <a:pPr eaLnBrk="1" hangingPunct="1">
              <a:spcBef>
                <a:spcPct val="50000"/>
              </a:spcBef>
              <a:buFontTx/>
              <a:buAutoNum type="arabicPeriod"/>
            </a:pPr>
            <a:r>
              <a:rPr lang="en-IE" altLang="en-US" sz="1800" dirty="0"/>
              <a:t>Find location</a:t>
            </a:r>
          </a:p>
          <a:p>
            <a:pPr eaLnBrk="1" hangingPunct="1">
              <a:spcBef>
                <a:spcPct val="50000"/>
              </a:spcBef>
              <a:buFontTx/>
              <a:buAutoNum type="arabicPeriod"/>
            </a:pPr>
            <a:r>
              <a:rPr lang="en-IE" altLang="en-US" sz="1800" dirty="0"/>
              <a:t>Prepare filming</a:t>
            </a:r>
          </a:p>
          <a:p>
            <a:pPr eaLnBrk="1" hangingPunct="1">
              <a:spcBef>
                <a:spcPct val="50000"/>
              </a:spcBef>
              <a:buFontTx/>
              <a:buAutoNum type="arabicPeriod"/>
            </a:pPr>
            <a:r>
              <a:rPr lang="en-IE" altLang="en-US" sz="1800" dirty="0"/>
              <a:t>Shoot movie</a:t>
            </a:r>
          </a:p>
          <a:p>
            <a:pPr eaLnBrk="1" hangingPunct="1">
              <a:spcBef>
                <a:spcPct val="50000"/>
              </a:spcBef>
              <a:buFontTx/>
              <a:buAutoNum type="arabicPeriod"/>
            </a:pPr>
            <a:r>
              <a:rPr lang="en-IE" altLang="en-US" sz="1800" dirty="0"/>
              <a:t>Release Movie</a:t>
            </a:r>
          </a:p>
          <a:p>
            <a:pPr eaLnBrk="1" hangingPunct="1">
              <a:spcBef>
                <a:spcPct val="50000"/>
              </a:spcBef>
              <a:buFontTx/>
              <a:buAutoNum type="arabicPeriod"/>
            </a:pPr>
            <a:endParaRPr lang="en-IE" altLang="en-US" sz="1800" dirty="0"/>
          </a:p>
          <a:p>
            <a:pPr eaLnBrk="1" hangingPunct="1">
              <a:spcBef>
                <a:spcPct val="50000"/>
              </a:spcBef>
            </a:pPr>
            <a:r>
              <a:rPr lang="en-IE" altLang="en-US" sz="1800" dirty="0"/>
              <a:t>These tasks can then be broken down into sub-tasks</a:t>
            </a:r>
            <a:endParaRPr lang="en-US" altLang="en-US" sz="1800" dirty="0"/>
          </a:p>
        </p:txBody>
      </p:sp>
    </p:spTree>
    <p:extLst>
      <p:ext uri="{BB962C8B-B14F-4D97-AF65-F5344CB8AC3E}">
        <p14:creationId xmlns:p14="http://schemas.microsoft.com/office/powerpoint/2010/main" val="9570885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428625"/>
            <a:ext cx="8229600" cy="561975"/>
          </a:xfrm>
        </p:spPr>
        <p:txBody>
          <a:bodyPr/>
          <a:lstStyle/>
          <a:p>
            <a:pPr eaLnBrk="1" hangingPunct="1"/>
            <a:r>
              <a:rPr lang="en-IE" altLang="en-US" sz="2000" dirty="0" smtClean="0"/>
              <a:t>Entering Tasks</a:t>
            </a:r>
            <a:endParaRPr lang="en-US" altLang="en-US" sz="2000" dirty="0" smtClean="0"/>
          </a:p>
        </p:txBody>
      </p:sp>
      <p:sp>
        <p:nvSpPr>
          <p:cNvPr id="11267" name="Rectangle 3"/>
          <p:cNvSpPr>
            <a:spLocks noGrp="1" noChangeArrowheads="1"/>
          </p:cNvSpPr>
          <p:nvPr>
            <p:ph type="body" idx="1"/>
          </p:nvPr>
        </p:nvSpPr>
        <p:spPr>
          <a:xfrm>
            <a:off x="468313" y="1052513"/>
            <a:ext cx="8229600" cy="4525962"/>
          </a:xfrm>
        </p:spPr>
        <p:txBody>
          <a:bodyPr/>
          <a:lstStyle/>
          <a:p>
            <a:pPr eaLnBrk="1" hangingPunct="1"/>
            <a:r>
              <a:rPr lang="en-IE" altLang="en-US" sz="2000" dirty="0" smtClean="0"/>
              <a:t>Tasks are entered into the Task Name column as shown</a:t>
            </a:r>
          </a:p>
          <a:p>
            <a:pPr eaLnBrk="1" hangingPunct="1"/>
            <a:r>
              <a:rPr lang="en-IE" altLang="en-US" sz="2000" dirty="0" smtClean="0"/>
              <a:t>To move from task to task use the </a:t>
            </a:r>
            <a:r>
              <a:rPr lang="en-IE" altLang="en-US" sz="2000" b="1" dirty="0" smtClean="0">
                <a:solidFill>
                  <a:srgbClr val="FF0000"/>
                </a:solidFill>
              </a:rPr>
              <a:t>ENTER</a:t>
            </a:r>
            <a:r>
              <a:rPr lang="en-IE" altLang="en-US" sz="2000" dirty="0" smtClean="0"/>
              <a:t> key or down arrow </a:t>
            </a:r>
            <a:r>
              <a:rPr lang="en-IE" altLang="en-US" sz="2000" dirty="0" smtClean="0">
                <a:cs typeface="Arial" panose="020B0604020202020204" pitchFamily="34" charset="0"/>
              </a:rPr>
              <a:t>▼</a:t>
            </a:r>
            <a:r>
              <a:rPr lang="en-IE" altLang="en-US" sz="2000" dirty="0" smtClean="0"/>
              <a:t> </a:t>
            </a:r>
          </a:p>
          <a:p>
            <a:pPr eaLnBrk="1" hangingPunct="1"/>
            <a:r>
              <a:rPr lang="en-IE" altLang="en-US" sz="2000" dirty="0" smtClean="0"/>
              <a:t>The duration of the task is shown as </a:t>
            </a:r>
            <a:r>
              <a:rPr lang="en-IE" altLang="en-US" sz="2000" b="1" dirty="0" smtClean="0">
                <a:solidFill>
                  <a:srgbClr val="FF0000"/>
                </a:solidFill>
              </a:rPr>
              <a:t>1 day?</a:t>
            </a:r>
            <a:r>
              <a:rPr lang="en-IE" altLang="en-US" sz="2000" b="1" dirty="0" smtClean="0"/>
              <a:t> </a:t>
            </a:r>
            <a:r>
              <a:rPr lang="en-IE" altLang="en-US" sz="2000" dirty="0" smtClean="0"/>
              <a:t>by default – this can be then changed by the user. The </a:t>
            </a:r>
            <a:r>
              <a:rPr lang="en-IE" altLang="en-US" sz="2000" b="1" dirty="0" smtClean="0">
                <a:solidFill>
                  <a:srgbClr val="FF0000"/>
                </a:solidFill>
              </a:rPr>
              <a:t>?</a:t>
            </a:r>
            <a:r>
              <a:rPr lang="en-IE" altLang="en-US" sz="2000" dirty="0" smtClean="0"/>
              <a:t> mark indicates an estimate. </a:t>
            </a:r>
          </a:p>
          <a:p>
            <a:pPr eaLnBrk="1" hangingPunct="1"/>
            <a:r>
              <a:rPr lang="en-IE" altLang="en-US" sz="2000" dirty="0" smtClean="0"/>
              <a:t>The duration of the task is then shown on the Gantt Chart</a:t>
            </a:r>
          </a:p>
        </p:txBody>
      </p:sp>
      <p:pic>
        <p:nvPicPr>
          <p:cNvPr id="2" name="Picture 1"/>
          <p:cNvPicPr>
            <a:picLocks noChangeAspect="1"/>
          </p:cNvPicPr>
          <p:nvPr/>
        </p:nvPicPr>
        <p:blipFill>
          <a:blip r:embed="rId2"/>
          <a:stretch>
            <a:fillRect/>
          </a:stretch>
        </p:blipFill>
        <p:spPr>
          <a:xfrm>
            <a:off x="1846307" y="3124200"/>
            <a:ext cx="5473612" cy="3500516"/>
          </a:xfrm>
          <a:prstGeom prst="rect">
            <a:avLst/>
          </a:prstGeom>
        </p:spPr>
      </p:pic>
      <p:sp>
        <p:nvSpPr>
          <p:cNvPr id="11269" name="Line 6"/>
          <p:cNvSpPr>
            <a:spLocks noChangeShapeType="1"/>
          </p:cNvSpPr>
          <p:nvPr/>
        </p:nvSpPr>
        <p:spPr bwMode="auto">
          <a:xfrm flipH="1">
            <a:off x="6781800" y="2908299"/>
            <a:ext cx="228600" cy="1739901"/>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Tree>
    <p:extLst>
      <p:ext uri="{BB962C8B-B14F-4D97-AF65-F5344CB8AC3E}">
        <p14:creationId xmlns:p14="http://schemas.microsoft.com/office/powerpoint/2010/main" val="248851365"/>
      </p:ext>
    </p:extLst>
  </p:cSld>
  <p:clrMapOvr>
    <a:masterClrMapping/>
  </p:clrMapOvr>
  <p:timing>
    <p:tnLst>
      <p:par>
        <p:cTn id="1" dur="indefinite" restart="never" nodeType="tmRoot"/>
      </p:par>
    </p:tn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12162</TotalTime>
  <Words>2229</Words>
  <Application>Microsoft Office PowerPoint</Application>
  <PresentationFormat>On-screen Show (4:3)</PresentationFormat>
  <Paragraphs>242</Paragraphs>
  <Slides>34</Slides>
  <Notes>1</Notes>
  <HiddenSlides>0</HiddenSlides>
  <MMClips>2</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Arial Black</vt:lpstr>
      <vt:lpstr>Times New Roman</vt:lpstr>
      <vt:lpstr>Wingdings</vt:lpstr>
      <vt:lpstr>Pixel</vt:lpstr>
      <vt:lpstr>DT282 3 Project Management</vt:lpstr>
      <vt:lpstr>Project Management</vt:lpstr>
      <vt:lpstr>MS Project</vt:lpstr>
      <vt:lpstr>The Project Screen</vt:lpstr>
      <vt:lpstr>Menus and Toolbars</vt:lpstr>
      <vt:lpstr>The Project Properties 1</vt:lpstr>
      <vt:lpstr>The Project Properties 2</vt:lpstr>
      <vt:lpstr>Tasks</vt:lpstr>
      <vt:lpstr>Entering Tasks</vt:lpstr>
      <vt:lpstr>Manual and Auto Scheduling</vt:lpstr>
      <vt:lpstr>Inserting, Removing and Moving Tasks</vt:lpstr>
      <vt:lpstr>Assigning Durations to Tasks</vt:lpstr>
      <vt:lpstr>Duration Project Sheet</vt:lpstr>
      <vt:lpstr>Milestones</vt:lpstr>
      <vt:lpstr>Milestones Entered</vt:lpstr>
      <vt:lpstr>Adding detail through Subtasks</vt:lpstr>
      <vt:lpstr>Entering Subtasks</vt:lpstr>
      <vt:lpstr>Insert all of the following Subtasks</vt:lpstr>
      <vt:lpstr>Linking Task and Subtasks 1</vt:lpstr>
      <vt:lpstr>Linking Task and Subtasks 2</vt:lpstr>
      <vt:lpstr>Task Information</vt:lpstr>
      <vt:lpstr>Finish-to-Start, Start-to-Start????</vt:lpstr>
      <vt:lpstr>Task Dependencies (FS)</vt:lpstr>
      <vt:lpstr>Task Dependencies (SS)</vt:lpstr>
      <vt:lpstr>Task Dependencies (FF)</vt:lpstr>
      <vt:lpstr>Task Dependencies (SF)</vt:lpstr>
      <vt:lpstr>Adding Resources</vt:lpstr>
      <vt:lpstr>Adding Resources, Editing Resource Sheet</vt:lpstr>
      <vt:lpstr>Assigning Resources</vt:lpstr>
      <vt:lpstr>Costs</vt:lpstr>
      <vt:lpstr>Tracking Costs</vt:lpstr>
      <vt:lpstr>Lag, Lead and Slack Time</vt:lpstr>
      <vt:lpstr>Adding 5 days Lag Time to the Build Set task and then adding 2 days Lead time – just click on the image</vt:lpstr>
      <vt:lpstr>Baselines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421</cp:revision>
  <cp:lastPrinted>1601-01-01T00:00:00Z</cp:lastPrinted>
  <dcterms:created xsi:type="dcterms:W3CDTF">1601-01-01T00:00:00Z</dcterms:created>
  <dcterms:modified xsi:type="dcterms:W3CDTF">2017-11-13T13:07:29Z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