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5" r:id="rId5"/>
    <p:sldId id="259" r:id="rId6"/>
    <p:sldId id="266" r:id="rId7"/>
    <p:sldId id="282" r:id="rId8"/>
    <p:sldId id="261" r:id="rId9"/>
    <p:sldId id="262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7" r:id="rId21"/>
    <p:sldId id="278" r:id="rId22"/>
    <p:sldId id="279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5185" autoAdjust="0"/>
  </p:normalViewPr>
  <p:slideViewPr>
    <p:cSldViewPr>
      <p:cViewPr varScale="1">
        <p:scale>
          <a:sx n="84" d="100"/>
          <a:sy n="84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4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1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Metadata such as the page title and page description, ho</a:t>
            </a:r>
            <a:r>
              <a:rPr lang="en-US" baseline="0" dirty="0" smtClean="0"/>
              <a:t>w to style the page or what stylesheets should be used to get that information, keywords, how often to refresh the page, and meta tags for sharing on Social Media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Also used by Search</a:t>
            </a:r>
            <a:r>
              <a:rPr lang="en-US" baseline="0" dirty="0" smtClean="0"/>
              <a:t> Engines – but the page title can be different in the search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6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8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7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3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Target: </a:t>
            </a:r>
            <a:r>
              <a:rPr lang="en-IE" dirty="0" smtClean="0"/>
              <a:t>_blank, _self, _parent, _top, </a:t>
            </a:r>
            <a:r>
              <a:rPr lang="en-IE" dirty="0" err="1" smtClean="0"/>
              <a:t>framename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05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Img</a:t>
            </a:r>
            <a:r>
              <a:rPr lang="en-US" dirty="0"/>
              <a:t> size in pixels</a:t>
            </a:r>
          </a:p>
        </p:txBody>
      </p:sp>
    </p:spTree>
    <p:extLst>
      <p:ext uri="{BB962C8B-B14F-4D97-AF65-F5344CB8AC3E}">
        <p14:creationId xmlns:p14="http://schemas.microsoft.com/office/powerpoint/2010/main" val="275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9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8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E" sz="1200" dirty="0" smtClean="0"/>
              <a:t>The CSS </a:t>
            </a:r>
            <a:r>
              <a:rPr lang="en-IE" sz="1200" dirty="0" smtClean="0">
                <a:solidFill>
                  <a:srgbClr val="7030A0"/>
                </a:solidFill>
              </a:rPr>
              <a:t>list-style-type</a:t>
            </a:r>
            <a:r>
              <a:rPr lang="en-IE" sz="1200" dirty="0" smtClean="0"/>
              <a:t> property can be used to style</a:t>
            </a:r>
            <a:r>
              <a:rPr lang="en-IE" sz="1200" baseline="0" dirty="0" smtClean="0"/>
              <a:t> </a:t>
            </a:r>
            <a:r>
              <a:rPr lang="en-IE" sz="1200" dirty="0" smtClean="0"/>
              <a:t>the bullet points (e.g., none – no bullet, disc </a:t>
            </a:r>
            <a:r>
              <a:rPr lang="en-IE" sz="1200" dirty="0" smtClean="0">
                <a:sym typeface="Wingdings" panose="05000000000000000000" pitchFamily="2" charset="2"/>
              </a:rPr>
              <a:t></a:t>
            </a:r>
            <a:r>
              <a:rPr lang="en-IE" sz="1200" dirty="0" smtClean="0"/>
              <a:t>, circle </a:t>
            </a:r>
            <a:r>
              <a:rPr lang="en-IE" sz="1200" dirty="0" smtClean="0">
                <a:sym typeface="Wingdings" panose="05000000000000000000" pitchFamily="2" charset="2"/>
              </a:rPr>
              <a:t></a:t>
            </a:r>
            <a:r>
              <a:rPr lang="en-IE" sz="1200" dirty="0" smtClean="0"/>
              <a:t>, square </a:t>
            </a:r>
            <a:r>
              <a:rPr lang="en-IE" sz="1200" dirty="0" smtClean="0">
                <a:sym typeface="Wingdings" panose="05000000000000000000" pitchFamily="2" charset="2"/>
              </a:rPr>
              <a:t>).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47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9/5/2018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HTML</a:t>
            </a:r>
          </a:p>
        </p:txBody>
      </p:sp>
      <p:pic>
        <p:nvPicPr>
          <p:cNvPr id="5122" name="Picture 2" descr="http://html5foundations.com/img/HTML_Bas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060" y="3429000"/>
            <a:ext cx="2293880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Editing HTML with Notepad++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57364"/>
            <a:ext cx="8643998" cy="4929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000" dirty="0"/>
              <a:t>Start Notepad++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/>
              <a:t>Edit your file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/>
              <a:t>Save as HTML</a:t>
            </a:r>
          </a:p>
          <a:p>
            <a:pPr lvl="1"/>
            <a:r>
              <a:rPr lang="en-IE" sz="1600" dirty="0"/>
              <a:t>index.html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/>
              <a:t>Double-click to open the HTML file in Your Browser</a:t>
            </a:r>
          </a:p>
          <a:p>
            <a:pPr marL="857250" lvl="1" indent="-457200"/>
            <a:endParaRPr lang="en-IE" sz="1600" dirty="0"/>
          </a:p>
          <a:p>
            <a:pPr marL="457200" indent="-457200">
              <a:buFont typeface="+mj-lt"/>
              <a:buAutoNum type="arabicPeriod"/>
            </a:pPr>
            <a:endParaRPr lang="en-IE" sz="2000" dirty="0"/>
          </a:p>
          <a:p>
            <a:pPr marL="457200" indent="-457200">
              <a:buFont typeface="+mj-lt"/>
              <a:buAutoNum type="arabicPeriod"/>
            </a:pPr>
            <a:endParaRPr lang="en-IE" sz="2000" dirty="0"/>
          </a:p>
          <a:p>
            <a:pPr marL="457200" indent="-457200">
              <a:buFont typeface="+mj-lt"/>
              <a:buAutoNum type="arabicPeriod"/>
            </a:pPr>
            <a:endParaRPr lang="en-IE" sz="2000" dirty="0"/>
          </a:p>
          <a:p>
            <a:endParaRPr lang="en-IE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6138" t="34593" r="35825" b="16384"/>
          <a:stretch/>
        </p:blipFill>
        <p:spPr>
          <a:xfrm>
            <a:off x="4112574" y="3934692"/>
            <a:ext cx="5019986" cy="28803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73" y="4167331"/>
            <a:ext cx="3949301" cy="22860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The &lt;!DOCTYPE&gt; Declaration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00808"/>
            <a:ext cx="8643998" cy="5085754"/>
          </a:xfrm>
        </p:spPr>
        <p:txBody>
          <a:bodyPr>
            <a:normAutofit/>
          </a:bodyPr>
          <a:lstStyle/>
          <a:p>
            <a:r>
              <a:rPr lang="en-IE" sz="2400" dirty="0"/>
              <a:t>The &lt;!DOCTYPE&gt; declaration is the very first thing in your HTML document, before the &lt;html&gt; tag.</a:t>
            </a:r>
          </a:p>
          <a:p>
            <a:r>
              <a:rPr lang="en-IE" sz="2400" dirty="0"/>
              <a:t>&lt;!DOCTYPE&gt; is not an HTML tag; it is an instruction to the browser about what version of HTML the page is written in.</a:t>
            </a:r>
            <a:endParaRPr lang="en-IE" sz="900" dirty="0"/>
          </a:p>
          <a:p>
            <a:r>
              <a:rPr lang="en-IE" sz="2400" b="1" dirty="0"/>
              <a:t>HTML5</a:t>
            </a:r>
          </a:p>
          <a:p>
            <a:pPr lvl="1">
              <a:buNone/>
            </a:pPr>
            <a:r>
              <a:rPr lang="en-IE" sz="2000" dirty="0"/>
              <a:t>&lt;!DOCTYPE html&gt;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&lt;head&gt; and &lt;body&gt;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44824"/>
            <a:ext cx="8643998" cy="4941738"/>
          </a:xfrm>
        </p:spPr>
        <p:txBody>
          <a:bodyPr>
            <a:normAutofit/>
          </a:bodyPr>
          <a:lstStyle/>
          <a:p>
            <a:r>
              <a:rPr lang="en-IE" sz="2400" b="1" dirty="0"/>
              <a:t>&lt;head&gt;</a:t>
            </a:r>
          </a:p>
          <a:p>
            <a:pPr lvl="1"/>
            <a:r>
              <a:rPr lang="en-IE" sz="2000" dirty="0"/>
              <a:t>The head element (</a:t>
            </a:r>
            <a:r>
              <a:rPr lang="en-IE" sz="2000" dirty="0">
                <a:solidFill>
                  <a:srgbClr val="7030A0"/>
                </a:solidFill>
              </a:rPr>
              <a:t>&lt;head&gt; &lt;/head&gt;</a:t>
            </a:r>
            <a:r>
              <a:rPr lang="en-IE" sz="2000" dirty="0"/>
              <a:t>) appears before the body element and contains information </a:t>
            </a:r>
            <a:r>
              <a:rPr lang="en-IE" sz="2000" b="1" dirty="0"/>
              <a:t>about</a:t>
            </a:r>
            <a:r>
              <a:rPr lang="en-IE" sz="2000" dirty="0"/>
              <a:t> the </a:t>
            </a:r>
            <a:r>
              <a:rPr lang="en-IE" sz="2000" dirty="0" smtClean="0"/>
              <a:t>page (i.e., metadata). </a:t>
            </a:r>
            <a:endParaRPr lang="en-IE" sz="2000" dirty="0"/>
          </a:p>
          <a:p>
            <a:pPr lvl="1"/>
            <a:r>
              <a:rPr lang="en-IE" sz="2000" dirty="0"/>
              <a:t>The information in the head element does not appear in the browser window.</a:t>
            </a:r>
          </a:p>
          <a:p>
            <a:pPr lvl="1"/>
            <a:endParaRPr lang="en-IE" sz="2000" b="1" dirty="0"/>
          </a:p>
          <a:p>
            <a:r>
              <a:rPr lang="en-IE" sz="2400" b="1" dirty="0"/>
              <a:t>&lt;body&gt;</a:t>
            </a:r>
          </a:p>
          <a:p>
            <a:pPr lvl="1"/>
            <a:r>
              <a:rPr lang="en-IE" sz="2000" dirty="0"/>
              <a:t>Contains the document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&lt;title&gt;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643578"/>
          </a:xfrm>
        </p:spPr>
        <p:txBody>
          <a:bodyPr>
            <a:normAutofit/>
          </a:bodyPr>
          <a:lstStyle/>
          <a:p>
            <a:r>
              <a:rPr lang="en-IE" sz="2400" dirty="0"/>
              <a:t>The </a:t>
            </a:r>
            <a:r>
              <a:rPr lang="en-IE" sz="2400" dirty="0">
                <a:solidFill>
                  <a:srgbClr val="7030A0"/>
                </a:solidFill>
              </a:rPr>
              <a:t>&lt;title&gt; </a:t>
            </a:r>
            <a:r>
              <a:rPr lang="en-IE" sz="2400" dirty="0"/>
              <a:t>tag must be placed inside the </a:t>
            </a:r>
            <a:r>
              <a:rPr lang="en-IE" sz="2400" dirty="0">
                <a:solidFill>
                  <a:srgbClr val="7030A0"/>
                </a:solidFill>
              </a:rPr>
              <a:t>&lt;head&gt; </a:t>
            </a:r>
            <a:r>
              <a:rPr lang="en-IE" sz="2400" dirty="0"/>
              <a:t>element:</a:t>
            </a:r>
          </a:p>
          <a:p>
            <a:pPr lvl="1">
              <a:buNone/>
            </a:pPr>
            <a:endParaRPr lang="en-IE" sz="1600" dirty="0"/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&lt;!DOCTYPE html&gt;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&lt;html&gt;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	&lt;head&gt;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		&lt;title&gt;</a:t>
            </a:r>
            <a:r>
              <a:rPr lang="en-IE" sz="1800" dirty="0"/>
              <a:t>My first web page</a:t>
            </a:r>
            <a:r>
              <a:rPr lang="en-IE" sz="1800" dirty="0">
                <a:solidFill>
                  <a:srgbClr val="7030A0"/>
                </a:solidFill>
              </a:rPr>
              <a:t>&lt;/title&gt;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	&lt;/head&gt;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	&lt;body&gt; 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		</a:t>
            </a:r>
            <a:r>
              <a:rPr lang="en-IE" sz="1800" dirty="0"/>
              <a:t>This is my first web page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	&lt;/body&gt;</a:t>
            </a:r>
          </a:p>
          <a:p>
            <a:pPr lvl="1">
              <a:buNone/>
            </a:pPr>
            <a:r>
              <a:rPr lang="en-IE" sz="1800" dirty="0">
                <a:solidFill>
                  <a:srgbClr val="7030A0"/>
                </a:solidFill>
              </a:rPr>
              <a:t>&lt;/html&gt;</a:t>
            </a:r>
          </a:p>
          <a:p>
            <a:pPr lvl="1">
              <a:buNone/>
            </a:pPr>
            <a:endParaRPr lang="en-IE" sz="1800" dirty="0"/>
          </a:p>
          <a:p>
            <a:r>
              <a:rPr lang="en-IE" sz="2200" dirty="0"/>
              <a:t>If you look at this document in the browser, you will see that “My first web page” will appear on a tab or the </a:t>
            </a:r>
            <a:r>
              <a:rPr lang="en-IE" sz="2200" u="sng" dirty="0"/>
              <a:t>title bar of the window </a:t>
            </a:r>
            <a:r>
              <a:rPr lang="en-IE" sz="2200" dirty="0"/>
              <a:t>. </a:t>
            </a:r>
          </a:p>
          <a:p>
            <a:r>
              <a:rPr lang="en-IE" sz="2200" dirty="0"/>
              <a:t>If you add this page to your “favourites” (or “</a:t>
            </a:r>
            <a:r>
              <a:rPr lang="en-IE" sz="2200" u="sng" dirty="0"/>
              <a:t>bookmarks</a:t>
            </a:r>
            <a:r>
              <a:rPr lang="en-IE" sz="2200" dirty="0"/>
              <a:t>”), you’ll see that the title is also used there.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Headings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44824"/>
            <a:ext cx="8786874" cy="4870300"/>
          </a:xfrm>
        </p:spPr>
        <p:txBody>
          <a:bodyPr>
            <a:normAutofit/>
          </a:bodyPr>
          <a:lstStyle/>
          <a:p>
            <a:r>
              <a:rPr lang="en-IE" sz="2400" dirty="0"/>
              <a:t>Headings are defined with the </a:t>
            </a:r>
            <a:r>
              <a:rPr lang="en-IE" sz="2400" dirty="0">
                <a:solidFill>
                  <a:srgbClr val="7030A0"/>
                </a:solidFill>
              </a:rPr>
              <a:t>&lt;h1&gt; </a:t>
            </a:r>
            <a:r>
              <a:rPr lang="en-IE" sz="2400" dirty="0"/>
              <a:t>to </a:t>
            </a:r>
            <a:r>
              <a:rPr lang="en-IE" sz="2400" dirty="0">
                <a:solidFill>
                  <a:srgbClr val="7030A0"/>
                </a:solidFill>
              </a:rPr>
              <a:t>&lt;h6&gt; </a:t>
            </a:r>
            <a:r>
              <a:rPr lang="en-IE" sz="2400" dirty="0"/>
              <a:t>tags.</a:t>
            </a:r>
          </a:p>
          <a:p>
            <a:r>
              <a:rPr lang="en-IE" sz="2400" dirty="0">
                <a:solidFill>
                  <a:srgbClr val="7030A0"/>
                </a:solidFill>
              </a:rPr>
              <a:t>&lt;h1&gt; </a:t>
            </a:r>
            <a:r>
              <a:rPr lang="en-IE" sz="2400" dirty="0"/>
              <a:t>defines the most important heading; </a:t>
            </a:r>
            <a:r>
              <a:rPr lang="en-IE" sz="2400" dirty="0">
                <a:solidFill>
                  <a:srgbClr val="7030A0"/>
                </a:solidFill>
              </a:rPr>
              <a:t>&lt;h6&gt; </a:t>
            </a:r>
            <a:r>
              <a:rPr lang="en-IE" sz="2400" dirty="0"/>
              <a:t>defines the least important heading.</a:t>
            </a:r>
          </a:p>
          <a:p>
            <a:r>
              <a:rPr lang="en-IE" sz="2400" dirty="0"/>
              <a:t>Don't use headings to make text </a:t>
            </a:r>
            <a:r>
              <a:rPr lang="en-IE" sz="2400" b="1" dirty="0"/>
              <a:t>BIG</a:t>
            </a:r>
            <a:r>
              <a:rPr lang="en-IE" sz="2400" dirty="0"/>
              <a:t> or </a:t>
            </a:r>
            <a:r>
              <a:rPr lang="en-IE" sz="2400" b="1" dirty="0"/>
              <a:t>bold</a:t>
            </a:r>
            <a:r>
              <a:rPr lang="en-IE" sz="2400" dirty="0"/>
              <a:t>.</a:t>
            </a:r>
          </a:p>
          <a:p>
            <a:r>
              <a:rPr lang="en-IE" sz="2400" dirty="0"/>
              <a:t>Search engines use your </a:t>
            </a:r>
            <a:r>
              <a:rPr lang="en-IE" sz="2400" u="sng" dirty="0"/>
              <a:t>headings to index the structure </a:t>
            </a:r>
            <a:r>
              <a:rPr lang="en-IE" sz="2400" dirty="0"/>
              <a:t>and content of your web pages.</a:t>
            </a:r>
          </a:p>
          <a:p>
            <a:r>
              <a:rPr lang="en-IE" sz="2400" dirty="0"/>
              <a:t>Since users may skim your pages by its headings, it is important to </a:t>
            </a:r>
            <a:r>
              <a:rPr lang="en-IE" sz="2400" dirty="0">
                <a:solidFill>
                  <a:srgbClr val="FF0000"/>
                </a:solidFill>
              </a:rPr>
              <a:t>use headings to show the document structure</a:t>
            </a:r>
            <a:r>
              <a:rPr lang="en-IE" sz="2400" dirty="0"/>
              <a:t>.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pPr>
              <a:buNone/>
            </a:pPr>
            <a:endParaRPr lang="en-IE" sz="2400" dirty="0"/>
          </a:p>
          <a:p>
            <a:endParaRPr lang="en-IE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Headings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285992"/>
            <a:ext cx="3071834" cy="27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852705"/>
            <a:ext cx="3357586" cy="35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071934" y="3309716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Lines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643578"/>
          </a:xfrm>
        </p:spPr>
        <p:txBody>
          <a:bodyPr>
            <a:normAutofit/>
          </a:bodyPr>
          <a:lstStyle/>
          <a:p>
            <a:r>
              <a:rPr lang="en-IE" sz="2400" dirty="0"/>
              <a:t>The </a:t>
            </a:r>
            <a:r>
              <a:rPr lang="en-IE" sz="2400" dirty="0">
                <a:solidFill>
                  <a:srgbClr val="7030A0"/>
                </a:solidFill>
              </a:rPr>
              <a:t>&lt;hr&gt; </a:t>
            </a:r>
            <a:r>
              <a:rPr lang="en-IE" sz="2400" dirty="0"/>
              <a:t>tag creates a horizontal line in an HTML page.</a:t>
            </a:r>
          </a:p>
          <a:p>
            <a:r>
              <a:rPr lang="en-IE" sz="2400" dirty="0"/>
              <a:t>The hr element can be used to separate content: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pPr>
              <a:buNone/>
            </a:pPr>
            <a:endParaRPr lang="en-IE" sz="2400" dirty="0"/>
          </a:p>
          <a:p>
            <a:endParaRPr lang="en-IE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786058"/>
            <a:ext cx="478797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214810" y="3571876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9761" y="2643182"/>
            <a:ext cx="388427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Comments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86874" cy="4143404"/>
          </a:xfrm>
        </p:spPr>
        <p:txBody>
          <a:bodyPr>
            <a:normAutofit/>
          </a:bodyPr>
          <a:lstStyle/>
          <a:p>
            <a:r>
              <a:rPr lang="en-IE" sz="2400" dirty="0"/>
              <a:t>Comments can be inserted into the HTML code to make it more readable and understandable. </a:t>
            </a:r>
          </a:p>
          <a:p>
            <a:r>
              <a:rPr lang="en-IE" sz="2400" dirty="0"/>
              <a:t>Comments are ignored by the browser and are not displayed</a:t>
            </a:r>
            <a:r>
              <a:rPr lang="en-IE" sz="2400" dirty="0" smtClean="0"/>
              <a:t>.</a:t>
            </a:r>
            <a:br>
              <a:rPr lang="en-IE" sz="2400" dirty="0" smtClean="0"/>
            </a:br>
            <a:r>
              <a:rPr lang="en-IE" sz="2400" dirty="0" smtClean="0"/>
              <a:t>However, they will be shown in the source code of your pages which can be viewed by all users of your website.</a:t>
            </a:r>
            <a:endParaRPr lang="en-IE" sz="2400" dirty="0"/>
          </a:p>
          <a:p>
            <a:r>
              <a:rPr lang="en-IE" sz="2400" dirty="0"/>
              <a:t>Comments are written like this:</a:t>
            </a:r>
          </a:p>
          <a:p>
            <a:endParaRPr lang="en-IE" sz="2400" dirty="0"/>
          </a:p>
          <a:p>
            <a:pPr lvl="1" algn="ctr">
              <a:buNone/>
            </a:pPr>
            <a:r>
              <a:rPr lang="en-IE" sz="2400" dirty="0">
                <a:solidFill>
                  <a:srgbClr val="7030A0"/>
                </a:solidFill>
              </a:rPr>
              <a:t>&lt;!-- This is a comment --&gt; 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pPr>
              <a:buNone/>
            </a:pPr>
            <a:endParaRPr lang="en-IE" sz="2400" dirty="0"/>
          </a:p>
          <a:p>
            <a:endParaRPr lang="en-IE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Paragraphs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62" y="2132856"/>
            <a:ext cx="8786874" cy="42942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400" dirty="0"/>
              <a:t>HTML documents are divided into paragraphs.</a:t>
            </a:r>
          </a:p>
          <a:p>
            <a:r>
              <a:rPr lang="en-IE" sz="2400" dirty="0"/>
              <a:t>Paragraphs are defined with the </a:t>
            </a:r>
            <a:r>
              <a:rPr lang="en-IE" sz="2400" dirty="0">
                <a:solidFill>
                  <a:srgbClr val="7030A0"/>
                </a:solidFill>
              </a:rPr>
              <a:t>&lt;p&gt;</a:t>
            </a:r>
            <a:r>
              <a:rPr lang="en-IE" sz="2400" dirty="0"/>
              <a:t> tag: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pPr>
              <a:buNone/>
            </a:pPr>
            <a:endParaRPr lang="en-I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580" y="3418741"/>
            <a:ext cx="2825757" cy="223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223091" y="4105577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484" y="3573064"/>
            <a:ext cx="2071702" cy="172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Hyperlinks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endParaRPr lang="en-IE" sz="2400" dirty="0" smtClean="0"/>
          </a:p>
          <a:p>
            <a:endParaRPr lang="en-IE" sz="2400" dirty="0"/>
          </a:p>
          <a:p>
            <a:r>
              <a:rPr lang="en-IE" sz="2400" dirty="0" smtClean="0"/>
              <a:t>The </a:t>
            </a:r>
            <a:r>
              <a:rPr lang="en-IE" sz="2400" dirty="0"/>
              <a:t>HTML </a:t>
            </a:r>
            <a:r>
              <a:rPr lang="en-IE" sz="2400" dirty="0">
                <a:solidFill>
                  <a:srgbClr val="7030A0"/>
                </a:solidFill>
              </a:rPr>
              <a:t>&lt;a&gt; </a:t>
            </a:r>
            <a:r>
              <a:rPr lang="en-IE" sz="2400" dirty="0"/>
              <a:t>tag defines a hyperlink.</a:t>
            </a:r>
          </a:p>
          <a:p>
            <a:r>
              <a:rPr lang="en-IE" sz="2400" dirty="0"/>
              <a:t>A hyperlink (or link) is a </a:t>
            </a:r>
            <a:r>
              <a:rPr lang="en-IE" sz="2400" dirty="0">
                <a:solidFill>
                  <a:srgbClr val="FF0000"/>
                </a:solidFill>
              </a:rPr>
              <a:t>word, group of words, or image </a:t>
            </a:r>
            <a:r>
              <a:rPr lang="en-IE" sz="2400" dirty="0"/>
              <a:t>that you can click on to jump to another document.</a:t>
            </a:r>
          </a:p>
          <a:p>
            <a:endParaRPr lang="en-IE" sz="2400" dirty="0" smtClean="0"/>
          </a:p>
          <a:p>
            <a:r>
              <a:rPr lang="en-IE" sz="2400" dirty="0" smtClean="0"/>
              <a:t>The </a:t>
            </a:r>
            <a:r>
              <a:rPr lang="en-IE" sz="2400" dirty="0"/>
              <a:t>most important attribute of the </a:t>
            </a:r>
            <a:r>
              <a:rPr lang="en-IE" sz="2400" dirty="0">
                <a:solidFill>
                  <a:srgbClr val="7030A0"/>
                </a:solidFill>
              </a:rPr>
              <a:t>&lt;a&gt; </a:t>
            </a:r>
            <a:r>
              <a:rPr lang="en-IE" sz="2400" dirty="0"/>
              <a:t>element is the </a:t>
            </a:r>
            <a:r>
              <a:rPr lang="en-IE" sz="2400" dirty="0" err="1"/>
              <a:t>href</a:t>
            </a:r>
            <a:r>
              <a:rPr lang="en-IE" sz="2400" dirty="0"/>
              <a:t> attribute, which indicates the link's destination.</a:t>
            </a:r>
          </a:p>
          <a:p>
            <a:endParaRPr lang="en-IE" sz="2400" dirty="0" smtClean="0"/>
          </a:p>
          <a:p>
            <a:r>
              <a:rPr lang="en-IE" sz="2400" dirty="0" smtClean="0"/>
              <a:t>Syntax</a:t>
            </a:r>
            <a:r>
              <a:rPr lang="en-IE" sz="2400" dirty="0"/>
              <a:t>:</a:t>
            </a:r>
          </a:p>
          <a:p>
            <a:pPr algn="ctr">
              <a:buNone/>
            </a:pPr>
            <a:r>
              <a:rPr lang="en-IE" sz="2000" dirty="0">
                <a:solidFill>
                  <a:srgbClr val="7030A0"/>
                </a:solidFill>
              </a:rPr>
              <a:t>&lt;a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="http://www.dit.ie/"&gt; </a:t>
            </a:r>
            <a:r>
              <a:rPr lang="en-IE" sz="2000" dirty="0"/>
              <a:t>Visit DIT </a:t>
            </a:r>
            <a:r>
              <a:rPr lang="en-IE" sz="2000" dirty="0">
                <a:solidFill>
                  <a:srgbClr val="7030A0"/>
                </a:solidFill>
              </a:rPr>
              <a:t>&lt;/a</a:t>
            </a:r>
            <a:r>
              <a:rPr lang="en-IE" sz="2000" dirty="0" smtClean="0">
                <a:solidFill>
                  <a:srgbClr val="7030A0"/>
                </a:solidFill>
              </a:rPr>
              <a:t>&gt;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109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What is HTML?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643998" cy="5072098"/>
          </a:xfrm>
        </p:spPr>
        <p:txBody>
          <a:bodyPr>
            <a:normAutofit/>
          </a:bodyPr>
          <a:lstStyle/>
          <a:p>
            <a:r>
              <a:rPr lang="en-IE" sz="2400" dirty="0"/>
              <a:t>HTML stands for </a:t>
            </a:r>
            <a:r>
              <a:rPr lang="en-IE" sz="2400" b="1" dirty="0"/>
              <a:t>H</a:t>
            </a:r>
            <a:r>
              <a:rPr lang="en-IE" sz="2400" dirty="0"/>
              <a:t>yper </a:t>
            </a:r>
            <a:r>
              <a:rPr lang="en-IE" sz="2400" b="1" dirty="0"/>
              <a:t>T</a:t>
            </a:r>
            <a:r>
              <a:rPr lang="en-IE" sz="2400" dirty="0"/>
              <a:t>ext </a:t>
            </a:r>
            <a:r>
              <a:rPr lang="en-IE" sz="2400" b="1" dirty="0" err="1"/>
              <a:t>M</a:t>
            </a:r>
            <a:r>
              <a:rPr lang="en-IE" sz="2400" dirty="0" err="1"/>
              <a:t>arkup</a:t>
            </a:r>
            <a:r>
              <a:rPr lang="en-IE" sz="2400" dirty="0"/>
              <a:t> </a:t>
            </a:r>
            <a:r>
              <a:rPr lang="en-IE" sz="2400" b="1" dirty="0"/>
              <a:t>L</a:t>
            </a:r>
            <a:r>
              <a:rPr lang="en-IE" sz="2400" dirty="0"/>
              <a:t>anguage</a:t>
            </a:r>
          </a:p>
          <a:p>
            <a:r>
              <a:rPr lang="en-IE" sz="2400" dirty="0"/>
              <a:t>A </a:t>
            </a:r>
            <a:r>
              <a:rPr lang="en-IE" sz="2400" dirty="0" err="1"/>
              <a:t>markup</a:t>
            </a:r>
            <a:r>
              <a:rPr lang="en-IE" sz="2400" dirty="0"/>
              <a:t> language is a set of </a:t>
            </a:r>
            <a:r>
              <a:rPr lang="en-IE" sz="2400" dirty="0" err="1"/>
              <a:t>markup</a:t>
            </a:r>
            <a:r>
              <a:rPr lang="en-IE" sz="2400" b="1" dirty="0"/>
              <a:t> tags</a:t>
            </a:r>
            <a:endParaRPr lang="en-IE" sz="2400" dirty="0"/>
          </a:p>
          <a:p>
            <a:r>
              <a:rPr lang="en-IE" sz="2400" dirty="0"/>
              <a:t>The tags </a:t>
            </a:r>
            <a:r>
              <a:rPr lang="en-IE" sz="2400" b="1" dirty="0"/>
              <a:t>describe</a:t>
            </a:r>
            <a:r>
              <a:rPr lang="en-IE" sz="2400" dirty="0"/>
              <a:t> document content </a:t>
            </a:r>
          </a:p>
          <a:p>
            <a:r>
              <a:rPr lang="en-IE" sz="2400" dirty="0"/>
              <a:t>HTML documents contain</a:t>
            </a:r>
            <a:r>
              <a:rPr lang="en-IE" sz="2400" b="1" dirty="0"/>
              <a:t> </a:t>
            </a:r>
            <a:r>
              <a:rPr lang="en-IE" sz="2400" dirty="0"/>
              <a:t>HTML</a:t>
            </a:r>
            <a:r>
              <a:rPr lang="en-IE" sz="2400" b="1" dirty="0"/>
              <a:t> tags</a:t>
            </a:r>
            <a:r>
              <a:rPr lang="en-IE" sz="2400" dirty="0"/>
              <a:t> and plain </a:t>
            </a:r>
            <a:r>
              <a:rPr lang="en-IE" sz="2400" b="1" dirty="0"/>
              <a:t>text</a:t>
            </a:r>
            <a:endParaRPr lang="en-IE" sz="2400" dirty="0"/>
          </a:p>
          <a:p>
            <a:r>
              <a:rPr lang="en-IE" sz="2400" dirty="0"/>
              <a:t>HTML documents are also called</a:t>
            </a:r>
            <a:r>
              <a:rPr lang="en-IE" sz="2400" b="1" dirty="0"/>
              <a:t> web pages</a:t>
            </a:r>
            <a:endParaRPr lang="en-I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Hyperlinks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The URL can be any of the following:</a:t>
            </a:r>
          </a:p>
          <a:p>
            <a:pPr lvl="1"/>
            <a:r>
              <a:rPr lang="en-IE" sz="2000" dirty="0"/>
              <a:t>An absolute </a:t>
            </a:r>
            <a:r>
              <a:rPr lang="en-IE" sz="2000" dirty="0" smtClean="0"/>
              <a:t>URL.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Don’t forget the protocols (e.g., </a:t>
            </a:r>
            <a:r>
              <a:rPr lang="en-IE" sz="2000" dirty="0">
                <a:solidFill>
                  <a:srgbClr val="7030A0"/>
                </a:solidFill>
              </a:rPr>
              <a:t>http://</a:t>
            </a:r>
            <a:r>
              <a:rPr lang="en-IE" sz="2000" dirty="0"/>
              <a:t>, </a:t>
            </a:r>
            <a:r>
              <a:rPr lang="en-IE" sz="2000" dirty="0">
                <a:solidFill>
                  <a:srgbClr val="7030A0"/>
                </a:solidFill>
              </a:rPr>
              <a:t>https://</a:t>
            </a:r>
            <a:r>
              <a:rPr lang="en-IE" sz="2000" dirty="0"/>
              <a:t>, </a:t>
            </a:r>
            <a:r>
              <a:rPr lang="en-IE" sz="2000" dirty="0">
                <a:solidFill>
                  <a:srgbClr val="7030A0"/>
                </a:solidFill>
              </a:rPr>
              <a:t>ftp://</a:t>
            </a:r>
            <a:r>
              <a:rPr lang="en-IE" sz="2000" dirty="0"/>
              <a:t>, </a:t>
            </a:r>
            <a:r>
              <a:rPr lang="en-IE" sz="2000" dirty="0">
                <a:solidFill>
                  <a:srgbClr val="7030A0"/>
                </a:solidFill>
              </a:rPr>
              <a:t>mailto:</a:t>
            </a:r>
            <a:r>
              <a:rPr lang="en-IE" sz="2000" dirty="0"/>
              <a:t>, </a:t>
            </a:r>
            <a:r>
              <a:rPr lang="en-IE" sz="2000" dirty="0">
                <a:solidFill>
                  <a:srgbClr val="7030A0"/>
                </a:solidFill>
              </a:rPr>
              <a:t>file</a:t>
            </a:r>
            <a:r>
              <a:rPr lang="en-IE" sz="2000" dirty="0" smtClean="0">
                <a:solidFill>
                  <a:srgbClr val="7030A0"/>
                </a:solidFill>
              </a:rPr>
              <a:t>:</a:t>
            </a:r>
            <a:r>
              <a:rPr lang="en-IE" sz="2000" dirty="0"/>
              <a:t>).</a:t>
            </a:r>
          </a:p>
          <a:p>
            <a:pPr lvl="1"/>
            <a:r>
              <a:rPr lang="en-IE" sz="2000" dirty="0"/>
              <a:t>A relative </a:t>
            </a:r>
            <a:r>
              <a:rPr lang="en-IE" sz="2000" dirty="0" smtClean="0"/>
              <a:t>URL.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Points to other files within the same website (e.g.,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="images.html"</a:t>
            </a:r>
            <a:r>
              <a:rPr lang="en-IE" sz="2000" dirty="0"/>
              <a:t>,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</a:t>
            </a:r>
            <a:r>
              <a:rPr lang="en-IE" sz="2000" dirty="0" smtClean="0">
                <a:solidFill>
                  <a:srgbClr val="7030A0"/>
                </a:solidFill>
              </a:rPr>
              <a:t>music/listings.html</a:t>
            </a:r>
            <a:r>
              <a:rPr lang="en-IE" sz="2000" dirty="0">
                <a:solidFill>
                  <a:srgbClr val="7030A0"/>
                </a:solidFill>
              </a:rPr>
              <a:t>"</a:t>
            </a:r>
            <a:r>
              <a:rPr lang="en-IE" sz="2000" dirty="0" smtClean="0"/>
              <a:t>,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="../../</a:t>
            </a:r>
            <a:r>
              <a:rPr lang="en-IE" sz="2000" dirty="0" smtClean="0">
                <a:solidFill>
                  <a:srgbClr val="7030A0"/>
                </a:solidFill>
              </a:rPr>
              <a:t>index.html</a:t>
            </a:r>
            <a:r>
              <a:rPr lang="en-IE" sz="2000" dirty="0">
                <a:solidFill>
                  <a:srgbClr val="7030A0"/>
                </a:solidFill>
              </a:rPr>
              <a:t>"</a:t>
            </a:r>
            <a:r>
              <a:rPr lang="en-IE" sz="2000" dirty="0" smtClean="0"/>
              <a:t>).</a:t>
            </a:r>
            <a:endParaRPr lang="en-IE" sz="2000" dirty="0"/>
          </a:p>
          <a:p>
            <a:pPr lvl="1"/>
            <a:r>
              <a:rPr lang="en-IE" sz="2000" dirty="0"/>
              <a:t>A link to a specific part of the same </a:t>
            </a:r>
            <a:r>
              <a:rPr lang="en-IE" sz="2000" dirty="0" smtClean="0"/>
              <a:t>page.</a:t>
            </a:r>
            <a:br>
              <a:rPr lang="en-IE" sz="2000" dirty="0" smtClean="0"/>
            </a:br>
            <a:r>
              <a:rPr lang="en-IE" sz="2000" dirty="0" smtClean="0"/>
              <a:t>Requires the use of the element’s id attribute (e.g</a:t>
            </a:r>
            <a:r>
              <a:rPr lang="en-IE" sz="2000" dirty="0"/>
              <a:t>.,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="#</a:t>
            </a:r>
            <a:r>
              <a:rPr lang="en-IE" sz="2000" dirty="0" smtClean="0">
                <a:solidFill>
                  <a:srgbClr val="7030A0"/>
                </a:solidFill>
              </a:rPr>
              <a:t>top</a:t>
            </a:r>
            <a:r>
              <a:rPr lang="en-IE" sz="2000" dirty="0">
                <a:solidFill>
                  <a:srgbClr val="7030A0"/>
                </a:solidFill>
              </a:rPr>
              <a:t>"</a:t>
            </a:r>
            <a:r>
              <a:rPr lang="en-IE" sz="2000" dirty="0" smtClean="0"/>
              <a:t> to reference to </a:t>
            </a:r>
            <a:r>
              <a:rPr lang="en-IE" sz="2000" dirty="0">
                <a:solidFill>
                  <a:srgbClr val="7030A0"/>
                </a:solidFill>
              </a:rPr>
              <a:t>&lt;h2 id="</a:t>
            </a:r>
            <a:r>
              <a:rPr lang="en-IE" sz="2000" dirty="0" smtClean="0">
                <a:solidFill>
                  <a:srgbClr val="7030A0"/>
                </a:solidFill>
              </a:rPr>
              <a:t>top</a:t>
            </a:r>
            <a:r>
              <a:rPr lang="en-IE" sz="2000" dirty="0">
                <a:solidFill>
                  <a:srgbClr val="7030A0"/>
                </a:solidFill>
              </a:rPr>
              <a:t>"</a:t>
            </a:r>
            <a:r>
              <a:rPr lang="en-IE" sz="2000" dirty="0" smtClean="0">
                <a:solidFill>
                  <a:srgbClr val="7030A0"/>
                </a:solidFill>
              </a:rPr>
              <a:t>&gt;</a:t>
            </a:r>
            <a:r>
              <a:rPr lang="en-IE" sz="2000" dirty="0">
                <a:solidFill>
                  <a:srgbClr val="7030A0"/>
                </a:solidFill>
              </a:rPr>
              <a:t>This is the top of the page&lt;/h2</a:t>
            </a:r>
            <a:r>
              <a:rPr lang="en-IE" sz="2000" dirty="0" smtClean="0">
                <a:solidFill>
                  <a:srgbClr val="7030A0"/>
                </a:solidFill>
              </a:rPr>
              <a:t>&gt;</a:t>
            </a:r>
            <a:r>
              <a:rPr lang="en-IE" sz="2000" dirty="0"/>
              <a:t>).</a:t>
            </a:r>
            <a:endParaRPr lang="en-IE" sz="2000" dirty="0">
              <a:solidFill>
                <a:srgbClr val="7030A0"/>
              </a:solidFill>
            </a:endParaRPr>
          </a:p>
          <a:p>
            <a:pPr lvl="1"/>
            <a:r>
              <a:rPr lang="en-IE" sz="2000" dirty="0"/>
              <a:t>A </a:t>
            </a:r>
            <a:r>
              <a:rPr lang="en-IE" sz="2000" dirty="0" smtClean="0"/>
              <a:t>script</a:t>
            </a:r>
            <a:br>
              <a:rPr lang="en-IE" sz="2000" dirty="0" smtClean="0"/>
            </a:br>
            <a:r>
              <a:rPr lang="en-IE" sz="2000" dirty="0" smtClean="0"/>
              <a:t>E.g.,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</a:t>
            </a:r>
            <a:r>
              <a:rPr lang="en-IE" sz="2000" dirty="0" err="1">
                <a:solidFill>
                  <a:srgbClr val="7030A0"/>
                </a:solidFill>
              </a:rPr>
              <a:t>javascript:alert</a:t>
            </a:r>
            <a:r>
              <a:rPr lang="en-IE" sz="2000" dirty="0">
                <a:solidFill>
                  <a:srgbClr val="7030A0"/>
                </a:solidFill>
              </a:rPr>
              <a:t>('Hello</a:t>
            </a:r>
            <a:r>
              <a:rPr lang="en-IE" sz="2000" dirty="0" smtClean="0">
                <a:solidFill>
                  <a:srgbClr val="7030A0"/>
                </a:solidFill>
              </a:rPr>
              <a:t>');"</a:t>
            </a:r>
            <a:r>
              <a:rPr lang="en-IE" sz="2000" dirty="0" smtClean="0"/>
              <a:t>.</a:t>
            </a:r>
            <a:endParaRPr lang="en-IE" sz="2000" dirty="0">
              <a:solidFill>
                <a:srgbClr val="7030A0"/>
              </a:solidFill>
            </a:endParaRPr>
          </a:p>
          <a:p>
            <a:r>
              <a:rPr lang="en-IE" sz="2400" dirty="0" smtClean="0"/>
              <a:t>The </a:t>
            </a:r>
            <a:r>
              <a:rPr lang="en-IE" sz="2400" dirty="0"/>
              <a:t>target attribute specifies where to open the linked document. The example below will open the linked document in a new browser window or a new tab:</a:t>
            </a:r>
          </a:p>
          <a:p>
            <a:pPr algn="ctr">
              <a:buNone/>
            </a:pPr>
            <a:r>
              <a:rPr lang="en-IE" sz="2000" dirty="0" smtClean="0">
                <a:solidFill>
                  <a:srgbClr val="7030A0"/>
                </a:solidFill>
              </a:rPr>
              <a:t>&lt;</a:t>
            </a:r>
            <a:r>
              <a:rPr lang="en-IE" sz="2000" dirty="0">
                <a:solidFill>
                  <a:srgbClr val="7030A0"/>
                </a:solidFill>
              </a:rPr>
              <a:t>a </a:t>
            </a:r>
            <a:r>
              <a:rPr lang="en-IE" sz="2000" dirty="0" err="1">
                <a:solidFill>
                  <a:srgbClr val="7030A0"/>
                </a:solidFill>
              </a:rPr>
              <a:t>href</a:t>
            </a:r>
            <a:r>
              <a:rPr lang="en-IE" sz="2000" dirty="0">
                <a:solidFill>
                  <a:srgbClr val="7030A0"/>
                </a:solidFill>
              </a:rPr>
              <a:t>="http://www.dit.ie/" target="_blank"&gt; </a:t>
            </a:r>
            <a:r>
              <a:rPr lang="en-IE" sz="2000" dirty="0"/>
              <a:t>Open DIT in a new tab </a:t>
            </a:r>
            <a:r>
              <a:rPr lang="en-IE" sz="2000" dirty="0">
                <a:solidFill>
                  <a:srgbClr val="7030A0"/>
                </a:solidFill>
              </a:rPr>
              <a:t>&lt;/a</a:t>
            </a:r>
            <a:r>
              <a:rPr lang="en-IE" sz="2000" dirty="0" smtClean="0">
                <a:solidFill>
                  <a:srgbClr val="7030A0"/>
                </a:solidFill>
              </a:rPr>
              <a:t>&gt;</a:t>
            </a:r>
            <a:endParaRPr lang="en-IE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Images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In HTML, images are defined with the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img</a:t>
            </a:r>
            <a:r>
              <a:rPr lang="en-IE" sz="2400" dirty="0">
                <a:solidFill>
                  <a:srgbClr val="7030A0"/>
                </a:solidFill>
              </a:rPr>
              <a:t>&gt; </a:t>
            </a:r>
            <a:r>
              <a:rPr lang="en-IE" sz="2400" dirty="0"/>
              <a:t>tag.</a:t>
            </a:r>
          </a:p>
          <a:p>
            <a:r>
              <a:rPr lang="en-IE" sz="2400" dirty="0"/>
              <a:t>The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img</a:t>
            </a:r>
            <a:r>
              <a:rPr lang="en-IE" sz="2400" dirty="0">
                <a:solidFill>
                  <a:srgbClr val="7030A0"/>
                </a:solidFill>
              </a:rPr>
              <a:t>&gt; </a:t>
            </a:r>
            <a:r>
              <a:rPr lang="en-IE" sz="2400" dirty="0"/>
              <a:t>tag is empty, which means that it contains attributes only, and has no closing tag.</a:t>
            </a:r>
          </a:p>
          <a:p>
            <a:r>
              <a:rPr lang="en-IE" sz="2400" dirty="0"/>
              <a:t>To display an image on a page, you need to use the </a:t>
            </a:r>
            <a:r>
              <a:rPr lang="en-IE" sz="2400" dirty="0" err="1">
                <a:solidFill>
                  <a:srgbClr val="7030A0"/>
                </a:solidFill>
              </a:rPr>
              <a:t>src</a:t>
            </a:r>
            <a:r>
              <a:rPr lang="en-IE" sz="2400" dirty="0"/>
              <a:t> attribute. </a:t>
            </a:r>
            <a:r>
              <a:rPr lang="en-IE" sz="2400" dirty="0" err="1"/>
              <a:t>Src</a:t>
            </a:r>
            <a:r>
              <a:rPr lang="en-IE" sz="2400" dirty="0"/>
              <a:t> stands for "source". </a:t>
            </a:r>
          </a:p>
          <a:p>
            <a:r>
              <a:rPr lang="en-IE" sz="2400" dirty="0"/>
              <a:t>The value of the </a:t>
            </a:r>
            <a:r>
              <a:rPr lang="en-IE" sz="2400" dirty="0" err="1"/>
              <a:t>src</a:t>
            </a:r>
            <a:r>
              <a:rPr lang="en-IE" sz="2400" dirty="0"/>
              <a:t> attribute is the URL of the image you want to display.</a:t>
            </a:r>
          </a:p>
          <a:p>
            <a:pPr algn="ctr">
              <a:buNone/>
            </a:pP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img</a:t>
            </a:r>
            <a:r>
              <a:rPr lang="en-IE" sz="2400" dirty="0">
                <a:solidFill>
                  <a:srgbClr val="7030A0"/>
                </a:solidFill>
              </a:rPr>
              <a:t> </a:t>
            </a:r>
            <a:r>
              <a:rPr lang="en-IE" sz="2400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IE" sz="2400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alt="</a:t>
            </a:r>
            <a:r>
              <a:rPr lang="en-IE" sz="2400" dirty="0" err="1">
                <a:solidFill>
                  <a:schemeClr val="accent3">
                    <a:lumMod val="75000"/>
                  </a:schemeClr>
                </a:solidFill>
              </a:rPr>
              <a:t>some_text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IE" sz="2400" dirty="0"/>
              <a:t>The alt attribute specifies an alternative text to be used, when an image cannot be displayed.</a:t>
            </a:r>
          </a:p>
          <a:p>
            <a:r>
              <a:rPr lang="en-IE" sz="2400" dirty="0"/>
              <a:t>Size attributes (in pixels, by default):</a:t>
            </a:r>
          </a:p>
          <a:p>
            <a:pPr algn="ctr">
              <a:buNone/>
            </a:pP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img</a:t>
            </a:r>
            <a:r>
              <a:rPr lang="en-IE" sz="2400" dirty="0">
                <a:solidFill>
                  <a:srgbClr val="7030A0"/>
                </a:solidFill>
              </a:rPr>
              <a:t> </a:t>
            </a:r>
            <a:r>
              <a:rPr lang="en-IE" sz="2400" dirty="0" err="1">
                <a:solidFill>
                  <a:srgbClr val="7030A0"/>
                </a:solidFill>
              </a:rPr>
              <a:t>src</a:t>
            </a:r>
            <a:r>
              <a:rPr lang="en-IE" sz="2400" dirty="0">
                <a:solidFill>
                  <a:srgbClr val="7030A0"/>
                </a:solidFill>
              </a:rPr>
              <a:t>="w3schools.jpg" </a:t>
            </a: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width="104" height="142"&gt;</a:t>
            </a:r>
          </a:p>
          <a:p>
            <a:endParaRPr lang="en-IE" sz="2400" dirty="0"/>
          </a:p>
          <a:p>
            <a:pPr>
              <a:buNone/>
            </a:pPr>
            <a:endParaRPr lang="en-IE" sz="2400" dirty="0"/>
          </a:p>
          <a:p>
            <a:endParaRPr lang="en-IE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Tables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Tables are defined with the </a:t>
            </a:r>
            <a:r>
              <a:rPr lang="en-IE" sz="2400" dirty="0">
                <a:solidFill>
                  <a:srgbClr val="7030A0"/>
                </a:solidFill>
              </a:rPr>
              <a:t>&lt;table&gt; </a:t>
            </a:r>
            <a:r>
              <a:rPr lang="en-IE" sz="2400" dirty="0"/>
              <a:t>tag.</a:t>
            </a:r>
          </a:p>
          <a:p>
            <a:r>
              <a:rPr lang="en-IE" sz="2400" dirty="0"/>
              <a:t>A table is divided into rows (with the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tr</a:t>
            </a:r>
            <a:r>
              <a:rPr lang="en-IE" sz="2400" dirty="0">
                <a:solidFill>
                  <a:srgbClr val="7030A0"/>
                </a:solidFill>
              </a:rPr>
              <a:t>&gt;</a:t>
            </a:r>
            <a:r>
              <a:rPr lang="en-IE" sz="2400" dirty="0"/>
              <a:t> tag), and each row is divided into data cells (with the </a:t>
            </a:r>
            <a:r>
              <a:rPr lang="en-IE" sz="2400" dirty="0">
                <a:solidFill>
                  <a:srgbClr val="7030A0"/>
                </a:solidFill>
              </a:rPr>
              <a:t>&lt;td&gt; </a:t>
            </a:r>
            <a:r>
              <a:rPr lang="en-IE" sz="2400" dirty="0"/>
              <a:t>tag). </a:t>
            </a:r>
          </a:p>
          <a:p>
            <a:r>
              <a:rPr lang="en-IE" sz="2400" dirty="0"/>
              <a:t>td stands for "table data," and holds the content of a data cell. </a:t>
            </a:r>
          </a:p>
          <a:p>
            <a:r>
              <a:rPr lang="en-IE" sz="2400" dirty="0"/>
              <a:t>A </a:t>
            </a:r>
            <a:r>
              <a:rPr lang="en-IE" sz="2400" dirty="0">
                <a:solidFill>
                  <a:srgbClr val="7030A0"/>
                </a:solidFill>
              </a:rPr>
              <a:t>&lt;td&gt; </a:t>
            </a:r>
            <a:r>
              <a:rPr lang="en-IE" sz="2400" dirty="0"/>
              <a:t>tag can contain text, links, images, lists, forms, other tables, etc.</a:t>
            </a:r>
          </a:p>
          <a:p>
            <a:pPr>
              <a:buNone/>
            </a:pPr>
            <a:endParaRPr lang="en-IE" sz="2400" dirty="0"/>
          </a:p>
          <a:p>
            <a:pPr lvl="1">
              <a:buNone/>
            </a:pPr>
            <a:r>
              <a:rPr lang="en-IE" sz="1600" dirty="0"/>
              <a:t>	</a:t>
            </a:r>
            <a:r>
              <a:rPr lang="en-IE" sz="1800" dirty="0"/>
              <a:t>&lt;table border="1"&gt;</a:t>
            </a:r>
            <a:br>
              <a:rPr lang="en-IE" sz="1800" dirty="0"/>
            </a:br>
            <a:r>
              <a:rPr lang="en-IE" sz="1800" dirty="0"/>
              <a:t>&lt;</a:t>
            </a:r>
            <a:r>
              <a:rPr lang="en-IE" sz="1800" dirty="0" err="1"/>
              <a:t>tr</a:t>
            </a:r>
            <a:r>
              <a:rPr lang="en-IE" sz="1800" dirty="0"/>
              <a:t>&gt;</a:t>
            </a:r>
            <a:br>
              <a:rPr lang="en-IE" sz="1800" dirty="0"/>
            </a:br>
            <a:r>
              <a:rPr lang="en-IE" sz="1800" dirty="0"/>
              <a:t>&lt;td&gt;row 1, cell 1&lt;/td&gt;</a:t>
            </a:r>
            <a:br>
              <a:rPr lang="en-IE" sz="1800" dirty="0"/>
            </a:br>
            <a:r>
              <a:rPr lang="en-IE" sz="1800" dirty="0"/>
              <a:t>&lt;td&gt;row 1, cell 2&lt;/td&gt;</a:t>
            </a:r>
            <a:br>
              <a:rPr lang="en-IE" sz="1800" dirty="0"/>
            </a:br>
            <a:r>
              <a:rPr lang="en-IE" sz="1800" dirty="0"/>
              <a:t>&lt;/</a:t>
            </a:r>
            <a:r>
              <a:rPr lang="en-IE" sz="1800" dirty="0" err="1"/>
              <a:t>tr</a:t>
            </a:r>
            <a:r>
              <a:rPr lang="en-IE" sz="1800" dirty="0"/>
              <a:t>&gt;</a:t>
            </a:r>
            <a:br>
              <a:rPr lang="en-IE" sz="1800" dirty="0"/>
            </a:br>
            <a:r>
              <a:rPr lang="en-IE" sz="1800" dirty="0"/>
              <a:t>&lt;</a:t>
            </a:r>
            <a:r>
              <a:rPr lang="en-IE" sz="1800" dirty="0" err="1"/>
              <a:t>tr</a:t>
            </a:r>
            <a:r>
              <a:rPr lang="en-IE" sz="1800" dirty="0"/>
              <a:t>&gt;</a:t>
            </a:r>
            <a:br>
              <a:rPr lang="en-IE" sz="1800" dirty="0"/>
            </a:br>
            <a:r>
              <a:rPr lang="en-IE" sz="1800" dirty="0"/>
              <a:t>&lt;td&gt;row 2, cell 1&lt;/td&gt;</a:t>
            </a:r>
            <a:br>
              <a:rPr lang="en-IE" sz="1800" dirty="0"/>
            </a:br>
            <a:r>
              <a:rPr lang="en-IE" sz="1800" dirty="0"/>
              <a:t>&lt;td&gt;row 2, cell 2&lt;/td&gt;</a:t>
            </a:r>
            <a:br>
              <a:rPr lang="en-IE" sz="1800" dirty="0"/>
            </a:br>
            <a:r>
              <a:rPr lang="en-IE" sz="1800" dirty="0"/>
              <a:t>&lt;/</a:t>
            </a:r>
            <a:r>
              <a:rPr lang="en-IE" sz="1800" dirty="0" err="1"/>
              <a:t>tr</a:t>
            </a:r>
            <a:r>
              <a:rPr lang="en-IE" sz="1800" dirty="0"/>
              <a:t>&gt;</a:t>
            </a:r>
            <a:br>
              <a:rPr lang="en-IE" sz="1800" dirty="0"/>
            </a:br>
            <a:r>
              <a:rPr lang="en-IE" sz="1800" dirty="0"/>
              <a:t>&lt;/table&gt;</a:t>
            </a:r>
            <a:endParaRPr lang="en-IE" sz="2000" dirty="0"/>
          </a:p>
          <a:p>
            <a:endParaRPr lang="en-IE"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500570"/>
            <a:ext cx="2582870" cy="75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000496" y="4429132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4422"/>
            <a:ext cx="9144000" cy="5643578"/>
          </a:xfrm>
        </p:spPr>
        <p:txBody>
          <a:bodyPr>
            <a:normAutofit lnSpcReduction="10000"/>
          </a:bodyPr>
          <a:lstStyle/>
          <a:p>
            <a:r>
              <a:rPr lang="en-IE" sz="2400" b="1" dirty="0"/>
              <a:t>Unordered Lists</a:t>
            </a:r>
          </a:p>
          <a:p>
            <a:pPr lvl="1"/>
            <a:r>
              <a:rPr lang="en-IE" sz="2000" dirty="0"/>
              <a:t>An unordered list starts with the </a:t>
            </a:r>
            <a:r>
              <a:rPr lang="en-IE" sz="2000" dirty="0">
                <a:solidFill>
                  <a:srgbClr val="7030A0"/>
                </a:solidFill>
              </a:rPr>
              <a:t>&lt;</a:t>
            </a:r>
            <a:r>
              <a:rPr lang="en-IE" sz="2000" dirty="0" err="1">
                <a:solidFill>
                  <a:srgbClr val="7030A0"/>
                </a:solidFill>
              </a:rPr>
              <a:t>ul</a:t>
            </a:r>
            <a:r>
              <a:rPr lang="en-IE" sz="2000" dirty="0">
                <a:solidFill>
                  <a:srgbClr val="7030A0"/>
                </a:solidFill>
              </a:rPr>
              <a:t>&gt; </a:t>
            </a:r>
            <a:r>
              <a:rPr lang="en-IE" sz="2000" dirty="0"/>
              <a:t>tag. Each list item starts with the </a:t>
            </a:r>
            <a:r>
              <a:rPr lang="en-IE" sz="2000" dirty="0">
                <a:solidFill>
                  <a:srgbClr val="7030A0"/>
                </a:solidFill>
              </a:rPr>
              <a:t>&lt;</a:t>
            </a:r>
            <a:r>
              <a:rPr lang="en-IE" sz="2000" dirty="0" err="1">
                <a:solidFill>
                  <a:srgbClr val="7030A0"/>
                </a:solidFill>
              </a:rPr>
              <a:t>li</a:t>
            </a:r>
            <a:r>
              <a:rPr lang="en-IE" sz="2000" dirty="0">
                <a:solidFill>
                  <a:srgbClr val="7030A0"/>
                </a:solidFill>
              </a:rPr>
              <a:t>&gt; </a:t>
            </a:r>
            <a:r>
              <a:rPr lang="en-IE" sz="2000" dirty="0"/>
              <a:t>tag.</a:t>
            </a:r>
          </a:p>
          <a:p>
            <a:pPr lvl="1"/>
            <a:r>
              <a:rPr lang="en-IE" sz="2000" dirty="0"/>
              <a:t>The list items </a:t>
            </a:r>
            <a:r>
              <a:rPr lang="en-IE" sz="2000" dirty="0" smtClean="0"/>
              <a:t>will be marked </a:t>
            </a:r>
            <a:r>
              <a:rPr lang="en-IE" sz="2000" dirty="0"/>
              <a:t>with </a:t>
            </a:r>
            <a:r>
              <a:rPr lang="en-IE" sz="2000" dirty="0" smtClean="0"/>
              <a:t>bullets (i.e., </a:t>
            </a:r>
            <a:r>
              <a:rPr lang="en-IE" sz="2000" dirty="0" smtClean="0">
                <a:sym typeface="Wingdings" panose="05000000000000000000" pitchFamily="2" charset="2"/>
              </a:rPr>
              <a:t>) by default</a:t>
            </a:r>
            <a:r>
              <a:rPr lang="en-IE" sz="2000" dirty="0" smtClean="0"/>
              <a:t>.</a:t>
            </a:r>
            <a:br>
              <a:rPr lang="en-IE" sz="2000" dirty="0" smtClean="0"/>
            </a:br>
            <a:endParaRPr lang="en-IE" sz="2000" dirty="0"/>
          </a:p>
          <a:p>
            <a:pPr lvl="3">
              <a:buNone/>
            </a:pPr>
            <a:r>
              <a:rPr lang="it-IT" dirty="0"/>
              <a:t>	&lt;ul&gt;</a:t>
            </a:r>
            <a:br>
              <a:rPr lang="it-IT" dirty="0"/>
            </a:br>
            <a:r>
              <a:rPr lang="it-IT" dirty="0"/>
              <a:t>&lt;li&gt;Coffee&lt;/li&gt;</a:t>
            </a:r>
            <a:br>
              <a:rPr lang="it-IT" dirty="0"/>
            </a:br>
            <a:r>
              <a:rPr lang="it-IT" dirty="0"/>
              <a:t>&lt;li&gt;Milk&lt;/li&gt;</a:t>
            </a:r>
            <a:br>
              <a:rPr lang="it-IT" dirty="0"/>
            </a:br>
            <a:r>
              <a:rPr lang="it-IT" dirty="0"/>
              <a:t>&lt;/ul&gt;</a:t>
            </a:r>
          </a:p>
          <a:p>
            <a:pPr lvl="1">
              <a:buNone/>
            </a:pPr>
            <a:endParaRPr lang="en-IE" sz="800" dirty="0"/>
          </a:p>
          <a:p>
            <a:r>
              <a:rPr lang="en-IE" sz="2400" b="1" dirty="0" smtClean="0"/>
              <a:t>Ordered Lists</a:t>
            </a:r>
          </a:p>
          <a:p>
            <a:pPr lvl="1"/>
            <a:r>
              <a:rPr lang="en-IE" sz="2000" dirty="0" smtClean="0"/>
              <a:t>An ordered list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</a:t>
            </a:r>
            <a:r>
              <a:rPr lang="en-IE" sz="2000" dirty="0" err="1" smtClean="0">
                <a:solidFill>
                  <a:srgbClr val="7030A0"/>
                </a:solidFill>
              </a:rPr>
              <a:t>ol</a:t>
            </a:r>
            <a:r>
              <a:rPr lang="en-IE" sz="2000" dirty="0" smtClean="0">
                <a:solidFill>
                  <a:srgbClr val="7030A0"/>
                </a:solidFill>
              </a:rPr>
              <a:t>&gt; </a:t>
            </a:r>
            <a:r>
              <a:rPr lang="en-IE" sz="2000" dirty="0" smtClean="0"/>
              <a:t>tag. Each list item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&lt;li&gt; </a:t>
            </a:r>
            <a:r>
              <a:rPr lang="en-IE" sz="2000" dirty="0" smtClean="0"/>
              <a:t>tag.</a:t>
            </a:r>
          </a:p>
          <a:p>
            <a:pPr lvl="1"/>
            <a:r>
              <a:rPr lang="en-IE" sz="2000" dirty="0" smtClean="0"/>
              <a:t>The list items are marked with numbers.</a:t>
            </a:r>
            <a:br>
              <a:rPr lang="en-IE" sz="2000" dirty="0" smtClean="0"/>
            </a:br>
            <a:endParaRPr lang="en-IE" sz="2000" dirty="0" smtClean="0"/>
          </a:p>
          <a:p>
            <a:pPr lvl="3">
              <a:buNone/>
            </a:pPr>
            <a:r>
              <a:rPr lang="it-IT" dirty="0" smtClean="0"/>
              <a:t>	&lt;ol&gt;</a:t>
            </a:r>
            <a:br>
              <a:rPr lang="it-IT" dirty="0" smtClean="0"/>
            </a:br>
            <a:r>
              <a:rPr lang="it-IT" dirty="0" smtClean="0"/>
              <a:t>&lt;li&gt;Coffee&lt;/li&gt;</a:t>
            </a:r>
            <a:br>
              <a:rPr lang="it-IT" dirty="0" smtClean="0"/>
            </a:br>
            <a:r>
              <a:rPr lang="it-IT" dirty="0" smtClean="0"/>
              <a:t>&lt;li&gt;Milk&lt;/li&gt;</a:t>
            </a:r>
            <a:br>
              <a:rPr lang="it-IT" dirty="0" smtClean="0"/>
            </a:br>
            <a:r>
              <a:rPr lang="it-IT" dirty="0" smtClean="0"/>
              <a:t>&lt;/ol&gt; </a:t>
            </a:r>
            <a:endParaRPr lang="en-IE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HTML Lists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929058" y="5572140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4000496" y="2786058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5572132" y="2786058"/>
            <a:ext cx="2143140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E" sz="2800" dirty="0"/>
              <a:t>  Coffee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/>
              <a:t>  Milk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72132" y="5301208"/>
            <a:ext cx="2143140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E" sz="2800" dirty="0"/>
              <a:t>Coffee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2800" dirty="0"/>
              <a:t>Milk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Description 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/>
              <a:t>A description list is a list of terms/names, with a description of each term/name.</a:t>
            </a:r>
          </a:p>
          <a:p>
            <a:r>
              <a:rPr lang="en-IE" sz="2400" dirty="0"/>
              <a:t>The &lt;dl&gt; tag defines a description list.</a:t>
            </a:r>
          </a:p>
          <a:p>
            <a:r>
              <a:rPr lang="en-IE" sz="2400" dirty="0"/>
              <a:t>The &lt;dl&gt; tag is used in conjunction with &lt;</a:t>
            </a:r>
            <a:r>
              <a:rPr lang="en-IE" sz="2400" dirty="0" err="1"/>
              <a:t>dt</a:t>
            </a:r>
            <a:r>
              <a:rPr lang="en-IE" sz="2400" dirty="0"/>
              <a:t>&gt; (defines terms/names) and &lt;</a:t>
            </a:r>
            <a:r>
              <a:rPr lang="en-IE" sz="2400" dirty="0" err="1"/>
              <a:t>dd</a:t>
            </a:r>
            <a:r>
              <a:rPr lang="en-IE" sz="2400" dirty="0"/>
              <a:t>&gt; (describes each term/name):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000" dirty="0"/>
              <a:t>	&lt;dl&gt;</a:t>
            </a:r>
            <a:br>
              <a:rPr lang="en-IE" sz="2000" dirty="0"/>
            </a:br>
            <a:r>
              <a:rPr lang="en-IE" sz="2000" dirty="0"/>
              <a:t>&lt;</a:t>
            </a:r>
            <a:r>
              <a:rPr lang="en-IE" sz="2000" dirty="0" err="1"/>
              <a:t>dt</a:t>
            </a:r>
            <a:r>
              <a:rPr lang="en-IE" sz="2000" dirty="0"/>
              <a:t>&gt;Coffee&lt;/</a:t>
            </a:r>
            <a:r>
              <a:rPr lang="en-IE" sz="2000" dirty="0" err="1"/>
              <a:t>dt</a:t>
            </a:r>
            <a:r>
              <a:rPr lang="en-IE" sz="2000" dirty="0"/>
              <a:t>&gt;</a:t>
            </a:r>
            <a:br>
              <a:rPr lang="en-IE" sz="2000" dirty="0"/>
            </a:br>
            <a:r>
              <a:rPr lang="en-IE" sz="2000" dirty="0"/>
              <a:t>&lt;</a:t>
            </a:r>
            <a:r>
              <a:rPr lang="en-IE" sz="2000" dirty="0" err="1"/>
              <a:t>dd</a:t>
            </a:r>
            <a:r>
              <a:rPr lang="en-IE" sz="2000" dirty="0"/>
              <a:t>&gt;- black hot drink&lt;/</a:t>
            </a:r>
            <a:r>
              <a:rPr lang="en-IE" sz="2000" dirty="0" err="1"/>
              <a:t>dd</a:t>
            </a:r>
            <a:r>
              <a:rPr lang="en-IE" sz="2000" dirty="0"/>
              <a:t>&gt;</a:t>
            </a:r>
            <a:br>
              <a:rPr lang="en-IE" sz="2000" dirty="0"/>
            </a:br>
            <a:r>
              <a:rPr lang="en-IE" sz="2000" dirty="0"/>
              <a:t>&lt;</a:t>
            </a:r>
            <a:r>
              <a:rPr lang="en-IE" sz="2000" dirty="0" err="1"/>
              <a:t>dt</a:t>
            </a:r>
            <a:r>
              <a:rPr lang="en-IE" sz="2000" dirty="0"/>
              <a:t>&gt;Milk&lt;/</a:t>
            </a:r>
            <a:r>
              <a:rPr lang="en-IE" sz="2000" dirty="0" err="1"/>
              <a:t>dt</a:t>
            </a:r>
            <a:r>
              <a:rPr lang="en-IE" sz="2000" dirty="0"/>
              <a:t>&gt;</a:t>
            </a:r>
            <a:br>
              <a:rPr lang="en-IE" sz="2000" dirty="0"/>
            </a:br>
            <a:r>
              <a:rPr lang="en-IE" sz="2000" dirty="0"/>
              <a:t>&lt;</a:t>
            </a:r>
            <a:r>
              <a:rPr lang="en-IE" sz="2000" dirty="0" err="1"/>
              <a:t>dd</a:t>
            </a:r>
            <a:r>
              <a:rPr lang="en-IE" sz="2000" dirty="0"/>
              <a:t>&gt;- white cold drink&lt;/</a:t>
            </a:r>
            <a:r>
              <a:rPr lang="en-IE" sz="2000" dirty="0" err="1"/>
              <a:t>dd</a:t>
            </a:r>
            <a:r>
              <a:rPr lang="en-IE" sz="2000" dirty="0"/>
              <a:t>&gt;</a:t>
            </a:r>
            <a:br>
              <a:rPr lang="en-IE" sz="2000" dirty="0"/>
            </a:br>
            <a:r>
              <a:rPr lang="en-IE" sz="2000" dirty="0"/>
              <a:t>&lt;/dl&gt;</a:t>
            </a:r>
          </a:p>
          <a:p>
            <a:pPr>
              <a:buNone/>
            </a:pPr>
            <a:endParaRPr lang="en-IE" sz="2400" dirty="0"/>
          </a:p>
          <a:p>
            <a:endParaRPr lang="en-IE" sz="2200" dirty="0"/>
          </a:p>
        </p:txBody>
      </p:sp>
      <p:sp>
        <p:nvSpPr>
          <p:cNvPr id="4" name="Rectangle 3"/>
          <p:cNvSpPr/>
          <p:nvPr/>
        </p:nvSpPr>
        <p:spPr>
          <a:xfrm>
            <a:off x="5429256" y="3786190"/>
            <a:ext cx="3214710" cy="20717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2400" dirty="0"/>
              <a:t>Coffee</a:t>
            </a:r>
          </a:p>
          <a:p>
            <a:pPr lvl="1"/>
            <a:r>
              <a:rPr lang="en-IE" sz="2400" dirty="0"/>
              <a:t>- black hot drink </a:t>
            </a:r>
          </a:p>
          <a:p>
            <a:r>
              <a:rPr lang="en-IE" sz="2400" dirty="0"/>
              <a:t>Milk</a:t>
            </a:r>
          </a:p>
          <a:p>
            <a:pPr lvl="1"/>
            <a:r>
              <a:rPr lang="en-IE" sz="2400" dirty="0"/>
              <a:t>- white cold drink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214810" y="4357694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Tips: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3000" dirty="0"/>
              <a:t>Lower-case tags and </a:t>
            </a:r>
            <a:r>
              <a:rPr lang="en-IE" sz="3000" dirty="0" smtClean="0"/>
              <a:t>attributes.</a:t>
            </a:r>
            <a:endParaRPr lang="en-IE" sz="3000" dirty="0"/>
          </a:p>
          <a:p>
            <a:r>
              <a:rPr lang="en-IE" sz="3000" dirty="0"/>
              <a:t>Quotes “” in attribute </a:t>
            </a:r>
            <a:r>
              <a:rPr lang="en-IE" sz="3000" dirty="0" smtClean="0"/>
              <a:t>values.</a:t>
            </a:r>
            <a:endParaRPr lang="en-IE" sz="3000" dirty="0"/>
          </a:p>
          <a:p>
            <a:r>
              <a:rPr lang="en-IE" sz="3000" dirty="0"/>
              <a:t>To see the HTML code of a page, right-click in the page and select "View Page Source" (in Chrome) or similar in another browser. </a:t>
            </a:r>
          </a:p>
          <a:p>
            <a:r>
              <a:rPr lang="en-IE" sz="3000" dirty="0"/>
              <a:t>With HTML, you cannot change the output by adding extra spaces or extra lines in your HTML code.</a:t>
            </a:r>
          </a:p>
          <a:p>
            <a:pPr lvl="1"/>
            <a:r>
              <a:rPr lang="en-IE" dirty="0"/>
              <a:t>The browser will remove any extra spaces and extra lines when the page is </a:t>
            </a:r>
            <a:r>
              <a:rPr lang="en-IE" dirty="0" smtClean="0"/>
              <a:t>displayed.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65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Web Browsers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643998" cy="2500330"/>
          </a:xfrm>
        </p:spPr>
        <p:txBody>
          <a:bodyPr>
            <a:normAutofit/>
          </a:bodyPr>
          <a:lstStyle/>
          <a:p>
            <a:r>
              <a:rPr lang="en-IE" sz="2400" dirty="0"/>
              <a:t>The purpose of a web browser (such as Google Chrome, Internet Explorer, Firefox, Safari) is to read HTML documents and display them as web pages.</a:t>
            </a:r>
          </a:p>
          <a:p>
            <a:r>
              <a:rPr lang="en-IE" sz="2400" dirty="0"/>
              <a:t>The browser does not display the HTML tags, but uses the tags to determine how the content of the HTML page is to be presented/displayed to the user:</a:t>
            </a:r>
          </a:p>
          <a:p>
            <a:pPr>
              <a:buNone/>
            </a:pPr>
            <a:endParaRPr lang="en-IE" sz="24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1883" y="3643314"/>
            <a:ext cx="45202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Tags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643998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400" dirty="0"/>
              <a:t>HTML </a:t>
            </a:r>
            <a:r>
              <a:rPr lang="en-IE" sz="2400" dirty="0" err="1"/>
              <a:t>markup</a:t>
            </a:r>
            <a:r>
              <a:rPr lang="en-IE" sz="2400" dirty="0"/>
              <a:t> tags are usually called HTML tags:</a:t>
            </a:r>
          </a:p>
          <a:p>
            <a:pPr>
              <a:buNone/>
            </a:pPr>
            <a:endParaRPr lang="en-IE" sz="2400" dirty="0"/>
          </a:p>
          <a:p>
            <a:r>
              <a:rPr lang="en-IE" sz="2400" dirty="0"/>
              <a:t>HTML tags are keywords (tag names) surrounded by </a:t>
            </a:r>
            <a:r>
              <a:rPr lang="en-IE" sz="2400" b="1" dirty="0"/>
              <a:t>angle brackets </a:t>
            </a:r>
            <a:r>
              <a:rPr lang="en-IE" sz="2400" dirty="0"/>
              <a:t>like &lt;html&gt;</a:t>
            </a:r>
          </a:p>
          <a:p>
            <a:r>
              <a:rPr lang="en-IE" sz="2400" dirty="0"/>
              <a:t>HTML tags normally </a:t>
            </a:r>
            <a:r>
              <a:rPr lang="en-IE" sz="2400" b="1" dirty="0"/>
              <a:t>come in pairs</a:t>
            </a:r>
            <a:r>
              <a:rPr lang="en-IE" sz="2400" dirty="0"/>
              <a:t> like &lt;b&gt; and &lt;/b&gt;</a:t>
            </a:r>
          </a:p>
          <a:p>
            <a:r>
              <a:rPr lang="en-IE" sz="2400" dirty="0"/>
              <a:t>The first tag in a pair is the </a:t>
            </a:r>
            <a:r>
              <a:rPr lang="en-IE" sz="2400" b="1" dirty="0"/>
              <a:t>start tag,</a:t>
            </a:r>
            <a:r>
              <a:rPr lang="en-IE" sz="2400" dirty="0"/>
              <a:t> the second tag is the </a:t>
            </a:r>
            <a:r>
              <a:rPr lang="en-IE" sz="2400" b="1" dirty="0"/>
              <a:t>end tag</a:t>
            </a:r>
            <a:endParaRPr lang="en-IE" sz="2400" dirty="0"/>
          </a:p>
          <a:p>
            <a:r>
              <a:rPr lang="en-IE" sz="2400" dirty="0"/>
              <a:t>The end tag is written like the start tag, with a </a:t>
            </a:r>
            <a:r>
              <a:rPr lang="en-IE" sz="2400" b="1" dirty="0"/>
              <a:t>forward slash</a:t>
            </a:r>
            <a:r>
              <a:rPr lang="en-IE" sz="2400" dirty="0"/>
              <a:t> before the tag name </a:t>
            </a:r>
          </a:p>
          <a:p>
            <a:r>
              <a:rPr lang="en-IE" sz="2400" dirty="0"/>
              <a:t>Start and end tags are also called </a:t>
            </a:r>
            <a:r>
              <a:rPr lang="en-IE" sz="2400" b="1" dirty="0"/>
              <a:t>opening tags</a:t>
            </a:r>
            <a:r>
              <a:rPr lang="en-IE" sz="2400" dirty="0"/>
              <a:t> and </a:t>
            </a:r>
            <a:r>
              <a:rPr lang="en-IE" sz="2400" b="1" dirty="0"/>
              <a:t>closing tags</a:t>
            </a:r>
          </a:p>
          <a:p>
            <a:pPr>
              <a:buNone/>
            </a:pPr>
            <a:endParaRPr lang="en-IE" sz="2400" b="1" dirty="0"/>
          </a:p>
          <a:p>
            <a:pPr>
              <a:buNone/>
            </a:pPr>
            <a:r>
              <a:rPr lang="en-IE" sz="2400" dirty="0"/>
              <a:t>Example: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tagname</a:t>
            </a:r>
            <a:r>
              <a:rPr lang="en-IE" sz="2400" dirty="0">
                <a:solidFill>
                  <a:srgbClr val="7030A0"/>
                </a:solidFill>
              </a:rPr>
              <a:t>&gt;</a:t>
            </a:r>
            <a:r>
              <a:rPr lang="en-IE" sz="2400" dirty="0"/>
              <a:t>content</a:t>
            </a:r>
            <a:r>
              <a:rPr lang="en-IE" sz="2400" dirty="0">
                <a:solidFill>
                  <a:srgbClr val="7030A0"/>
                </a:solidFill>
              </a:rPr>
              <a:t>&lt;/</a:t>
            </a:r>
            <a:r>
              <a:rPr lang="en-IE" sz="2400" dirty="0" err="1">
                <a:solidFill>
                  <a:srgbClr val="7030A0"/>
                </a:solidFill>
              </a:rPr>
              <a:t>tagname</a:t>
            </a:r>
            <a:r>
              <a:rPr lang="en-IE" sz="24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endParaRPr lang="en-IE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Closing tags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072098"/>
          </a:xfrm>
        </p:spPr>
        <p:txBody>
          <a:bodyPr>
            <a:normAutofit/>
          </a:bodyPr>
          <a:lstStyle/>
          <a:p>
            <a:r>
              <a:rPr lang="en-IE" sz="2400" dirty="0"/>
              <a:t>The </a:t>
            </a:r>
            <a:r>
              <a:rPr lang="en-IE" sz="2400" dirty="0">
                <a:solidFill>
                  <a:srgbClr val="7030A0"/>
                </a:solidFill>
              </a:rPr>
              <a:t>&lt;/body&gt; </a:t>
            </a:r>
            <a:r>
              <a:rPr lang="en-IE" sz="2400" dirty="0"/>
              <a:t>and </a:t>
            </a:r>
            <a:r>
              <a:rPr lang="en-IE" sz="2400" dirty="0">
                <a:solidFill>
                  <a:srgbClr val="7030A0"/>
                </a:solidFill>
              </a:rPr>
              <a:t>&lt;/html&gt; </a:t>
            </a:r>
            <a:r>
              <a:rPr lang="en-IE" sz="2400" dirty="0"/>
              <a:t>put a close to their respective elements.</a:t>
            </a:r>
          </a:p>
          <a:p>
            <a:r>
              <a:rPr lang="en-IE" sz="2400" dirty="0"/>
              <a:t>Not all tags have closing tags like this. </a:t>
            </a:r>
          </a:p>
          <a:p>
            <a:r>
              <a:rPr lang="en-IE" sz="2400" dirty="0"/>
              <a:t>Some tags, which do not wrap around content, will close themselves. The line-break tag for example, looks like this :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br</a:t>
            </a:r>
            <a:r>
              <a:rPr lang="en-IE" sz="2400" dirty="0">
                <a:solidFill>
                  <a:srgbClr val="7030A0"/>
                </a:solidFill>
              </a:rPr>
              <a:t>&gt;</a:t>
            </a:r>
            <a:endParaRPr lang="en-IE" sz="2400" dirty="0"/>
          </a:p>
          <a:p>
            <a:r>
              <a:rPr lang="en-IE" sz="2400" dirty="0"/>
              <a:t>You might come across “self-closing” tags, whereby a  </a:t>
            </a:r>
            <a:r>
              <a:rPr lang="en-IE" sz="2400" b="1" dirty="0" err="1"/>
              <a:t>br</a:t>
            </a:r>
            <a:r>
              <a:rPr lang="en-IE" sz="2400" dirty="0"/>
              <a:t> tag, for example, will look like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br</a:t>
            </a:r>
            <a:r>
              <a:rPr lang="en-IE" sz="2400" dirty="0">
                <a:solidFill>
                  <a:srgbClr val="7030A0"/>
                </a:solidFill>
              </a:rPr>
              <a:t> /&gt; </a:t>
            </a:r>
            <a:r>
              <a:rPr lang="en-IE" sz="2400" dirty="0"/>
              <a:t>instead of simply </a:t>
            </a:r>
            <a:r>
              <a:rPr lang="en-IE" sz="2400" dirty="0">
                <a:solidFill>
                  <a:srgbClr val="7030A0"/>
                </a:solidFill>
              </a:rPr>
              <a:t>&lt;</a:t>
            </a:r>
            <a:r>
              <a:rPr lang="en-IE" sz="2400" dirty="0" err="1">
                <a:solidFill>
                  <a:srgbClr val="7030A0"/>
                </a:solidFill>
              </a:rPr>
              <a:t>br</a:t>
            </a:r>
            <a:r>
              <a:rPr lang="en-IE" sz="2400" dirty="0">
                <a:solidFill>
                  <a:srgbClr val="7030A0"/>
                </a:solidFill>
              </a:rPr>
              <a:t>&gt;</a:t>
            </a:r>
            <a:r>
              <a:rPr lang="en-IE" sz="2400" dirty="0"/>
              <a:t>. </a:t>
            </a:r>
          </a:p>
          <a:p>
            <a:r>
              <a:rPr lang="en-IE" sz="2400" dirty="0"/>
              <a:t>This is a remnant of XHTML, a form of HTML based on another </a:t>
            </a:r>
            <a:r>
              <a:rPr lang="en-IE" sz="2400" dirty="0" err="1"/>
              <a:t>markup</a:t>
            </a:r>
            <a:r>
              <a:rPr lang="en-IE" sz="2400" dirty="0"/>
              <a:t> language called XML. </a:t>
            </a:r>
          </a:p>
          <a:p>
            <a:r>
              <a:rPr lang="en-IE" sz="2400" b="1" dirty="0"/>
              <a:t>HTML5</a:t>
            </a:r>
            <a:r>
              <a:rPr lang="en-IE" sz="2400" dirty="0"/>
              <a:t> will be happy with either format. </a:t>
            </a:r>
          </a:p>
          <a:p>
            <a:r>
              <a:rPr lang="en-IE" sz="2400" dirty="0"/>
              <a:t>All tags with content should be closed, in the format of </a:t>
            </a:r>
          </a:p>
          <a:p>
            <a:pPr marL="0" indent="0">
              <a:buNone/>
            </a:pPr>
            <a:r>
              <a:rPr lang="en-IE" sz="2400" b="1" dirty="0"/>
              <a:t>	opening tag → content → closing tag </a:t>
            </a:r>
            <a:r>
              <a:rPr lang="en-IE" sz="2400" dirty="0"/>
              <a:t>for good practice.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What are Attributes and Elements?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072098"/>
          </a:xfrm>
        </p:spPr>
        <p:txBody>
          <a:bodyPr>
            <a:normAutofit/>
          </a:bodyPr>
          <a:lstStyle/>
          <a:p>
            <a:r>
              <a:rPr lang="en-IE" sz="2400" b="1" dirty="0"/>
              <a:t>Attributes</a:t>
            </a:r>
          </a:p>
          <a:p>
            <a:pPr lvl="1"/>
            <a:r>
              <a:rPr lang="en-IE" sz="2000" dirty="0"/>
              <a:t>Tags can also have </a:t>
            </a:r>
            <a:r>
              <a:rPr lang="en-IE" sz="2000" b="1" dirty="0"/>
              <a:t>attributes</a:t>
            </a:r>
            <a:r>
              <a:rPr lang="en-IE" sz="2000" dirty="0"/>
              <a:t>, which are extra bits of information. </a:t>
            </a:r>
          </a:p>
          <a:p>
            <a:pPr lvl="1"/>
            <a:r>
              <a:rPr lang="en-IE" sz="2000" dirty="0"/>
              <a:t>Attributes appear inside the opening tag and their values sit inside quotation marks. </a:t>
            </a:r>
          </a:p>
          <a:p>
            <a:pPr marL="457200" lvl="1" indent="0">
              <a:buNone/>
            </a:pPr>
            <a:r>
              <a:rPr lang="en-IE" sz="2000" dirty="0">
                <a:solidFill>
                  <a:srgbClr val="7030A0"/>
                </a:solidFill>
              </a:rPr>
              <a:t>	&lt;tag attribute="value"&gt;Sample text&lt;/tag&gt;</a:t>
            </a:r>
            <a:endParaRPr lang="en-IE" sz="2000" dirty="0"/>
          </a:p>
          <a:p>
            <a:pPr lvl="1"/>
            <a:endParaRPr lang="en-IE" sz="2000" b="1" dirty="0"/>
          </a:p>
          <a:p>
            <a:r>
              <a:rPr lang="en-IE" sz="2400" b="1" dirty="0"/>
              <a:t>Elements</a:t>
            </a:r>
          </a:p>
          <a:p>
            <a:pPr lvl="1"/>
            <a:r>
              <a:rPr lang="en-IE" sz="2000" dirty="0"/>
              <a:t>Tags mark the beginning and end of an element. </a:t>
            </a:r>
          </a:p>
          <a:p>
            <a:pPr lvl="1"/>
            <a:r>
              <a:rPr lang="en-IE" sz="2000" dirty="0"/>
              <a:t>Elements are the bits that make up web pages. </a:t>
            </a:r>
          </a:p>
          <a:p>
            <a:pPr lvl="1"/>
            <a:r>
              <a:rPr lang="en-IE" sz="2000" dirty="0"/>
              <a:t>While </a:t>
            </a:r>
            <a:r>
              <a:rPr lang="en-IE" sz="2000" dirty="0">
                <a:solidFill>
                  <a:srgbClr val="7030A0"/>
                </a:solidFill>
              </a:rPr>
              <a:t>&lt;title&gt; </a:t>
            </a:r>
            <a:r>
              <a:rPr lang="en-IE" sz="2000" dirty="0"/>
              <a:t>and </a:t>
            </a:r>
            <a:r>
              <a:rPr lang="en-IE" sz="2000" dirty="0">
                <a:solidFill>
                  <a:srgbClr val="7030A0"/>
                </a:solidFill>
              </a:rPr>
              <a:t>&lt;/title&gt; </a:t>
            </a:r>
            <a:r>
              <a:rPr lang="en-IE" sz="2000" dirty="0"/>
              <a:t>are </a:t>
            </a:r>
            <a:r>
              <a:rPr lang="en-IE" sz="2000" b="1" dirty="0"/>
              <a:t>tags</a:t>
            </a:r>
            <a:r>
              <a:rPr lang="en-IE" sz="2000" dirty="0"/>
              <a:t>, </a:t>
            </a:r>
          </a:p>
          <a:p>
            <a:pPr marL="457200" lvl="1" indent="0">
              <a:buNone/>
            </a:pPr>
            <a:r>
              <a:rPr lang="en-IE" sz="2000" dirty="0">
                <a:solidFill>
                  <a:srgbClr val="7030A0"/>
                </a:solidFill>
              </a:rPr>
              <a:t>	&lt;title&gt;</a:t>
            </a:r>
            <a:r>
              <a:rPr lang="en-IE" sz="2000" dirty="0" err="1">
                <a:solidFill>
                  <a:srgbClr val="7030A0"/>
                </a:solidFill>
              </a:rPr>
              <a:t>Westworld</a:t>
            </a:r>
            <a:r>
              <a:rPr lang="en-IE" sz="2000" dirty="0">
                <a:solidFill>
                  <a:srgbClr val="7030A0"/>
                </a:solidFill>
              </a:rPr>
              <a:t>&lt;/title&gt; </a:t>
            </a:r>
            <a:r>
              <a:rPr lang="en-IE" sz="2000" dirty="0"/>
              <a:t>is a title </a:t>
            </a:r>
            <a:r>
              <a:rPr lang="en-IE" sz="2000" b="1" dirty="0"/>
              <a:t>element</a:t>
            </a:r>
            <a:r>
              <a:rPr lang="en-IE" sz="2000" dirty="0"/>
              <a:t>.</a:t>
            </a:r>
          </a:p>
          <a:p>
            <a:pPr marL="457200" lvl="1" indent="0">
              <a:buNone/>
            </a:pPr>
            <a:endParaRPr lang="en-IE" sz="2000" b="1" dirty="0"/>
          </a:p>
          <a:p>
            <a:pPr marL="457200" lvl="1" indent="0">
              <a:buNone/>
            </a:pPr>
            <a:r>
              <a:rPr lang="en-IE" sz="2000" b="1" dirty="0"/>
              <a:t>There is also the title attribute!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 of HTML </a:t>
            </a:r>
            <a:r>
              <a:rPr lang="en-IE" dirty="0"/>
              <a:t>Attributes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09" t="30713" r="15115" b="24591"/>
          <a:stretch/>
        </p:blipFill>
        <p:spPr>
          <a:xfrm>
            <a:off x="48071" y="1772816"/>
            <a:ext cx="9078987" cy="331236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7504" y="4941168"/>
            <a:ext cx="9270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 smtClean="0"/>
              <a:t>A more </a:t>
            </a:r>
            <a:r>
              <a:rPr lang="en-IE" sz="1600" dirty="0"/>
              <a:t>comprehensive </a:t>
            </a:r>
            <a:r>
              <a:rPr lang="en-IE" sz="1600" dirty="0" smtClean="0"/>
              <a:t>list: </a:t>
            </a:r>
            <a:r>
              <a:rPr lang="en-IE" sz="1600" dirty="0" smtClean="0">
                <a:hlinkClick r:id="rId3"/>
              </a:rPr>
              <a:t>https</a:t>
            </a:r>
            <a:r>
              <a:rPr lang="en-IE" sz="1600" dirty="0">
                <a:hlinkClick r:id="rId3"/>
              </a:rPr>
              <a:t>://</a:t>
            </a:r>
            <a:r>
              <a:rPr lang="en-IE" sz="1600" dirty="0">
                <a:hlinkClick r:id="rId3"/>
              </a:rPr>
              <a:t>developer.mozilla.org/en-US/docs/Web/HTML/Attributes</a:t>
            </a:r>
            <a:r>
              <a:rPr lang="en-IE" sz="1600" dirty="0"/>
              <a:t>.</a:t>
            </a:r>
          </a:p>
          <a:p>
            <a:endParaRPr lang="en-IE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I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="w3schools.jpg"</a:t>
            </a:r>
            <a:r>
              <a:rPr lang="en-I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="W3Schools.com"</a:t>
            </a:r>
            <a:r>
              <a:rPr lang="en-I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="104"</a:t>
            </a:r>
            <a:r>
              <a:rPr lang="en-I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="142"&gt;</a:t>
            </a:r>
          </a:p>
          <a:p>
            <a:endParaRPr lang="en-IE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I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IE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studyatdit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/" </a:t>
            </a:r>
            <a:r>
              <a:rPr lang="en-IE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nofollow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lang="en-IE" dirty="0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="_blank"&gt;</a:t>
            </a:r>
            <a:r>
              <a:rPr lang="en-IE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Study&lt;/a&gt;</a:t>
            </a:r>
            <a:endParaRPr lang="en-IE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Page Structure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6926" t="21987" r="16139" b="7980"/>
          <a:stretch/>
        </p:blipFill>
        <p:spPr>
          <a:xfrm>
            <a:off x="838385" y="1772816"/>
            <a:ext cx="7467229" cy="4392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HTML Versions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12036"/>
              </p:ext>
            </p:extLst>
          </p:nvPr>
        </p:nvGraphicFramePr>
        <p:xfrm>
          <a:off x="2428860" y="1308756"/>
          <a:ext cx="4214842" cy="448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2400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en-IE" sz="2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24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IE" sz="2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1991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HTML 2.0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1995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 3.2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1997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 4.01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1999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XHTML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2000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HTML5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2014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1229</Words>
  <Application>Microsoft Office PowerPoint</Application>
  <PresentationFormat>On-screen Show (4:3)</PresentationFormat>
  <Paragraphs>239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Wingdings</vt:lpstr>
      <vt:lpstr>Office Theme</vt:lpstr>
      <vt:lpstr>HTML</vt:lpstr>
      <vt:lpstr>What is HTML?</vt:lpstr>
      <vt:lpstr>Web Browsers</vt:lpstr>
      <vt:lpstr>HTML Tags</vt:lpstr>
      <vt:lpstr>Closing tags</vt:lpstr>
      <vt:lpstr>What are Attributes and Elements?</vt:lpstr>
      <vt:lpstr>Examples of HTML Attributes</vt:lpstr>
      <vt:lpstr>HTML Page Structure</vt:lpstr>
      <vt:lpstr>HTML Versions</vt:lpstr>
      <vt:lpstr>Editing HTML with Notepad++</vt:lpstr>
      <vt:lpstr>The &lt;!DOCTYPE&gt; Declaration</vt:lpstr>
      <vt:lpstr>&lt;head&gt; and &lt;body&gt;</vt:lpstr>
      <vt:lpstr>&lt;title&gt;</vt:lpstr>
      <vt:lpstr>HTML Headings</vt:lpstr>
      <vt:lpstr>HTML Headings</vt:lpstr>
      <vt:lpstr>HTML Lines</vt:lpstr>
      <vt:lpstr>HTML Comments</vt:lpstr>
      <vt:lpstr>HTML Paragraphs</vt:lpstr>
      <vt:lpstr>HTML Hyperlinks</vt:lpstr>
      <vt:lpstr>HTML Hyperlinks</vt:lpstr>
      <vt:lpstr>HTML Images </vt:lpstr>
      <vt:lpstr>HTML Tables</vt:lpstr>
      <vt:lpstr>HTML Lists</vt:lpstr>
      <vt:lpstr>Description Lists</vt:lpstr>
      <vt:lpstr>Tips: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493</cp:revision>
  <dcterms:created xsi:type="dcterms:W3CDTF">2013-10-15T00:01:08Z</dcterms:created>
  <dcterms:modified xsi:type="dcterms:W3CDTF">2018-09-09T07:34:20Z</dcterms:modified>
</cp:coreProperties>
</file>