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3" r:id="rId5"/>
    <p:sldId id="269" r:id="rId6"/>
    <p:sldId id="261" r:id="rId7"/>
    <p:sldId id="268" r:id="rId8"/>
    <p:sldId id="262" r:id="rId9"/>
    <p:sldId id="277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83" r:id="rId18"/>
    <p:sldId id="278" r:id="rId19"/>
    <p:sldId id="279" r:id="rId20"/>
    <p:sldId id="285" r:id="rId21"/>
    <p:sldId id="282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1328" autoAdjust="0"/>
  </p:normalViewPr>
  <p:slideViewPr>
    <p:cSldViewPr>
      <p:cViewPr varScale="1">
        <p:scale>
          <a:sx n="80" d="100"/>
          <a:sy n="80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6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4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smtClean="0"/>
              <a:t>Recommendation:</a:t>
            </a:r>
            <a:r>
              <a:rPr lang="en-IE" baseline="0" dirty="0" smtClean="0"/>
              <a:t> </a:t>
            </a:r>
            <a:r>
              <a:rPr lang="en-IE" dirty="0" smtClean="0"/>
              <a:t>Always declare variables at the top of their scope (e.g., at the start of the</a:t>
            </a:r>
            <a:r>
              <a:rPr lang="en-IE" baseline="0" dirty="0" smtClean="0"/>
              <a:t> script </a:t>
            </a:r>
            <a:r>
              <a:rPr lang="en-IE" dirty="0" smtClean="0"/>
              <a:t>or</a:t>
            </a:r>
            <a:r>
              <a:rPr lang="en-IE" baseline="0" dirty="0" smtClean="0"/>
              <a:t> a </a:t>
            </a:r>
            <a:r>
              <a:rPr lang="en-IE" dirty="0" smtClean="0"/>
              <a:t>function) to provide clarity as to their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7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typeof</a:t>
            </a:r>
            <a:r>
              <a:rPr lang="en-IE" dirty="0" smtClean="0"/>
              <a:t> operator returns a string indicating the type of the unevaluated operand.</a:t>
            </a:r>
          </a:p>
          <a:p>
            <a:r>
              <a:rPr lang="en-IE" dirty="0" err="1" smtClean="0"/>
              <a:t>typeof</a:t>
            </a:r>
            <a:r>
              <a:rPr lang="en-IE" dirty="0" smtClean="0"/>
              <a:t> 42; //returns “number”</a:t>
            </a:r>
          </a:p>
          <a:p>
            <a:r>
              <a:rPr lang="en-IE" dirty="0" err="1" smtClean="0"/>
              <a:t>typeof</a:t>
            </a:r>
            <a:r>
              <a:rPr lang="en-IE" dirty="0" smtClean="0"/>
              <a:t> [1, 2, 4];</a:t>
            </a:r>
            <a:r>
              <a:rPr lang="en-IE" baseline="0" dirty="0" smtClean="0"/>
              <a:t> // returns </a:t>
            </a:r>
            <a:r>
              <a:rPr lang="en-IE" dirty="0" smtClean="0"/>
              <a:t>“object”</a:t>
            </a:r>
          </a:p>
          <a:p>
            <a:r>
              <a:rPr lang="en-IE" dirty="0" err="1" smtClean="0"/>
              <a:t>typeof</a:t>
            </a:r>
            <a:r>
              <a:rPr lang="en-IE" dirty="0" smtClean="0"/>
              <a:t> new Date();</a:t>
            </a:r>
            <a:r>
              <a:rPr lang="en-IE" baseline="0" dirty="0" smtClean="0"/>
              <a:t> // returns </a:t>
            </a:r>
            <a:r>
              <a:rPr lang="en-IE" dirty="0" smtClean="0"/>
              <a:t>“object”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580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0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smtClean="0"/>
              <a:t>JavaScript allows</a:t>
            </a:r>
            <a:r>
              <a:rPr lang="en-IE" baseline="0" dirty="0" smtClean="0"/>
              <a:t> for </a:t>
            </a:r>
            <a:r>
              <a:rPr lang="en-IE" dirty="0" smtClean="0"/>
              <a:t>both type–converting and strict</a:t>
            </a:r>
            <a:r>
              <a:rPr lang="en-IE" baseline="0" dirty="0" smtClean="0"/>
              <a:t> </a:t>
            </a:r>
            <a:r>
              <a:rPr lang="en-IE" dirty="0" smtClean="0"/>
              <a:t>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16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smtClean="0"/>
              <a:t>JavaScript allows</a:t>
            </a:r>
            <a:r>
              <a:rPr lang="en-IE" baseline="0" dirty="0" smtClean="0"/>
              <a:t> for </a:t>
            </a:r>
            <a:r>
              <a:rPr lang="en-IE" dirty="0" smtClean="0"/>
              <a:t>both type–converting </a:t>
            </a:r>
            <a:r>
              <a:rPr lang="en-IE" smtClean="0"/>
              <a:t>and strict</a:t>
            </a:r>
            <a:r>
              <a:rPr lang="en-IE" baseline="0" smtClean="0"/>
              <a:t> </a:t>
            </a:r>
            <a:r>
              <a:rPr lang="en-IE" smtClean="0"/>
              <a:t>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front-end of most sites is </a:t>
            </a:r>
            <a:r>
              <a:rPr lang="en-IE" dirty="0" smtClean="0"/>
              <a:t>a combination of JavaScript and HTML and CSS.</a:t>
            </a:r>
          </a:p>
          <a:p>
            <a:pPr eaLnBrk="1" hangingPunct="1"/>
            <a:r>
              <a:rPr lang="en-IE" dirty="0" smtClean="0"/>
              <a:t>Asynchronous JavaScript And XML – request</a:t>
            </a:r>
            <a:r>
              <a:rPr lang="en-IE" baseline="0" dirty="0" smtClean="0"/>
              <a:t> and/or receive data from the server after the page has 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0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Also: “this”, </a:t>
            </a:r>
            <a:r>
              <a:rPr lang="en-IE" smtClean="0"/>
              <a:t>next lecture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74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567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1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Do not declare &lt;script&gt; again in the external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8086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JavaScript Introduction</a:t>
            </a:r>
          </a:p>
        </p:txBody>
      </p:sp>
      <p:pic>
        <p:nvPicPr>
          <p:cNvPr id="50178" name="Picture 2" descr="File:Unofficial JavaScript logo 2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9728" y="3464719"/>
            <a:ext cx="1964545" cy="1964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External </a:t>
            </a:r>
            <a:r>
              <a:rPr lang="en-IE" dirty="0" err="1"/>
              <a:t>JavaScripts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fontScale="92500"/>
          </a:bodyPr>
          <a:lstStyle/>
          <a:p>
            <a:r>
              <a:rPr lang="en-IE" sz="2400" dirty="0"/>
              <a:t>Scripts can also be placed in external files. External files often contain code to be used by several different web pages. </a:t>
            </a:r>
          </a:p>
          <a:p>
            <a:r>
              <a:rPr lang="en-IE" sz="2400" dirty="0"/>
              <a:t>External JavaScript files have the file extension .</a:t>
            </a:r>
            <a:r>
              <a:rPr lang="en-IE" sz="2400" dirty="0" err="1"/>
              <a:t>js</a:t>
            </a:r>
            <a:r>
              <a:rPr lang="en-IE" sz="2400" dirty="0"/>
              <a:t>.</a:t>
            </a:r>
          </a:p>
          <a:p>
            <a:r>
              <a:rPr lang="en-IE" sz="2400" dirty="0"/>
              <a:t>To use an external script, point to the .</a:t>
            </a:r>
            <a:r>
              <a:rPr lang="en-IE" sz="2400" dirty="0" err="1"/>
              <a:t>js</a:t>
            </a:r>
            <a:r>
              <a:rPr lang="en-IE" sz="2400" dirty="0"/>
              <a:t> file in the "</a:t>
            </a:r>
            <a:r>
              <a:rPr lang="en-IE" sz="2400" dirty="0" err="1"/>
              <a:t>src</a:t>
            </a:r>
            <a:r>
              <a:rPr lang="en-IE" sz="2400" dirty="0"/>
              <a:t>" attribute of 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tag:</a:t>
            </a:r>
            <a:endParaRPr lang="en-IE" sz="2000" dirty="0"/>
          </a:p>
          <a:p>
            <a:pPr lvl="1">
              <a:buNone/>
            </a:pPr>
            <a:r>
              <a:rPr lang="en-IE" sz="1600" dirty="0"/>
              <a:t>	</a:t>
            </a:r>
            <a:r>
              <a:rPr lang="en-IE" sz="2400" dirty="0">
                <a:solidFill>
                  <a:srgbClr val="7030A0"/>
                </a:solidFill>
              </a:rPr>
              <a:t>&lt;!DOCTYPE html&gt;</a:t>
            </a:r>
            <a:br>
              <a:rPr lang="en-IE" sz="2400" dirty="0">
                <a:solidFill>
                  <a:srgbClr val="7030A0"/>
                </a:solidFill>
              </a:rPr>
            </a:br>
            <a:r>
              <a:rPr lang="en-IE" sz="2400" dirty="0">
                <a:solidFill>
                  <a:srgbClr val="7030A0"/>
                </a:solidFill>
              </a:rPr>
              <a:t>&lt;html&gt;</a:t>
            </a:r>
            <a:br>
              <a:rPr lang="en-IE" sz="2400" dirty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7030A0"/>
                </a:solidFill>
              </a:rPr>
              <a:t>	&lt;</a:t>
            </a:r>
            <a:r>
              <a:rPr lang="en-IE" sz="2400" dirty="0">
                <a:solidFill>
                  <a:srgbClr val="7030A0"/>
                </a:solidFill>
              </a:rPr>
              <a:t>body&gt;</a:t>
            </a:r>
            <a:br>
              <a:rPr lang="en-IE" sz="2400" dirty="0">
                <a:solidFill>
                  <a:srgbClr val="7030A0"/>
                </a:solidFill>
              </a:rPr>
            </a:br>
            <a:r>
              <a:rPr lang="en-IE" sz="2400" dirty="0">
                <a:solidFill>
                  <a:srgbClr val="7030A0"/>
                </a:solidFill>
              </a:rPr>
              <a:t>	</a:t>
            </a:r>
            <a:r>
              <a:rPr lang="en-IE" sz="2400" dirty="0" smtClean="0">
                <a:solidFill>
                  <a:srgbClr val="7030A0"/>
                </a:solidFill>
              </a:rPr>
              <a:t>	</a:t>
            </a:r>
            <a:r>
              <a:rPr lang="en-IE" sz="2400" dirty="0" smtClean="0">
                <a:solidFill>
                  <a:srgbClr val="FF0000"/>
                </a:solidFill>
              </a:rPr>
              <a:t>&lt;</a:t>
            </a:r>
            <a:r>
              <a:rPr lang="en-IE" sz="2400" dirty="0">
                <a:solidFill>
                  <a:srgbClr val="FF0000"/>
                </a:solidFill>
              </a:rPr>
              <a:t>script </a:t>
            </a:r>
            <a:r>
              <a:rPr lang="en-IE" sz="2400" dirty="0" err="1">
                <a:solidFill>
                  <a:srgbClr val="FF0000"/>
                </a:solidFill>
              </a:rPr>
              <a:t>src</a:t>
            </a:r>
            <a:r>
              <a:rPr lang="en-IE" sz="2400" dirty="0">
                <a:solidFill>
                  <a:srgbClr val="FF0000"/>
                </a:solidFill>
              </a:rPr>
              <a:t>="myScript.js"&gt;&lt;/script&gt;</a:t>
            </a:r>
            <a:r>
              <a:rPr lang="en-IE" sz="2400" dirty="0">
                <a:solidFill>
                  <a:srgbClr val="7030A0"/>
                </a:solidFill>
              </a:rPr>
              <a:t/>
            </a:r>
            <a:br>
              <a:rPr lang="en-IE" sz="2400" dirty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7030A0"/>
                </a:solidFill>
              </a:rPr>
              <a:t>	&lt;/</a:t>
            </a:r>
            <a:r>
              <a:rPr lang="en-IE" sz="2400" dirty="0">
                <a:solidFill>
                  <a:srgbClr val="7030A0"/>
                </a:solidFill>
              </a:rPr>
              <a:t>body&gt;</a:t>
            </a:r>
            <a:br>
              <a:rPr lang="en-IE" sz="2400" dirty="0">
                <a:solidFill>
                  <a:srgbClr val="7030A0"/>
                </a:solidFill>
              </a:rPr>
            </a:br>
            <a:r>
              <a:rPr lang="en-IE" sz="2400" dirty="0">
                <a:solidFill>
                  <a:srgbClr val="7030A0"/>
                </a:solidFill>
              </a:rPr>
              <a:t>&lt;/html&gt;</a:t>
            </a:r>
          </a:p>
          <a:p>
            <a:r>
              <a:rPr lang="en-IE" sz="2800" dirty="0"/>
              <a:t>External scripts can be referenced with a full URL or with a path relative to the current web </a:t>
            </a:r>
            <a:r>
              <a:rPr lang="en-IE" sz="2800" dirty="0" smtClean="0"/>
              <a:t>page.</a:t>
            </a:r>
            <a:endParaRPr lang="en-IE" sz="2800" dirty="0"/>
          </a:p>
          <a:p>
            <a:pPr marL="0" indent="0">
              <a:buNone/>
            </a:pPr>
            <a:r>
              <a:rPr lang="en-IE" sz="2600" dirty="0"/>
              <a:t>&lt;script </a:t>
            </a:r>
            <a:r>
              <a:rPr lang="en-IE" sz="2600" dirty="0" err="1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IE" sz="26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IE" sz="2600" dirty="0" smtClean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IE" sz="2600" dirty="0">
                <a:solidFill>
                  <a:schemeClr val="accent3">
                    <a:lumMod val="75000"/>
                  </a:schemeClr>
                </a:solidFill>
              </a:rPr>
              <a:t>www.w3schools.com/js/myScript1.js</a:t>
            </a:r>
            <a:r>
              <a:rPr lang="en-IE" sz="2600" dirty="0"/>
              <a:t>"&gt;&lt;/script&gt;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/>
              <a:t>The assignment operator (=) assigns a value to a variable</a:t>
            </a:r>
          </a:p>
          <a:p>
            <a:r>
              <a:rPr lang="en-IE" sz="2400" dirty="0"/>
              <a:t>You declare JavaScript variables with the </a:t>
            </a:r>
            <a:r>
              <a:rPr lang="en-IE" sz="2400" b="1" dirty="0" err="1"/>
              <a:t>var</a:t>
            </a:r>
            <a:r>
              <a:rPr lang="en-IE" sz="2400" dirty="0"/>
              <a:t> keyword:</a:t>
            </a:r>
            <a:endParaRPr lang="en-IE" sz="1800" dirty="0"/>
          </a:p>
          <a:p>
            <a:pPr lvl="2">
              <a:buNone/>
            </a:pPr>
            <a:r>
              <a:rPr lang="en-IE" sz="1800" dirty="0" err="1"/>
              <a:t>var</a:t>
            </a:r>
            <a:r>
              <a:rPr lang="en-IE" sz="1800" dirty="0"/>
              <a:t> </a:t>
            </a:r>
            <a:r>
              <a:rPr lang="en-IE" sz="1800" dirty="0" err="1"/>
              <a:t>carname</a:t>
            </a:r>
            <a:r>
              <a:rPr lang="en-IE" sz="1800" dirty="0"/>
              <a:t> = "Volvo";</a:t>
            </a:r>
          </a:p>
          <a:p>
            <a:pPr lvl="2">
              <a:buNone/>
            </a:pPr>
            <a:endParaRPr lang="en-IE" sz="1800" b="1" dirty="0"/>
          </a:p>
          <a:p>
            <a:r>
              <a:rPr lang="en-IE" sz="2400" dirty="0"/>
              <a:t>You can declare many variables in one statement. Just start the statement with </a:t>
            </a:r>
            <a:r>
              <a:rPr lang="en-IE" sz="2400" b="1" dirty="0" err="1"/>
              <a:t>var</a:t>
            </a:r>
            <a:r>
              <a:rPr lang="en-IE" sz="2400" dirty="0"/>
              <a:t> and separate the variables by comma:</a:t>
            </a:r>
            <a:endParaRPr lang="en-IE" sz="2800" dirty="0"/>
          </a:p>
          <a:p>
            <a:pPr lvl="2">
              <a:buNone/>
            </a:pPr>
            <a:r>
              <a:rPr lang="en-IE" sz="1800" dirty="0" err="1"/>
              <a:t>var</a:t>
            </a:r>
            <a:r>
              <a:rPr lang="en-IE" sz="1800" dirty="0"/>
              <a:t> </a:t>
            </a:r>
            <a:r>
              <a:rPr lang="en-IE" sz="1800" dirty="0" err="1"/>
              <a:t>lastname</a:t>
            </a:r>
            <a:r>
              <a:rPr lang="en-IE" sz="1800" dirty="0"/>
              <a:t> = "Doe", age = 30, job = "carpenter"; </a:t>
            </a:r>
          </a:p>
          <a:p>
            <a:endParaRPr lang="en-IE" sz="2600" b="1" dirty="0"/>
          </a:p>
          <a:p>
            <a:r>
              <a:rPr lang="en-IE" sz="2400" dirty="0"/>
              <a:t>A variable declared without a value will have the value </a:t>
            </a:r>
            <a:r>
              <a:rPr lang="en-IE" sz="2400" b="1" dirty="0"/>
              <a:t>undefined</a:t>
            </a:r>
            <a:r>
              <a:rPr lang="en-IE" sz="2400" dirty="0"/>
              <a:t>.</a:t>
            </a:r>
          </a:p>
          <a:p>
            <a:r>
              <a:rPr lang="en-IE" sz="2400" dirty="0"/>
              <a:t>If you re-declare a JavaScript variable, it will not lose its </a:t>
            </a:r>
            <a:r>
              <a:rPr lang="en-IE" sz="2400" dirty="0" smtClean="0"/>
              <a:t>value because declarations are </a:t>
            </a:r>
            <a:r>
              <a:rPr lang="en-IE" sz="2400" dirty="0"/>
              <a:t>processed before any code is executed</a:t>
            </a:r>
            <a:r>
              <a:rPr lang="en-IE" sz="2400" dirty="0" smtClean="0"/>
              <a:t>.</a:t>
            </a:r>
            <a:endParaRPr lang="en-IE" sz="2400" dirty="0"/>
          </a:p>
          <a:p>
            <a:r>
              <a:rPr lang="en-IE" sz="2400" dirty="0"/>
              <a:t>If you assign a value to a variable that has not yet been declared, the variable will automatically be declared as a </a:t>
            </a:r>
            <a:r>
              <a:rPr lang="en-IE" sz="2400" b="1" dirty="0"/>
              <a:t>GLOBAL</a:t>
            </a:r>
            <a:r>
              <a:rPr lang="en-IE" sz="2400" dirty="0"/>
              <a:t>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Primitive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/>
              <a:t>JavaScript has dynamic types. This means that the same variable can be used as different types: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x;               // Now x is undefined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x = 5;           // Now x is a Number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x = "John";      // Now x is a String</a:t>
            </a:r>
          </a:p>
          <a:p>
            <a:pPr lvl="2">
              <a:buNone/>
            </a:pPr>
            <a:endParaRPr lang="en-IE" sz="1800" b="1" dirty="0"/>
          </a:p>
          <a:p>
            <a:r>
              <a:rPr lang="en-IE" sz="2600" dirty="0"/>
              <a:t>Variables may contain values of the following primitive types: </a:t>
            </a:r>
            <a:br>
              <a:rPr lang="en-IE" sz="2600" dirty="0"/>
            </a:br>
            <a:r>
              <a:rPr lang="en-IE" sz="2600" dirty="0"/>
              <a:t>Number, String, Boolean, Null</a:t>
            </a:r>
          </a:p>
          <a:p>
            <a:r>
              <a:rPr lang="en-IE" sz="2600" dirty="0"/>
              <a:t>Numbers are not allowed as the first character of </a:t>
            </a:r>
            <a:r>
              <a:rPr lang="en-IE" sz="2600" dirty="0" smtClean="0"/>
              <a:t>identifiers.</a:t>
            </a:r>
            <a:endParaRPr lang="en-IE" sz="2600" dirty="0"/>
          </a:p>
          <a:p>
            <a:r>
              <a:rPr lang="en-IE" sz="2600" dirty="0"/>
              <a:t>Joining words: </a:t>
            </a:r>
            <a:r>
              <a:rPr lang="en-IE" sz="2600" dirty="0" err="1"/>
              <a:t>firstName</a:t>
            </a:r>
            <a:r>
              <a:rPr lang="en-IE" sz="2600" dirty="0"/>
              <a:t>, </a:t>
            </a:r>
            <a:r>
              <a:rPr lang="en-IE" sz="2600" dirty="0" err="1"/>
              <a:t>lastName</a:t>
            </a:r>
            <a:r>
              <a:rPr lang="en-IE" sz="2600" dirty="0"/>
              <a:t>, </a:t>
            </a:r>
            <a:r>
              <a:rPr lang="en-IE" sz="2600" dirty="0" err="1"/>
              <a:t>masterCard</a:t>
            </a:r>
            <a:r>
              <a:rPr lang="en-IE" sz="2600" dirty="0"/>
              <a:t>, </a:t>
            </a:r>
            <a:r>
              <a:rPr lang="en-IE" sz="2600" dirty="0" err="1"/>
              <a:t>interCity</a:t>
            </a:r>
            <a:endParaRPr lang="en-I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Numbers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/>
              <a:t>JavaScript has only one type of numbers. Numbers can be written with, or without decimals: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x1=34.00;      // Written with decimals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x2=34;         // Written without decimals</a:t>
            </a:r>
          </a:p>
          <a:p>
            <a:pPr>
              <a:buNone/>
            </a:pPr>
            <a:endParaRPr lang="en-IE" sz="2600" dirty="0"/>
          </a:p>
          <a:p>
            <a:r>
              <a:rPr lang="en-IE" sz="2400" dirty="0"/>
              <a:t>Extra large or extra small numbers can be written with scientific (exponential) notation: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y=123e5;      // 12300000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z=123e-5;     // 0.00123</a:t>
            </a:r>
            <a:endParaRPr lang="en-I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Strings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/>
              <a:t>A string can be any text inside quotes. You can use single or double quotes: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</a:t>
            </a:r>
            <a:r>
              <a:rPr lang="pt-BR" sz="1800" dirty="0"/>
              <a:t>var carname="Volvo XC60";</a:t>
            </a:r>
            <a:br>
              <a:rPr lang="pt-BR" sz="1800" dirty="0"/>
            </a:br>
            <a:r>
              <a:rPr lang="pt-BR" sz="1800" dirty="0"/>
              <a:t>var carname='Volvo XC60';</a:t>
            </a:r>
            <a:endParaRPr lang="en-IE" sz="1800" dirty="0"/>
          </a:p>
          <a:p>
            <a:pPr>
              <a:buNone/>
            </a:pPr>
            <a:endParaRPr lang="en-IE" sz="2600" dirty="0"/>
          </a:p>
          <a:p>
            <a:r>
              <a:rPr lang="en-IE" sz="2400" dirty="0"/>
              <a:t>You can use quotes inside a string, as long as they don't match the quotes surrounding the string: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answer="It's alright";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answer="He is called 'Johnny'";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answer='He is called "Johnny"';</a:t>
            </a:r>
            <a:endParaRPr lang="en-I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Boolean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357430"/>
            <a:ext cx="8786874" cy="4357718"/>
          </a:xfrm>
        </p:spPr>
        <p:txBody>
          <a:bodyPr>
            <a:normAutofit/>
          </a:bodyPr>
          <a:lstStyle/>
          <a:p>
            <a:r>
              <a:rPr lang="en-IE" sz="2400" dirty="0"/>
              <a:t>Booleans can only have two values: true or false.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x=true;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y=false;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Undefined and Null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57364"/>
            <a:ext cx="8786874" cy="4857784"/>
          </a:xfrm>
        </p:spPr>
        <p:txBody>
          <a:bodyPr>
            <a:normAutofit/>
          </a:bodyPr>
          <a:lstStyle/>
          <a:p>
            <a:r>
              <a:rPr lang="en-IE" sz="2400" b="1" dirty="0"/>
              <a:t>Undefined</a:t>
            </a:r>
            <a:r>
              <a:rPr lang="en-IE" sz="2400" dirty="0"/>
              <a:t> is the value of a variable with no value. </a:t>
            </a:r>
          </a:p>
          <a:p>
            <a:r>
              <a:rPr lang="en-IE" sz="2400" dirty="0"/>
              <a:t>Variables can be emptied by setting the value to </a:t>
            </a:r>
            <a:r>
              <a:rPr lang="en-IE" sz="2400" b="1" dirty="0"/>
              <a:t>null</a:t>
            </a:r>
            <a:r>
              <a:rPr lang="en-IE" sz="2400" dirty="0"/>
              <a:t>;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 cars = null; </a:t>
            </a:r>
            <a:br>
              <a:rPr lang="en-IE" sz="1800" dirty="0"/>
            </a:br>
            <a:endParaRPr lang="en-I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"/>
            <a:ext cx="8229600" cy="1143000"/>
          </a:xfrm>
        </p:spPr>
        <p:txBody>
          <a:bodyPr/>
          <a:lstStyle/>
          <a:p>
            <a:r>
              <a:rPr lang="en-IE" dirty="0" err="1"/>
              <a:t>t</a:t>
            </a:r>
            <a:r>
              <a:rPr lang="en-IE" dirty="0" err="1" smtClean="0"/>
              <a:t>ypeof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6" y="1628801"/>
            <a:ext cx="7511364" cy="311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9" y="4820220"/>
            <a:ext cx="7398565" cy="9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Calling a Function with Arguments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715436" cy="5214974"/>
          </a:xfrm>
        </p:spPr>
        <p:txBody>
          <a:bodyPr>
            <a:normAutofit/>
          </a:bodyPr>
          <a:lstStyle/>
          <a:p>
            <a:r>
              <a:rPr lang="en-IE" sz="2400" dirty="0"/>
              <a:t>A function in JavaScript is always passed by value, just like the primitive types</a:t>
            </a:r>
            <a:br>
              <a:rPr lang="en-IE" sz="2400" dirty="0"/>
            </a:br>
            <a:endParaRPr lang="en-IE" sz="2400" dirty="0"/>
          </a:p>
          <a:p>
            <a:pPr lvl="2">
              <a:buNone/>
            </a:pPr>
            <a:r>
              <a:rPr lang="en-IE" sz="1600" dirty="0">
                <a:solidFill>
                  <a:srgbClr val="7030A0"/>
                </a:solidFill>
              </a:rPr>
              <a:t>&lt;!DOCTYPE html&gt;</a:t>
            </a:r>
          </a:p>
          <a:p>
            <a:pPr lvl="2">
              <a:buNone/>
            </a:pPr>
            <a:r>
              <a:rPr lang="en-IE" sz="1600" dirty="0">
                <a:solidFill>
                  <a:srgbClr val="7030A0"/>
                </a:solidFill>
              </a:rPr>
              <a:t>&lt;html&gt;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	&lt;</a:t>
            </a:r>
            <a:r>
              <a:rPr lang="en-IE" sz="1600" dirty="0">
                <a:solidFill>
                  <a:srgbClr val="7030A0"/>
                </a:solidFill>
              </a:rPr>
              <a:t>body&gt;</a:t>
            </a:r>
            <a:endParaRPr lang="en-IE" sz="1600" dirty="0"/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		&lt;</a:t>
            </a:r>
            <a:r>
              <a:rPr lang="en-IE" sz="1600" dirty="0">
                <a:solidFill>
                  <a:srgbClr val="7030A0"/>
                </a:solidFill>
              </a:rPr>
              <a:t>p&gt;</a:t>
            </a:r>
            <a:r>
              <a:rPr lang="en-IE" sz="1600" dirty="0"/>
              <a:t>Click one of the buttons to call a function with arguments</a:t>
            </a:r>
            <a:r>
              <a:rPr lang="en-IE" sz="1600" dirty="0">
                <a:solidFill>
                  <a:srgbClr val="7030A0"/>
                </a:solidFill>
              </a:rPr>
              <a:t>&lt;/p&gt;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		&lt;</a:t>
            </a:r>
            <a:r>
              <a:rPr lang="en-IE" sz="1600" dirty="0">
                <a:solidFill>
                  <a:srgbClr val="7030A0"/>
                </a:solidFill>
              </a:rPr>
              <a:t>button </a:t>
            </a:r>
            <a:r>
              <a:rPr lang="en-IE" sz="1600" dirty="0" err="1">
                <a:solidFill>
                  <a:srgbClr val="7030A0"/>
                </a:solidFill>
              </a:rPr>
              <a:t>onclick</a:t>
            </a:r>
            <a:r>
              <a:rPr lang="en-IE" sz="1600" dirty="0">
                <a:solidFill>
                  <a:srgbClr val="7030A0"/>
                </a:solidFill>
              </a:rPr>
              <a:t>="</a:t>
            </a:r>
            <a:r>
              <a:rPr lang="en-IE" sz="1600" u="sng" dirty="0" err="1">
                <a:solidFill>
                  <a:srgbClr val="FF0000"/>
                </a:solidFill>
              </a:rPr>
              <a:t>myFunction</a:t>
            </a:r>
            <a:r>
              <a:rPr lang="en-IE" sz="1600" u="sng" dirty="0">
                <a:solidFill>
                  <a:srgbClr val="FF0000"/>
                </a:solidFill>
              </a:rPr>
              <a:t>('</a:t>
            </a:r>
            <a:r>
              <a:rPr lang="en-IE" sz="1600" u="sng" dirty="0" err="1">
                <a:solidFill>
                  <a:srgbClr val="FF0000"/>
                </a:solidFill>
              </a:rPr>
              <a:t>Bob','Builder</a:t>
            </a:r>
            <a:r>
              <a:rPr lang="en-IE" sz="1600" u="sng" dirty="0">
                <a:solidFill>
                  <a:srgbClr val="FF0000"/>
                </a:solidFill>
              </a:rPr>
              <a:t>')</a:t>
            </a:r>
            <a:r>
              <a:rPr lang="en-IE" sz="1600" dirty="0">
                <a:solidFill>
                  <a:srgbClr val="7030A0"/>
                </a:solidFill>
              </a:rPr>
              <a:t>"&gt;</a:t>
            </a:r>
            <a:r>
              <a:rPr lang="en-IE" sz="1600" dirty="0"/>
              <a:t>Click for Bob</a:t>
            </a:r>
            <a:r>
              <a:rPr lang="en-IE" sz="1600" dirty="0">
                <a:solidFill>
                  <a:srgbClr val="7030A0"/>
                </a:solidFill>
              </a:rPr>
              <a:t>&lt;/button&gt;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		&lt;</a:t>
            </a:r>
            <a:r>
              <a:rPr lang="en-IE" sz="1600" dirty="0">
                <a:solidFill>
                  <a:srgbClr val="7030A0"/>
                </a:solidFill>
              </a:rPr>
              <a:t>script&gt;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smtClean="0"/>
              <a:t>		function </a:t>
            </a:r>
            <a:r>
              <a:rPr lang="en-IE" sz="1600" u="sng" dirty="0" err="1">
                <a:solidFill>
                  <a:srgbClr val="FF0000"/>
                </a:solidFill>
              </a:rPr>
              <a:t>myFunction</a:t>
            </a:r>
            <a:r>
              <a:rPr lang="en-IE" sz="1600" dirty="0"/>
              <a:t>(</a:t>
            </a:r>
            <a:r>
              <a:rPr lang="en-IE" sz="1600" dirty="0" err="1"/>
              <a:t>name,job</a:t>
            </a:r>
            <a:r>
              <a:rPr lang="en-IE" sz="1600" dirty="0"/>
              <a:t>){ // note we don’t use “</a:t>
            </a:r>
            <a:r>
              <a:rPr lang="en-IE" sz="1600" dirty="0" err="1"/>
              <a:t>var</a:t>
            </a:r>
            <a:r>
              <a:rPr lang="en-IE" sz="1600" dirty="0"/>
              <a:t> name”</a:t>
            </a:r>
          </a:p>
          <a:p>
            <a:pPr lvl="2">
              <a:buNone/>
            </a:pPr>
            <a:r>
              <a:rPr lang="en-IE" sz="1600" dirty="0"/>
              <a:t>		</a:t>
            </a:r>
            <a:r>
              <a:rPr lang="en-IE" sz="1600" dirty="0" smtClean="0"/>
              <a:t>		alert</a:t>
            </a:r>
            <a:r>
              <a:rPr lang="en-IE" sz="1600" dirty="0"/>
              <a:t>("Welcome " + name + ", the " + job);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smtClean="0"/>
              <a:t>		}</a:t>
            </a:r>
            <a:endParaRPr lang="en-IE" sz="1600" dirty="0"/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		&lt;/</a:t>
            </a:r>
            <a:r>
              <a:rPr lang="en-IE" sz="1600" dirty="0">
                <a:solidFill>
                  <a:srgbClr val="7030A0"/>
                </a:solidFill>
              </a:rPr>
              <a:t>script&gt;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	&lt;/</a:t>
            </a:r>
            <a:r>
              <a:rPr lang="en-IE" sz="1600" dirty="0">
                <a:solidFill>
                  <a:srgbClr val="7030A0"/>
                </a:solidFill>
              </a:rPr>
              <a:t>body&gt;</a:t>
            </a:r>
          </a:p>
          <a:p>
            <a:pPr lvl="2">
              <a:buNone/>
            </a:pPr>
            <a:r>
              <a:rPr lang="en-IE" sz="1600" dirty="0">
                <a:solidFill>
                  <a:srgbClr val="7030A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Comparison Operators (== </a:t>
            </a:r>
            <a:r>
              <a:rPr lang="en-IE" dirty="0"/>
              <a:t>vs </a:t>
            </a:r>
            <a:r>
              <a:rPr lang="en-IE" dirty="0" smtClean="0"/>
              <a:t>===)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715436" cy="5214974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Equality </a:t>
            </a:r>
            <a:r>
              <a:rPr lang="en-IE" sz="2400" b="1" dirty="0"/>
              <a:t>operator ==</a:t>
            </a:r>
            <a:r>
              <a:rPr lang="en-IE" sz="2400" dirty="0"/>
              <a:t>, the interpreter implicitly tries to convert the values before comparing</a:t>
            </a:r>
            <a:r>
              <a:rPr lang="en-IE" sz="2400" dirty="0" smtClean="0"/>
              <a:t>.</a:t>
            </a:r>
            <a:br>
              <a:rPr lang="en-IE" sz="2400" dirty="0" smtClean="0"/>
            </a:br>
            <a:endParaRPr lang="en-IE" sz="1100" dirty="0"/>
          </a:p>
          <a:p>
            <a:pPr lvl="2">
              <a:buNone/>
            </a:pPr>
            <a:r>
              <a:rPr lang="en-IE" sz="1600" dirty="0"/>
              <a:t>function </a:t>
            </a:r>
            <a:r>
              <a:rPr lang="en-IE" sz="1600" dirty="0" err="1"/>
              <a:t>myFunction</a:t>
            </a:r>
            <a:r>
              <a:rPr lang="en-IE" sz="1600" dirty="0"/>
              <a:t>(){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err="1"/>
              <a:t>var</a:t>
            </a:r>
            <a:r>
              <a:rPr lang="en-IE" sz="1600" dirty="0"/>
              <a:t> </a:t>
            </a:r>
            <a:r>
              <a:rPr lang="en-IE" sz="1600" dirty="0" smtClean="0"/>
              <a:t>x = 5</a:t>
            </a:r>
            <a:r>
              <a:rPr lang="en-IE" sz="1600" dirty="0"/>
              <a:t>;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err="1"/>
              <a:t>document.getElementById</a:t>
            </a:r>
            <a:r>
              <a:rPr lang="en-IE" sz="1600" dirty="0"/>
              <a:t>("demo").</a:t>
            </a:r>
            <a:r>
              <a:rPr lang="en-IE" sz="1600" dirty="0" err="1" smtClean="0"/>
              <a:t>innerHTML</a:t>
            </a:r>
            <a:r>
              <a:rPr lang="en-IE" sz="1600" dirty="0" smtClean="0"/>
              <a:t> = x </a:t>
            </a:r>
            <a:r>
              <a:rPr lang="en-IE" sz="1600" dirty="0" smtClean="0">
                <a:solidFill>
                  <a:srgbClr val="FF0000"/>
                </a:solidFill>
              </a:rPr>
              <a:t>== </a:t>
            </a:r>
            <a:r>
              <a:rPr lang="en-IE" sz="1600" dirty="0" smtClean="0"/>
              <a:t>"</a:t>
            </a:r>
            <a:r>
              <a:rPr lang="en-IE" sz="1600" dirty="0"/>
              <a:t>5"; //returns true</a:t>
            </a:r>
          </a:p>
          <a:p>
            <a:pPr lvl="2">
              <a:buNone/>
            </a:pPr>
            <a:r>
              <a:rPr lang="en-IE" sz="1600" dirty="0"/>
              <a:t>}</a:t>
            </a:r>
          </a:p>
          <a:p>
            <a:endParaRPr lang="en-IE" sz="1400" dirty="0"/>
          </a:p>
          <a:p>
            <a:r>
              <a:rPr lang="en-IE" sz="2400" b="1" dirty="0" smtClean="0"/>
              <a:t>Identity </a:t>
            </a:r>
            <a:r>
              <a:rPr lang="en-IE" sz="2400" b="1" dirty="0"/>
              <a:t>operator ===</a:t>
            </a:r>
            <a:r>
              <a:rPr lang="en-IE" sz="2400" dirty="0"/>
              <a:t>, does not convert </a:t>
            </a:r>
            <a:r>
              <a:rPr lang="en-IE" sz="2400" dirty="0" smtClean="0"/>
              <a:t>values </a:t>
            </a:r>
            <a:r>
              <a:rPr lang="en-IE" sz="2400" dirty="0"/>
              <a:t>when </a:t>
            </a:r>
            <a:r>
              <a:rPr lang="en-IE" sz="2400" dirty="0" smtClean="0"/>
              <a:t>comparing. </a:t>
            </a:r>
            <a:br>
              <a:rPr lang="en-IE" sz="2400" dirty="0" smtClean="0"/>
            </a:br>
            <a:r>
              <a:rPr lang="en-IE" sz="2400" i="1" dirty="0" smtClean="0"/>
              <a:t>Only true </a:t>
            </a:r>
            <a:r>
              <a:rPr lang="en-IE" sz="2400" dirty="0" smtClean="0"/>
              <a:t>if the operands </a:t>
            </a:r>
            <a:r>
              <a:rPr lang="en-IE" sz="2400" dirty="0"/>
              <a:t>are of the </a:t>
            </a:r>
            <a:r>
              <a:rPr lang="en-IE" sz="2400" i="1" dirty="0"/>
              <a:t>same type </a:t>
            </a:r>
            <a:r>
              <a:rPr lang="en-IE" sz="2400" dirty="0"/>
              <a:t>and </a:t>
            </a:r>
            <a:r>
              <a:rPr lang="en-IE" sz="2400" dirty="0" smtClean="0"/>
              <a:t>the </a:t>
            </a:r>
            <a:r>
              <a:rPr lang="en-IE" sz="2400" i="1" dirty="0" smtClean="0"/>
              <a:t>contents match</a:t>
            </a:r>
            <a:r>
              <a:rPr lang="en-IE" sz="2400" dirty="0" smtClean="0"/>
              <a:t>.</a:t>
            </a:r>
            <a:endParaRPr lang="en-IE" sz="2400" dirty="0"/>
          </a:p>
          <a:p>
            <a:endParaRPr lang="en-IE" sz="1200" dirty="0"/>
          </a:p>
          <a:p>
            <a:pPr lvl="2">
              <a:buNone/>
            </a:pPr>
            <a:r>
              <a:rPr lang="en-IE" sz="1600" dirty="0"/>
              <a:t>function </a:t>
            </a:r>
            <a:r>
              <a:rPr lang="en-IE" sz="1600" dirty="0" err="1"/>
              <a:t>myFunction</a:t>
            </a:r>
            <a:r>
              <a:rPr lang="en-IE" sz="1600" dirty="0"/>
              <a:t>(){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err="1"/>
              <a:t>var</a:t>
            </a:r>
            <a:r>
              <a:rPr lang="en-IE" sz="1600" dirty="0"/>
              <a:t> </a:t>
            </a:r>
            <a:r>
              <a:rPr lang="en-IE" sz="1600" dirty="0" smtClean="0"/>
              <a:t>x = 5</a:t>
            </a:r>
            <a:r>
              <a:rPr lang="en-IE" sz="1600" dirty="0"/>
              <a:t>;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err="1"/>
              <a:t>document.getElementById</a:t>
            </a:r>
            <a:r>
              <a:rPr lang="en-IE" sz="1600" dirty="0"/>
              <a:t>("demo").</a:t>
            </a:r>
            <a:r>
              <a:rPr lang="en-IE" sz="1600" dirty="0" err="1" smtClean="0"/>
              <a:t>innerHTML</a:t>
            </a:r>
            <a:r>
              <a:rPr lang="en-IE" sz="1600" dirty="0" smtClean="0"/>
              <a:t> = x </a:t>
            </a:r>
            <a:r>
              <a:rPr lang="en-IE" sz="1600" dirty="0" smtClean="0">
                <a:solidFill>
                  <a:srgbClr val="FF0000"/>
                </a:solidFill>
              </a:rPr>
              <a:t>=== </a:t>
            </a:r>
            <a:r>
              <a:rPr lang="en-IE" sz="1600" dirty="0" smtClean="0"/>
              <a:t>"</a:t>
            </a:r>
            <a:r>
              <a:rPr lang="en-IE" sz="1600" dirty="0"/>
              <a:t>5"; //returns false</a:t>
            </a:r>
          </a:p>
          <a:p>
            <a:pPr lvl="2">
              <a:buNone/>
            </a:pPr>
            <a:r>
              <a:rPr lang="en-IE" sz="1600" dirty="0"/>
              <a:t>}</a:t>
            </a:r>
          </a:p>
          <a:p>
            <a:endParaRPr lang="en-IE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What is JavaScript?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/>
              <a:t>JavaScript is a </a:t>
            </a:r>
            <a:r>
              <a:rPr lang="en-IE" sz="2400" b="1" dirty="0"/>
              <a:t>dynamic</a:t>
            </a:r>
            <a:r>
              <a:rPr lang="en-IE" sz="2400" dirty="0"/>
              <a:t> computer programming language.</a:t>
            </a:r>
          </a:p>
          <a:p>
            <a:pPr lvl="1"/>
            <a:r>
              <a:rPr lang="en-IE" sz="2000" dirty="0"/>
              <a:t>Dynamic programming language is a class of high-level programming languages which, at runtime, execute many common programming behaviours that static programming languages perform during compilation. </a:t>
            </a:r>
          </a:p>
          <a:p>
            <a:pPr lvl="1"/>
            <a:r>
              <a:rPr lang="en-IE" sz="2000" dirty="0"/>
              <a:t>Dynamic languages can be (but not always) frequently referred to as "scripting languages“.</a:t>
            </a:r>
          </a:p>
          <a:p>
            <a:r>
              <a:rPr lang="en-IE" sz="2400" dirty="0" smtClean="0"/>
              <a:t>Originally only executed </a:t>
            </a:r>
            <a:r>
              <a:rPr lang="en-IE" sz="2400" b="1" dirty="0"/>
              <a:t>client-side</a:t>
            </a:r>
            <a:r>
              <a:rPr lang="en-IE" sz="2400" dirty="0"/>
              <a:t>, by the user's web browser.</a:t>
            </a:r>
          </a:p>
          <a:p>
            <a:pPr lvl="1"/>
            <a:r>
              <a:rPr lang="en-IE" sz="2000" dirty="0"/>
              <a:t>As opposed to server-side (on the web server</a:t>
            </a:r>
            <a:r>
              <a:rPr lang="en-IE" sz="2000" dirty="0" smtClean="0"/>
              <a:t>).</a:t>
            </a:r>
          </a:p>
          <a:p>
            <a:pPr lvl="1"/>
            <a:r>
              <a:rPr lang="en-IE" sz="2000" dirty="0" smtClean="0"/>
              <a:t>Currently, Node.js (an </a:t>
            </a:r>
            <a:r>
              <a:rPr lang="en-IE" sz="2000" dirty="0"/>
              <a:t>open source server </a:t>
            </a:r>
            <a:r>
              <a:rPr lang="en-IE" sz="2000" dirty="0" smtClean="0"/>
              <a:t>framework) allows </a:t>
            </a:r>
            <a:r>
              <a:rPr lang="en-IE" sz="2000" dirty="0"/>
              <a:t>you to run JavaScript on the server.</a:t>
            </a:r>
          </a:p>
          <a:p>
            <a:r>
              <a:rPr lang="en-IE" sz="2400" dirty="0" smtClean="0"/>
              <a:t>Like </a:t>
            </a:r>
            <a:r>
              <a:rPr lang="en-IE" sz="2400" dirty="0"/>
              <a:t>many dynamic languages JavaScript is </a:t>
            </a:r>
            <a:r>
              <a:rPr lang="en-IE" sz="2400" b="1" dirty="0"/>
              <a:t>dynamically typed</a:t>
            </a:r>
            <a:r>
              <a:rPr lang="en-IE" sz="2400" dirty="0"/>
              <a:t>.</a:t>
            </a:r>
          </a:p>
          <a:p>
            <a:pPr lvl="1"/>
            <a:r>
              <a:rPr lang="en-IE" sz="2000" dirty="0"/>
              <a:t>At runtime, the system merely checks that a variable supports all of the operations performed on it.</a:t>
            </a:r>
          </a:p>
          <a:p>
            <a:r>
              <a:rPr lang="en-IE" sz="2400" dirty="0"/>
              <a:t>JavaScript is </a:t>
            </a:r>
            <a:r>
              <a:rPr lang="en-IE" sz="2400" b="1" dirty="0"/>
              <a:t>not</a:t>
            </a:r>
            <a:r>
              <a:rPr lang="en-IE" sz="2400" dirty="0"/>
              <a:t> part of the Java platform.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Comparison Operators (!= vs !==)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715436" cy="5214974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Inequality </a:t>
            </a:r>
            <a:r>
              <a:rPr lang="en-IE" sz="2400" b="1" dirty="0"/>
              <a:t>operator </a:t>
            </a:r>
            <a:r>
              <a:rPr lang="en-IE" sz="2400" b="1" dirty="0" smtClean="0"/>
              <a:t>!=</a:t>
            </a:r>
            <a:r>
              <a:rPr lang="en-IE" sz="2400" dirty="0" smtClean="0"/>
              <a:t>, </a:t>
            </a:r>
            <a:r>
              <a:rPr lang="en-IE" sz="2400" dirty="0"/>
              <a:t>the interpreter implicitly tries to convert the values </a:t>
            </a:r>
            <a:r>
              <a:rPr lang="en-IE" sz="2400" dirty="0" smtClean="0"/>
              <a:t>to an appropriate type before </a:t>
            </a:r>
            <a:r>
              <a:rPr lang="en-IE" sz="2400" dirty="0"/>
              <a:t>comparing</a:t>
            </a:r>
            <a:r>
              <a:rPr lang="en-IE" sz="2400" dirty="0" smtClean="0"/>
              <a:t>.</a:t>
            </a:r>
            <a:br>
              <a:rPr lang="en-IE" sz="2400" dirty="0" smtClean="0"/>
            </a:br>
            <a:endParaRPr lang="en-IE" sz="1100" dirty="0"/>
          </a:p>
          <a:p>
            <a:pPr lvl="2">
              <a:buNone/>
            </a:pPr>
            <a:r>
              <a:rPr lang="en-IE" sz="1600" dirty="0" err="1"/>
              <a:t>var</a:t>
            </a:r>
            <a:r>
              <a:rPr lang="en-IE" sz="1600" dirty="0"/>
              <a:t> x = </a:t>
            </a:r>
            <a:r>
              <a:rPr lang="en-IE" sz="1600" dirty="0" smtClean="0"/>
              <a:t>‘5’;</a:t>
            </a:r>
          </a:p>
          <a:p>
            <a:pPr lvl="2">
              <a:buNone/>
            </a:pPr>
            <a:r>
              <a:rPr lang="en-IE" sz="1600" dirty="0" smtClean="0"/>
              <a:t>x != 5; // returns false</a:t>
            </a:r>
          </a:p>
          <a:p>
            <a:pPr lvl="2">
              <a:buNone/>
            </a:pPr>
            <a:endParaRPr lang="en-IE" sz="1400" dirty="0"/>
          </a:p>
          <a:p>
            <a:r>
              <a:rPr lang="en-IE" sz="2400" b="1" dirty="0" smtClean="0"/>
              <a:t>Non-identity or strict inequality operator !==</a:t>
            </a:r>
            <a:r>
              <a:rPr lang="en-IE" sz="2400" dirty="0" smtClean="0"/>
              <a:t>, </a:t>
            </a:r>
            <a:r>
              <a:rPr lang="en-IE" sz="2400" dirty="0"/>
              <a:t>does not convert </a:t>
            </a:r>
            <a:r>
              <a:rPr lang="en-IE" sz="2400" dirty="0" smtClean="0"/>
              <a:t>values </a:t>
            </a:r>
            <a:r>
              <a:rPr lang="en-IE" sz="2400" dirty="0"/>
              <a:t>when </a:t>
            </a:r>
            <a:r>
              <a:rPr lang="en-IE" sz="2400" dirty="0" smtClean="0"/>
              <a:t>comparing. </a:t>
            </a:r>
            <a:br>
              <a:rPr lang="en-IE" sz="2400" dirty="0" smtClean="0"/>
            </a:br>
            <a:r>
              <a:rPr lang="en-IE" sz="2400" i="1" dirty="0" smtClean="0"/>
              <a:t>Only true </a:t>
            </a:r>
            <a:r>
              <a:rPr lang="en-IE" sz="2400" dirty="0" smtClean="0"/>
              <a:t>if the operands </a:t>
            </a:r>
            <a:r>
              <a:rPr lang="en-IE" sz="2400" dirty="0"/>
              <a:t>are </a:t>
            </a:r>
            <a:r>
              <a:rPr lang="en-IE" sz="2400" dirty="0" smtClean="0"/>
              <a:t>not of </a:t>
            </a:r>
            <a:r>
              <a:rPr lang="en-IE" sz="2400" dirty="0"/>
              <a:t>the </a:t>
            </a:r>
            <a:r>
              <a:rPr lang="en-IE" sz="2400" i="1" dirty="0"/>
              <a:t>same type </a:t>
            </a:r>
            <a:r>
              <a:rPr lang="en-IE" sz="2400" dirty="0"/>
              <a:t>and </a:t>
            </a:r>
            <a:r>
              <a:rPr lang="en-IE" sz="2400" dirty="0" smtClean="0"/>
              <a:t>the </a:t>
            </a:r>
            <a:r>
              <a:rPr lang="en-IE" sz="2400" i="1" dirty="0" smtClean="0"/>
              <a:t>contents do not match</a:t>
            </a:r>
            <a:r>
              <a:rPr lang="en-IE" sz="2400" dirty="0" smtClean="0"/>
              <a:t>.</a:t>
            </a:r>
            <a:endParaRPr lang="en-IE" sz="2400" dirty="0"/>
          </a:p>
          <a:p>
            <a:endParaRPr lang="en-IE" sz="1200" dirty="0"/>
          </a:p>
          <a:p>
            <a:pPr lvl="2">
              <a:buNone/>
            </a:pPr>
            <a:r>
              <a:rPr lang="en-IE" sz="1600" dirty="0" err="1"/>
              <a:t>var</a:t>
            </a:r>
            <a:r>
              <a:rPr lang="en-IE" sz="1600" dirty="0"/>
              <a:t> x = </a:t>
            </a:r>
            <a:r>
              <a:rPr lang="en-IE" sz="1600" dirty="0" smtClean="0"/>
              <a:t>‘5’;</a:t>
            </a:r>
            <a:endParaRPr lang="en-IE" sz="1600" dirty="0"/>
          </a:p>
          <a:p>
            <a:pPr lvl="2">
              <a:buNone/>
            </a:pPr>
            <a:r>
              <a:rPr lang="en-IE" sz="1600" dirty="0"/>
              <a:t>x </a:t>
            </a:r>
            <a:r>
              <a:rPr lang="en-IE" sz="1600" dirty="0" smtClean="0"/>
              <a:t>!== </a:t>
            </a:r>
            <a:r>
              <a:rPr lang="en-IE" sz="1600" dirty="0"/>
              <a:t>5; // returns </a:t>
            </a:r>
            <a:r>
              <a:rPr lang="en-IE" sz="1600" dirty="0" smtClean="0"/>
              <a:t>true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24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Keywords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03" t="27679" r="25849" b="10272"/>
          <a:stretch/>
        </p:blipFill>
        <p:spPr>
          <a:xfrm>
            <a:off x="658086" y="1628800"/>
            <a:ext cx="7827828" cy="47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Good Practice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Use semicolons </a:t>
            </a:r>
            <a:r>
              <a:rPr lang="en-IE" dirty="0"/>
              <a:t>to separate JavaScript </a:t>
            </a:r>
            <a:r>
              <a:rPr lang="en-IE" dirty="0" smtClean="0"/>
              <a:t>statements.</a:t>
            </a:r>
            <a:endParaRPr lang="en-IE" dirty="0"/>
          </a:p>
          <a:p>
            <a:r>
              <a:rPr lang="en-IE" dirty="0"/>
              <a:t>Add white space to your script to make it more </a:t>
            </a:r>
            <a:r>
              <a:rPr lang="en-IE" dirty="0" smtClean="0"/>
              <a:t>readable.</a:t>
            </a:r>
            <a:endParaRPr lang="en-IE" dirty="0"/>
          </a:p>
          <a:p>
            <a:pPr lvl="1"/>
            <a:r>
              <a:rPr lang="en-IE" dirty="0"/>
              <a:t>put spaces around operators ( = + - * / )</a:t>
            </a:r>
            <a:endParaRPr lang="en-IE" sz="2600" b="1" u="sng" dirty="0"/>
          </a:p>
          <a:p>
            <a:r>
              <a:rPr lang="en-IE" dirty="0"/>
              <a:t>Avoid code lines longer than 80 characters</a:t>
            </a:r>
          </a:p>
          <a:p>
            <a:pPr lvl="1"/>
            <a:r>
              <a:rPr lang="en-IE" dirty="0"/>
              <a:t>If a JavaScript statement does not fit on one line, the best place to break it, is after an operator</a:t>
            </a:r>
          </a:p>
          <a:p>
            <a:r>
              <a:rPr lang="en-IE" dirty="0" smtClean="0"/>
              <a:t>Declare </a:t>
            </a:r>
            <a:r>
              <a:rPr lang="en-IE" dirty="0"/>
              <a:t>variables at the top of their scope (e.g., at the start of the script or a function) to provide </a:t>
            </a:r>
            <a:r>
              <a:rPr lang="en-IE" dirty="0" smtClean="0"/>
              <a:t>clarity as to their scope. </a:t>
            </a:r>
          </a:p>
          <a:p>
            <a:r>
              <a:rPr lang="en-IE" dirty="0" smtClean="0"/>
              <a:t>Initialise variables on declaration.</a:t>
            </a:r>
          </a:p>
          <a:p>
            <a:r>
              <a:rPr lang="en-IE" dirty="0"/>
              <a:t>Minimize the use of global variables.</a:t>
            </a:r>
          </a:p>
        </p:txBody>
      </p:sp>
    </p:spTree>
    <p:extLst>
      <p:ext uri="{BB962C8B-B14F-4D97-AF65-F5344CB8AC3E}">
        <p14:creationId xmlns:p14="http://schemas.microsoft.com/office/powerpoint/2010/main" val="81606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Debugging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You can use the </a:t>
            </a:r>
            <a:r>
              <a:rPr lang="en-IE" b="1" dirty="0"/>
              <a:t>console.log()</a:t>
            </a:r>
            <a:r>
              <a:rPr lang="en-IE" dirty="0"/>
              <a:t> method </a:t>
            </a:r>
            <a:r>
              <a:rPr lang="en-IE" dirty="0" smtClean="0"/>
              <a:t>to </a:t>
            </a:r>
            <a:r>
              <a:rPr lang="en-IE" dirty="0"/>
              <a:t>display </a:t>
            </a:r>
            <a:r>
              <a:rPr lang="en-IE" dirty="0" smtClean="0"/>
              <a:t>data.</a:t>
            </a:r>
            <a:endParaRPr lang="en-IE" dirty="0"/>
          </a:p>
          <a:p>
            <a:pPr lvl="1"/>
            <a:r>
              <a:rPr lang="en-IE" dirty="0" smtClean="0"/>
              <a:t>similar </a:t>
            </a:r>
            <a:r>
              <a:rPr lang="en-IE" dirty="0"/>
              <a:t>to </a:t>
            </a:r>
            <a:r>
              <a:rPr lang="en-IE" dirty="0" err="1"/>
              <a:t>System.out.println</a:t>
            </a:r>
            <a:r>
              <a:rPr lang="en-IE" dirty="0"/>
              <a:t>() in Java</a:t>
            </a:r>
          </a:p>
          <a:p>
            <a:pPr lvl="1"/>
            <a:r>
              <a:rPr lang="en-IE" dirty="0"/>
              <a:t>Press F12 in the Browser </a:t>
            </a:r>
            <a:r>
              <a:rPr lang="en-IE" dirty="0" smtClean="0"/>
              <a:t>window.</a:t>
            </a:r>
            <a:endParaRPr lang="en-IE" dirty="0"/>
          </a:p>
          <a:p>
            <a:pPr lvl="1"/>
            <a:r>
              <a:rPr lang="en-IE" dirty="0"/>
              <a:t>Go to </a:t>
            </a:r>
            <a:r>
              <a:rPr lang="en-IE" dirty="0" smtClean="0"/>
              <a:t>“Console</a:t>
            </a:r>
            <a:r>
              <a:rPr lang="en-IE" dirty="0"/>
              <a:t>” to see the </a:t>
            </a:r>
            <a:r>
              <a:rPr lang="en-IE" dirty="0" smtClean="0"/>
              <a:t>output.</a:t>
            </a:r>
            <a:endParaRPr lang="en-IE" dirty="0"/>
          </a:p>
          <a:p>
            <a:r>
              <a:rPr lang="en-IE" dirty="0" smtClean="0"/>
              <a:t>You can also use the </a:t>
            </a:r>
            <a:r>
              <a:rPr lang="en-IE" b="1" dirty="0" smtClean="0"/>
              <a:t>alert</a:t>
            </a:r>
            <a:r>
              <a:rPr lang="en-IE" b="1" dirty="0"/>
              <a:t>()</a:t>
            </a:r>
            <a:r>
              <a:rPr lang="en-IE" dirty="0"/>
              <a:t> </a:t>
            </a:r>
            <a:r>
              <a:rPr lang="en-IE" dirty="0" smtClean="0"/>
              <a:t>method to display data.</a:t>
            </a:r>
          </a:p>
          <a:p>
            <a:r>
              <a:rPr lang="en-IE" dirty="0" smtClean="0"/>
              <a:t>Also use the browser </a:t>
            </a:r>
            <a:r>
              <a:rPr lang="en-IE" b="1" dirty="0" smtClean="0"/>
              <a:t>Debugging Tools </a:t>
            </a:r>
            <a:r>
              <a:rPr lang="en-IE" dirty="0" smtClean="0"/>
              <a:t>to step through and examine JavaScript code and variable states - </a:t>
            </a:r>
            <a:r>
              <a:rPr lang="en-IE" dirty="0"/>
              <a:t>to help track down </a:t>
            </a:r>
            <a:r>
              <a:rPr lang="en-IE" dirty="0" smtClean="0"/>
              <a:t>bugs.</a:t>
            </a:r>
          </a:p>
          <a:p>
            <a:pPr lvl="1"/>
            <a:r>
              <a:rPr lang="en-IE" dirty="0"/>
              <a:t>iOS: </a:t>
            </a:r>
            <a:r>
              <a:rPr lang="en-IE" dirty="0" err="1"/>
              <a:t>Cmd</a:t>
            </a:r>
            <a:r>
              <a:rPr lang="en-IE" dirty="0"/>
              <a:t> + Opt + </a:t>
            </a:r>
            <a:r>
              <a:rPr lang="en-IE" dirty="0" smtClean="0"/>
              <a:t>I</a:t>
            </a:r>
          </a:p>
          <a:p>
            <a:pPr lvl="1"/>
            <a:r>
              <a:rPr lang="en-IE" dirty="0" smtClean="0"/>
              <a:t>Windows</a:t>
            </a:r>
            <a:r>
              <a:rPr lang="en-IE" dirty="0"/>
              <a:t>: Ctrl + Shift + I </a:t>
            </a:r>
            <a:br>
              <a:rPr lang="en-IE" dirty="0"/>
            </a:br>
            <a:r>
              <a:rPr lang="en-IE" dirty="0" smtClean="0"/>
              <a:t>or Right Click in the Browser window, select “Inspect </a:t>
            </a:r>
            <a:r>
              <a:rPr lang="en-IE" dirty="0"/>
              <a:t>Elements” </a:t>
            </a:r>
            <a:r>
              <a:rPr lang="en-IE" dirty="0" smtClean="0"/>
              <a:t>and then “Debugger” from the developer options shown.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004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Use in Web Pages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800" dirty="0"/>
              <a:t>Loading new page content or submitting data to the server via AJAX without reloading the page </a:t>
            </a:r>
          </a:p>
          <a:p>
            <a:r>
              <a:rPr lang="en-IE" sz="2800" dirty="0"/>
              <a:t>Animations of page elements</a:t>
            </a:r>
          </a:p>
          <a:p>
            <a:r>
              <a:rPr lang="en-IE" sz="2800" dirty="0"/>
              <a:t>Interactive content, playing audio and video</a:t>
            </a:r>
          </a:p>
          <a:p>
            <a:r>
              <a:rPr lang="en-IE" sz="2800" dirty="0"/>
              <a:t>Validating input values of a web form before submitting them to the server.</a:t>
            </a:r>
          </a:p>
          <a:p>
            <a:r>
              <a:rPr lang="en-IE" sz="2800" dirty="0"/>
              <a:t>Transmitting information about the user's reading habits and browsing activities to various websites.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Web </a:t>
            </a:r>
            <a:r>
              <a:rPr lang="en-IE" sz="2800" dirty="0"/>
              <a:t>pages frequently do this for web analytics, ad tracking, personalization or other purposes.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Limitations of Client-Side Scripting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86874" cy="5286412"/>
          </a:xfrm>
        </p:spPr>
        <p:txBody>
          <a:bodyPr>
            <a:normAutofit/>
          </a:bodyPr>
          <a:lstStyle/>
          <a:p>
            <a:r>
              <a:rPr lang="en-IE" sz="2400" dirty="0"/>
              <a:t>Script code is embedded in the page, viewable to the world.</a:t>
            </a:r>
          </a:p>
          <a:p>
            <a:r>
              <a:rPr lang="en-IE" sz="2400" dirty="0"/>
              <a:t>For security reasons, scripts are limited in what they can do.</a:t>
            </a:r>
          </a:p>
          <a:p>
            <a:pPr lvl="1"/>
            <a:r>
              <a:rPr lang="en-IE" sz="2000" dirty="0"/>
              <a:t>e.g., can't access the client's hard drive directly (has to go through the browser)</a:t>
            </a:r>
          </a:p>
          <a:p>
            <a:r>
              <a:rPr lang="en-IE" sz="2400" dirty="0"/>
              <a:t>Since designed to run on any machine platform, scripts do not contain platform specific commands.</a:t>
            </a:r>
          </a:p>
          <a:p>
            <a:r>
              <a:rPr lang="en-IE" sz="2400" dirty="0"/>
              <a:t>Script languages are not full-featured</a:t>
            </a:r>
          </a:p>
          <a:p>
            <a:pPr lvl="1"/>
            <a:r>
              <a:rPr lang="en-IE" sz="2000" dirty="0"/>
              <a:t>e.g., JavaScript objects are crude, not good for large project development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JavaScript Essentials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988840"/>
            <a:ext cx="8786874" cy="4726308"/>
          </a:xfrm>
        </p:spPr>
        <p:txBody>
          <a:bodyPr>
            <a:normAutofit/>
          </a:bodyPr>
          <a:lstStyle/>
          <a:p>
            <a:r>
              <a:rPr lang="en-IE" sz="3000" b="1" u="sng" dirty="0"/>
              <a:t>JavaScript is Case Sensitive</a:t>
            </a:r>
          </a:p>
          <a:p>
            <a:pPr marL="400050" lvl="1" indent="0">
              <a:buNone/>
            </a:pPr>
            <a:r>
              <a:rPr lang="en-IE" sz="2600" dirty="0"/>
              <a:t>// single-line comment</a:t>
            </a:r>
          </a:p>
          <a:p>
            <a:pPr marL="400050" lvl="1" indent="0">
              <a:buNone/>
            </a:pPr>
            <a:r>
              <a:rPr lang="en-IE" sz="2600" dirty="0"/>
              <a:t>/* multi-</a:t>
            </a:r>
          </a:p>
          <a:p>
            <a:pPr marL="400050" lvl="1" indent="0">
              <a:buNone/>
            </a:pPr>
            <a:r>
              <a:rPr lang="en-IE" sz="2600" dirty="0"/>
              <a:t>	-line</a:t>
            </a:r>
          </a:p>
          <a:p>
            <a:pPr marL="400050" lvl="1" indent="0">
              <a:buNone/>
            </a:pPr>
            <a:r>
              <a:rPr lang="en-IE" sz="2600" dirty="0"/>
              <a:t>comment */</a:t>
            </a:r>
          </a:p>
          <a:p>
            <a:r>
              <a:rPr lang="en-IE" sz="3000" dirty="0"/>
              <a:t>JavaScript Can Change HTML Content, Attributes, Styles </a:t>
            </a:r>
          </a:p>
          <a:p>
            <a:r>
              <a:rPr lang="en-IE" sz="3000" dirty="0"/>
              <a:t>JavaScript Can Hide/Show HTML Elements</a:t>
            </a:r>
            <a:endParaRPr lang="en-IE" dirty="0"/>
          </a:p>
          <a:p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dirty="0">
                <a:solidFill>
                  <a:srgbClr val="7030A0"/>
                </a:solidFill>
              </a:rPr>
              <a:t>&lt;script&gt; </a:t>
            </a:r>
            <a:r>
              <a:rPr lang="en-IE" dirty="0"/>
              <a:t>Tag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143116"/>
            <a:ext cx="8786874" cy="4572032"/>
          </a:xfrm>
        </p:spPr>
        <p:txBody>
          <a:bodyPr>
            <a:normAutofit/>
          </a:bodyPr>
          <a:lstStyle/>
          <a:p>
            <a:r>
              <a:rPr lang="en-IE" sz="2400" dirty="0"/>
              <a:t>To insert a JavaScript into an HTML page, use 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tag.</a:t>
            </a:r>
          </a:p>
          <a:p>
            <a:r>
              <a:rPr lang="en-IE" sz="2400" dirty="0"/>
              <a:t>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and </a:t>
            </a:r>
            <a:r>
              <a:rPr lang="en-IE" sz="2400" dirty="0">
                <a:solidFill>
                  <a:srgbClr val="7030A0"/>
                </a:solidFill>
              </a:rPr>
              <a:t>&lt;/script&gt; </a:t>
            </a:r>
            <a:r>
              <a:rPr lang="en-IE" sz="2400" dirty="0"/>
              <a:t>tells where the JavaScript starts and ends.</a:t>
            </a:r>
          </a:p>
          <a:p>
            <a:r>
              <a:rPr lang="en-IE" sz="2400" dirty="0"/>
              <a:t>The lines between 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and </a:t>
            </a:r>
            <a:r>
              <a:rPr lang="en-IE" sz="2400" dirty="0">
                <a:solidFill>
                  <a:srgbClr val="7030A0"/>
                </a:solidFill>
              </a:rPr>
              <a:t>&lt;/script&gt; </a:t>
            </a:r>
            <a:r>
              <a:rPr lang="en-IE" sz="2400" dirty="0"/>
              <a:t>contain the JavaScript.</a:t>
            </a:r>
          </a:p>
          <a:p>
            <a:r>
              <a:rPr lang="en-IE" sz="2400" dirty="0"/>
              <a:t>You can place an unlimited number of scripts in an HTML document.</a:t>
            </a:r>
          </a:p>
          <a:p>
            <a:r>
              <a:rPr lang="en-IE" sz="2400" dirty="0"/>
              <a:t>Scripts can be placed in the 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&lt;body&gt; </a:t>
            </a:r>
            <a:r>
              <a:rPr lang="en-IE" sz="2400" dirty="0"/>
              <a:t>and/or in the 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&lt;head&gt; </a:t>
            </a:r>
            <a:r>
              <a:rPr lang="en-IE" sz="2400" dirty="0"/>
              <a:t>section of an HTML page</a:t>
            </a:r>
          </a:p>
          <a:p>
            <a:pPr>
              <a:buNone/>
            </a:pP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Manipulating HTML Elements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000" dirty="0"/>
              <a:t>To access an HTML element from JavaScript, you can use the </a:t>
            </a:r>
            <a:r>
              <a:rPr lang="en-IE" sz="2000" dirty="0" err="1"/>
              <a:t>document.getElementById</a:t>
            </a:r>
            <a:r>
              <a:rPr lang="en-IE" sz="2000" dirty="0"/>
              <a:t>(id) method. </a:t>
            </a:r>
          </a:p>
          <a:p>
            <a:r>
              <a:rPr lang="en-IE" sz="2000" dirty="0"/>
              <a:t>Use the "id" attribute to identify the HTML element</a:t>
            </a:r>
          </a:p>
          <a:p>
            <a:r>
              <a:rPr lang="en-IE" sz="2000" dirty="0"/>
              <a:t>The </a:t>
            </a:r>
            <a:r>
              <a:rPr lang="en-IE" sz="2000" dirty="0" err="1"/>
              <a:t>innerHTML</a:t>
            </a:r>
            <a:r>
              <a:rPr lang="en-IE" sz="2000" dirty="0"/>
              <a:t> property defines the HTML content</a:t>
            </a:r>
          </a:p>
          <a:p>
            <a:endParaRPr lang="en-IE" sz="2000" dirty="0"/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&lt;!DOCTYPE html&gt;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&lt;html&gt;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&lt;body&gt;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&lt;h1&gt;My First Web Page&lt;/h1&gt;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&lt;p id="demo"&gt;My First Paragraph.&lt;/p&gt;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&lt;script&gt;</a:t>
            </a:r>
          </a:p>
          <a:p>
            <a:pPr lvl="3">
              <a:buNone/>
            </a:pPr>
            <a:r>
              <a:rPr lang="en-IE" sz="1800" dirty="0">
                <a:solidFill>
                  <a:srgbClr val="FF0000"/>
                </a:solidFill>
              </a:rPr>
              <a:t>		</a:t>
            </a:r>
            <a:r>
              <a:rPr lang="en-IE" sz="1800" dirty="0" err="1">
                <a:solidFill>
                  <a:srgbClr val="FF0000"/>
                </a:solidFill>
              </a:rPr>
              <a:t>document.getElementById</a:t>
            </a:r>
            <a:r>
              <a:rPr lang="en-IE" sz="1800" dirty="0"/>
              <a:t>("demo").</a:t>
            </a:r>
            <a:r>
              <a:rPr lang="en-IE" sz="1800" dirty="0" err="1"/>
              <a:t>innerHTML</a:t>
            </a:r>
            <a:r>
              <a:rPr lang="en-IE" sz="1800" dirty="0"/>
              <a:t>="My First JavaScript";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&lt;/script&gt;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&lt;/body&gt;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&lt;/html&gt; </a:t>
            </a: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Functions and Events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916832"/>
            <a:ext cx="8786874" cy="4798316"/>
          </a:xfrm>
        </p:spPr>
        <p:txBody>
          <a:bodyPr>
            <a:normAutofit/>
          </a:bodyPr>
          <a:lstStyle/>
          <a:p>
            <a:r>
              <a:rPr lang="en-IE" sz="2400" dirty="0"/>
              <a:t>The JavaScript statements, on the previous page, are executed while the page loads.</a:t>
            </a:r>
          </a:p>
          <a:p>
            <a:r>
              <a:rPr lang="en-IE" sz="2400" dirty="0"/>
              <a:t>More often, we want to execute code when an </a:t>
            </a:r>
            <a:r>
              <a:rPr lang="en-IE" sz="2400" b="1" dirty="0"/>
              <a:t>event</a:t>
            </a:r>
            <a:r>
              <a:rPr lang="en-IE" sz="2400" dirty="0"/>
              <a:t> occurs, like when the user clicks a button.</a:t>
            </a:r>
          </a:p>
          <a:p>
            <a:r>
              <a:rPr lang="en-IE" sz="2400" dirty="0"/>
              <a:t>If we put JavaScript code inside a </a:t>
            </a:r>
            <a:r>
              <a:rPr lang="en-IE" sz="2400" b="1" dirty="0"/>
              <a:t>function</a:t>
            </a:r>
            <a:r>
              <a:rPr lang="en-IE" sz="2400" dirty="0"/>
              <a:t>, we can call that function when an event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715436" cy="5572164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/>
              <a:t>A function is a block of code that will be executed when "someone" calls it.</a:t>
            </a:r>
          </a:p>
          <a:p>
            <a:r>
              <a:rPr lang="en-IE" sz="2400" dirty="0"/>
              <a:t>A function is written as a code block (inside curly { } braces), preceded by the </a:t>
            </a:r>
            <a:r>
              <a:rPr lang="en-IE" sz="2400" b="1" dirty="0"/>
              <a:t>function</a:t>
            </a:r>
            <a:r>
              <a:rPr lang="en-IE" sz="2400" dirty="0"/>
              <a:t> keyword.</a:t>
            </a:r>
          </a:p>
          <a:p>
            <a:pPr lvl="1"/>
            <a:endParaRPr lang="en-IE" sz="1400" dirty="0"/>
          </a:p>
          <a:p>
            <a:pPr lvl="1">
              <a:buNone/>
            </a:pPr>
            <a:r>
              <a:rPr lang="en-IE" sz="1700" dirty="0">
                <a:solidFill>
                  <a:srgbClr val="7030A0"/>
                </a:solidFill>
              </a:rPr>
              <a:t>	</a:t>
            </a:r>
            <a:r>
              <a:rPr lang="en-IE" sz="1900" dirty="0">
                <a:solidFill>
                  <a:srgbClr val="7030A0"/>
                </a:solidFill>
              </a:rPr>
              <a:t>&lt;!DOCTYPE html&gt;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&lt;html&gt;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&lt;head&gt;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	&lt;</a:t>
            </a:r>
            <a:r>
              <a:rPr lang="en-IE" sz="1900" dirty="0">
                <a:solidFill>
                  <a:srgbClr val="7030A0"/>
                </a:solidFill>
              </a:rPr>
              <a:t>script&gt;</a:t>
            </a:r>
            <a:r>
              <a:rPr lang="en-IE" sz="1900" dirty="0"/>
              <a:t/>
            </a:r>
            <a:br>
              <a:rPr lang="en-IE" sz="1900" dirty="0"/>
            </a:br>
            <a:r>
              <a:rPr lang="en-IE" sz="1900" dirty="0"/>
              <a:t>	</a:t>
            </a:r>
            <a:r>
              <a:rPr lang="en-IE" sz="1900" dirty="0" smtClean="0"/>
              <a:t>	function </a:t>
            </a:r>
            <a:r>
              <a:rPr lang="en-IE" sz="1900" u="sng" dirty="0" err="1">
                <a:solidFill>
                  <a:srgbClr val="FF0000"/>
                </a:solidFill>
              </a:rPr>
              <a:t>myFunction</a:t>
            </a:r>
            <a:r>
              <a:rPr lang="en-IE" sz="1900" u="sng" dirty="0" smtClean="0">
                <a:solidFill>
                  <a:srgbClr val="FF0000"/>
                </a:solidFill>
              </a:rPr>
              <a:t>()</a:t>
            </a:r>
            <a:r>
              <a:rPr lang="en-IE" sz="1900" u="sng" dirty="0" smtClean="0"/>
              <a:t>{</a:t>
            </a:r>
            <a:r>
              <a:rPr lang="en-IE" sz="1900" dirty="0"/>
              <a:t/>
            </a:r>
            <a:br>
              <a:rPr lang="en-IE" sz="1900" dirty="0"/>
            </a:br>
            <a:r>
              <a:rPr lang="en-IE" sz="1900" dirty="0"/>
              <a:t>		</a:t>
            </a:r>
            <a:r>
              <a:rPr lang="en-IE" sz="1900" dirty="0" smtClean="0"/>
              <a:t>	alert</a:t>
            </a:r>
            <a:r>
              <a:rPr lang="en-IE" sz="1900" dirty="0"/>
              <a:t>("Hello World!");</a:t>
            </a:r>
            <a:br>
              <a:rPr lang="en-IE" sz="1900" dirty="0"/>
            </a:br>
            <a:r>
              <a:rPr lang="en-IE" sz="1900" dirty="0"/>
              <a:t>	</a:t>
            </a:r>
            <a:r>
              <a:rPr lang="en-IE" sz="1900" dirty="0" smtClean="0"/>
              <a:t>	}</a:t>
            </a:r>
            <a:r>
              <a:rPr lang="en-IE" sz="1900" dirty="0"/>
              <a:t/>
            </a:r>
            <a:br>
              <a:rPr lang="en-IE" sz="1900" dirty="0"/>
            </a:br>
            <a:r>
              <a:rPr lang="en-IE" sz="1900" dirty="0" smtClean="0"/>
              <a:t>	</a:t>
            </a:r>
            <a:r>
              <a:rPr lang="en-IE" sz="1900" dirty="0" smtClean="0">
                <a:solidFill>
                  <a:srgbClr val="7030A0"/>
                </a:solidFill>
              </a:rPr>
              <a:t>&lt;/</a:t>
            </a:r>
            <a:r>
              <a:rPr lang="en-IE" sz="1900" dirty="0">
                <a:solidFill>
                  <a:srgbClr val="7030A0"/>
                </a:solidFill>
              </a:rPr>
              <a:t>script&gt;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&lt;/head&gt;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/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&lt;body&gt;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	&lt;</a:t>
            </a:r>
            <a:r>
              <a:rPr lang="en-IE" sz="1900" dirty="0">
                <a:solidFill>
                  <a:srgbClr val="7030A0"/>
                </a:solidFill>
              </a:rPr>
              <a:t>button </a:t>
            </a:r>
            <a:r>
              <a:rPr lang="en-IE" sz="1900" dirty="0" err="1">
                <a:solidFill>
                  <a:srgbClr val="7030A0"/>
                </a:solidFill>
              </a:rPr>
              <a:t>onclick</a:t>
            </a:r>
            <a:r>
              <a:rPr lang="en-IE" sz="1900" dirty="0">
                <a:solidFill>
                  <a:srgbClr val="7030A0"/>
                </a:solidFill>
              </a:rPr>
              <a:t>="</a:t>
            </a:r>
            <a:r>
              <a:rPr lang="en-IE" sz="1900" u="sng" dirty="0" err="1">
                <a:solidFill>
                  <a:srgbClr val="FF0000"/>
                </a:solidFill>
              </a:rPr>
              <a:t>myFunction</a:t>
            </a:r>
            <a:r>
              <a:rPr lang="en-IE" sz="1900" u="sng" dirty="0">
                <a:solidFill>
                  <a:srgbClr val="FF0000"/>
                </a:solidFill>
              </a:rPr>
              <a:t>()</a:t>
            </a:r>
            <a:r>
              <a:rPr lang="en-IE" sz="1900" dirty="0">
                <a:solidFill>
                  <a:srgbClr val="7030A0"/>
                </a:solidFill>
              </a:rPr>
              <a:t>"&gt;</a:t>
            </a:r>
            <a:r>
              <a:rPr lang="en-IE" sz="1900" dirty="0"/>
              <a:t>Try it</a:t>
            </a:r>
            <a:r>
              <a:rPr lang="en-IE" sz="1900" dirty="0">
                <a:solidFill>
                  <a:srgbClr val="7030A0"/>
                </a:solidFill>
              </a:rPr>
              <a:t>&lt;/button&gt;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&lt;/body&gt;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&lt;/html&gt;</a:t>
            </a:r>
            <a:r>
              <a:rPr lang="en-IE" sz="1400" dirty="0"/>
              <a:t/>
            </a:r>
            <a:br>
              <a:rPr lang="en-IE" sz="1400" dirty="0"/>
            </a:br>
            <a:endParaRPr lang="en-I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1020</Words>
  <Application>Microsoft Office PowerPoint</Application>
  <PresentationFormat>On-screen Show (4:3)</PresentationFormat>
  <Paragraphs>204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JavaScript Introduction</vt:lpstr>
      <vt:lpstr>What is JavaScript?</vt:lpstr>
      <vt:lpstr>Use in Web Pages</vt:lpstr>
      <vt:lpstr>Limitations of Client-Side Scripting</vt:lpstr>
      <vt:lpstr>JavaScript Essentials</vt:lpstr>
      <vt:lpstr>The &lt;script&gt; Tag</vt:lpstr>
      <vt:lpstr>Manipulating HTML Elements</vt:lpstr>
      <vt:lpstr>Functions and Events</vt:lpstr>
      <vt:lpstr>Functions</vt:lpstr>
      <vt:lpstr>External JavaScripts</vt:lpstr>
      <vt:lpstr>Variables</vt:lpstr>
      <vt:lpstr>Primitive Data Types</vt:lpstr>
      <vt:lpstr>Numbers</vt:lpstr>
      <vt:lpstr>Strings</vt:lpstr>
      <vt:lpstr>Boolean</vt:lpstr>
      <vt:lpstr>Undefined and Null</vt:lpstr>
      <vt:lpstr>typeof</vt:lpstr>
      <vt:lpstr>Calling a Function with Arguments</vt:lpstr>
      <vt:lpstr>Comparison Operators (== vs ===)</vt:lpstr>
      <vt:lpstr>Comparison Operators (!= vs !==)</vt:lpstr>
      <vt:lpstr>Keywords</vt:lpstr>
      <vt:lpstr>Good Practice</vt:lpstr>
      <vt:lpstr>Debugging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573</cp:revision>
  <dcterms:created xsi:type="dcterms:W3CDTF">2013-10-15T00:01:08Z</dcterms:created>
  <dcterms:modified xsi:type="dcterms:W3CDTF">2018-09-24T23:10:25Z</dcterms:modified>
</cp:coreProperties>
</file>