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83" r:id="rId9"/>
    <p:sldId id="278" r:id="rId10"/>
    <p:sldId id="282" r:id="rId11"/>
    <p:sldId id="259" r:id="rId12"/>
    <p:sldId id="261" r:id="rId13"/>
    <p:sldId id="262" r:id="rId14"/>
    <p:sldId id="260" r:id="rId15"/>
    <p:sldId id="263" r:id="rId16"/>
    <p:sldId id="264" r:id="rId17"/>
    <p:sldId id="265" r:id="rId18"/>
    <p:sldId id="266" r:id="rId19"/>
    <p:sldId id="267" r:id="rId20"/>
    <p:sldId id="279" r:id="rId21"/>
    <p:sldId id="280" r:id="rId22"/>
    <p:sldId id="281" r:id="rId23"/>
    <p:sldId id="268" r:id="rId24"/>
    <p:sldId id="271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95185" autoAdjust="0"/>
  </p:normalViewPr>
  <p:slideViewPr>
    <p:cSldViewPr>
      <p:cViewPr varScale="1">
        <p:scale>
          <a:sx n="84" d="100"/>
          <a:sy n="84" d="100"/>
        </p:scale>
        <p:origin x="138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0E922-B41A-4E61-BE0D-69CAA76CC4A5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3149-547A-4BE2-B71E-1B741BB1E774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765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23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03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14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40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15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73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16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76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17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94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18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Ex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40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19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54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20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Associative arrays - </a:t>
            </a:r>
            <a:r>
              <a:rPr lang="en-IE" dirty="0" smtClean="0"/>
              <a:t>arrays that use named keys that you assign to them</a:t>
            </a:r>
            <a:r>
              <a:rPr lang="en-IE" baseline="0" dirty="0" smtClean="0"/>
              <a:t> - </a:t>
            </a:r>
            <a:r>
              <a:rPr lang="en-IE" dirty="0" smtClean="0"/>
              <a:t>a collection of (key, value) pairs.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49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Ex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51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24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2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Ex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11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25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0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4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Ex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68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Ex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4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0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7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Ex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62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9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Ex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76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E" sz="1200" dirty="0" smtClean="0"/>
              <a:t>The value of array elements is obtained by referring to their index numbers.</a:t>
            </a:r>
          </a:p>
          <a:p>
            <a:pPr eaLnBrk="1" hangingPunct="1"/>
            <a:r>
              <a:rPr lang="en-IE" sz="1200" dirty="0" smtClean="0"/>
              <a:t>Condensed</a:t>
            </a:r>
            <a:r>
              <a:rPr lang="en-IE" sz="1200" baseline="0" dirty="0" smtClean="0"/>
              <a:t> arrays will allow for empty cells in the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23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6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387471"/>
            <a:ext cx="7772400" cy="1470025"/>
          </a:xfrm>
        </p:spPr>
        <p:txBody>
          <a:bodyPr>
            <a:normAutofit/>
          </a:bodyPr>
          <a:lstStyle/>
          <a:p>
            <a:r>
              <a:rPr lang="en-IE" sz="5000" dirty="0"/>
              <a:t>Event Handlers &amp; Objects</a:t>
            </a:r>
          </a:p>
        </p:txBody>
      </p:sp>
      <p:pic>
        <p:nvPicPr>
          <p:cNvPr id="1026" name="Picture 2" descr="C:\Users\Slava\Downloads\TEACHING\Javascript\f_4a47bebcd3a5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071810"/>
            <a:ext cx="3810000" cy="3486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IE" dirty="0"/>
              <a:t>Arrays and Objects</a:t>
            </a:r>
          </a:p>
        </p:txBody>
      </p:sp>
    </p:spTree>
    <p:extLst>
      <p:ext uri="{BB962C8B-B14F-4D97-AF65-F5344CB8AC3E}">
        <p14:creationId xmlns:p14="http://schemas.microsoft.com/office/powerpoint/2010/main" val="374742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Array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42984"/>
            <a:ext cx="8786874" cy="538236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E" sz="2400" dirty="0"/>
              <a:t>An </a:t>
            </a:r>
            <a:r>
              <a:rPr lang="en-IE" sz="2400" b="1" dirty="0"/>
              <a:t>array</a:t>
            </a:r>
            <a:r>
              <a:rPr lang="en-IE" sz="2400" dirty="0"/>
              <a:t> can be created in one of three ways: </a:t>
            </a:r>
            <a:endParaRPr lang="en-IE" sz="1000" dirty="0" smtClean="0"/>
          </a:p>
          <a:p>
            <a:pPr>
              <a:buNone/>
            </a:pPr>
            <a:r>
              <a:rPr lang="en-IE" sz="2400" dirty="0" smtClean="0"/>
              <a:t>1</a:t>
            </a:r>
            <a:r>
              <a:rPr lang="en-IE" sz="2400" dirty="0"/>
              <a:t>: </a:t>
            </a:r>
            <a:r>
              <a:rPr lang="en-IE" sz="2400" b="1" i="1" dirty="0"/>
              <a:t>Regular</a:t>
            </a:r>
            <a:r>
              <a:rPr lang="en-IE" sz="2400" dirty="0"/>
              <a:t>:</a:t>
            </a:r>
          </a:p>
          <a:p>
            <a:pPr lvl="1">
              <a:buNone/>
            </a:pPr>
            <a:r>
              <a:rPr lang="en-IE" sz="1800" dirty="0"/>
              <a:t>	</a:t>
            </a:r>
            <a:r>
              <a:rPr lang="en-IE" sz="1800" dirty="0" err="1"/>
              <a:t>var</a:t>
            </a:r>
            <a:r>
              <a:rPr lang="en-IE" sz="1800" dirty="0"/>
              <a:t> </a:t>
            </a:r>
            <a:r>
              <a:rPr lang="en-IE" sz="1800" dirty="0" err="1" smtClean="0"/>
              <a:t>myAuthors</a:t>
            </a:r>
            <a:r>
              <a:rPr lang="en-IE" sz="1800" dirty="0" smtClean="0"/>
              <a:t> </a:t>
            </a:r>
            <a:r>
              <a:rPr lang="en-IE" sz="1800" dirty="0"/>
              <a:t>= [];</a:t>
            </a:r>
            <a:br>
              <a:rPr lang="en-IE" sz="1800" dirty="0"/>
            </a:br>
            <a:r>
              <a:rPr lang="en-IE" sz="1800" dirty="0" err="1"/>
              <a:t>myAuthors</a:t>
            </a:r>
            <a:r>
              <a:rPr lang="en-IE" sz="1800" dirty="0"/>
              <a:t>[0] = </a:t>
            </a:r>
            <a:r>
              <a:rPr lang="en-IE" sz="1800" dirty="0" smtClean="0"/>
              <a:t>"</a:t>
            </a:r>
            <a:r>
              <a:rPr lang="pt-BR" sz="1800" dirty="0" smtClean="0"/>
              <a:t>Stephen King</a:t>
            </a:r>
            <a:r>
              <a:rPr lang="en-IE" sz="1800" dirty="0" smtClean="0"/>
              <a:t>";</a:t>
            </a:r>
            <a:r>
              <a:rPr lang="en-IE" sz="1800" dirty="0"/>
              <a:t>       </a:t>
            </a:r>
            <a:br>
              <a:rPr lang="en-IE" sz="1800" dirty="0"/>
            </a:br>
            <a:r>
              <a:rPr lang="en-IE" sz="1800" dirty="0" err="1"/>
              <a:t>myAuthors</a:t>
            </a:r>
            <a:r>
              <a:rPr lang="en-IE" sz="1800" dirty="0"/>
              <a:t>[1] = </a:t>
            </a:r>
            <a:r>
              <a:rPr lang="en-IE" sz="1800" dirty="0" smtClean="0"/>
              <a:t>"</a:t>
            </a:r>
            <a:r>
              <a:rPr lang="pt-BR" sz="1800" dirty="0" smtClean="0"/>
              <a:t>J.K</a:t>
            </a:r>
            <a:r>
              <a:rPr lang="pt-BR" sz="1800" dirty="0"/>
              <a:t>. </a:t>
            </a:r>
            <a:r>
              <a:rPr lang="pt-BR" sz="1800" dirty="0" smtClean="0"/>
              <a:t>Rowling</a:t>
            </a:r>
            <a:r>
              <a:rPr lang="en-IE" sz="1800" dirty="0" smtClean="0"/>
              <a:t>";</a:t>
            </a:r>
            <a:r>
              <a:rPr lang="en-IE" sz="1800" dirty="0"/>
              <a:t/>
            </a:r>
            <a:br>
              <a:rPr lang="en-IE" sz="1800" dirty="0"/>
            </a:br>
            <a:r>
              <a:rPr lang="en-IE" sz="1800" dirty="0" err="1"/>
              <a:t>myAuthors</a:t>
            </a:r>
            <a:r>
              <a:rPr lang="en-IE" sz="1800" dirty="0"/>
              <a:t>[2] = </a:t>
            </a:r>
            <a:r>
              <a:rPr lang="en-IE" sz="1800" dirty="0" smtClean="0"/>
              <a:t>"</a:t>
            </a:r>
            <a:r>
              <a:rPr lang="pt-BR" sz="1800" dirty="0" smtClean="0"/>
              <a:t>James Patterson</a:t>
            </a:r>
            <a:r>
              <a:rPr lang="en-IE" sz="1800" dirty="0" smtClean="0"/>
              <a:t>";</a:t>
            </a:r>
            <a:endParaRPr lang="en-IE" sz="1800" dirty="0"/>
          </a:p>
          <a:p>
            <a:pPr lvl="1">
              <a:buNone/>
            </a:pPr>
            <a:r>
              <a:rPr lang="en-IE" sz="1500" dirty="0" smtClean="0"/>
              <a:t>// Array indices </a:t>
            </a:r>
            <a:r>
              <a:rPr lang="en-IE" sz="1500" dirty="0"/>
              <a:t>start with 0.</a:t>
            </a:r>
            <a:r>
              <a:rPr lang="en-IE" sz="1800" dirty="0"/>
              <a:t> </a:t>
            </a:r>
            <a:endParaRPr lang="en-IE" sz="1000" dirty="0" smtClean="0"/>
          </a:p>
          <a:p>
            <a:pPr>
              <a:buNone/>
            </a:pPr>
            <a:r>
              <a:rPr lang="en-IE" sz="2400" dirty="0" smtClean="0"/>
              <a:t>2</a:t>
            </a:r>
            <a:r>
              <a:rPr lang="en-IE" sz="2400" dirty="0"/>
              <a:t>: </a:t>
            </a:r>
            <a:r>
              <a:rPr lang="en-IE" sz="2400" b="1" i="1" dirty="0"/>
              <a:t>Condensed</a:t>
            </a:r>
            <a:r>
              <a:rPr lang="en-IE" sz="2400" dirty="0"/>
              <a:t>:</a:t>
            </a:r>
          </a:p>
          <a:p>
            <a:pPr lvl="1">
              <a:buNone/>
            </a:pPr>
            <a:r>
              <a:rPr lang="en-IE" sz="1800" dirty="0"/>
              <a:t>	</a:t>
            </a:r>
            <a:r>
              <a:rPr lang="en-IE" sz="1800" dirty="0" err="1"/>
              <a:t>var</a:t>
            </a:r>
            <a:r>
              <a:rPr lang="en-IE" sz="1800" dirty="0"/>
              <a:t> </a:t>
            </a:r>
            <a:r>
              <a:rPr lang="en-IE" sz="1800" dirty="0" err="1"/>
              <a:t>myAuthors</a:t>
            </a:r>
            <a:r>
              <a:rPr lang="en-IE" sz="1800" dirty="0"/>
              <a:t> = new </a:t>
            </a:r>
            <a:r>
              <a:rPr lang="en-IE" sz="1800" dirty="0" smtClean="0"/>
              <a:t>Array(</a:t>
            </a:r>
            <a:r>
              <a:rPr lang="pt-BR" sz="1800" dirty="0" smtClean="0"/>
              <a:t>‘</a:t>
            </a:r>
            <a:r>
              <a:rPr lang="pt-BR" sz="1800" dirty="0"/>
              <a:t>Stephen King’, ‘J.K. Rowling’, ‘James Patterson’</a:t>
            </a:r>
            <a:r>
              <a:rPr lang="en-IE" sz="1800" dirty="0" smtClean="0"/>
              <a:t>); </a:t>
            </a:r>
            <a:r>
              <a:rPr lang="en-IE" sz="1800" dirty="0"/>
              <a:t>	</a:t>
            </a:r>
            <a:r>
              <a:rPr lang="en-IE" sz="1500" dirty="0"/>
              <a:t>//not </a:t>
            </a:r>
            <a:r>
              <a:rPr lang="en-IE" sz="1500" dirty="0" smtClean="0"/>
              <a:t>recommended</a:t>
            </a:r>
          </a:p>
          <a:p>
            <a:pPr>
              <a:buNone/>
            </a:pPr>
            <a:r>
              <a:rPr lang="en-IE" sz="2400" dirty="0" smtClean="0"/>
              <a:t>3: </a:t>
            </a:r>
            <a:r>
              <a:rPr lang="en-IE" sz="2400" b="1" i="1" dirty="0" smtClean="0"/>
              <a:t>Literal</a:t>
            </a:r>
            <a:r>
              <a:rPr lang="en-IE" sz="2400" dirty="0" smtClean="0"/>
              <a:t>:</a:t>
            </a:r>
          </a:p>
          <a:p>
            <a:pPr lvl="1">
              <a:buNone/>
            </a:pPr>
            <a:r>
              <a:rPr lang="en-IE" sz="1800" dirty="0" smtClean="0"/>
              <a:t>	</a:t>
            </a:r>
            <a:r>
              <a:rPr lang="en-IE" sz="1800" dirty="0" err="1" smtClean="0"/>
              <a:t>var</a:t>
            </a:r>
            <a:r>
              <a:rPr lang="en-IE" sz="1800" dirty="0" smtClean="0"/>
              <a:t> </a:t>
            </a:r>
            <a:r>
              <a:rPr lang="en-IE" sz="1800" dirty="0" err="1" smtClean="0"/>
              <a:t>myAuthors</a:t>
            </a:r>
            <a:r>
              <a:rPr lang="en-IE" sz="1800" dirty="0" smtClean="0"/>
              <a:t> = </a:t>
            </a:r>
            <a:r>
              <a:rPr lang="pt-BR" sz="1800" dirty="0" smtClean="0"/>
              <a:t>[‘Stephen King’, ‘J.K. Rowling’, ‘James Patterson’]</a:t>
            </a:r>
            <a:r>
              <a:rPr lang="en-IE" sz="1800" dirty="0" smtClean="0"/>
              <a:t>;</a:t>
            </a:r>
          </a:p>
          <a:p>
            <a:pPr lvl="1">
              <a:buNone/>
            </a:pPr>
            <a:r>
              <a:rPr lang="en-IE" sz="1800" dirty="0" smtClean="0"/>
              <a:t>	</a:t>
            </a:r>
            <a:r>
              <a:rPr lang="en-IE" sz="1800" dirty="0" err="1" smtClean="0"/>
              <a:t>var</a:t>
            </a:r>
            <a:r>
              <a:rPr lang="en-IE" sz="1800" dirty="0" smtClean="0"/>
              <a:t> top5 = [1,2,3,4,5];</a:t>
            </a:r>
          </a:p>
          <a:p>
            <a:pPr lvl="1">
              <a:buNone/>
            </a:pPr>
            <a:r>
              <a:rPr lang="en-IE" sz="1800" dirty="0" smtClean="0"/>
              <a:t>	</a:t>
            </a:r>
            <a:r>
              <a:rPr lang="pt-BR" sz="1800" dirty="0" smtClean="0"/>
              <a:t>var authors = [</a:t>
            </a:r>
          </a:p>
          <a:p>
            <a:pPr lvl="2">
              <a:buNone/>
            </a:pPr>
            <a:r>
              <a:rPr lang="pt-BR" sz="1800" dirty="0" smtClean="0"/>
              <a:t>	‘Stephen King’, </a:t>
            </a:r>
          </a:p>
          <a:p>
            <a:pPr lvl="2">
              <a:buNone/>
            </a:pPr>
            <a:r>
              <a:rPr lang="pt-BR" sz="1800" dirty="0" smtClean="0"/>
              <a:t>	 ‘J.K. Rowling’, </a:t>
            </a:r>
          </a:p>
          <a:p>
            <a:pPr lvl="2">
              <a:buNone/>
            </a:pPr>
            <a:r>
              <a:rPr lang="pt-BR" sz="1800" dirty="0" smtClean="0"/>
              <a:t>	 ‘James Patterson’</a:t>
            </a:r>
          </a:p>
          <a:p>
            <a:pPr lvl="2">
              <a:buNone/>
            </a:pPr>
            <a:r>
              <a:rPr lang="pt-BR" sz="1800" dirty="0" smtClean="0"/>
              <a:t>];</a:t>
            </a:r>
            <a:endParaRPr lang="pt-BR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Array Properties and Methods</a:t>
            </a:r>
          </a:p>
        </p:txBody>
      </p:sp>
      <p:sp>
        <p:nvSpPr>
          <p:cNvPr id="2" name="Retângulo 1"/>
          <p:cNvSpPr/>
          <p:nvPr/>
        </p:nvSpPr>
        <p:spPr>
          <a:xfrm>
            <a:off x="755576" y="1412776"/>
            <a:ext cx="58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/>
              <a:t>https://www.w3schools.com/jsref/jsref_obj_array.asp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15350" t="23214" r="28738" b="5179"/>
          <a:stretch/>
        </p:blipFill>
        <p:spPr>
          <a:xfrm>
            <a:off x="1234708" y="1916832"/>
            <a:ext cx="6674584" cy="48060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Everything is an Object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429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dirty="0"/>
              <a:t>In JavaScript </a:t>
            </a:r>
            <a:r>
              <a:rPr lang="en-IE" b="1" i="1" dirty="0"/>
              <a:t>almost everything is an object</a:t>
            </a:r>
            <a:r>
              <a:rPr lang="en-IE" dirty="0"/>
              <a:t>. </a:t>
            </a:r>
          </a:p>
          <a:p>
            <a:r>
              <a:rPr lang="en-IE" dirty="0"/>
              <a:t>Even </a:t>
            </a:r>
            <a:r>
              <a:rPr lang="en-IE" i="1" dirty="0"/>
              <a:t>primitive datatypes</a:t>
            </a:r>
            <a:r>
              <a:rPr lang="en-IE" dirty="0"/>
              <a:t> (except null and undefined) can be treated as objects.</a:t>
            </a:r>
          </a:p>
          <a:p>
            <a:r>
              <a:rPr lang="en-IE" i="1" dirty="0"/>
              <a:t>Booleans</a:t>
            </a:r>
            <a:r>
              <a:rPr lang="en-IE" dirty="0"/>
              <a:t>, </a:t>
            </a:r>
            <a:r>
              <a:rPr lang="en-IE" i="1" dirty="0"/>
              <a:t>Numbers</a:t>
            </a:r>
            <a:r>
              <a:rPr lang="en-IE" dirty="0"/>
              <a:t>, </a:t>
            </a:r>
            <a:r>
              <a:rPr lang="en-IE" i="1" dirty="0"/>
              <a:t>Strings</a:t>
            </a:r>
            <a:r>
              <a:rPr lang="en-IE" dirty="0"/>
              <a:t> can be objects or primitive data treated as objects.</a:t>
            </a:r>
          </a:p>
          <a:p>
            <a:r>
              <a:rPr lang="en-IE" i="1" dirty="0"/>
              <a:t>Dates</a:t>
            </a:r>
            <a:r>
              <a:rPr lang="en-IE" dirty="0"/>
              <a:t> are always objects.</a:t>
            </a:r>
          </a:p>
          <a:p>
            <a:r>
              <a:rPr lang="en-IE" i="1" dirty="0"/>
              <a:t>Maths</a:t>
            </a:r>
            <a:r>
              <a:rPr lang="en-IE" dirty="0"/>
              <a:t> and </a:t>
            </a:r>
            <a:r>
              <a:rPr lang="en-IE" i="1" dirty="0"/>
              <a:t>Regular Expressions </a:t>
            </a:r>
            <a:r>
              <a:rPr lang="en-IE" dirty="0"/>
              <a:t>are always objects.</a:t>
            </a:r>
          </a:p>
          <a:p>
            <a:r>
              <a:rPr lang="en-IE" i="1" dirty="0"/>
              <a:t>Arrays</a:t>
            </a:r>
            <a:r>
              <a:rPr lang="en-IE" dirty="0"/>
              <a:t> are always objects.</a:t>
            </a:r>
          </a:p>
          <a:p>
            <a:r>
              <a:rPr lang="en-IE" dirty="0"/>
              <a:t>Even </a:t>
            </a:r>
            <a:r>
              <a:rPr lang="en-IE" i="1" dirty="0" smtClean="0"/>
              <a:t>Functions</a:t>
            </a:r>
            <a:r>
              <a:rPr lang="en-IE" dirty="0" smtClean="0"/>
              <a:t> </a:t>
            </a:r>
            <a:r>
              <a:rPr lang="en-IE" dirty="0"/>
              <a:t>are always objects.</a:t>
            </a:r>
          </a:p>
          <a:p>
            <a:endParaRPr lang="en-IE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Different Objects in One Array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42984"/>
            <a:ext cx="8786874" cy="5500726"/>
          </a:xfrm>
        </p:spPr>
        <p:txBody>
          <a:bodyPr>
            <a:normAutofit/>
          </a:bodyPr>
          <a:lstStyle/>
          <a:p>
            <a:r>
              <a:rPr lang="en-IE" dirty="0"/>
              <a:t>Because all JavaScript variables are objects, </a:t>
            </a:r>
            <a:r>
              <a:rPr lang="en-IE" i="1" dirty="0" smtClean="0"/>
              <a:t>you </a:t>
            </a:r>
            <a:r>
              <a:rPr lang="en-IE" i="1" dirty="0"/>
              <a:t>can have variables of different types in the same Array</a:t>
            </a:r>
            <a:r>
              <a:rPr lang="en-IE" dirty="0"/>
              <a:t>.</a:t>
            </a:r>
          </a:p>
          <a:p>
            <a:r>
              <a:rPr lang="en-IE" dirty="0"/>
              <a:t>You can have </a:t>
            </a:r>
            <a:r>
              <a:rPr lang="en-IE" b="1" dirty="0"/>
              <a:t>objects</a:t>
            </a:r>
            <a:r>
              <a:rPr lang="en-IE" dirty="0"/>
              <a:t> in an Array. </a:t>
            </a:r>
            <a:endParaRPr lang="en-IE" dirty="0" smtClean="0"/>
          </a:p>
          <a:p>
            <a:r>
              <a:rPr lang="en-IE" dirty="0" smtClean="0"/>
              <a:t>You </a:t>
            </a:r>
            <a:r>
              <a:rPr lang="en-IE" dirty="0"/>
              <a:t>can have </a:t>
            </a:r>
            <a:r>
              <a:rPr lang="en-IE" b="1" dirty="0"/>
              <a:t>functions</a:t>
            </a:r>
            <a:r>
              <a:rPr lang="en-IE" dirty="0"/>
              <a:t> in an Array. </a:t>
            </a:r>
            <a:endParaRPr lang="en-IE" dirty="0" smtClean="0"/>
          </a:p>
          <a:p>
            <a:r>
              <a:rPr lang="en-IE" dirty="0" smtClean="0"/>
              <a:t>You </a:t>
            </a:r>
            <a:r>
              <a:rPr lang="en-IE" dirty="0"/>
              <a:t>can have </a:t>
            </a:r>
            <a:r>
              <a:rPr lang="en-IE" b="1" dirty="0"/>
              <a:t>arrays</a:t>
            </a:r>
            <a:r>
              <a:rPr lang="en-IE" dirty="0"/>
              <a:t> in an Array:</a:t>
            </a:r>
          </a:p>
          <a:p>
            <a:endParaRPr lang="en-IE" sz="2400" dirty="0"/>
          </a:p>
          <a:p>
            <a:pPr lvl="1">
              <a:buNone/>
            </a:pPr>
            <a:r>
              <a:rPr lang="en-IE" sz="2000" dirty="0"/>
              <a:t>	</a:t>
            </a:r>
            <a:r>
              <a:rPr lang="en-IE" sz="2000" dirty="0" err="1"/>
              <a:t>myArray</a:t>
            </a:r>
            <a:r>
              <a:rPr lang="en-IE" sz="2000" dirty="0"/>
              <a:t>[0] = </a:t>
            </a:r>
            <a:r>
              <a:rPr lang="en-IE" sz="2000" dirty="0" err="1"/>
              <a:t>Date.now</a:t>
            </a:r>
            <a:r>
              <a:rPr lang="en-IE" sz="2000" dirty="0"/>
              <a:t>;</a:t>
            </a:r>
            <a:br>
              <a:rPr lang="en-IE" sz="2000" dirty="0"/>
            </a:br>
            <a:r>
              <a:rPr lang="en-IE" sz="2000" dirty="0" err="1"/>
              <a:t>myArray</a:t>
            </a:r>
            <a:r>
              <a:rPr lang="en-IE" sz="2000" dirty="0"/>
              <a:t>[1] = </a:t>
            </a:r>
            <a:r>
              <a:rPr lang="en-IE" sz="2000" dirty="0" err="1"/>
              <a:t>myFunction</a:t>
            </a:r>
            <a:r>
              <a:rPr lang="en-IE" sz="2000" dirty="0"/>
              <a:t>;</a:t>
            </a:r>
            <a:br>
              <a:rPr lang="en-IE" sz="2000" dirty="0"/>
            </a:br>
            <a:r>
              <a:rPr lang="en-IE" sz="2000" dirty="0" err="1"/>
              <a:t>myArray</a:t>
            </a:r>
            <a:r>
              <a:rPr lang="en-IE" sz="2000" dirty="0"/>
              <a:t>[2] = </a:t>
            </a:r>
            <a:r>
              <a:rPr lang="en-IE" sz="2000" dirty="0" err="1"/>
              <a:t>myCars</a:t>
            </a:r>
            <a:r>
              <a:rPr lang="en-IE" sz="2000" dirty="0"/>
              <a:t>;</a:t>
            </a:r>
          </a:p>
          <a:p>
            <a:endParaRPr lang="en-IE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Accessing Object Properties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429288"/>
          </a:xfrm>
        </p:spPr>
        <p:txBody>
          <a:bodyPr>
            <a:normAutofit/>
          </a:bodyPr>
          <a:lstStyle/>
          <a:p>
            <a:r>
              <a:rPr lang="en-IE" sz="2400" dirty="0"/>
              <a:t>Properties are the values associated with an object.</a:t>
            </a:r>
          </a:p>
          <a:p>
            <a:r>
              <a:rPr lang="en-IE" sz="2400" dirty="0"/>
              <a:t>The syntax for accessing the property of an object is</a:t>
            </a:r>
            <a:r>
              <a:rPr lang="en-IE" sz="2400" dirty="0" smtClean="0"/>
              <a:t>:</a:t>
            </a:r>
          </a:p>
          <a:p>
            <a:endParaRPr lang="en-IE" sz="2400" dirty="0"/>
          </a:p>
          <a:p>
            <a:pPr lvl="1">
              <a:buNone/>
            </a:pPr>
            <a:r>
              <a:rPr lang="ru-RU" sz="2000" i="1" dirty="0"/>
              <a:t>	</a:t>
            </a:r>
            <a:r>
              <a:rPr lang="en-IE" sz="2000" dirty="0" err="1">
                <a:solidFill>
                  <a:srgbClr val="FF0000"/>
                </a:solidFill>
              </a:rPr>
              <a:t>objectName.propertyName</a:t>
            </a:r>
            <a:endParaRPr lang="ru-RU" sz="2000" dirty="0">
              <a:solidFill>
                <a:srgbClr val="FF0000"/>
              </a:solidFill>
            </a:endParaRPr>
          </a:p>
          <a:p>
            <a:endParaRPr lang="en-IE" sz="2400" dirty="0"/>
          </a:p>
          <a:p>
            <a:r>
              <a:rPr lang="en-IE" sz="2400" dirty="0"/>
              <a:t>This example uses the </a:t>
            </a:r>
            <a:r>
              <a:rPr lang="en-IE" sz="2400" i="1" dirty="0"/>
              <a:t>length</a:t>
            </a:r>
            <a:r>
              <a:rPr lang="en-IE" sz="2400" dirty="0"/>
              <a:t> property of the </a:t>
            </a:r>
            <a:r>
              <a:rPr lang="en-IE" sz="2400" i="1" dirty="0"/>
              <a:t>String</a:t>
            </a:r>
            <a:r>
              <a:rPr lang="en-IE" sz="2400" dirty="0"/>
              <a:t> object to find the length of a string:</a:t>
            </a:r>
          </a:p>
          <a:p>
            <a:endParaRPr lang="en-IE" sz="2400" dirty="0"/>
          </a:p>
          <a:p>
            <a:pPr lvl="1">
              <a:buNone/>
            </a:pPr>
            <a:r>
              <a:rPr lang="en-IE" sz="2000" dirty="0"/>
              <a:t>	</a:t>
            </a:r>
            <a:r>
              <a:rPr lang="en-IE" sz="2000" dirty="0" err="1">
                <a:solidFill>
                  <a:srgbClr val="FF0000"/>
                </a:solidFill>
              </a:rPr>
              <a:t>var</a:t>
            </a:r>
            <a:r>
              <a:rPr lang="en-IE" sz="2000" dirty="0">
                <a:solidFill>
                  <a:srgbClr val="FF0000"/>
                </a:solidFill>
              </a:rPr>
              <a:t> message = "Hello World!";</a:t>
            </a:r>
            <a:br>
              <a:rPr lang="en-IE" sz="2000" dirty="0">
                <a:solidFill>
                  <a:srgbClr val="FF0000"/>
                </a:solidFill>
              </a:rPr>
            </a:br>
            <a:r>
              <a:rPr lang="en-IE" sz="2000" dirty="0" err="1">
                <a:solidFill>
                  <a:srgbClr val="FF0000"/>
                </a:solidFill>
              </a:rPr>
              <a:t>var</a:t>
            </a:r>
            <a:r>
              <a:rPr lang="en-IE" sz="2000" dirty="0">
                <a:solidFill>
                  <a:srgbClr val="FF0000"/>
                </a:solidFill>
              </a:rPr>
              <a:t> x = </a:t>
            </a:r>
            <a:r>
              <a:rPr lang="en-IE" sz="2000" dirty="0" err="1">
                <a:solidFill>
                  <a:srgbClr val="FF0000"/>
                </a:solidFill>
              </a:rPr>
              <a:t>message.length</a:t>
            </a:r>
            <a:r>
              <a:rPr lang="en-IE" sz="2000" dirty="0" smtClean="0">
                <a:solidFill>
                  <a:srgbClr val="FF0000"/>
                </a:solidFill>
              </a:rPr>
              <a:t>; </a:t>
            </a:r>
            <a:r>
              <a:rPr lang="en-IE" sz="2000" dirty="0" smtClean="0"/>
              <a:t>// returns 12</a:t>
            </a:r>
            <a:endParaRPr lang="ru-RU" sz="2000" dirty="0"/>
          </a:p>
          <a:p>
            <a:endParaRPr lang="en-IE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Accessing Objects Methods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429288"/>
          </a:xfrm>
        </p:spPr>
        <p:txBody>
          <a:bodyPr>
            <a:normAutofit/>
          </a:bodyPr>
          <a:lstStyle/>
          <a:p>
            <a:r>
              <a:rPr lang="en-IE" sz="2400" dirty="0"/>
              <a:t>Methods are the actions that can be performed on objects.</a:t>
            </a:r>
          </a:p>
          <a:p>
            <a:r>
              <a:rPr lang="en-IE" sz="2400" dirty="0"/>
              <a:t>You can call a method with the following syntax:</a:t>
            </a:r>
            <a:endParaRPr lang="ru-RU" sz="2400" dirty="0"/>
          </a:p>
          <a:p>
            <a:endParaRPr lang="en-IE" sz="2400" dirty="0"/>
          </a:p>
          <a:p>
            <a:pPr lvl="1">
              <a:buNone/>
            </a:pPr>
            <a:r>
              <a:rPr lang="ru-RU" sz="2000" dirty="0"/>
              <a:t>	</a:t>
            </a:r>
            <a:r>
              <a:rPr lang="en-IE" sz="2000" dirty="0" err="1">
                <a:solidFill>
                  <a:srgbClr val="FF0000"/>
                </a:solidFill>
              </a:rPr>
              <a:t>objectName.methodName</a:t>
            </a:r>
            <a:r>
              <a:rPr lang="en-IE" sz="2000" dirty="0">
                <a:solidFill>
                  <a:srgbClr val="FF0000"/>
                </a:solidFill>
              </a:rPr>
              <a:t>()</a:t>
            </a:r>
            <a:endParaRPr lang="ru-RU" sz="2000" dirty="0">
              <a:solidFill>
                <a:srgbClr val="FF0000"/>
              </a:solidFill>
            </a:endParaRPr>
          </a:p>
          <a:p>
            <a:endParaRPr lang="en-IE" sz="2400" dirty="0"/>
          </a:p>
          <a:p>
            <a:r>
              <a:rPr lang="en-IE" sz="2400" dirty="0"/>
              <a:t>This example uses the </a:t>
            </a:r>
            <a:r>
              <a:rPr lang="en-IE" sz="2400" i="1" dirty="0" err="1"/>
              <a:t>toUpperCase</a:t>
            </a:r>
            <a:r>
              <a:rPr lang="en-IE" sz="2400" i="1" dirty="0"/>
              <a:t>()</a:t>
            </a:r>
            <a:r>
              <a:rPr lang="en-IE" sz="2400" dirty="0"/>
              <a:t> method of the </a:t>
            </a:r>
            <a:r>
              <a:rPr lang="en-IE" sz="2400" i="1" dirty="0"/>
              <a:t>String</a:t>
            </a:r>
            <a:r>
              <a:rPr lang="en-IE" sz="2400" dirty="0"/>
              <a:t> object, to convert a text to uppercase:</a:t>
            </a:r>
            <a:endParaRPr lang="ru-RU" sz="2400" dirty="0"/>
          </a:p>
          <a:p>
            <a:endParaRPr lang="en-IE" sz="2400" dirty="0"/>
          </a:p>
          <a:p>
            <a:pPr lvl="1">
              <a:buNone/>
            </a:pPr>
            <a:r>
              <a:rPr lang="ru-RU" sz="2000" dirty="0"/>
              <a:t>	</a:t>
            </a:r>
            <a:r>
              <a:rPr lang="en-IE" sz="2000" dirty="0" err="1">
                <a:solidFill>
                  <a:srgbClr val="FF0000"/>
                </a:solidFill>
              </a:rPr>
              <a:t>var</a:t>
            </a:r>
            <a:r>
              <a:rPr lang="en-IE" sz="2000" dirty="0">
                <a:solidFill>
                  <a:srgbClr val="FF0000"/>
                </a:solidFill>
              </a:rPr>
              <a:t> message = "Hello world!";</a:t>
            </a:r>
            <a:br>
              <a:rPr lang="en-IE" sz="2000" dirty="0">
                <a:solidFill>
                  <a:srgbClr val="FF0000"/>
                </a:solidFill>
              </a:rPr>
            </a:br>
            <a:r>
              <a:rPr lang="en-IE" sz="2000" dirty="0" err="1">
                <a:solidFill>
                  <a:srgbClr val="FF0000"/>
                </a:solidFill>
              </a:rPr>
              <a:t>var</a:t>
            </a:r>
            <a:r>
              <a:rPr lang="en-IE" sz="2000" dirty="0">
                <a:solidFill>
                  <a:srgbClr val="FF0000"/>
                </a:solidFill>
              </a:rPr>
              <a:t> x = </a:t>
            </a:r>
            <a:r>
              <a:rPr lang="en-IE" sz="2000" dirty="0" err="1">
                <a:solidFill>
                  <a:srgbClr val="FF0000"/>
                </a:solidFill>
              </a:rPr>
              <a:t>message.toUpperCase</a:t>
            </a:r>
            <a:r>
              <a:rPr lang="en-IE" sz="2000" dirty="0" smtClean="0">
                <a:solidFill>
                  <a:srgbClr val="FF0000"/>
                </a:solidFill>
              </a:rPr>
              <a:t>();</a:t>
            </a:r>
            <a:r>
              <a:rPr lang="en-IE" sz="2000" dirty="0" smtClean="0"/>
              <a:t> // returns </a:t>
            </a:r>
            <a:r>
              <a:rPr lang="en-IE" sz="2000" dirty="0"/>
              <a:t>HELLO WORLD</a:t>
            </a:r>
            <a:r>
              <a:rPr lang="en-IE" sz="2000" dirty="0" smtClean="0"/>
              <a:t>!</a:t>
            </a:r>
            <a:endParaRPr lang="en-IE" sz="2400" dirty="0"/>
          </a:p>
          <a:p>
            <a:endParaRPr lang="en-IE" sz="2400" dirty="0"/>
          </a:p>
          <a:p>
            <a:pPr lvl="1">
              <a:buNone/>
            </a:pPr>
            <a:endParaRPr lang="ru-RU" sz="2000" dirty="0"/>
          </a:p>
          <a:p>
            <a:endParaRPr lang="en-IE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Creating a Direct Instance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429288"/>
          </a:xfrm>
        </p:spPr>
        <p:txBody>
          <a:bodyPr>
            <a:normAutofit/>
          </a:bodyPr>
          <a:lstStyle/>
          <a:p>
            <a:r>
              <a:rPr lang="en-IE" sz="2400" dirty="0"/>
              <a:t>The following example creates a new instance of an object, and adds four properties to it:</a:t>
            </a:r>
            <a:endParaRPr lang="ru-RU" sz="2400" dirty="0"/>
          </a:p>
          <a:p>
            <a:endParaRPr lang="ru-RU" sz="2400" dirty="0"/>
          </a:p>
          <a:p>
            <a:pPr lvl="1">
              <a:buNone/>
            </a:pPr>
            <a:r>
              <a:rPr lang="ru-RU" sz="2000" dirty="0"/>
              <a:t>	</a:t>
            </a:r>
            <a:r>
              <a:rPr lang="pt-PT" sz="2000" dirty="0">
                <a:solidFill>
                  <a:srgbClr val="FF0000"/>
                </a:solidFill>
              </a:rPr>
              <a:t>var </a:t>
            </a:r>
            <a:r>
              <a:rPr lang="en-IE" sz="2000" dirty="0">
                <a:solidFill>
                  <a:srgbClr val="FF0000"/>
                </a:solidFill>
              </a:rPr>
              <a:t>person = new Object();</a:t>
            </a:r>
            <a:br>
              <a:rPr lang="en-IE" sz="2000" dirty="0">
                <a:solidFill>
                  <a:srgbClr val="FF0000"/>
                </a:solidFill>
              </a:rPr>
            </a:br>
            <a:r>
              <a:rPr lang="en-IE" sz="2000" dirty="0" err="1">
                <a:solidFill>
                  <a:srgbClr val="FF0000"/>
                </a:solidFill>
              </a:rPr>
              <a:t>person.firstname</a:t>
            </a:r>
            <a:r>
              <a:rPr lang="en-IE" sz="2000" dirty="0">
                <a:solidFill>
                  <a:srgbClr val="FF0000"/>
                </a:solidFill>
              </a:rPr>
              <a:t> = "John";</a:t>
            </a:r>
            <a:br>
              <a:rPr lang="en-IE" sz="2000" dirty="0">
                <a:solidFill>
                  <a:srgbClr val="FF0000"/>
                </a:solidFill>
              </a:rPr>
            </a:br>
            <a:r>
              <a:rPr lang="en-IE" sz="2000" dirty="0" err="1">
                <a:solidFill>
                  <a:srgbClr val="FF0000"/>
                </a:solidFill>
              </a:rPr>
              <a:t>person.lastname</a:t>
            </a:r>
            <a:r>
              <a:rPr lang="en-IE" sz="2000" dirty="0">
                <a:solidFill>
                  <a:srgbClr val="FF0000"/>
                </a:solidFill>
              </a:rPr>
              <a:t> = "Doe";</a:t>
            </a:r>
            <a:br>
              <a:rPr lang="en-IE" sz="2000" dirty="0">
                <a:solidFill>
                  <a:srgbClr val="FF0000"/>
                </a:solidFill>
              </a:rPr>
            </a:br>
            <a:r>
              <a:rPr lang="en-IE" sz="2000" dirty="0" err="1">
                <a:solidFill>
                  <a:srgbClr val="FF0000"/>
                </a:solidFill>
              </a:rPr>
              <a:t>person.age</a:t>
            </a:r>
            <a:r>
              <a:rPr lang="en-IE" sz="2000" dirty="0">
                <a:solidFill>
                  <a:srgbClr val="FF0000"/>
                </a:solidFill>
              </a:rPr>
              <a:t> = 50;</a:t>
            </a:r>
            <a:br>
              <a:rPr lang="en-IE" sz="2000" dirty="0">
                <a:solidFill>
                  <a:srgbClr val="FF0000"/>
                </a:solidFill>
              </a:rPr>
            </a:br>
            <a:r>
              <a:rPr lang="en-IE" sz="2000" dirty="0" err="1">
                <a:solidFill>
                  <a:srgbClr val="FF0000"/>
                </a:solidFill>
              </a:rPr>
              <a:t>person.eyecolor</a:t>
            </a:r>
            <a:r>
              <a:rPr lang="en-IE" sz="2000" dirty="0">
                <a:solidFill>
                  <a:srgbClr val="FF0000"/>
                </a:solidFill>
              </a:rPr>
              <a:t> = "blue";</a:t>
            </a:r>
          </a:p>
          <a:p>
            <a:endParaRPr lang="en-IE" sz="2400" dirty="0"/>
          </a:p>
          <a:p>
            <a:r>
              <a:rPr lang="en-IE" sz="2400" dirty="0"/>
              <a:t>Alternative syntax:</a:t>
            </a:r>
            <a:endParaRPr lang="ru-RU" sz="2400" dirty="0"/>
          </a:p>
          <a:p>
            <a:endParaRPr lang="ru-RU" sz="2400" dirty="0"/>
          </a:p>
          <a:p>
            <a:pPr lvl="1">
              <a:buNone/>
            </a:pPr>
            <a:r>
              <a:rPr lang="ru-RU" sz="2000" dirty="0"/>
              <a:t>	</a:t>
            </a:r>
            <a:r>
              <a:rPr lang="pt-PT" sz="2000" dirty="0">
                <a:solidFill>
                  <a:srgbClr val="FF0000"/>
                </a:solidFill>
              </a:rPr>
              <a:t>var </a:t>
            </a:r>
            <a:r>
              <a:rPr lang="en-IE" sz="2000" dirty="0">
                <a:solidFill>
                  <a:srgbClr val="FF0000"/>
                </a:solidFill>
              </a:rPr>
              <a:t>person = {</a:t>
            </a:r>
            <a:r>
              <a:rPr lang="en-IE" sz="2000" dirty="0" err="1">
                <a:solidFill>
                  <a:srgbClr val="FF0000"/>
                </a:solidFill>
              </a:rPr>
              <a:t>firstname</a:t>
            </a:r>
            <a:r>
              <a:rPr lang="en-IE" sz="2000" dirty="0">
                <a:solidFill>
                  <a:srgbClr val="FF0000"/>
                </a:solidFill>
              </a:rPr>
              <a:t>:"John", </a:t>
            </a:r>
            <a:r>
              <a:rPr lang="en-IE" sz="2000" dirty="0" err="1">
                <a:solidFill>
                  <a:srgbClr val="FF0000"/>
                </a:solidFill>
              </a:rPr>
              <a:t>lastname</a:t>
            </a:r>
            <a:r>
              <a:rPr lang="en-IE" sz="2000" dirty="0">
                <a:solidFill>
                  <a:srgbClr val="FF0000"/>
                </a:solidFill>
              </a:rPr>
              <a:t>:"Doe", age:50, </a:t>
            </a:r>
            <a:r>
              <a:rPr lang="en-IE" sz="2000" dirty="0" err="1">
                <a:solidFill>
                  <a:srgbClr val="FF0000"/>
                </a:solidFill>
              </a:rPr>
              <a:t>eyecolor</a:t>
            </a:r>
            <a:r>
              <a:rPr lang="en-IE" sz="2000" dirty="0">
                <a:solidFill>
                  <a:srgbClr val="FF0000"/>
                </a:solidFill>
              </a:rPr>
              <a:t>:"blue"};</a:t>
            </a:r>
            <a:endParaRPr lang="ru-RU" sz="2000" dirty="0">
              <a:solidFill>
                <a:srgbClr val="FF0000"/>
              </a:solidFill>
            </a:endParaRPr>
          </a:p>
          <a:p>
            <a:endParaRPr lang="en-IE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Object Constructor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42928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E" sz="2400" dirty="0"/>
              <a:t>&lt;!DOCTYPE html&gt;</a:t>
            </a:r>
          </a:p>
          <a:p>
            <a:pPr>
              <a:buNone/>
            </a:pPr>
            <a:r>
              <a:rPr lang="en-IE" sz="2400" dirty="0"/>
              <a:t>&lt;html&gt;</a:t>
            </a:r>
          </a:p>
          <a:p>
            <a:pPr>
              <a:buNone/>
            </a:pPr>
            <a:r>
              <a:rPr lang="en-IE" sz="2400" dirty="0" smtClean="0"/>
              <a:t>	&lt;</a:t>
            </a:r>
            <a:r>
              <a:rPr lang="en-IE" sz="2400" dirty="0"/>
              <a:t>body&gt;</a:t>
            </a:r>
          </a:p>
          <a:p>
            <a:pPr>
              <a:buNone/>
            </a:pPr>
            <a:r>
              <a:rPr lang="en-IE" sz="2400" dirty="0" smtClean="0"/>
              <a:t>		&lt;</a:t>
            </a:r>
            <a:r>
              <a:rPr lang="en-IE" sz="2400" dirty="0"/>
              <a:t>script&gt;</a:t>
            </a:r>
          </a:p>
          <a:p>
            <a:pPr>
              <a:buNone/>
            </a:pPr>
            <a:r>
              <a:rPr lang="en-IE" sz="2400" dirty="0" smtClean="0"/>
              <a:t>			function </a:t>
            </a:r>
            <a:r>
              <a:rPr lang="en-IE" sz="2400" dirty="0"/>
              <a:t>person(</a:t>
            </a:r>
            <a:r>
              <a:rPr lang="en-IE" sz="2400" dirty="0" err="1"/>
              <a:t>firstname</a:t>
            </a:r>
            <a:r>
              <a:rPr lang="en-IE" sz="2400" dirty="0"/>
              <a:t>, </a:t>
            </a:r>
            <a:r>
              <a:rPr lang="en-IE" sz="2400" dirty="0" err="1"/>
              <a:t>lastname</a:t>
            </a:r>
            <a:r>
              <a:rPr lang="en-IE" sz="2400" dirty="0"/>
              <a:t>, age, </a:t>
            </a:r>
            <a:r>
              <a:rPr lang="en-IE" sz="2400" dirty="0" err="1"/>
              <a:t>eyecolor</a:t>
            </a:r>
            <a:r>
              <a:rPr lang="en-IE" sz="2400" dirty="0" smtClean="0"/>
              <a:t>) {</a:t>
            </a:r>
            <a:endParaRPr lang="en-IE" sz="2400" dirty="0"/>
          </a:p>
          <a:p>
            <a:pPr>
              <a:buNone/>
            </a:pPr>
            <a:r>
              <a:rPr lang="ru-RU" sz="2400" dirty="0"/>
              <a:t>	</a:t>
            </a:r>
            <a:r>
              <a:rPr lang="en-IE" sz="2400" dirty="0" smtClean="0"/>
              <a:t>			</a:t>
            </a:r>
            <a:r>
              <a:rPr lang="en-IE" sz="2400" dirty="0" err="1" smtClean="0"/>
              <a:t>this.firstname</a:t>
            </a:r>
            <a:r>
              <a:rPr lang="en-IE" sz="2400" dirty="0" smtClean="0"/>
              <a:t> </a:t>
            </a:r>
            <a:r>
              <a:rPr lang="en-IE" sz="2400" dirty="0"/>
              <a:t>= </a:t>
            </a:r>
            <a:r>
              <a:rPr lang="en-IE" sz="2400" dirty="0" err="1"/>
              <a:t>firstname</a:t>
            </a:r>
            <a:r>
              <a:rPr lang="en-IE" sz="2400" dirty="0"/>
              <a:t>;</a:t>
            </a:r>
          </a:p>
          <a:p>
            <a:pPr>
              <a:buNone/>
            </a:pPr>
            <a:r>
              <a:rPr lang="ru-RU" sz="2400" dirty="0"/>
              <a:t>	</a:t>
            </a:r>
            <a:r>
              <a:rPr lang="en-IE" sz="2400" dirty="0" smtClean="0"/>
              <a:t>			</a:t>
            </a:r>
            <a:r>
              <a:rPr lang="en-IE" sz="2400" dirty="0" err="1" smtClean="0"/>
              <a:t>this.lastname</a:t>
            </a:r>
            <a:r>
              <a:rPr lang="en-IE" sz="2400" dirty="0" smtClean="0"/>
              <a:t> </a:t>
            </a:r>
            <a:r>
              <a:rPr lang="en-IE" sz="2400" dirty="0"/>
              <a:t>= </a:t>
            </a:r>
            <a:r>
              <a:rPr lang="en-IE" sz="2400" dirty="0" err="1"/>
              <a:t>lastname</a:t>
            </a:r>
            <a:r>
              <a:rPr lang="en-IE" sz="2400" dirty="0"/>
              <a:t>;</a:t>
            </a:r>
          </a:p>
          <a:p>
            <a:pPr>
              <a:buNone/>
            </a:pPr>
            <a:r>
              <a:rPr lang="ru-RU" sz="2400" dirty="0"/>
              <a:t>	</a:t>
            </a:r>
            <a:r>
              <a:rPr lang="en-IE" sz="2400" dirty="0" smtClean="0"/>
              <a:t>			</a:t>
            </a:r>
            <a:r>
              <a:rPr lang="en-IE" sz="2400" dirty="0" err="1" smtClean="0"/>
              <a:t>this.age</a:t>
            </a:r>
            <a:r>
              <a:rPr lang="en-IE" sz="2400" dirty="0" smtClean="0"/>
              <a:t> </a:t>
            </a:r>
            <a:r>
              <a:rPr lang="en-IE" sz="2400" dirty="0"/>
              <a:t>= age;</a:t>
            </a:r>
          </a:p>
          <a:p>
            <a:pPr>
              <a:buNone/>
            </a:pPr>
            <a:r>
              <a:rPr lang="ru-RU" sz="2400" dirty="0"/>
              <a:t>	</a:t>
            </a:r>
            <a:r>
              <a:rPr lang="en-IE" sz="2400" dirty="0" smtClean="0"/>
              <a:t>			</a:t>
            </a:r>
            <a:r>
              <a:rPr lang="en-IE" sz="2400" dirty="0" err="1" smtClean="0"/>
              <a:t>this.eyecolor</a:t>
            </a:r>
            <a:r>
              <a:rPr lang="en-IE" sz="2400" dirty="0" smtClean="0"/>
              <a:t> </a:t>
            </a:r>
            <a:r>
              <a:rPr lang="en-IE" sz="2400" dirty="0"/>
              <a:t>= </a:t>
            </a:r>
            <a:r>
              <a:rPr lang="en-IE" sz="2400" dirty="0" err="1"/>
              <a:t>eyecolor</a:t>
            </a:r>
            <a:r>
              <a:rPr lang="en-IE" sz="2400" dirty="0"/>
              <a:t>;</a:t>
            </a:r>
          </a:p>
          <a:p>
            <a:pPr>
              <a:buNone/>
            </a:pPr>
            <a:r>
              <a:rPr lang="en-IE" sz="2400" dirty="0" smtClean="0"/>
              <a:t>			}</a:t>
            </a:r>
            <a:endParaRPr lang="en-IE" sz="2400" dirty="0"/>
          </a:p>
          <a:p>
            <a:pPr>
              <a:buNone/>
            </a:pPr>
            <a:endParaRPr lang="en-IE" sz="2400" dirty="0"/>
          </a:p>
          <a:p>
            <a:pPr>
              <a:buNone/>
            </a:pPr>
            <a:r>
              <a:rPr lang="en-IE" sz="2400" dirty="0" smtClean="0"/>
              <a:t>			</a:t>
            </a:r>
            <a:r>
              <a:rPr lang="en-IE" sz="2400" dirty="0" err="1" smtClean="0"/>
              <a:t>var</a:t>
            </a:r>
            <a:r>
              <a:rPr lang="en-IE" sz="2400" dirty="0" smtClean="0"/>
              <a:t> </a:t>
            </a:r>
            <a:r>
              <a:rPr lang="en-IE" sz="2400" dirty="0" err="1"/>
              <a:t>myFriend</a:t>
            </a:r>
            <a:r>
              <a:rPr lang="en-IE" sz="2400" dirty="0"/>
              <a:t> = new person("John","Doe",50,"blue</a:t>
            </a:r>
            <a:r>
              <a:rPr lang="en-IE" sz="2400" dirty="0" smtClean="0"/>
              <a:t>");</a:t>
            </a:r>
            <a:endParaRPr lang="en-IE" sz="2400" dirty="0"/>
          </a:p>
          <a:p>
            <a:pPr>
              <a:buNone/>
            </a:pPr>
            <a:r>
              <a:rPr lang="en-IE" sz="2400" dirty="0" smtClean="0"/>
              <a:t>			</a:t>
            </a:r>
            <a:r>
              <a:rPr lang="en-IE" sz="2400" dirty="0" err="1" smtClean="0"/>
              <a:t>document.write</a:t>
            </a:r>
            <a:r>
              <a:rPr lang="en-IE" sz="2400" dirty="0" smtClean="0"/>
              <a:t>(</a:t>
            </a:r>
            <a:r>
              <a:rPr lang="en-IE" sz="2400" dirty="0" err="1" smtClean="0"/>
              <a:t>myFriend.firstname</a:t>
            </a:r>
            <a:r>
              <a:rPr lang="en-IE" sz="2400" dirty="0" smtClean="0"/>
              <a:t> </a:t>
            </a:r>
            <a:r>
              <a:rPr lang="en-IE" sz="2400" dirty="0"/>
              <a:t>+ " is " + </a:t>
            </a:r>
            <a:r>
              <a:rPr lang="en-IE" sz="2400" dirty="0" err="1"/>
              <a:t>myFriend.age</a:t>
            </a:r>
            <a:r>
              <a:rPr lang="en-IE" sz="2400" dirty="0"/>
              <a:t> + " years old.");</a:t>
            </a:r>
          </a:p>
          <a:p>
            <a:pPr>
              <a:buNone/>
            </a:pPr>
            <a:r>
              <a:rPr lang="en-IE" sz="2400" dirty="0" smtClean="0"/>
              <a:t>		&lt;/</a:t>
            </a:r>
            <a:r>
              <a:rPr lang="en-IE" sz="2400" dirty="0"/>
              <a:t>script&gt;</a:t>
            </a:r>
          </a:p>
          <a:p>
            <a:pPr>
              <a:buNone/>
            </a:pPr>
            <a:r>
              <a:rPr lang="en-IE" sz="2400" dirty="0" smtClean="0"/>
              <a:t>	&lt;/</a:t>
            </a:r>
            <a:r>
              <a:rPr lang="en-IE" sz="2400" dirty="0"/>
              <a:t>body&gt;</a:t>
            </a:r>
          </a:p>
          <a:p>
            <a:pPr>
              <a:buNone/>
            </a:pPr>
            <a:r>
              <a:rPr lang="en-IE" sz="2400" dirty="0"/>
              <a:t>&lt;/html&gt;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r>
              <a:rPr lang="en-IE" sz="2000" dirty="0"/>
              <a:t>//The </a:t>
            </a:r>
            <a:r>
              <a:rPr lang="en-IE" sz="2000" b="1" dirty="0"/>
              <a:t>this</a:t>
            </a:r>
            <a:r>
              <a:rPr lang="en-IE" sz="2000" dirty="0"/>
              <a:t> keyword in an object constructor does not have a value. It is only a substitute for the new object.</a:t>
            </a:r>
          </a:p>
          <a:p>
            <a:pPr marL="0" indent="0">
              <a:buNone/>
            </a:pPr>
            <a:r>
              <a:rPr lang="en-IE" sz="2000" dirty="0"/>
              <a:t>//The value of </a:t>
            </a:r>
            <a:r>
              <a:rPr lang="en-IE" sz="2000" b="1" dirty="0"/>
              <a:t>this</a:t>
            </a:r>
            <a:r>
              <a:rPr lang="en-IE" sz="2000" dirty="0"/>
              <a:t> will become the new object when the constructor is used to create an object.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9800" y="2564904"/>
            <a:ext cx="2928958" cy="12858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Once you have a object constructor, you can create new instances of the object, like this: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2600882" y="3634194"/>
            <a:ext cx="3159232" cy="433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Adding Properties to Objects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429288"/>
          </a:xfrm>
        </p:spPr>
        <p:txBody>
          <a:bodyPr>
            <a:normAutofit/>
          </a:bodyPr>
          <a:lstStyle/>
          <a:p>
            <a:r>
              <a:rPr lang="en-IE" sz="2400" dirty="0"/>
              <a:t>You can add new properties to an existing object by simply giving it a value. </a:t>
            </a:r>
          </a:p>
          <a:p>
            <a:r>
              <a:rPr lang="en-IE" sz="2400" dirty="0"/>
              <a:t>Assume that the person object already exists - you can then give it new properties:</a:t>
            </a:r>
          </a:p>
          <a:p>
            <a:endParaRPr lang="en-IE" sz="2400" dirty="0"/>
          </a:p>
          <a:p>
            <a:pPr lvl="1">
              <a:buNone/>
            </a:pPr>
            <a:r>
              <a:rPr lang="en-IE" sz="2000" dirty="0"/>
              <a:t>	</a:t>
            </a:r>
            <a:r>
              <a:rPr lang="en-IE" sz="2000" dirty="0" err="1">
                <a:solidFill>
                  <a:srgbClr val="FF0000"/>
                </a:solidFill>
              </a:rPr>
              <a:t>person.nationality</a:t>
            </a:r>
            <a:r>
              <a:rPr lang="en-IE" sz="2000" dirty="0">
                <a:solidFill>
                  <a:srgbClr val="FF0000"/>
                </a:solidFill>
              </a:rPr>
              <a:t> = “Swedish</a:t>
            </a:r>
            <a:r>
              <a:rPr lang="en-IE" sz="2000" dirty="0" smtClean="0">
                <a:solidFill>
                  <a:srgbClr val="FF0000"/>
                </a:solidFill>
              </a:rPr>
              <a:t>";</a:t>
            </a:r>
            <a:r>
              <a:rPr lang="en-IE" sz="2000" dirty="0">
                <a:solidFill>
                  <a:srgbClr val="FF0000"/>
                </a:solidFill>
              </a:rPr>
              <a:t/>
            </a:r>
            <a:br>
              <a:rPr lang="en-IE" sz="2000" dirty="0">
                <a:solidFill>
                  <a:srgbClr val="FF0000"/>
                </a:solidFill>
              </a:rPr>
            </a:br>
            <a:r>
              <a:rPr lang="en-IE" sz="2000" dirty="0" err="1" smtClean="0">
                <a:solidFill>
                  <a:srgbClr val="FF0000"/>
                </a:solidFill>
              </a:rPr>
              <a:t>var</a:t>
            </a:r>
            <a:r>
              <a:rPr lang="en-IE" sz="2000" dirty="0" smtClean="0">
                <a:solidFill>
                  <a:srgbClr val="FF0000"/>
                </a:solidFill>
              </a:rPr>
              <a:t> x </a:t>
            </a:r>
            <a:r>
              <a:rPr lang="en-IE" sz="2000" dirty="0">
                <a:solidFill>
                  <a:srgbClr val="FF0000"/>
                </a:solidFill>
              </a:rPr>
              <a:t>= </a:t>
            </a:r>
            <a:r>
              <a:rPr lang="en-IE" sz="2000" dirty="0" err="1">
                <a:solidFill>
                  <a:srgbClr val="FF0000"/>
                </a:solidFill>
              </a:rPr>
              <a:t>person.nationality</a:t>
            </a:r>
            <a:r>
              <a:rPr lang="en-IE" sz="2000" dirty="0" smtClean="0">
                <a:solidFill>
                  <a:srgbClr val="FF0000"/>
                </a:solidFill>
              </a:rPr>
              <a:t>; </a:t>
            </a:r>
            <a:r>
              <a:rPr lang="en-IE" sz="2000" dirty="0" smtClean="0"/>
              <a:t>// returns Swedish</a:t>
            </a:r>
            <a:endParaRPr lang="en-IE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Event Handlers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628800"/>
            <a:ext cx="8786874" cy="5014910"/>
          </a:xfrm>
        </p:spPr>
        <p:txBody>
          <a:bodyPr>
            <a:normAutofit/>
          </a:bodyPr>
          <a:lstStyle/>
          <a:p>
            <a:r>
              <a:rPr lang="en-IE" sz="2400" dirty="0"/>
              <a:t>An event handler is a predefined JavaScript property of an object (in most cases an element in the document) that is used to handle an event on a Web page.</a:t>
            </a:r>
          </a:p>
          <a:p>
            <a:r>
              <a:rPr lang="en-IE" sz="2400" dirty="0" smtClean="0"/>
              <a:t>An </a:t>
            </a:r>
            <a:r>
              <a:rPr lang="en-IE" sz="2400" dirty="0"/>
              <a:t>event is </a:t>
            </a:r>
            <a:r>
              <a:rPr lang="en-IE" sz="2400" i="1" dirty="0"/>
              <a:t>something that happens when the viewer performs some sort of action</a:t>
            </a:r>
            <a:r>
              <a:rPr lang="en-IE" sz="2400" dirty="0"/>
              <a:t>, such as clicking a mouse button, moving the mouse over a link, etc. </a:t>
            </a:r>
          </a:p>
          <a:p>
            <a:r>
              <a:rPr lang="en-IE" sz="2400" dirty="0" smtClean="0"/>
              <a:t>A </a:t>
            </a:r>
            <a:r>
              <a:rPr lang="en-IE" sz="2400" i="1" dirty="0"/>
              <a:t>page loading or other similar actions are also events</a:t>
            </a:r>
            <a:r>
              <a:rPr lang="en-IE" sz="2400" dirty="0"/>
              <a:t>. </a:t>
            </a:r>
          </a:p>
          <a:p>
            <a:endParaRPr lang="en-IE" sz="2400" dirty="0" smtClean="0"/>
          </a:p>
          <a:p>
            <a:r>
              <a:rPr lang="en-IE" sz="2400" dirty="0" smtClean="0"/>
              <a:t>JavaScript </a:t>
            </a:r>
            <a:r>
              <a:rPr lang="en-IE" sz="2400" dirty="0"/>
              <a:t>event handlers identify </a:t>
            </a:r>
            <a:r>
              <a:rPr lang="en-IE" sz="2400" dirty="0" smtClean="0"/>
              <a:t>when events occur and allow you to perform </a:t>
            </a:r>
            <a:r>
              <a:rPr lang="en-IE" sz="2400" dirty="0"/>
              <a:t>specific </a:t>
            </a:r>
            <a:r>
              <a:rPr lang="en-IE" sz="2400" dirty="0" smtClean="0"/>
              <a:t>tasks</a:t>
            </a:r>
            <a:r>
              <a:rPr lang="en-IE" sz="2400" dirty="0"/>
              <a:t>, making pages interactive and more useful.</a:t>
            </a:r>
            <a:endParaRPr lang="en-IE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Arrays versus Objects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429288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Arrays</a:t>
            </a:r>
            <a:r>
              <a:rPr lang="en-GB" sz="2800" dirty="0"/>
              <a:t> use </a:t>
            </a:r>
            <a:r>
              <a:rPr lang="en-GB" sz="2800" b="1" dirty="0">
                <a:solidFill>
                  <a:srgbClr val="FF0000"/>
                </a:solidFill>
              </a:rPr>
              <a:t>numbered indexes</a:t>
            </a:r>
            <a:r>
              <a:rPr lang="en-GB" sz="2800" dirty="0"/>
              <a:t>.  </a:t>
            </a:r>
          </a:p>
          <a:p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Objects</a:t>
            </a:r>
            <a:r>
              <a:rPr lang="en-GB" sz="2800" dirty="0"/>
              <a:t> use </a:t>
            </a:r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named indexes</a:t>
            </a:r>
            <a:r>
              <a:rPr lang="en-GB" sz="2800" dirty="0"/>
              <a:t>.</a:t>
            </a:r>
          </a:p>
          <a:p>
            <a:pPr lvl="1"/>
            <a:r>
              <a:rPr lang="en-GB" dirty="0"/>
              <a:t>Arrays are a special kind of objects, with numbered indexes.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/>
              <a:t>When to Use Arrays? When to use Objects?</a:t>
            </a:r>
          </a:p>
          <a:p>
            <a:r>
              <a:rPr lang="en-GB" sz="2400" dirty="0"/>
              <a:t>JavaScript does not support associative arrays (maps, dictionaries</a:t>
            </a:r>
            <a:r>
              <a:rPr lang="en-GB" sz="2400" dirty="0" smtClean="0"/>
              <a:t>).</a:t>
            </a:r>
            <a:endParaRPr lang="en-GB" sz="2400" dirty="0"/>
          </a:p>
          <a:p>
            <a:r>
              <a:rPr lang="en-GB" sz="2400" dirty="0"/>
              <a:t>You should use </a:t>
            </a:r>
            <a:r>
              <a:rPr lang="en-GB" sz="2400" b="1" dirty="0"/>
              <a:t>objects</a:t>
            </a:r>
            <a:r>
              <a:rPr lang="en-GB" sz="2400" dirty="0"/>
              <a:t> when you want the element names to be </a:t>
            </a:r>
            <a:r>
              <a:rPr lang="en-GB" sz="2400" b="1" dirty="0"/>
              <a:t>strings (text)</a:t>
            </a:r>
            <a:r>
              <a:rPr lang="en-GB" sz="2400" dirty="0"/>
              <a:t>.</a:t>
            </a:r>
          </a:p>
          <a:p>
            <a:r>
              <a:rPr lang="en-GB" sz="2400" dirty="0"/>
              <a:t>You should use </a:t>
            </a:r>
            <a:r>
              <a:rPr lang="en-GB" sz="2400" b="1" dirty="0"/>
              <a:t>arrays</a:t>
            </a:r>
            <a:r>
              <a:rPr lang="en-GB" sz="2400" dirty="0"/>
              <a:t> when you want the element names to be </a:t>
            </a:r>
            <a:r>
              <a:rPr lang="en-GB" sz="2400" b="1" dirty="0"/>
              <a:t>numbers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Passing Objects as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JavaScript is always passed by value, but for objects that value of the variable is a reference.</a:t>
            </a:r>
          </a:p>
          <a:p>
            <a:r>
              <a:rPr lang="en-IE" dirty="0"/>
              <a:t>Because of this, when you pass an object and </a:t>
            </a:r>
            <a:r>
              <a:rPr lang="en-IE" dirty="0">
                <a:solidFill>
                  <a:srgbClr val="FF0000"/>
                </a:solidFill>
              </a:rPr>
              <a:t>change its </a:t>
            </a:r>
            <a:r>
              <a:rPr lang="en-IE" i="1" dirty="0">
                <a:solidFill>
                  <a:srgbClr val="FF0000"/>
                </a:solidFill>
              </a:rPr>
              <a:t>properties</a:t>
            </a:r>
            <a:r>
              <a:rPr lang="en-IE" dirty="0"/>
              <a:t>, those changes </a:t>
            </a:r>
            <a:r>
              <a:rPr lang="en-IE" dirty="0">
                <a:solidFill>
                  <a:srgbClr val="FF0000"/>
                </a:solidFill>
              </a:rPr>
              <a:t>persist</a:t>
            </a:r>
            <a:r>
              <a:rPr lang="en-IE" dirty="0"/>
              <a:t> outside of the function. </a:t>
            </a:r>
          </a:p>
          <a:p>
            <a:r>
              <a:rPr lang="en-IE" dirty="0"/>
              <a:t>This makes it </a:t>
            </a:r>
            <a:r>
              <a:rPr lang="en-IE" i="1" dirty="0"/>
              <a:t>look</a:t>
            </a:r>
            <a:r>
              <a:rPr lang="en-IE" dirty="0"/>
              <a:t> like it’s pass by reference. </a:t>
            </a:r>
          </a:p>
          <a:p>
            <a:r>
              <a:rPr lang="en-IE" dirty="0"/>
              <a:t>But if you actually 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change the </a:t>
            </a:r>
            <a:r>
              <a:rPr lang="en-IE" dirty="0"/>
              <a:t>value of the 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object </a:t>
            </a:r>
            <a:r>
              <a:rPr lang="en-IE" dirty="0"/>
              <a:t>variable, you will see that the change 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does not persist</a:t>
            </a:r>
            <a:r>
              <a:rPr lang="en-IE" dirty="0"/>
              <a:t>, proving it's really pass by value</a:t>
            </a:r>
            <a:r>
              <a:rPr lang="en-IE" dirty="0" smtClean="0"/>
              <a:t>.</a:t>
            </a:r>
            <a:endParaRPr lang="en-IE" sz="2800" dirty="0">
              <a:solidFill>
                <a:srgbClr val="7030A0"/>
              </a:solidFill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Passing Objects as Arguments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15925" t="31885" r="36129" b="13085"/>
          <a:stretch/>
        </p:blipFill>
        <p:spPr>
          <a:xfrm>
            <a:off x="794504" y="1340768"/>
            <a:ext cx="7521912" cy="539573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JavaScript </a:t>
            </a:r>
            <a:r>
              <a:rPr lang="en-IE" i="1" dirty="0"/>
              <a:t>for...in </a:t>
            </a:r>
            <a:r>
              <a:rPr lang="en-IE" dirty="0"/>
              <a:t>Loop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563" y="1142976"/>
            <a:ext cx="8786874" cy="5715024"/>
          </a:xfrm>
        </p:spPr>
        <p:txBody>
          <a:bodyPr>
            <a:normAutofit fontScale="70000" lnSpcReduction="20000"/>
          </a:bodyPr>
          <a:lstStyle/>
          <a:p>
            <a:r>
              <a:rPr lang="en-IE" sz="2400" dirty="0"/>
              <a:t>The code inside the </a:t>
            </a:r>
            <a:r>
              <a:rPr lang="en-IE" sz="2400" i="1" dirty="0"/>
              <a:t>for...in </a:t>
            </a:r>
            <a:r>
              <a:rPr lang="en-IE" sz="2400" dirty="0"/>
              <a:t>loop will be </a:t>
            </a:r>
            <a:r>
              <a:rPr lang="en-IE" sz="2400" b="1" dirty="0"/>
              <a:t>executed once for each property of the object</a:t>
            </a:r>
            <a:r>
              <a:rPr lang="en-IE" sz="2400" dirty="0"/>
              <a:t>:</a:t>
            </a:r>
          </a:p>
          <a:p>
            <a:endParaRPr lang="en-IE" sz="2400" dirty="0"/>
          </a:p>
          <a:p>
            <a:pPr lvl="1">
              <a:buNone/>
            </a:pPr>
            <a:r>
              <a:rPr lang="en-IE" sz="2200" dirty="0"/>
              <a:t>&lt;!DOCTYPE html&gt;</a:t>
            </a:r>
          </a:p>
          <a:p>
            <a:pPr lvl="1">
              <a:buNone/>
            </a:pPr>
            <a:r>
              <a:rPr lang="en-IE" sz="2200" dirty="0"/>
              <a:t>&lt;html&gt;</a:t>
            </a:r>
          </a:p>
          <a:p>
            <a:pPr lvl="1">
              <a:buNone/>
            </a:pPr>
            <a:r>
              <a:rPr lang="en-IE" sz="2200" dirty="0"/>
              <a:t>&lt;body&gt;</a:t>
            </a:r>
          </a:p>
          <a:p>
            <a:pPr lvl="2">
              <a:buNone/>
            </a:pPr>
            <a:r>
              <a:rPr lang="en-IE" sz="2300" dirty="0"/>
              <a:t>&lt;p&gt;Click the button to loop through the properties of an object named "person".&lt;/p&gt;</a:t>
            </a:r>
          </a:p>
          <a:p>
            <a:pPr lvl="2">
              <a:buNone/>
            </a:pPr>
            <a:r>
              <a:rPr lang="en-IE" sz="2300" dirty="0"/>
              <a:t>&lt;button </a:t>
            </a:r>
            <a:r>
              <a:rPr lang="en-IE" sz="2300" dirty="0" err="1"/>
              <a:t>onclick</a:t>
            </a:r>
            <a:r>
              <a:rPr lang="en-IE" sz="2300" dirty="0"/>
              <a:t> = "</a:t>
            </a:r>
            <a:r>
              <a:rPr lang="en-IE" sz="2300" dirty="0" err="1"/>
              <a:t>myFunction</a:t>
            </a:r>
            <a:r>
              <a:rPr lang="en-IE" sz="2300" dirty="0"/>
              <a:t>()"&gt;Try it&lt;/button&gt;</a:t>
            </a:r>
          </a:p>
          <a:p>
            <a:pPr lvl="2">
              <a:buNone/>
            </a:pPr>
            <a:r>
              <a:rPr lang="en-IE" sz="2300" dirty="0"/>
              <a:t>&lt;p id = "demo"&gt;&lt;/p&gt;</a:t>
            </a:r>
          </a:p>
          <a:p>
            <a:pPr lvl="2">
              <a:buNone/>
            </a:pPr>
            <a:endParaRPr lang="en-IE" sz="2300" dirty="0"/>
          </a:p>
          <a:p>
            <a:pPr lvl="2">
              <a:buNone/>
            </a:pPr>
            <a:r>
              <a:rPr lang="en-IE" sz="2300" dirty="0"/>
              <a:t>&lt;script&gt;</a:t>
            </a:r>
          </a:p>
          <a:p>
            <a:pPr lvl="3">
              <a:buNone/>
            </a:pPr>
            <a:r>
              <a:rPr lang="en-IE" sz="2300" dirty="0"/>
              <a:t>function </a:t>
            </a:r>
            <a:r>
              <a:rPr lang="en-IE" sz="2300" dirty="0" err="1"/>
              <a:t>myFunction</a:t>
            </a:r>
            <a:r>
              <a:rPr lang="en-IE" sz="2300" dirty="0"/>
              <a:t>(){</a:t>
            </a:r>
          </a:p>
          <a:p>
            <a:pPr lvl="3">
              <a:buNone/>
            </a:pPr>
            <a:r>
              <a:rPr lang="en-IE" sz="2300" dirty="0"/>
              <a:t>	</a:t>
            </a:r>
            <a:r>
              <a:rPr lang="en-IE" sz="2300" dirty="0" err="1"/>
              <a:t>var</a:t>
            </a:r>
            <a:r>
              <a:rPr lang="en-IE" sz="2300" dirty="0"/>
              <a:t> txt = "";</a:t>
            </a:r>
          </a:p>
          <a:p>
            <a:pPr lvl="3">
              <a:buNone/>
            </a:pPr>
            <a:r>
              <a:rPr lang="en-IE" sz="2300" dirty="0"/>
              <a:t>	</a:t>
            </a:r>
            <a:r>
              <a:rPr lang="en-IE" sz="2300" dirty="0" err="1"/>
              <a:t>var</a:t>
            </a:r>
            <a:r>
              <a:rPr lang="en-IE" sz="2300" dirty="0"/>
              <a:t> person = { </a:t>
            </a:r>
            <a:r>
              <a:rPr lang="en-IE" sz="2300" dirty="0" err="1"/>
              <a:t>fname</a:t>
            </a:r>
            <a:r>
              <a:rPr lang="en-IE" sz="2300" dirty="0"/>
              <a:t>:"John", </a:t>
            </a:r>
            <a:r>
              <a:rPr lang="en-IE" sz="2300" dirty="0" err="1"/>
              <a:t>lname</a:t>
            </a:r>
            <a:r>
              <a:rPr lang="en-IE" sz="2300" dirty="0"/>
              <a:t>:"Doe", age:25 }; </a:t>
            </a:r>
          </a:p>
          <a:p>
            <a:pPr lvl="3">
              <a:buNone/>
            </a:pPr>
            <a:endParaRPr lang="en-IE" sz="2300" dirty="0"/>
          </a:p>
          <a:p>
            <a:pPr lvl="3">
              <a:buNone/>
            </a:pPr>
            <a:r>
              <a:rPr lang="en-IE" sz="2300" dirty="0"/>
              <a:t>	for (</a:t>
            </a:r>
            <a:r>
              <a:rPr lang="en-IE" sz="2300" dirty="0" err="1"/>
              <a:t>var</a:t>
            </a:r>
            <a:r>
              <a:rPr lang="en-IE" sz="2300" dirty="0"/>
              <a:t> x in person){</a:t>
            </a:r>
          </a:p>
          <a:p>
            <a:pPr lvl="3">
              <a:buNone/>
            </a:pPr>
            <a:r>
              <a:rPr lang="en-IE" sz="2300" dirty="0"/>
              <a:t>		txt = txt + “ " + person[x];</a:t>
            </a:r>
          </a:p>
          <a:p>
            <a:pPr lvl="3">
              <a:buNone/>
            </a:pPr>
            <a:r>
              <a:rPr lang="en-IE" sz="2300" dirty="0"/>
              <a:t>	</a:t>
            </a:r>
            <a:r>
              <a:rPr lang="en-IE" sz="2300" dirty="0" smtClean="0"/>
              <a:t>}</a:t>
            </a:r>
            <a:endParaRPr lang="en-IE" sz="2300" dirty="0"/>
          </a:p>
          <a:p>
            <a:pPr lvl="3">
              <a:buNone/>
            </a:pPr>
            <a:r>
              <a:rPr lang="en-IE" sz="2300" dirty="0"/>
              <a:t>	</a:t>
            </a:r>
            <a:r>
              <a:rPr lang="en-IE" sz="2300" dirty="0" err="1"/>
              <a:t>document.getElementById</a:t>
            </a:r>
            <a:r>
              <a:rPr lang="en-IE" sz="2300" dirty="0"/>
              <a:t>("demo").</a:t>
            </a:r>
            <a:r>
              <a:rPr lang="en-IE" sz="2300" dirty="0" err="1"/>
              <a:t>innerHTML</a:t>
            </a:r>
            <a:r>
              <a:rPr lang="en-IE" sz="2300" dirty="0"/>
              <a:t> = txt;</a:t>
            </a:r>
          </a:p>
          <a:p>
            <a:pPr lvl="3">
              <a:buNone/>
            </a:pPr>
            <a:r>
              <a:rPr lang="en-IE" sz="2300" dirty="0"/>
              <a:t>}</a:t>
            </a:r>
            <a:endParaRPr lang="en-IE" sz="1900" dirty="0"/>
          </a:p>
          <a:p>
            <a:pPr lvl="2">
              <a:buNone/>
            </a:pPr>
            <a:r>
              <a:rPr lang="en-IE" sz="2300" dirty="0"/>
              <a:t>&lt;/script&gt;</a:t>
            </a:r>
          </a:p>
          <a:p>
            <a:pPr lvl="1">
              <a:buNone/>
            </a:pPr>
            <a:r>
              <a:rPr lang="en-IE" sz="2200" dirty="0"/>
              <a:t>&lt;/body&gt;</a:t>
            </a:r>
          </a:p>
          <a:p>
            <a:pPr lvl="1">
              <a:buNone/>
            </a:pPr>
            <a:r>
              <a:rPr lang="en-IE" sz="2200" dirty="0"/>
              <a:t>&lt;/html&gt;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Math Object Properties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86874" cy="5786454"/>
          </a:xfrm>
        </p:spPr>
        <p:txBody>
          <a:bodyPr>
            <a:normAutofit/>
          </a:bodyPr>
          <a:lstStyle/>
          <a:p>
            <a:r>
              <a:rPr lang="en-IE" sz="2400" dirty="0"/>
              <a:t>The Math object allows you to perform mathematical tasks.</a:t>
            </a:r>
          </a:p>
          <a:p>
            <a:r>
              <a:rPr lang="en-IE" sz="2400" dirty="0"/>
              <a:t>All properties/methods of Math can be called by using Math as an object, without creating it, e.g. </a:t>
            </a:r>
            <a:r>
              <a:rPr lang="en-IE" sz="2400" dirty="0" err="1"/>
              <a:t>Math.PI</a:t>
            </a:r>
            <a:endParaRPr lang="en-IE" sz="2400" dirty="0"/>
          </a:p>
          <a:p>
            <a:endParaRPr lang="en-IE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877" y="2657978"/>
            <a:ext cx="8358246" cy="2874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Math Object Methods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952163"/>
            <a:ext cx="8043592" cy="590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Event in HTML Element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429288"/>
          </a:xfrm>
        </p:spPr>
        <p:txBody>
          <a:bodyPr>
            <a:normAutofit/>
          </a:bodyPr>
          <a:lstStyle/>
          <a:p>
            <a:r>
              <a:rPr lang="en-IE" sz="2400" dirty="0"/>
              <a:t>To use an event handler, you </a:t>
            </a:r>
            <a:r>
              <a:rPr lang="en-IE" sz="2400" dirty="0" smtClean="0"/>
              <a:t>can add </a:t>
            </a:r>
            <a:r>
              <a:rPr lang="en-IE" sz="2400" dirty="0"/>
              <a:t>it as an additional attribute to an HTML tag. </a:t>
            </a:r>
          </a:p>
          <a:p>
            <a:r>
              <a:rPr lang="en-IE" sz="2400" dirty="0"/>
              <a:t>The only difference between an event handler “attribute” and an HTML attribute is that </a:t>
            </a:r>
            <a:r>
              <a:rPr lang="en-IE" sz="2400" b="1" dirty="0"/>
              <a:t>you can add JavaScript code inside an event handler attribute </a:t>
            </a:r>
            <a:r>
              <a:rPr lang="en-IE" sz="2400" dirty="0"/>
              <a:t>rather than just an attribute value:</a:t>
            </a:r>
          </a:p>
          <a:p>
            <a:pPr lvl="2">
              <a:buNone/>
            </a:pPr>
            <a:r>
              <a:rPr lang="en-IE" sz="1800" dirty="0"/>
              <a:t>&lt;body&gt;</a:t>
            </a:r>
          </a:p>
          <a:p>
            <a:pPr lvl="2">
              <a:buNone/>
            </a:pPr>
            <a:r>
              <a:rPr lang="en-IE" sz="1800" dirty="0"/>
              <a:t>&lt;form&gt;</a:t>
            </a:r>
          </a:p>
          <a:p>
            <a:pPr lvl="2">
              <a:buNone/>
            </a:pPr>
            <a:r>
              <a:rPr lang="en-IE" sz="1800" dirty="0"/>
              <a:t>	&lt;input type = "button" value = "Click Me!" </a:t>
            </a:r>
            <a:r>
              <a:rPr lang="en-IE" sz="1800" dirty="0" err="1"/>
              <a:t>onclick</a:t>
            </a:r>
            <a:r>
              <a:rPr lang="en-IE" sz="1800" dirty="0"/>
              <a:t> = "</a:t>
            </a:r>
            <a:r>
              <a:rPr lang="en-IE" sz="1800" dirty="0" err="1">
                <a:solidFill>
                  <a:srgbClr val="FF0000"/>
                </a:solidFill>
              </a:rPr>
              <a:t>window.alert</a:t>
            </a:r>
            <a:r>
              <a:rPr lang="en-IE" sz="1800" dirty="0">
                <a:solidFill>
                  <a:srgbClr val="FF0000"/>
                </a:solidFill>
              </a:rPr>
              <a:t>('Hi!');</a:t>
            </a:r>
            <a:r>
              <a:rPr lang="en-IE" sz="1800" dirty="0"/>
              <a:t>"&gt;</a:t>
            </a:r>
          </a:p>
          <a:p>
            <a:pPr lvl="2">
              <a:buNone/>
            </a:pPr>
            <a:r>
              <a:rPr lang="en-IE" sz="1800" dirty="0"/>
              <a:t>&lt;/form&gt;</a:t>
            </a:r>
          </a:p>
          <a:p>
            <a:pPr lvl="2">
              <a:buNone/>
            </a:pPr>
            <a:r>
              <a:rPr lang="en-IE" sz="1800" dirty="0"/>
              <a:t>&lt;/body&gt;</a:t>
            </a:r>
          </a:p>
          <a:p>
            <a:endParaRPr lang="en-IE" sz="2400" dirty="0"/>
          </a:p>
          <a:p>
            <a:r>
              <a:rPr lang="en-IE" sz="2400" dirty="0"/>
              <a:t>Notice that the alert command ends with a semicolon. </a:t>
            </a:r>
          </a:p>
          <a:p>
            <a:r>
              <a:rPr lang="en-IE" sz="2400" dirty="0"/>
              <a:t>This enables you to add additional JavaScript code after the alert, to perform multiple actions on the click event.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Event in HTML Element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429288"/>
          </a:xfrm>
        </p:spPr>
        <p:txBody>
          <a:bodyPr>
            <a:normAutofit lnSpcReduction="10000"/>
          </a:bodyPr>
          <a:lstStyle/>
          <a:p>
            <a:r>
              <a:rPr lang="en-IE" sz="2400" dirty="0"/>
              <a:t>If the code you want to use becomes really long, you may wish to put the code in a function instead. </a:t>
            </a:r>
          </a:p>
          <a:p>
            <a:r>
              <a:rPr lang="en-IE" sz="2400" dirty="0"/>
              <a:t>That function can be in an external file as well.</a:t>
            </a:r>
            <a:br>
              <a:rPr lang="en-IE" sz="2400" dirty="0"/>
            </a:br>
            <a:endParaRPr lang="en-IE" sz="2400" dirty="0"/>
          </a:p>
          <a:p>
            <a:pPr lvl="2">
              <a:buNone/>
            </a:pPr>
            <a:r>
              <a:rPr lang="en-IE" sz="2000" dirty="0"/>
              <a:t>function </a:t>
            </a:r>
            <a:r>
              <a:rPr lang="en-IE" sz="2000" dirty="0" err="1"/>
              <a:t>hi_and_bye</a:t>
            </a:r>
            <a:r>
              <a:rPr lang="en-IE" sz="2000" dirty="0"/>
              <a:t>() {</a:t>
            </a:r>
          </a:p>
          <a:p>
            <a:pPr lvl="2">
              <a:buNone/>
            </a:pPr>
            <a:r>
              <a:rPr lang="en-IE" sz="2000" dirty="0"/>
              <a:t>	alert('Hi!');</a:t>
            </a:r>
          </a:p>
          <a:p>
            <a:pPr lvl="2">
              <a:buNone/>
            </a:pPr>
            <a:r>
              <a:rPr lang="en-IE" sz="2000" dirty="0"/>
              <a:t>	alert('Bye!');</a:t>
            </a:r>
          </a:p>
          <a:p>
            <a:pPr lvl="2">
              <a:buNone/>
            </a:pPr>
            <a:r>
              <a:rPr lang="en-IE" sz="2000" dirty="0"/>
              <a:t>}</a:t>
            </a:r>
          </a:p>
          <a:p>
            <a:pPr lvl="2">
              <a:buNone/>
            </a:pPr>
            <a:r>
              <a:rPr lang="en-IE" sz="2000" dirty="0"/>
              <a:t>…</a:t>
            </a:r>
          </a:p>
          <a:p>
            <a:pPr lvl="2">
              <a:buNone/>
            </a:pPr>
            <a:r>
              <a:rPr lang="en-IE" sz="2000" dirty="0"/>
              <a:t>&lt;body&gt;</a:t>
            </a:r>
          </a:p>
          <a:p>
            <a:pPr lvl="2">
              <a:buNone/>
            </a:pPr>
            <a:r>
              <a:rPr lang="en-IE" sz="2000" dirty="0" smtClean="0"/>
              <a:t>	&lt;</a:t>
            </a:r>
            <a:r>
              <a:rPr lang="en-IE" sz="2000" dirty="0"/>
              <a:t>form&gt;</a:t>
            </a:r>
          </a:p>
          <a:p>
            <a:pPr lvl="2">
              <a:buNone/>
            </a:pPr>
            <a:r>
              <a:rPr lang="en-IE" sz="2000" dirty="0" smtClean="0"/>
              <a:t>	  &lt;</a:t>
            </a:r>
            <a:r>
              <a:rPr lang="en-IE" sz="2000" dirty="0"/>
              <a:t>input type = "button" value = "Click Me!" </a:t>
            </a:r>
            <a:r>
              <a:rPr lang="en-IE" sz="2000" dirty="0" err="1"/>
              <a:t>onclick</a:t>
            </a:r>
            <a:r>
              <a:rPr lang="en-IE" sz="2000" dirty="0"/>
              <a:t> = "</a:t>
            </a:r>
            <a:r>
              <a:rPr lang="en-IE" sz="2000" dirty="0" err="1">
                <a:solidFill>
                  <a:srgbClr val="FF0000"/>
                </a:solidFill>
              </a:rPr>
              <a:t>hi_and_bye</a:t>
            </a:r>
            <a:r>
              <a:rPr lang="en-IE" sz="2000" dirty="0">
                <a:solidFill>
                  <a:srgbClr val="FF0000"/>
                </a:solidFill>
              </a:rPr>
              <a:t>()</a:t>
            </a:r>
            <a:r>
              <a:rPr lang="en-IE" sz="2000" dirty="0"/>
              <a:t>;" /&gt;</a:t>
            </a:r>
          </a:p>
          <a:p>
            <a:pPr lvl="2">
              <a:buNone/>
            </a:pPr>
            <a:r>
              <a:rPr lang="en-IE" sz="2000" dirty="0" smtClean="0"/>
              <a:t>	&lt;/</a:t>
            </a:r>
            <a:r>
              <a:rPr lang="en-IE" sz="2000" dirty="0"/>
              <a:t>form&gt;</a:t>
            </a:r>
          </a:p>
          <a:p>
            <a:pPr lvl="2">
              <a:buNone/>
            </a:pPr>
            <a:r>
              <a:rPr lang="en-IE" sz="2000" dirty="0" smtClean="0"/>
              <a:t>	</a:t>
            </a:r>
            <a:r>
              <a:rPr lang="en-IE" sz="2000" dirty="0" smtClean="0">
                <a:solidFill>
                  <a:srgbClr val="FF0000"/>
                </a:solidFill>
              </a:rPr>
              <a:t>&lt;</a:t>
            </a:r>
            <a:r>
              <a:rPr lang="en-IE" sz="2000" dirty="0">
                <a:solidFill>
                  <a:srgbClr val="FF0000"/>
                </a:solidFill>
              </a:rPr>
              <a:t>script </a:t>
            </a:r>
            <a:r>
              <a:rPr lang="en-IE" sz="2000" dirty="0" err="1">
                <a:solidFill>
                  <a:srgbClr val="FF0000"/>
                </a:solidFill>
              </a:rPr>
              <a:t>src</a:t>
            </a:r>
            <a:r>
              <a:rPr lang="en-IE" sz="2000" dirty="0">
                <a:solidFill>
                  <a:srgbClr val="FF0000"/>
                </a:solidFill>
              </a:rPr>
              <a:t>=“ext1.js"&gt;&lt;/script&gt;</a:t>
            </a:r>
          </a:p>
          <a:p>
            <a:pPr lvl="2">
              <a:buNone/>
            </a:pPr>
            <a:r>
              <a:rPr lang="en-IE" sz="2000" dirty="0"/>
              <a:t>&lt;/body&gt;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Event Handler in the Script Code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429288"/>
          </a:xfrm>
        </p:spPr>
        <p:txBody>
          <a:bodyPr>
            <a:normAutofit lnSpcReduction="10000"/>
          </a:bodyPr>
          <a:lstStyle/>
          <a:p>
            <a:r>
              <a:rPr lang="en-IE" sz="2400" dirty="0"/>
              <a:t>You can also tie an event to the element within the script code, with </a:t>
            </a:r>
            <a:r>
              <a:rPr lang="en-IE" sz="2400" dirty="0" err="1"/>
              <a:t>document.getElementById</a:t>
            </a:r>
            <a:r>
              <a:rPr lang="en-IE" sz="2400" dirty="0"/>
              <a:t>(), for </a:t>
            </a:r>
            <a:r>
              <a:rPr lang="en-IE" sz="2400" dirty="0" smtClean="0"/>
              <a:t>example:</a:t>
            </a:r>
            <a:r>
              <a:rPr lang="en-IE" sz="2400" dirty="0"/>
              <a:t/>
            </a:r>
            <a:br>
              <a:rPr lang="en-IE" sz="2400" dirty="0"/>
            </a:br>
            <a:endParaRPr lang="en-IE" sz="1700" dirty="0"/>
          </a:p>
          <a:p>
            <a:pPr lvl="2">
              <a:buNone/>
            </a:pPr>
            <a:r>
              <a:rPr lang="en-IE" sz="1700" dirty="0"/>
              <a:t>&lt;body&gt;</a:t>
            </a:r>
          </a:p>
          <a:p>
            <a:pPr lvl="2">
              <a:buNone/>
            </a:pPr>
            <a:r>
              <a:rPr lang="en-IE" sz="1700" dirty="0" smtClean="0"/>
              <a:t>	&lt;</a:t>
            </a:r>
            <a:r>
              <a:rPr lang="en-IE" sz="1700" dirty="0"/>
              <a:t>form&gt;</a:t>
            </a:r>
          </a:p>
          <a:p>
            <a:pPr lvl="2">
              <a:buNone/>
            </a:pPr>
            <a:r>
              <a:rPr lang="en-IE" sz="1700" dirty="0"/>
              <a:t>	</a:t>
            </a:r>
            <a:r>
              <a:rPr lang="en-IE" sz="1700" dirty="0" smtClean="0"/>
              <a:t>	&lt;</a:t>
            </a:r>
            <a:r>
              <a:rPr lang="en-IE" sz="1700" dirty="0"/>
              <a:t>input type = "button" value = "Click Me!" id = "</a:t>
            </a:r>
            <a:r>
              <a:rPr lang="en-IE" sz="1700" dirty="0" err="1"/>
              <a:t>say_hi</a:t>
            </a:r>
            <a:r>
              <a:rPr lang="en-IE" sz="1700" dirty="0"/>
              <a:t>"&gt;</a:t>
            </a:r>
          </a:p>
          <a:p>
            <a:pPr lvl="2">
              <a:buNone/>
            </a:pPr>
            <a:r>
              <a:rPr lang="en-IE" sz="1700" dirty="0" smtClean="0"/>
              <a:t>	&lt;/</a:t>
            </a:r>
            <a:r>
              <a:rPr lang="en-IE" sz="1700" dirty="0"/>
              <a:t>form&gt;</a:t>
            </a:r>
          </a:p>
          <a:p>
            <a:pPr lvl="2">
              <a:buNone/>
            </a:pPr>
            <a:r>
              <a:rPr lang="en-IE" sz="1700" dirty="0" smtClean="0"/>
              <a:t>	&lt;</a:t>
            </a:r>
            <a:r>
              <a:rPr lang="en-IE" sz="1700" dirty="0"/>
              <a:t>script&gt;</a:t>
            </a:r>
          </a:p>
          <a:p>
            <a:pPr lvl="2">
              <a:buNone/>
            </a:pPr>
            <a:r>
              <a:rPr lang="en-IE" sz="1700" dirty="0"/>
              <a:t>	</a:t>
            </a:r>
            <a:r>
              <a:rPr lang="en-IE" sz="1700" dirty="0" smtClean="0"/>
              <a:t>	function </a:t>
            </a:r>
            <a:r>
              <a:rPr lang="en-IE" sz="1700" dirty="0" err="1"/>
              <a:t>hi_and_bye</a:t>
            </a:r>
            <a:r>
              <a:rPr lang="en-IE" sz="1700" dirty="0"/>
              <a:t>() {</a:t>
            </a:r>
          </a:p>
          <a:p>
            <a:pPr lvl="2">
              <a:buNone/>
            </a:pPr>
            <a:r>
              <a:rPr lang="en-IE" sz="1700" dirty="0"/>
              <a:t>		</a:t>
            </a:r>
            <a:r>
              <a:rPr lang="en-IE" sz="1700" dirty="0" smtClean="0"/>
              <a:t>	alert</a:t>
            </a:r>
            <a:r>
              <a:rPr lang="en-IE" sz="1700" dirty="0"/>
              <a:t>('Hi!');</a:t>
            </a:r>
          </a:p>
          <a:p>
            <a:pPr lvl="2">
              <a:buNone/>
            </a:pPr>
            <a:r>
              <a:rPr lang="en-IE" sz="1700" dirty="0"/>
              <a:t>		</a:t>
            </a:r>
            <a:r>
              <a:rPr lang="en-IE" sz="1700" dirty="0" smtClean="0"/>
              <a:t>	alert</a:t>
            </a:r>
            <a:r>
              <a:rPr lang="en-IE" sz="1700" dirty="0"/>
              <a:t>('Bye!');</a:t>
            </a:r>
          </a:p>
          <a:p>
            <a:pPr lvl="2">
              <a:buNone/>
            </a:pPr>
            <a:r>
              <a:rPr lang="en-IE" sz="1700" dirty="0"/>
              <a:t>	</a:t>
            </a:r>
            <a:r>
              <a:rPr lang="en-IE" sz="1700" dirty="0" smtClean="0"/>
              <a:t>	}</a:t>
            </a:r>
            <a:endParaRPr lang="en-IE" sz="1700" dirty="0"/>
          </a:p>
          <a:p>
            <a:pPr lvl="2">
              <a:buNone/>
            </a:pPr>
            <a:r>
              <a:rPr lang="en-IE" sz="1700" dirty="0"/>
              <a:t>	</a:t>
            </a:r>
            <a:r>
              <a:rPr lang="en-IE" sz="1700" dirty="0" smtClean="0"/>
              <a:t>	</a:t>
            </a:r>
            <a:r>
              <a:rPr lang="en-IE" sz="1700" dirty="0" err="1" smtClean="0"/>
              <a:t>var</a:t>
            </a:r>
            <a:r>
              <a:rPr lang="en-IE" sz="1700" dirty="0" smtClean="0"/>
              <a:t> </a:t>
            </a:r>
            <a:r>
              <a:rPr lang="en-IE" sz="1700" dirty="0" err="1"/>
              <a:t>hi_button</a:t>
            </a:r>
            <a:r>
              <a:rPr lang="en-IE" sz="1700" dirty="0"/>
              <a:t> = </a:t>
            </a:r>
            <a:r>
              <a:rPr lang="en-IE" sz="1700" dirty="0" err="1"/>
              <a:t>document.getElementById</a:t>
            </a:r>
            <a:r>
              <a:rPr lang="en-IE" sz="1700" dirty="0"/>
              <a:t>("</a:t>
            </a:r>
            <a:r>
              <a:rPr lang="en-IE" sz="1700" dirty="0" err="1"/>
              <a:t>say_hi</a:t>
            </a:r>
            <a:r>
              <a:rPr lang="en-IE" sz="1700" dirty="0"/>
              <a:t>");</a:t>
            </a:r>
          </a:p>
          <a:p>
            <a:pPr lvl="2">
              <a:buNone/>
            </a:pPr>
            <a:r>
              <a:rPr lang="en-IE" sz="1700" dirty="0"/>
              <a:t>	</a:t>
            </a:r>
            <a:r>
              <a:rPr lang="en-IE" sz="1700" dirty="0" smtClean="0"/>
              <a:t>	</a:t>
            </a:r>
            <a:r>
              <a:rPr lang="en-IE" sz="1700" dirty="0" err="1" smtClean="0"/>
              <a:t>hi_button.onclick</a:t>
            </a:r>
            <a:r>
              <a:rPr lang="en-IE" sz="1700" dirty="0" smtClean="0"/>
              <a:t> </a:t>
            </a:r>
            <a:r>
              <a:rPr lang="en-IE" sz="1700" dirty="0"/>
              <a:t>= </a:t>
            </a:r>
            <a:r>
              <a:rPr lang="en-IE" sz="1700" dirty="0" err="1"/>
              <a:t>hi_and_bye</a:t>
            </a:r>
            <a:r>
              <a:rPr lang="en-IE" sz="1700" dirty="0"/>
              <a:t>; </a:t>
            </a:r>
          </a:p>
          <a:p>
            <a:pPr lvl="2">
              <a:buNone/>
            </a:pPr>
            <a:r>
              <a:rPr lang="en-IE" sz="1700" dirty="0"/>
              <a:t>	</a:t>
            </a:r>
            <a:r>
              <a:rPr lang="en-IE" sz="1700" dirty="0" smtClean="0"/>
              <a:t>	// </a:t>
            </a:r>
            <a:r>
              <a:rPr lang="en-IE" sz="1700" dirty="0"/>
              <a:t>if you use </a:t>
            </a:r>
            <a:r>
              <a:rPr lang="en-IE" sz="1700" dirty="0" err="1"/>
              <a:t>hi_and_bye</a:t>
            </a:r>
            <a:r>
              <a:rPr lang="en-IE" sz="1700" dirty="0"/>
              <a:t>(); above, the function will be called straight away</a:t>
            </a:r>
          </a:p>
          <a:p>
            <a:pPr lvl="2">
              <a:buNone/>
            </a:pPr>
            <a:r>
              <a:rPr lang="en-IE" sz="1700" dirty="0" smtClean="0"/>
              <a:t>	&lt;/</a:t>
            </a:r>
            <a:r>
              <a:rPr lang="en-IE" sz="1700" dirty="0"/>
              <a:t>script&gt;</a:t>
            </a:r>
          </a:p>
          <a:p>
            <a:pPr lvl="2">
              <a:buNone/>
            </a:pPr>
            <a:r>
              <a:rPr lang="en-IE" sz="1700" dirty="0"/>
              <a:t>&lt;/body&gt;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52702"/>
            <a:ext cx="6096170" cy="676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/>
          </a:bodyPr>
          <a:lstStyle/>
          <a:p>
            <a:r>
              <a:rPr lang="en-IE" dirty="0"/>
              <a:t>Example: </a:t>
            </a:r>
            <a:r>
              <a:rPr lang="en-IE" dirty="0" err="1" smtClean="0"/>
              <a:t>onmouseover</a:t>
            </a:r>
            <a:r>
              <a:rPr lang="en-IE" dirty="0" smtClean="0"/>
              <a:t>, </a:t>
            </a:r>
            <a:r>
              <a:rPr lang="en-IE" dirty="0" err="1" smtClean="0"/>
              <a:t>onmouseout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214422"/>
            <a:ext cx="8429684" cy="542928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E" sz="2400" dirty="0"/>
              <a:t>&lt;!DOCTYPE html&gt;</a:t>
            </a:r>
          </a:p>
          <a:p>
            <a:pPr>
              <a:buNone/>
            </a:pPr>
            <a:r>
              <a:rPr lang="en-IE" sz="2400" dirty="0"/>
              <a:t>&lt;html&gt;</a:t>
            </a:r>
          </a:p>
          <a:p>
            <a:pPr>
              <a:buNone/>
            </a:pPr>
            <a:r>
              <a:rPr lang="en-IE" sz="2400" dirty="0" smtClean="0"/>
              <a:t>	&lt;</a:t>
            </a:r>
            <a:r>
              <a:rPr lang="en-IE" sz="2400" dirty="0"/>
              <a:t>body&gt;</a:t>
            </a:r>
          </a:p>
          <a:p>
            <a:pPr>
              <a:buNone/>
            </a:pPr>
            <a:endParaRPr lang="en-IE" sz="2400" dirty="0"/>
          </a:p>
          <a:p>
            <a:pPr>
              <a:buNone/>
            </a:pPr>
            <a:r>
              <a:rPr lang="en-IE" sz="2400" dirty="0" smtClean="0"/>
              <a:t>		&lt;</a:t>
            </a:r>
            <a:r>
              <a:rPr lang="en-IE" sz="2400" dirty="0"/>
              <a:t>div </a:t>
            </a:r>
            <a:r>
              <a:rPr lang="en-IE" sz="2400" dirty="0" err="1"/>
              <a:t>onmouseover</a:t>
            </a:r>
            <a:r>
              <a:rPr lang="en-IE" sz="2400" dirty="0"/>
              <a:t> = "</a:t>
            </a:r>
            <a:r>
              <a:rPr lang="en-IE" sz="2400" dirty="0" err="1"/>
              <a:t>mOver</a:t>
            </a:r>
            <a:r>
              <a:rPr lang="en-IE" sz="2400" dirty="0"/>
              <a:t>(this);" </a:t>
            </a:r>
            <a:r>
              <a:rPr lang="en-IE" sz="2400" dirty="0" err="1"/>
              <a:t>onmouseout</a:t>
            </a:r>
            <a:r>
              <a:rPr lang="en-IE" sz="2400" dirty="0"/>
              <a:t> = "</a:t>
            </a:r>
            <a:r>
              <a:rPr lang="en-IE" sz="2400" dirty="0" err="1"/>
              <a:t>mOut</a:t>
            </a:r>
            <a:r>
              <a:rPr lang="en-IE" sz="2400" dirty="0"/>
              <a:t>(this</a:t>
            </a:r>
            <a:r>
              <a:rPr lang="en-IE" sz="2400" dirty="0" smtClean="0"/>
              <a:t>);"&gt;</a:t>
            </a:r>
          </a:p>
          <a:p>
            <a:pPr>
              <a:buNone/>
            </a:pPr>
            <a:r>
              <a:rPr lang="en-IE" sz="2400" dirty="0"/>
              <a:t>	</a:t>
            </a:r>
            <a:r>
              <a:rPr lang="en-IE" sz="2400" dirty="0" smtClean="0"/>
              <a:t>		Mouse </a:t>
            </a:r>
            <a:r>
              <a:rPr lang="en-IE" sz="2400" dirty="0"/>
              <a:t>Over </a:t>
            </a:r>
            <a:r>
              <a:rPr lang="en-IE" sz="2400" dirty="0" smtClean="0"/>
              <a:t>Me</a:t>
            </a:r>
          </a:p>
          <a:p>
            <a:pPr>
              <a:buNone/>
            </a:pPr>
            <a:r>
              <a:rPr lang="en-IE" sz="2400" dirty="0"/>
              <a:t>	</a:t>
            </a:r>
            <a:r>
              <a:rPr lang="en-IE" sz="2400" dirty="0" smtClean="0"/>
              <a:t>	&lt;/</a:t>
            </a:r>
            <a:r>
              <a:rPr lang="en-IE" sz="2400" dirty="0"/>
              <a:t>div</a:t>
            </a:r>
            <a:r>
              <a:rPr lang="en-IE" sz="2400" dirty="0" smtClean="0"/>
              <a:t>&gt; </a:t>
            </a:r>
            <a:r>
              <a:rPr lang="en-IE" sz="2400" b="1" dirty="0" smtClean="0"/>
              <a:t>&lt;!-- </a:t>
            </a:r>
            <a:r>
              <a:rPr lang="en-IE" sz="2400" b="1" dirty="0"/>
              <a:t>you are passing the div to the function --&gt;</a:t>
            </a:r>
          </a:p>
          <a:p>
            <a:pPr>
              <a:buNone/>
            </a:pPr>
            <a:endParaRPr lang="en-IE" sz="2400" dirty="0"/>
          </a:p>
          <a:p>
            <a:pPr>
              <a:buNone/>
            </a:pPr>
            <a:r>
              <a:rPr lang="en-IE" sz="2400" dirty="0" smtClean="0"/>
              <a:t>		&lt;</a:t>
            </a:r>
            <a:r>
              <a:rPr lang="en-IE" sz="2400" dirty="0"/>
              <a:t>script&gt;</a:t>
            </a:r>
          </a:p>
          <a:p>
            <a:pPr>
              <a:buNone/>
            </a:pPr>
            <a:r>
              <a:rPr lang="en-IE" sz="2400" dirty="0"/>
              <a:t>	</a:t>
            </a:r>
            <a:r>
              <a:rPr lang="en-IE" sz="2400" dirty="0" smtClean="0"/>
              <a:t>		function </a:t>
            </a:r>
            <a:r>
              <a:rPr lang="en-IE" sz="2400" dirty="0" err="1"/>
              <a:t>mOver</a:t>
            </a:r>
            <a:r>
              <a:rPr lang="en-IE" sz="2400" dirty="0"/>
              <a:t>(</a:t>
            </a:r>
            <a:r>
              <a:rPr lang="en-IE" sz="2400" dirty="0" err="1"/>
              <a:t>obj</a:t>
            </a:r>
            <a:r>
              <a:rPr lang="en-IE" sz="2400" dirty="0"/>
              <a:t>){</a:t>
            </a:r>
          </a:p>
          <a:p>
            <a:pPr>
              <a:buNone/>
            </a:pPr>
            <a:r>
              <a:rPr lang="en-IE" sz="2400" dirty="0"/>
              <a:t>		</a:t>
            </a:r>
            <a:r>
              <a:rPr lang="en-IE" sz="2400" dirty="0" smtClean="0"/>
              <a:t>		</a:t>
            </a:r>
            <a:r>
              <a:rPr lang="en-IE" sz="2400" dirty="0" err="1" smtClean="0"/>
              <a:t>obj.innerHTML</a:t>
            </a:r>
            <a:r>
              <a:rPr lang="en-IE" sz="2400" dirty="0" smtClean="0"/>
              <a:t> </a:t>
            </a:r>
            <a:r>
              <a:rPr lang="en-IE" sz="2400" dirty="0"/>
              <a:t>= "Thank You";</a:t>
            </a:r>
          </a:p>
          <a:p>
            <a:pPr>
              <a:buNone/>
            </a:pPr>
            <a:r>
              <a:rPr lang="en-IE" sz="2400" dirty="0"/>
              <a:t>	</a:t>
            </a:r>
            <a:r>
              <a:rPr lang="en-IE" sz="2400" dirty="0" smtClean="0"/>
              <a:t>		}</a:t>
            </a:r>
            <a:endParaRPr lang="en-IE" sz="2400" dirty="0"/>
          </a:p>
          <a:p>
            <a:pPr>
              <a:buNone/>
            </a:pPr>
            <a:endParaRPr lang="en-IE" sz="2400" dirty="0"/>
          </a:p>
          <a:p>
            <a:pPr>
              <a:buNone/>
            </a:pPr>
            <a:r>
              <a:rPr lang="en-IE" sz="2400" dirty="0"/>
              <a:t>	</a:t>
            </a:r>
            <a:r>
              <a:rPr lang="en-IE" sz="2400" dirty="0" smtClean="0"/>
              <a:t>		function </a:t>
            </a:r>
            <a:r>
              <a:rPr lang="en-IE" sz="2400" dirty="0" err="1"/>
              <a:t>mOut</a:t>
            </a:r>
            <a:r>
              <a:rPr lang="en-IE" sz="2400" dirty="0"/>
              <a:t>(</a:t>
            </a:r>
            <a:r>
              <a:rPr lang="en-IE" sz="2400" dirty="0" err="1"/>
              <a:t>obj</a:t>
            </a:r>
            <a:r>
              <a:rPr lang="en-IE" sz="2400" dirty="0"/>
              <a:t>){</a:t>
            </a:r>
          </a:p>
          <a:p>
            <a:pPr>
              <a:buNone/>
            </a:pPr>
            <a:r>
              <a:rPr lang="en-IE" sz="2400" dirty="0"/>
              <a:t>		</a:t>
            </a:r>
            <a:r>
              <a:rPr lang="en-IE" sz="2400" dirty="0" smtClean="0"/>
              <a:t>		</a:t>
            </a:r>
            <a:r>
              <a:rPr lang="en-IE" sz="2400" dirty="0" err="1" smtClean="0"/>
              <a:t>obj.innerHTML</a:t>
            </a:r>
            <a:r>
              <a:rPr lang="en-IE" sz="2400" dirty="0" smtClean="0"/>
              <a:t> </a:t>
            </a:r>
            <a:r>
              <a:rPr lang="en-IE" sz="2400" dirty="0"/>
              <a:t>= "Mouse Over Me, Please!";</a:t>
            </a:r>
          </a:p>
          <a:p>
            <a:pPr>
              <a:buNone/>
            </a:pPr>
            <a:r>
              <a:rPr lang="en-IE" sz="2400" dirty="0"/>
              <a:t>	</a:t>
            </a:r>
            <a:r>
              <a:rPr lang="en-IE" sz="2400" dirty="0" smtClean="0"/>
              <a:t>		}</a:t>
            </a:r>
            <a:endParaRPr lang="en-IE" sz="2400" dirty="0"/>
          </a:p>
          <a:p>
            <a:pPr>
              <a:buNone/>
            </a:pPr>
            <a:r>
              <a:rPr lang="en-IE" sz="2400" dirty="0" smtClean="0"/>
              <a:t>		&lt;/</a:t>
            </a:r>
            <a:r>
              <a:rPr lang="en-IE" sz="2400" dirty="0"/>
              <a:t>script&gt;</a:t>
            </a:r>
          </a:p>
          <a:p>
            <a:pPr>
              <a:buNone/>
            </a:pPr>
            <a:endParaRPr lang="en-IE" sz="2400" dirty="0"/>
          </a:p>
          <a:p>
            <a:pPr>
              <a:buNone/>
            </a:pPr>
            <a:r>
              <a:rPr lang="en-IE" sz="2400" dirty="0" smtClean="0"/>
              <a:t>	&lt;/</a:t>
            </a:r>
            <a:r>
              <a:rPr lang="en-IE" sz="2400" dirty="0"/>
              <a:t>body&gt;</a:t>
            </a:r>
          </a:p>
          <a:p>
            <a:pPr>
              <a:buNone/>
            </a:pPr>
            <a:r>
              <a:rPr lang="en-IE" sz="2400" dirty="0"/>
              <a:t>&lt;/html&gt; </a:t>
            </a:r>
            <a:endParaRPr lang="en-IE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“this” keyword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In JavaScript, the thing called </a:t>
            </a:r>
            <a:r>
              <a:rPr lang="en-IE" b="1" dirty="0"/>
              <a:t>this</a:t>
            </a:r>
            <a:r>
              <a:rPr lang="en-IE" dirty="0"/>
              <a:t>, is the object that "owns" the JavaScript code.</a:t>
            </a:r>
          </a:p>
          <a:p>
            <a:r>
              <a:rPr lang="en-IE" dirty="0"/>
              <a:t>The value of </a:t>
            </a:r>
            <a:r>
              <a:rPr lang="en-IE" b="1" dirty="0"/>
              <a:t>this</a:t>
            </a:r>
            <a:r>
              <a:rPr lang="en-IE" dirty="0"/>
              <a:t>, when used in a function, is the object that "owns" the function.</a:t>
            </a:r>
          </a:p>
          <a:p>
            <a:r>
              <a:rPr lang="en-IE" dirty="0"/>
              <a:t>The value of </a:t>
            </a:r>
            <a:r>
              <a:rPr lang="en-IE" b="1" dirty="0"/>
              <a:t>this</a:t>
            </a:r>
            <a:r>
              <a:rPr lang="en-IE" dirty="0"/>
              <a:t>, when used in an object, is the object itself.</a:t>
            </a:r>
          </a:p>
          <a:p>
            <a:r>
              <a:rPr lang="en-IE" dirty="0"/>
              <a:t>Note that </a:t>
            </a:r>
            <a:r>
              <a:rPr lang="en-IE" b="1" dirty="0"/>
              <a:t>this</a:t>
            </a:r>
            <a:r>
              <a:rPr lang="en-IE" dirty="0"/>
              <a:t> is not a variable. It is a keyword. You cannot change the value of </a:t>
            </a:r>
            <a:r>
              <a:rPr lang="en-IE" b="1" dirty="0"/>
              <a:t>this</a:t>
            </a:r>
            <a:r>
              <a:rPr lang="en-IE" dirty="0"/>
              <a:t>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2477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dirty="0"/>
              <a:t>Example: </a:t>
            </a:r>
            <a:r>
              <a:rPr lang="en-IE" dirty="0" err="1"/>
              <a:t>onmousedown</a:t>
            </a:r>
            <a:r>
              <a:rPr lang="en-IE" dirty="0"/>
              <a:t>, </a:t>
            </a:r>
            <a:r>
              <a:rPr lang="en-IE" dirty="0" err="1"/>
              <a:t>onmouseup</a:t>
            </a:r>
            <a:r>
              <a:rPr lang="en-IE" dirty="0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000132"/>
            <a:ext cx="8429684" cy="58578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E" sz="1600" dirty="0"/>
              <a:t>&lt;!DOCTYPE html&gt;</a:t>
            </a:r>
          </a:p>
          <a:p>
            <a:pPr>
              <a:buNone/>
            </a:pPr>
            <a:r>
              <a:rPr lang="en-IE" sz="1600" dirty="0"/>
              <a:t>&lt;html&gt;</a:t>
            </a:r>
          </a:p>
          <a:p>
            <a:pPr>
              <a:buNone/>
            </a:pPr>
            <a:r>
              <a:rPr lang="en-IE" sz="1600" dirty="0"/>
              <a:t>&lt;body&gt;</a:t>
            </a:r>
          </a:p>
          <a:p>
            <a:pPr>
              <a:buNone/>
            </a:pPr>
            <a:r>
              <a:rPr lang="en-IE" sz="1600" dirty="0" smtClean="0"/>
              <a:t>	&lt;</a:t>
            </a:r>
            <a:r>
              <a:rPr lang="en-IE" sz="1600" dirty="0"/>
              <a:t>div </a:t>
            </a:r>
            <a:r>
              <a:rPr lang="en-IE" sz="1600" dirty="0" err="1"/>
              <a:t>onmousedown</a:t>
            </a:r>
            <a:r>
              <a:rPr lang="en-IE" sz="1600" dirty="0"/>
              <a:t> = "</a:t>
            </a:r>
            <a:r>
              <a:rPr lang="en-IE" sz="1600" dirty="0" err="1"/>
              <a:t>mDown</a:t>
            </a:r>
            <a:r>
              <a:rPr lang="en-IE" sz="1600" dirty="0"/>
              <a:t>(this);" </a:t>
            </a:r>
            <a:r>
              <a:rPr lang="en-IE" sz="1600" dirty="0" err="1"/>
              <a:t>onmouseup</a:t>
            </a:r>
            <a:r>
              <a:rPr lang="en-IE" sz="1600" dirty="0"/>
              <a:t> = "</a:t>
            </a:r>
            <a:r>
              <a:rPr lang="en-IE" sz="1600" dirty="0" err="1"/>
              <a:t>mUp</a:t>
            </a:r>
            <a:r>
              <a:rPr lang="en-IE" sz="1600" dirty="0"/>
              <a:t>(this);" style = "</a:t>
            </a:r>
            <a:r>
              <a:rPr lang="en-IE" sz="1600" dirty="0" smtClean="0"/>
              <a:t>background-</a:t>
            </a:r>
            <a:r>
              <a:rPr lang="en-IE" sz="1600" dirty="0" err="1" smtClean="0"/>
              <a:t>color</a:t>
            </a:r>
            <a:r>
              <a:rPr lang="en-IE" sz="1600" dirty="0"/>
              <a:t>:#D94A38;width:90px;height:20px;padding:40px</a:t>
            </a:r>
            <a:r>
              <a:rPr lang="en-IE" sz="1600" dirty="0" smtClean="0"/>
              <a:t>;"&gt;</a:t>
            </a:r>
          </a:p>
          <a:p>
            <a:pPr>
              <a:buNone/>
            </a:pPr>
            <a:r>
              <a:rPr lang="en-IE" sz="1600" dirty="0"/>
              <a:t>	</a:t>
            </a:r>
            <a:r>
              <a:rPr lang="en-IE" sz="1600" dirty="0" smtClean="0"/>
              <a:t>	Click Me</a:t>
            </a:r>
          </a:p>
          <a:p>
            <a:pPr>
              <a:buNone/>
            </a:pPr>
            <a:r>
              <a:rPr lang="en-IE" sz="1600" dirty="0"/>
              <a:t>	</a:t>
            </a:r>
            <a:r>
              <a:rPr lang="en-IE" sz="1600" dirty="0" smtClean="0"/>
              <a:t>&lt;/</a:t>
            </a:r>
            <a:r>
              <a:rPr lang="en-IE" sz="1600" dirty="0"/>
              <a:t>div</a:t>
            </a:r>
            <a:r>
              <a:rPr lang="en-IE" sz="1600" dirty="0" smtClean="0"/>
              <a:t>&gt;</a:t>
            </a:r>
          </a:p>
          <a:p>
            <a:pPr>
              <a:buNone/>
            </a:pPr>
            <a:r>
              <a:rPr lang="en-IE" sz="1600" dirty="0" smtClean="0"/>
              <a:t>	</a:t>
            </a:r>
          </a:p>
          <a:p>
            <a:pPr>
              <a:buNone/>
            </a:pPr>
            <a:r>
              <a:rPr lang="en-IE" sz="1600" dirty="0"/>
              <a:t>	</a:t>
            </a:r>
            <a:r>
              <a:rPr lang="en-IE" sz="1600" dirty="0" smtClean="0"/>
              <a:t>&lt;</a:t>
            </a:r>
            <a:r>
              <a:rPr lang="en-IE" sz="1600" dirty="0"/>
              <a:t>script&gt;</a:t>
            </a:r>
          </a:p>
          <a:p>
            <a:pPr>
              <a:buNone/>
            </a:pPr>
            <a:r>
              <a:rPr lang="en-IE" sz="1600" dirty="0" smtClean="0"/>
              <a:t>		function </a:t>
            </a:r>
            <a:r>
              <a:rPr lang="en-IE" sz="1600" dirty="0" err="1"/>
              <a:t>mDown</a:t>
            </a:r>
            <a:r>
              <a:rPr lang="en-IE" sz="1600" dirty="0"/>
              <a:t>(</a:t>
            </a:r>
            <a:r>
              <a:rPr lang="en-IE" sz="1600" dirty="0" err="1"/>
              <a:t>obj</a:t>
            </a:r>
            <a:r>
              <a:rPr lang="en-IE" sz="1600" dirty="0" smtClean="0"/>
              <a:t>) {</a:t>
            </a:r>
            <a:endParaRPr lang="en-IE" sz="1600" dirty="0"/>
          </a:p>
          <a:p>
            <a:pPr>
              <a:buNone/>
            </a:pPr>
            <a:r>
              <a:rPr lang="en-IE" sz="1600" dirty="0"/>
              <a:t>	</a:t>
            </a:r>
            <a:r>
              <a:rPr lang="en-IE" sz="1600" dirty="0" smtClean="0"/>
              <a:t>		</a:t>
            </a:r>
            <a:r>
              <a:rPr lang="en-IE" sz="1600" dirty="0" err="1" smtClean="0"/>
              <a:t>obj.style.backgroundColor</a:t>
            </a:r>
            <a:r>
              <a:rPr lang="en-IE" sz="1600" dirty="0" smtClean="0"/>
              <a:t> </a:t>
            </a:r>
            <a:r>
              <a:rPr lang="en-IE" sz="1600" dirty="0"/>
              <a:t>= "#1ec5e5";</a:t>
            </a:r>
          </a:p>
          <a:p>
            <a:pPr>
              <a:buNone/>
            </a:pPr>
            <a:r>
              <a:rPr lang="en-IE" sz="1600" dirty="0"/>
              <a:t>	</a:t>
            </a:r>
            <a:r>
              <a:rPr lang="en-IE" sz="1600" dirty="0" smtClean="0"/>
              <a:t>		</a:t>
            </a:r>
            <a:r>
              <a:rPr lang="en-IE" sz="1600" dirty="0" err="1" smtClean="0"/>
              <a:t>obj.innerHTML</a:t>
            </a:r>
            <a:r>
              <a:rPr lang="en-IE" sz="1600" dirty="0" smtClean="0"/>
              <a:t> </a:t>
            </a:r>
            <a:r>
              <a:rPr lang="en-IE" sz="1600" dirty="0"/>
              <a:t>= "Release Me!";</a:t>
            </a:r>
          </a:p>
          <a:p>
            <a:pPr>
              <a:buNone/>
            </a:pPr>
            <a:r>
              <a:rPr lang="en-IE" sz="1600" dirty="0" smtClean="0"/>
              <a:t>		}</a:t>
            </a:r>
            <a:endParaRPr lang="en-IE" sz="1600" dirty="0"/>
          </a:p>
          <a:p>
            <a:pPr>
              <a:buNone/>
            </a:pPr>
            <a:r>
              <a:rPr lang="en-IE" sz="1600" dirty="0" smtClean="0"/>
              <a:t>		function </a:t>
            </a:r>
            <a:r>
              <a:rPr lang="en-IE" sz="1600" dirty="0" err="1"/>
              <a:t>mUp</a:t>
            </a:r>
            <a:r>
              <a:rPr lang="en-IE" sz="1600" dirty="0"/>
              <a:t>(</a:t>
            </a:r>
            <a:r>
              <a:rPr lang="en-IE" sz="1600" dirty="0" err="1"/>
              <a:t>obj</a:t>
            </a:r>
            <a:r>
              <a:rPr lang="en-IE" sz="1600" dirty="0" smtClean="0"/>
              <a:t>) {</a:t>
            </a:r>
            <a:endParaRPr lang="en-IE" sz="1600" dirty="0"/>
          </a:p>
          <a:p>
            <a:pPr>
              <a:buNone/>
            </a:pPr>
            <a:r>
              <a:rPr lang="en-IE" sz="1600" dirty="0"/>
              <a:t>	</a:t>
            </a:r>
            <a:r>
              <a:rPr lang="en-IE" sz="1600" dirty="0" smtClean="0"/>
              <a:t>		</a:t>
            </a:r>
            <a:r>
              <a:rPr lang="en-IE" sz="1600" dirty="0" err="1" smtClean="0"/>
              <a:t>obj.style.backgroundColor</a:t>
            </a:r>
            <a:r>
              <a:rPr lang="en-IE" sz="1600" dirty="0" smtClean="0"/>
              <a:t> </a:t>
            </a:r>
            <a:r>
              <a:rPr lang="en-IE" sz="1600" dirty="0"/>
              <a:t>= "#D94A38";</a:t>
            </a:r>
          </a:p>
          <a:p>
            <a:pPr>
              <a:buNone/>
            </a:pPr>
            <a:r>
              <a:rPr lang="en-IE" sz="1600" dirty="0"/>
              <a:t>	</a:t>
            </a:r>
            <a:r>
              <a:rPr lang="en-IE" sz="1600" dirty="0" smtClean="0"/>
              <a:t>		</a:t>
            </a:r>
            <a:r>
              <a:rPr lang="en-IE" sz="1600" dirty="0" err="1" smtClean="0"/>
              <a:t>obj.innerHTML</a:t>
            </a:r>
            <a:r>
              <a:rPr lang="en-IE" sz="1600" dirty="0" smtClean="0"/>
              <a:t> </a:t>
            </a:r>
            <a:r>
              <a:rPr lang="en-IE" sz="1600" dirty="0"/>
              <a:t>= "Thank You!";</a:t>
            </a:r>
          </a:p>
          <a:p>
            <a:pPr>
              <a:buNone/>
            </a:pPr>
            <a:r>
              <a:rPr lang="en-IE" sz="1600" dirty="0" smtClean="0"/>
              <a:t>		}</a:t>
            </a:r>
            <a:endParaRPr lang="en-IE" sz="1600" dirty="0"/>
          </a:p>
          <a:p>
            <a:pPr>
              <a:buNone/>
            </a:pPr>
            <a:r>
              <a:rPr lang="en-IE" sz="1600" dirty="0" smtClean="0"/>
              <a:t>	&lt;/</a:t>
            </a:r>
            <a:r>
              <a:rPr lang="en-IE" sz="1600" dirty="0"/>
              <a:t>script&gt;</a:t>
            </a:r>
          </a:p>
          <a:p>
            <a:pPr>
              <a:buNone/>
            </a:pPr>
            <a:r>
              <a:rPr lang="en-IE" sz="1600" dirty="0"/>
              <a:t>&lt;/body&gt;</a:t>
            </a:r>
          </a:p>
          <a:p>
            <a:pPr>
              <a:buNone/>
            </a:pPr>
            <a:r>
              <a:rPr lang="en-IE" sz="1600" dirty="0"/>
              <a:t>&lt;/html&gt;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4532</TotalTime>
  <Words>781</Words>
  <Application>Microsoft Office PowerPoint</Application>
  <PresentationFormat>On-screen Show (4:3)</PresentationFormat>
  <Paragraphs>252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Event Handlers &amp; Objects</vt:lpstr>
      <vt:lpstr>Event Handlers</vt:lpstr>
      <vt:lpstr>Event in HTML Element</vt:lpstr>
      <vt:lpstr>Event in HTML Element</vt:lpstr>
      <vt:lpstr>Event Handler in the Script Code</vt:lpstr>
      <vt:lpstr>PowerPoint Presentation</vt:lpstr>
      <vt:lpstr>Example: onmouseover, onmouseout</vt:lpstr>
      <vt:lpstr>“this” keyword</vt:lpstr>
      <vt:lpstr>Example: onmousedown, onmouseup </vt:lpstr>
      <vt:lpstr>Arrays and Objects</vt:lpstr>
      <vt:lpstr>Array</vt:lpstr>
      <vt:lpstr>Array Properties and Methods</vt:lpstr>
      <vt:lpstr>Everything is an Object</vt:lpstr>
      <vt:lpstr>Different Objects in One Array</vt:lpstr>
      <vt:lpstr>Accessing Object Properties</vt:lpstr>
      <vt:lpstr>Accessing Objects Methods</vt:lpstr>
      <vt:lpstr>Creating a Direct Instance</vt:lpstr>
      <vt:lpstr>Object Constructor</vt:lpstr>
      <vt:lpstr>Adding Properties to Objects</vt:lpstr>
      <vt:lpstr>Arrays versus Objects</vt:lpstr>
      <vt:lpstr>Passing Objects as Arguments</vt:lpstr>
      <vt:lpstr>Passing Objects as Arguments</vt:lpstr>
      <vt:lpstr>JavaScript for...in Loop</vt:lpstr>
      <vt:lpstr>Math Object Properties</vt:lpstr>
      <vt:lpstr>Math Object Methods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Slava</dc:creator>
  <cp:lastModifiedBy>TanyaT</cp:lastModifiedBy>
  <cp:revision>609</cp:revision>
  <dcterms:created xsi:type="dcterms:W3CDTF">2013-10-15T00:01:08Z</dcterms:created>
  <dcterms:modified xsi:type="dcterms:W3CDTF">2018-09-24T23:12:42Z</dcterms:modified>
</cp:coreProperties>
</file>